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5" r:id="rId2"/>
  </p:sldMasterIdLst>
  <p:notesMasterIdLst>
    <p:notesMasterId r:id="rId77"/>
  </p:notesMasterIdLst>
  <p:handoutMasterIdLst>
    <p:handoutMasterId r:id="rId78"/>
  </p:handoutMasterIdLst>
  <p:sldIdLst>
    <p:sldId id="534" r:id="rId3"/>
    <p:sldId id="269" r:id="rId4"/>
    <p:sldId id="573" r:id="rId5"/>
    <p:sldId id="574" r:id="rId6"/>
    <p:sldId id="401" r:id="rId7"/>
    <p:sldId id="502" r:id="rId8"/>
    <p:sldId id="543" r:id="rId9"/>
    <p:sldId id="544" r:id="rId10"/>
    <p:sldId id="545" r:id="rId11"/>
    <p:sldId id="572" r:id="rId12"/>
    <p:sldId id="551" r:id="rId13"/>
    <p:sldId id="552" r:id="rId14"/>
    <p:sldId id="553" r:id="rId15"/>
    <p:sldId id="554" r:id="rId16"/>
    <p:sldId id="403" r:id="rId17"/>
    <p:sldId id="515" r:id="rId18"/>
    <p:sldId id="535" r:id="rId19"/>
    <p:sldId id="536" r:id="rId20"/>
    <p:sldId id="537" r:id="rId21"/>
    <p:sldId id="538" r:id="rId22"/>
    <p:sldId id="516" r:id="rId23"/>
    <p:sldId id="564" r:id="rId24"/>
    <p:sldId id="565" r:id="rId25"/>
    <p:sldId id="566" r:id="rId26"/>
    <p:sldId id="567" r:id="rId27"/>
    <p:sldId id="555" r:id="rId28"/>
    <p:sldId id="556" r:id="rId29"/>
    <p:sldId id="557" r:id="rId30"/>
    <p:sldId id="558" r:id="rId31"/>
    <p:sldId id="412" r:id="rId32"/>
    <p:sldId id="522" r:id="rId33"/>
    <p:sldId id="523" r:id="rId34"/>
    <p:sldId id="524" r:id="rId35"/>
    <p:sldId id="525" r:id="rId36"/>
    <p:sldId id="526" r:id="rId37"/>
    <p:sldId id="462" r:id="rId38"/>
    <p:sldId id="464" r:id="rId39"/>
    <p:sldId id="463" r:id="rId40"/>
    <p:sldId id="465" r:id="rId41"/>
    <p:sldId id="466" r:id="rId42"/>
    <p:sldId id="467" r:id="rId43"/>
    <p:sldId id="468" r:id="rId44"/>
    <p:sldId id="469" r:id="rId45"/>
    <p:sldId id="470" r:id="rId46"/>
    <p:sldId id="471" r:id="rId47"/>
    <p:sldId id="472" r:id="rId48"/>
    <p:sldId id="473" r:id="rId49"/>
    <p:sldId id="474" r:id="rId50"/>
    <p:sldId id="475" r:id="rId51"/>
    <p:sldId id="476" r:id="rId52"/>
    <p:sldId id="477" r:id="rId53"/>
    <p:sldId id="478" r:id="rId54"/>
    <p:sldId id="479" r:id="rId55"/>
    <p:sldId id="480" r:id="rId56"/>
    <p:sldId id="481" r:id="rId57"/>
    <p:sldId id="531" r:id="rId58"/>
    <p:sldId id="532" r:id="rId59"/>
    <p:sldId id="533" r:id="rId60"/>
    <p:sldId id="527" r:id="rId61"/>
    <p:sldId id="528" r:id="rId62"/>
    <p:sldId id="529" r:id="rId63"/>
    <p:sldId id="530" r:id="rId64"/>
    <p:sldId id="518" r:id="rId65"/>
    <p:sldId id="519" r:id="rId66"/>
    <p:sldId id="520" r:id="rId67"/>
    <p:sldId id="521" r:id="rId68"/>
    <p:sldId id="568" r:id="rId69"/>
    <p:sldId id="569" r:id="rId70"/>
    <p:sldId id="570" r:id="rId71"/>
    <p:sldId id="571" r:id="rId72"/>
    <p:sldId id="575" r:id="rId73"/>
    <p:sldId id="576" r:id="rId74"/>
    <p:sldId id="577" r:id="rId75"/>
    <p:sldId id="578" r:id="rId76"/>
  </p:sldIdLst>
  <p:sldSz cx="9144000" cy="6858000" type="screen4x3"/>
  <p:notesSz cx="6858000" cy="9144000"/>
  <p:custDataLst>
    <p:tags r:id="rId79"/>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guide id="9" orient="horz" pos="21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 id="3" name="inScience" initials="iSc" lastIdx="35"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0A0A0"/>
    <a:srgbClr val="2894FF"/>
    <a:srgbClr val="4D4D4D"/>
    <a:srgbClr val="043882"/>
    <a:srgbClr val="DDDDDD"/>
    <a:srgbClr val="C0C0C0"/>
    <a:srgbClr val="B60D27"/>
    <a:srgbClr val="DAE1EC"/>
    <a:srgbClr val="E23A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85137" autoAdjust="0"/>
  </p:normalViewPr>
  <p:slideViewPr>
    <p:cSldViewPr snapToGrid="0" showGuides="1">
      <p:cViewPr varScale="1">
        <p:scale>
          <a:sx n="128" d="100"/>
          <a:sy n="128" d="100"/>
        </p:scale>
        <p:origin x="1410" y="114"/>
      </p:cViewPr>
      <p:guideLst>
        <p:guide orient="horz" pos="4148"/>
        <p:guide orient="horz" pos="105"/>
        <p:guide orient="horz" pos="2160"/>
        <p:guide pos="2880"/>
        <p:guide pos="233"/>
        <p:guide pos="5527"/>
        <p:guide orient="horz" pos="731"/>
        <p:guide orient="horz" pos="2165"/>
      </p:guideLst>
    </p:cSldViewPr>
  </p:slideViewPr>
  <p:notesTextViewPr>
    <p:cViewPr>
      <p:scale>
        <a:sx n="100" d="100"/>
        <a:sy n="100" d="100"/>
      </p:scale>
      <p:origin x="0" y="0"/>
    </p:cViewPr>
  </p:notesTextViewPr>
  <p:sorterViewPr>
    <p:cViewPr>
      <p:scale>
        <a:sx n="200" d="100"/>
        <a:sy n="200" d="100"/>
      </p:scale>
      <p:origin x="0" y="-88488"/>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913161659611102E-2"/>
          <c:y val="4.0062500000000001E-2"/>
          <c:w val="0.69417210289517906"/>
          <c:h val="0.86434374999999997"/>
        </c:manualLayout>
      </c:layout>
      <c:barChart>
        <c:barDir val="col"/>
        <c:grouping val="clustered"/>
        <c:varyColors val="0"/>
        <c:ser>
          <c:idx val="0"/>
          <c:order val="0"/>
          <c:tx>
            <c:strRef>
              <c:f>Sheet1!$B$1</c:f>
              <c:strCache>
                <c:ptCount val="1"/>
                <c:pt idx="0">
                  <c:v>(m)FOLFIRINOX</c:v>
                </c:pt>
              </c:strCache>
            </c:strRef>
          </c:tx>
          <c:spPr>
            <a:solidFill>
              <a:srgbClr val="043882"/>
            </a:solidFill>
          </c:spPr>
          <c:invertIfNegative val="0"/>
          <c:cat>
            <c:strRef>
              <c:f>Sheet1!$A$2:$A$6</c:f>
              <c:strCache>
                <c:ptCount val="5"/>
                <c:pt idx="0">
                  <c:v>France</c:v>
                </c:pt>
                <c:pt idx="1">
                  <c:v>Allemagne</c:v>
                </c:pt>
                <c:pt idx="2">
                  <c:v>Italie</c:v>
                </c:pt>
                <c:pt idx="3">
                  <c:v>Espagne</c:v>
                </c:pt>
                <c:pt idx="4">
                  <c:v>Royaume Uni</c:v>
                </c:pt>
              </c:strCache>
            </c:strRef>
          </c:cat>
          <c:val>
            <c:numRef>
              <c:f>Sheet1!$B$2:$B$6</c:f>
              <c:numCache>
                <c:formatCode>General</c:formatCode>
                <c:ptCount val="5"/>
                <c:pt idx="0">
                  <c:v>47.2</c:v>
                </c:pt>
                <c:pt idx="1">
                  <c:v>33.6</c:v>
                </c:pt>
                <c:pt idx="2">
                  <c:v>27.2</c:v>
                </c:pt>
                <c:pt idx="3">
                  <c:v>29.8</c:v>
                </c:pt>
                <c:pt idx="4">
                  <c:v>40.1</c:v>
                </c:pt>
              </c:numCache>
            </c:numRef>
          </c:val>
          <c:extLst>
            <c:ext xmlns:c16="http://schemas.microsoft.com/office/drawing/2014/chart" uri="{C3380CC4-5D6E-409C-BE32-E72D297353CC}">
              <c16:uniqueId val="{00000000-DCC6-4A04-88E7-47D605D12352}"/>
            </c:ext>
          </c:extLst>
        </c:ser>
        <c:ser>
          <c:idx val="1"/>
          <c:order val="1"/>
          <c:tx>
            <c:strRef>
              <c:f>Sheet1!$C$1</c:f>
              <c:strCache>
                <c:ptCount val="1"/>
                <c:pt idx="0">
                  <c:v>Gemcitabine + nab-paclitaxel</c:v>
                </c:pt>
              </c:strCache>
            </c:strRef>
          </c:tx>
          <c:spPr>
            <a:solidFill>
              <a:srgbClr val="B2C0EC"/>
            </a:solidFill>
          </c:spPr>
          <c:invertIfNegative val="0"/>
          <c:cat>
            <c:strRef>
              <c:f>Sheet1!$A$2:$A$6</c:f>
              <c:strCache>
                <c:ptCount val="5"/>
                <c:pt idx="0">
                  <c:v>France</c:v>
                </c:pt>
                <c:pt idx="1">
                  <c:v>Allemagne</c:v>
                </c:pt>
                <c:pt idx="2">
                  <c:v>Italie</c:v>
                </c:pt>
                <c:pt idx="3">
                  <c:v>Espagne</c:v>
                </c:pt>
                <c:pt idx="4">
                  <c:v>Royaume Uni</c:v>
                </c:pt>
              </c:strCache>
            </c:strRef>
          </c:cat>
          <c:val>
            <c:numRef>
              <c:f>Sheet1!$C$2:$C$6</c:f>
              <c:numCache>
                <c:formatCode>General</c:formatCode>
                <c:ptCount val="5"/>
                <c:pt idx="0">
                  <c:v>10.8</c:v>
                </c:pt>
                <c:pt idx="1">
                  <c:v>31</c:v>
                </c:pt>
                <c:pt idx="2">
                  <c:v>34.4</c:v>
                </c:pt>
                <c:pt idx="3">
                  <c:v>32.700000000000003</c:v>
                </c:pt>
                <c:pt idx="4">
                  <c:v>17.899999999999999</c:v>
                </c:pt>
              </c:numCache>
            </c:numRef>
          </c:val>
          <c:extLst>
            <c:ext xmlns:c16="http://schemas.microsoft.com/office/drawing/2014/chart" uri="{C3380CC4-5D6E-409C-BE32-E72D297353CC}">
              <c16:uniqueId val="{00000001-DCC6-4A04-88E7-47D605D12352}"/>
            </c:ext>
          </c:extLst>
        </c:ser>
        <c:ser>
          <c:idx val="2"/>
          <c:order val="2"/>
          <c:tx>
            <c:strRef>
              <c:f>Sheet1!$D$1</c:f>
              <c:strCache>
                <c:ptCount val="1"/>
                <c:pt idx="0">
                  <c:v>Gemcitabine monothérapie</c:v>
                </c:pt>
              </c:strCache>
            </c:strRef>
          </c:tx>
          <c:spPr>
            <a:solidFill>
              <a:srgbClr val="B60D27"/>
            </a:solidFill>
          </c:spPr>
          <c:invertIfNegative val="0"/>
          <c:cat>
            <c:strRef>
              <c:f>Sheet1!$A$2:$A$6</c:f>
              <c:strCache>
                <c:ptCount val="5"/>
                <c:pt idx="0">
                  <c:v>France</c:v>
                </c:pt>
                <c:pt idx="1">
                  <c:v>Allemagne</c:v>
                </c:pt>
                <c:pt idx="2">
                  <c:v>Italie</c:v>
                </c:pt>
                <c:pt idx="3">
                  <c:v>Espagne</c:v>
                </c:pt>
                <c:pt idx="4">
                  <c:v>Royaume Uni</c:v>
                </c:pt>
              </c:strCache>
            </c:strRef>
          </c:cat>
          <c:val>
            <c:numRef>
              <c:f>Sheet1!$D$2:$D$6</c:f>
              <c:numCache>
                <c:formatCode>General</c:formatCode>
                <c:ptCount val="5"/>
                <c:pt idx="0">
                  <c:v>28.3</c:v>
                </c:pt>
                <c:pt idx="1">
                  <c:v>15.9</c:v>
                </c:pt>
                <c:pt idx="2">
                  <c:v>19.8</c:v>
                </c:pt>
                <c:pt idx="3">
                  <c:v>17.899999999999999</c:v>
                </c:pt>
                <c:pt idx="4">
                  <c:v>23.4</c:v>
                </c:pt>
              </c:numCache>
            </c:numRef>
          </c:val>
          <c:extLst>
            <c:ext xmlns:c16="http://schemas.microsoft.com/office/drawing/2014/chart" uri="{C3380CC4-5D6E-409C-BE32-E72D297353CC}">
              <c16:uniqueId val="{00000002-DCC6-4A04-88E7-47D605D12352}"/>
            </c:ext>
          </c:extLst>
        </c:ser>
        <c:ser>
          <c:idx val="3"/>
          <c:order val="3"/>
          <c:tx>
            <c:strRef>
              <c:f>Sheet1!$E$1</c:f>
              <c:strCache>
                <c:ptCount val="1"/>
                <c:pt idx="0">
                  <c:v>Autres thérapies à base de gemcitabine</c:v>
                </c:pt>
              </c:strCache>
            </c:strRef>
          </c:tx>
          <c:spPr>
            <a:solidFill>
              <a:srgbClr val="FFC000"/>
            </a:solidFill>
          </c:spPr>
          <c:invertIfNegative val="0"/>
          <c:cat>
            <c:strRef>
              <c:f>Sheet1!$A$2:$A$6</c:f>
              <c:strCache>
                <c:ptCount val="5"/>
                <c:pt idx="0">
                  <c:v>France</c:v>
                </c:pt>
                <c:pt idx="1">
                  <c:v>Allemagne</c:v>
                </c:pt>
                <c:pt idx="2">
                  <c:v>Italie</c:v>
                </c:pt>
                <c:pt idx="3">
                  <c:v>Espagne</c:v>
                </c:pt>
                <c:pt idx="4">
                  <c:v>Royaume Uni</c:v>
                </c:pt>
              </c:strCache>
            </c:strRef>
          </c:cat>
          <c:val>
            <c:numRef>
              <c:f>Sheet1!$E$2:$E$6</c:f>
              <c:numCache>
                <c:formatCode>General</c:formatCode>
                <c:ptCount val="5"/>
                <c:pt idx="0">
                  <c:v>7.1</c:v>
                </c:pt>
                <c:pt idx="1">
                  <c:v>10.6</c:v>
                </c:pt>
                <c:pt idx="2">
                  <c:v>5.6</c:v>
                </c:pt>
                <c:pt idx="3">
                  <c:v>8.9</c:v>
                </c:pt>
                <c:pt idx="4">
                  <c:v>12.8</c:v>
                </c:pt>
              </c:numCache>
            </c:numRef>
          </c:val>
          <c:extLst>
            <c:ext xmlns:c16="http://schemas.microsoft.com/office/drawing/2014/chart" uri="{C3380CC4-5D6E-409C-BE32-E72D297353CC}">
              <c16:uniqueId val="{00000003-DCC6-4A04-88E7-47D605D12352}"/>
            </c:ext>
          </c:extLst>
        </c:ser>
        <c:ser>
          <c:idx val="4"/>
          <c:order val="4"/>
          <c:tx>
            <c:strRef>
              <c:f>Sheet1!$F$1</c:f>
              <c:strCache>
                <c:ptCount val="1"/>
                <c:pt idx="0">
                  <c:v>5FU + oxaliplatine</c:v>
                </c:pt>
              </c:strCache>
            </c:strRef>
          </c:tx>
          <c:spPr>
            <a:solidFill>
              <a:srgbClr val="E75C00"/>
            </a:solidFill>
          </c:spPr>
          <c:invertIfNegative val="0"/>
          <c:cat>
            <c:strRef>
              <c:f>Sheet1!$A$2:$A$6</c:f>
              <c:strCache>
                <c:ptCount val="5"/>
                <c:pt idx="0">
                  <c:v>France</c:v>
                </c:pt>
                <c:pt idx="1">
                  <c:v>Allemagne</c:v>
                </c:pt>
                <c:pt idx="2">
                  <c:v>Italie</c:v>
                </c:pt>
                <c:pt idx="3">
                  <c:v>Espagne</c:v>
                </c:pt>
                <c:pt idx="4">
                  <c:v>Royaume Uni</c:v>
                </c:pt>
              </c:strCache>
            </c:strRef>
          </c:cat>
          <c:val>
            <c:numRef>
              <c:f>Sheet1!$F$2:$F$6</c:f>
              <c:numCache>
                <c:formatCode>General</c:formatCode>
                <c:ptCount val="5"/>
                <c:pt idx="0">
                  <c:v>4.4000000000000004</c:v>
                </c:pt>
                <c:pt idx="1">
                  <c:v>6.8</c:v>
                </c:pt>
                <c:pt idx="2">
                  <c:v>5</c:v>
                </c:pt>
                <c:pt idx="3">
                  <c:v>6.6</c:v>
                </c:pt>
                <c:pt idx="4">
                  <c:v>3.2</c:v>
                </c:pt>
              </c:numCache>
            </c:numRef>
          </c:val>
          <c:extLst>
            <c:ext xmlns:c16="http://schemas.microsoft.com/office/drawing/2014/chart" uri="{C3380CC4-5D6E-409C-BE32-E72D297353CC}">
              <c16:uniqueId val="{00000004-DCC6-4A04-88E7-47D605D12352}"/>
            </c:ext>
          </c:extLst>
        </c:ser>
        <c:ser>
          <c:idx val="5"/>
          <c:order val="5"/>
          <c:tx>
            <c:strRef>
              <c:f>Sheet1!$G$1</c:f>
              <c:strCache>
                <c:ptCount val="1"/>
                <c:pt idx="0">
                  <c:v>5FU + irinotécan</c:v>
                </c:pt>
              </c:strCache>
            </c:strRef>
          </c:tx>
          <c:invertIfNegative val="0"/>
          <c:cat>
            <c:strRef>
              <c:f>Sheet1!$A$2:$A$6</c:f>
              <c:strCache>
                <c:ptCount val="5"/>
                <c:pt idx="0">
                  <c:v>France</c:v>
                </c:pt>
                <c:pt idx="1">
                  <c:v>Allemagne</c:v>
                </c:pt>
                <c:pt idx="2">
                  <c:v>Italie</c:v>
                </c:pt>
                <c:pt idx="3">
                  <c:v>Espagne</c:v>
                </c:pt>
                <c:pt idx="4">
                  <c:v>Royaume Uni</c:v>
                </c:pt>
              </c:strCache>
            </c:strRef>
          </c:cat>
          <c:val>
            <c:numRef>
              <c:f>Sheet1!$G$2:$G$6</c:f>
              <c:numCache>
                <c:formatCode>General</c:formatCode>
                <c:ptCount val="5"/>
                <c:pt idx="0">
                  <c:v>1.4</c:v>
                </c:pt>
                <c:pt idx="1">
                  <c:v>0.8</c:v>
                </c:pt>
                <c:pt idx="2">
                  <c:v>0.4</c:v>
                </c:pt>
                <c:pt idx="3">
                  <c:v>1</c:v>
                </c:pt>
                <c:pt idx="4">
                  <c:v>0.2</c:v>
                </c:pt>
              </c:numCache>
            </c:numRef>
          </c:val>
          <c:extLst>
            <c:ext xmlns:c16="http://schemas.microsoft.com/office/drawing/2014/chart" uri="{C3380CC4-5D6E-409C-BE32-E72D297353CC}">
              <c16:uniqueId val="{00000005-DCC6-4A04-88E7-47D605D12352}"/>
            </c:ext>
          </c:extLst>
        </c:ser>
        <c:ser>
          <c:idx val="6"/>
          <c:order val="6"/>
          <c:tx>
            <c:strRef>
              <c:f>Sheet1!$H$1</c:f>
              <c:strCache>
                <c:ptCount val="1"/>
                <c:pt idx="0">
                  <c:v>5FU monothérapie</c:v>
                </c:pt>
              </c:strCache>
            </c:strRef>
          </c:tx>
          <c:spPr>
            <a:solidFill>
              <a:srgbClr val="4D4D4D"/>
            </a:solidFill>
          </c:spPr>
          <c:invertIfNegative val="0"/>
          <c:cat>
            <c:strRef>
              <c:f>Sheet1!$A$2:$A$6</c:f>
              <c:strCache>
                <c:ptCount val="5"/>
                <c:pt idx="0">
                  <c:v>France</c:v>
                </c:pt>
                <c:pt idx="1">
                  <c:v>Allemagne</c:v>
                </c:pt>
                <c:pt idx="2">
                  <c:v>Italie</c:v>
                </c:pt>
                <c:pt idx="3">
                  <c:v>Espagne</c:v>
                </c:pt>
                <c:pt idx="4">
                  <c:v>Royaume Uni</c:v>
                </c:pt>
              </c:strCache>
            </c:strRef>
          </c:cat>
          <c:val>
            <c:numRef>
              <c:f>Sheet1!$H$2:$H$6</c:f>
              <c:numCache>
                <c:formatCode>General</c:formatCode>
                <c:ptCount val="5"/>
                <c:pt idx="0">
                  <c:v>1.8</c:v>
                </c:pt>
                <c:pt idx="1">
                  <c:v>1.8</c:v>
                </c:pt>
                <c:pt idx="2">
                  <c:v>2.4</c:v>
                </c:pt>
                <c:pt idx="3">
                  <c:v>3.4</c:v>
                </c:pt>
                <c:pt idx="4">
                  <c:v>2</c:v>
                </c:pt>
              </c:numCache>
            </c:numRef>
          </c:val>
          <c:extLst>
            <c:ext xmlns:c16="http://schemas.microsoft.com/office/drawing/2014/chart" uri="{C3380CC4-5D6E-409C-BE32-E72D297353CC}">
              <c16:uniqueId val="{00000006-DCC6-4A04-88E7-47D605D12352}"/>
            </c:ext>
          </c:extLst>
        </c:ser>
        <c:ser>
          <c:idx val="7"/>
          <c:order val="7"/>
          <c:tx>
            <c:strRef>
              <c:f>Sheet1!$I$1</c:f>
              <c:strCache>
                <c:ptCount val="1"/>
                <c:pt idx="0">
                  <c:v>Autre</c:v>
                </c:pt>
              </c:strCache>
            </c:strRef>
          </c:tx>
          <c:spPr>
            <a:solidFill>
              <a:srgbClr val="969696"/>
            </a:solidFill>
          </c:spPr>
          <c:invertIfNegative val="0"/>
          <c:cat>
            <c:strRef>
              <c:f>Sheet1!$A$2:$A$6</c:f>
              <c:strCache>
                <c:ptCount val="5"/>
                <c:pt idx="0">
                  <c:v>France</c:v>
                </c:pt>
                <c:pt idx="1">
                  <c:v>Allemagne</c:v>
                </c:pt>
                <c:pt idx="2">
                  <c:v>Italie</c:v>
                </c:pt>
                <c:pt idx="3">
                  <c:v>Espagne</c:v>
                </c:pt>
                <c:pt idx="4">
                  <c:v>Royaume Uni</c:v>
                </c:pt>
              </c:strCache>
            </c:strRef>
          </c:cat>
          <c:val>
            <c:numRef>
              <c:f>Sheet1!$I$2:$I$6</c:f>
              <c:numCache>
                <c:formatCode>General</c:formatCode>
                <c:ptCount val="5"/>
                <c:pt idx="0">
                  <c:v>0</c:v>
                </c:pt>
                <c:pt idx="1">
                  <c:v>0</c:v>
                </c:pt>
                <c:pt idx="2">
                  <c:v>3.2</c:v>
                </c:pt>
                <c:pt idx="3">
                  <c:v>2</c:v>
                </c:pt>
                <c:pt idx="4">
                  <c:v>0.8</c:v>
                </c:pt>
              </c:numCache>
            </c:numRef>
          </c:val>
          <c:extLst>
            <c:ext xmlns:c16="http://schemas.microsoft.com/office/drawing/2014/chart" uri="{C3380CC4-5D6E-409C-BE32-E72D297353CC}">
              <c16:uniqueId val="{00000007-DCC6-4A04-88E7-47D605D12352}"/>
            </c:ext>
          </c:extLst>
        </c:ser>
        <c:dLbls>
          <c:showLegendKey val="0"/>
          <c:showVal val="0"/>
          <c:showCatName val="0"/>
          <c:showSerName val="0"/>
          <c:showPercent val="0"/>
          <c:showBubbleSize val="0"/>
        </c:dLbls>
        <c:gapWidth val="150"/>
        <c:axId val="235660416"/>
        <c:axId val="235661952"/>
      </c:barChart>
      <c:catAx>
        <c:axId val="235660416"/>
        <c:scaling>
          <c:orientation val="minMax"/>
        </c:scaling>
        <c:delete val="0"/>
        <c:axPos val="b"/>
        <c:numFmt formatCode="General" sourceLinked="0"/>
        <c:majorTickMark val="out"/>
        <c:minorTickMark val="none"/>
        <c:tickLblPos val="nextTo"/>
        <c:txPr>
          <a:bodyPr/>
          <a:lstStyle/>
          <a:p>
            <a:pPr>
              <a:defRPr sz="1400" b="0"/>
            </a:pPr>
            <a:endParaRPr lang="en-US"/>
          </a:p>
        </c:txPr>
        <c:crossAx val="235661952"/>
        <c:crosses val="autoZero"/>
        <c:auto val="1"/>
        <c:lblAlgn val="ctr"/>
        <c:lblOffset val="100"/>
        <c:noMultiLvlLbl val="0"/>
      </c:catAx>
      <c:valAx>
        <c:axId val="235661952"/>
        <c:scaling>
          <c:orientation val="minMax"/>
          <c:max val="60"/>
          <c:min val="0"/>
        </c:scaling>
        <c:delete val="0"/>
        <c:axPos val="l"/>
        <c:numFmt formatCode="General" sourceLinked="1"/>
        <c:majorTickMark val="out"/>
        <c:minorTickMark val="none"/>
        <c:tickLblPos val="nextTo"/>
        <c:txPr>
          <a:bodyPr/>
          <a:lstStyle/>
          <a:p>
            <a:pPr>
              <a:defRPr sz="1400" b="0"/>
            </a:pPr>
            <a:endParaRPr lang="en-US"/>
          </a:p>
        </c:txPr>
        <c:crossAx val="235660416"/>
        <c:crosses val="autoZero"/>
        <c:crossBetween val="between"/>
        <c:majorUnit val="10"/>
      </c:valAx>
    </c:plotArea>
    <c:legend>
      <c:legendPos val="r"/>
      <c:legendEntry>
        <c:idx val="0"/>
        <c:txPr>
          <a:bodyPr/>
          <a:lstStyle/>
          <a:p>
            <a:pPr>
              <a:defRPr sz="1200">
                <a:latin typeface="+mn-lt"/>
              </a:defRPr>
            </a:pPr>
            <a:endParaRPr lang="en-US"/>
          </a:p>
        </c:txPr>
      </c:legendEntry>
      <c:layout>
        <c:manualLayout>
          <c:xMode val="edge"/>
          <c:yMode val="edge"/>
          <c:x val="0.18064105692414545"/>
          <c:y val="7.6138779527559097E-2"/>
          <c:w val="0.53045955016586432"/>
          <c:h val="0.19147244094488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913161659611102E-2"/>
          <c:y val="4.0062500000000001E-2"/>
          <c:w val="0.69417210289517906"/>
          <c:h val="0.86434374999999997"/>
        </c:manualLayout>
      </c:layout>
      <c:barChart>
        <c:barDir val="col"/>
        <c:grouping val="clustered"/>
        <c:varyColors val="0"/>
        <c:ser>
          <c:idx val="0"/>
          <c:order val="0"/>
          <c:tx>
            <c:strRef>
              <c:f>Sheet1!$B$1</c:f>
              <c:strCache>
                <c:ptCount val="1"/>
                <c:pt idx="0">
                  <c:v>(m)FOLFIRINOX</c:v>
                </c:pt>
              </c:strCache>
            </c:strRef>
          </c:tx>
          <c:spPr>
            <a:solidFill>
              <a:srgbClr val="043882"/>
            </a:solidFill>
          </c:spPr>
          <c:invertIfNegative val="0"/>
          <c:cat>
            <c:strRef>
              <c:f>Sheet1!$A$2:$A$6</c:f>
              <c:strCache>
                <c:ptCount val="5"/>
                <c:pt idx="0">
                  <c:v>France</c:v>
                </c:pt>
                <c:pt idx="1">
                  <c:v>Allemagne</c:v>
                </c:pt>
                <c:pt idx="2">
                  <c:v>Italie</c:v>
                </c:pt>
                <c:pt idx="3">
                  <c:v>Espagne</c:v>
                </c:pt>
                <c:pt idx="4">
                  <c:v>Royaume Uni</c:v>
                </c:pt>
              </c:strCache>
            </c:strRef>
          </c:cat>
          <c:val>
            <c:numRef>
              <c:f>Sheet1!$B$2:$B$6</c:f>
              <c:numCache>
                <c:formatCode>General</c:formatCode>
                <c:ptCount val="5"/>
                <c:pt idx="0">
                  <c:v>2.2000000000000002</c:v>
                </c:pt>
                <c:pt idx="1">
                  <c:v>2.7</c:v>
                </c:pt>
                <c:pt idx="2">
                  <c:v>3.3</c:v>
                </c:pt>
                <c:pt idx="3">
                  <c:v>4</c:v>
                </c:pt>
                <c:pt idx="4">
                  <c:v>7.1</c:v>
                </c:pt>
              </c:numCache>
            </c:numRef>
          </c:val>
          <c:extLst>
            <c:ext xmlns:c16="http://schemas.microsoft.com/office/drawing/2014/chart" uri="{C3380CC4-5D6E-409C-BE32-E72D297353CC}">
              <c16:uniqueId val="{00000000-C494-49CA-B039-A4F94750BBE0}"/>
            </c:ext>
          </c:extLst>
        </c:ser>
        <c:ser>
          <c:idx val="1"/>
          <c:order val="1"/>
          <c:tx>
            <c:strRef>
              <c:f>Sheet1!$C$1</c:f>
              <c:strCache>
                <c:ptCount val="1"/>
                <c:pt idx="0">
                  <c:v>Gemcitabine + nab-paclitaxel</c:v>
                </c:pt>
              </c:strCache>
            </c:strRef>
          </c:tx>
          <c:spPr>
            <a:solidFill>
              <a:srgbClr val="B2C0EC"/>
            </a:solidFill>
          </c:spPr>
          <c:invertIfNegative val="0"/>
          <c:cat>
            <c:strRef>
              <c:f>Sheet1!$A$2:$A$6</c:f>
              <c:strCache>
                <c:ptCount val="5"/>
                <c:pt idx="0">
                  <c:v>France</c:v>
                </c:pt>
                <c:pt idx="1">
                  <c:v>Allemagne</c:v>
                </c:pt>
                <c:pt idx="2">
                  <c:v>Italie</c:v>
                </c:pt>
                <c:pt idx="3">
                  <c:v>Espagne</c:v>
                </c:pt>
                <c:pt idx="4">
                  <c:v>Royaume Uni</c:v>
                </c:pt>
              </c:strCache>
            </c:strRef>
          </c:cat>
          <c:val>
            <c:numRef>
              <c:f>Sheet1!$C$2:$C$6</c:f>
              <c:numCache>
                <c:formatCode>General</c:formatCode>
                <c:ptCount val="5"/>
                <c:pt idx="0">
                  <c:v>12.8</c:v>
                </c:pt>
                <c:pt idx="1">
                  <c:v>34.799999999999997</c:v>
                </c:pt>
                <c:pt idx="2">
                  <c:v>11.1</c:v>
                </c:pt>
                <c:pt idx="3">
                  <c:v>22.4</c:v>
                </c:pt>
                <c:pt idx="4">
                  <c:v>4.5</c:v>
                </c:pt>
              </c:numCache>
            </c:numRef>
          </c:val>
          <c:extLst>
            <c:ext xmlns:c16="http://schemas.microsoft.com/office/drawing/2014/chart" uri="{C3380CC4-5D6E-409C-BE32-E72D297353CC}">
              <c16:uniqueId val="{00000001-C494-49CA-B039-A4F94750BBE0}"/>
            </c:ext>
          </c:extLst>
        </c:ser>
        <c:ser>
          <c:idx val="2"/>
          <c:order val="2"/>
          <c:tx>
            <c:strRef>
              <c:f>Sheet1!$D$1</c:f>
              <c:strCache>
                <c:ptCount val="1"/>
                <c:pt idx="0">
                  <c:v>Gemcitabine monothérapie</c:v>
                </c:pt>
              </c:strCache>
            </c:strRef>
          </c:tx>
          <c:spPr>
            <a:solidFill>
              <a:srgbClr val="B60D27"/>
            </a:solidFill>
          </c:spPr>
          <c:invertIfNegative val="0"/>
          <c:cat>
            <c:strRef>
              <c:f>Sheet1!$A$2:$A$6</c:f>
              <c:strCache>
                <c:ptCount val="5"/>
                <c:pt idx="0">
                  <c:v>France</c:v>
                </c:pt>
                <c:pt idx="1">
                  <c:v>Allemagne</c:v>
                </c:pt>
                <c:pt idx="2">
                  <c:v>Italie</c:v>
                </c:pt>
                <c:pt idx="3">
                  <c:v>Espagne</c:v>
                </c:pt>
                <c:pt idx="4">
                  <c:v>Royaume Uni</c:v>
                </c:pt>
              </c:strCache>
            </c:strRef>
          </c:cat>
          <c:val>
            <c:numRef>
              <c:f>Sheet1!$D$2:$D$6</c:f>
              <c:numCache>
                <c:formatCode>General</c:formatCode>
                <c:ptCount val="5"/>
                <c:pt idx="0">
                  <c:v>50</c:v>
                </c:pt>
                <c:pt idx="1">
                  <c:v>16.3</c:v>
                </c:pt>
                <c:pt idx="2">
                  <c:v>22.6</c:v>
                </c:pt>
                <c:pt idx="3">
                  <c:v>12.5</c:v>
                </c:pt>
                <c:pt idx="4">
                  <c:v>34.1</c:v>
                </c:pt>
              </c:numCache>
            </c:numRef>
          </c:val>
          <c:extLst>
            <c:ext xmlns:c16="http://schemas.microsoft.com/office/drawing/2014/chart" uri="{C3380CC4-5D6E-409C-BE32-E72D297353CC}">
              <c16:uniqueId val="{00000002-C494-49CA-B039-A4F94750BBE0}"/>
            </c:ext>
          </c:extLst>
        </c:ser>
        <c:ser>
          <c:idx val="3"/>
          <c:order val="3"/>
          <c:tx>
            <c:strRef>
              <c:f>Sheet1!$E$1</c:f>
              <c:strCache>
                <c:ptCount val="1"/>
                <c:pt idx="0">
                  <c:v>Autres thérapies à base de gemcitabine</c:v>
                </c:pt>
              </c:strCache>
            </c:strRef>
          </c:tx>
          <c:spPr>
            <a:solidFill>
              <a:srgbClr val="FFC000"/>
            </a:solidFill>
          </c:spPr>
          <c:invertIfNegative val="0"/>
          <c:cat>
            <c:strRef>
              <c:f>Sheet1!$A$2:$A$6</c:f>
              <c:strCache>
                <c:ptCount val="5"/>
                <c:pt idx="0">
                  <c:v>France</c:v>
                </c:pt>
                <c:pt idx="1">
                  <c:v>Allemagne</c:v>
                </c:pt>
                <c:pt idx="2">
                  <c:v>Italie</c:v>
                </c:pt>
                <c:pt idx="3">
                  <c:v>Espagne</c:v>
                </c:pt>
                <c:pt idx="4">
                  <c:v>Royaume Uni</c:v>
                </c:pt>
              </c:strCache>
            </c:strRef>
          </c:cat>
          <c:val>
            <c:numRef>
              <c:f>Sheet1!$E$2:$E$6</c:f>
              <c:numCache>
                <c:formatCode>General</c:formatCode>
                <c:ptCount val="5"/>
                <c:pt idx="0">
                  <c:v>4.2</c:v>
                </c:pt>
                <c:pt idx="1">
                  <c:v>10.5</c:v>
                </c:pt>
                <c:pt idx="2">
                  <c:v>5</c:v>
                </c:pt>
                <c:pt idx="3">
                  <c:v>9.9</c:v>
                </c:pt>
                <c:pt idx="4">
                  <c:v>12.5</c:v>
                </c:pt>
              </c:numCache>
            </c:numRef>
          </c:val>
          <c:extLst>
            <c:ext xmlns:c16="http://schemas.microsoft.com/office/drawing/2014/chart" uri="{C3380CC4-5D6E-409C-BE32-E72D297353CC}">
              <c16:uniqueId val="{00000003-C494-49CA-B039-A4F94750BBE0}"/>
            </c:ext>
          </c:extLst>
        </c:ser>
        <c:ser>
          <c:idx val="4"/>
          <c:order val="4"/>
          <c:tx>
            <c:strRef>
              <c:f>Sheet1!$F$1</c:f>
              <c:strCache>
                <c:ptCount val="1"/>
                <c:pt idx="0">
                  <c:v>5FU + oxaliplatine</c:v>
                </c:pt>
              </c:strCache>
            </c:strRef>
          </c:tx>
          <c:spPr>
            <a:solidFill>
              <a:srgbClr val="E75C00"/>
            </a:solidFill>
          </c:spPr>
          <c:invertIfNegative val="0"/>
          <c:cat>
            <c:strRef>
              <c:f>Sheet1!$A$2:$A$6</c:f>
              <c:strCache>
                <c:ptCount val="5"/>
                <c:pt idx="0">
                  <c:v>France</c:v>
                </c:pt>
                <c:pt idx="1">
                  <c:v>Allemagne</c:v>
                </c:pt>
                <c:pt idx="2">
                  <c:v>Italie</c:v>
                </c:pt>
                <c:pt idx="3">
                  <c:v>Espagne</c:v>
                </c:pt>
                <c:pt idx="4">
                  <c:v>Royaume Uni</c:v>
                </c:pt>
              </c:strCache>
            </c:strRef>
          </c:cat>
          <c:val>
            <c:numRef>
              <c:f>Sheet1!$F$2:$F$6</c:f>
              <c:numCache>
                <c:formatCode>General</c:formatCode>
                <c:ptCount val="5"/>
                <c:pt idx="0">
                  <c:v>10.9</c:v>
                </c:pt>
                <c:pt idx="1">
                  <c:v>17.7</c:v>
                </c:pt>
                <c:pt idx="2">
                  <c:v>20.8</c:v>
                </c:pt>
                <c:pt idx="3">
                  <c:v>17.3</c:v>
                </c:pt>
                <c:pt idx="4">
                  <c:v>20.9</c:v>
                </c:pt>
              </c:numCache>
            </c:numRef>
          </c:val>
          <c:extLst>
            <c:ext xmlns:c16="http://schemas.microsoft.com/office/drawing/2014/chart" uri="{C3380CC4-5D6E-409C-BE32-E72D297353CC}">
              <c16:uniqueId val="{00000004-C494-49CA-B039-A4F94750BBE0}"/>
            </c:ext>
          </c:extLst>
        </c:ser>
        <c:ser>
          <c:idx val="5"/>
          <c:order val="5"/>
          <c:tx>
            <c:strRef>
              <c:f>Sheet1!$G$1</c:f>
              <c:strCache>
                <c:ptCount val="1"/>
                <c:pt idx="0">
                  <c:v>5FU + irinotécan</c:v>
                </c:pt>
              </c:strCache>
            </c:strRef>
          </c:tx>
          <c:invertIfNegative val="0"/>
          <c:cat>
            <c:strRef>
              <c:f>Sheet1!$A$2:$A$6</c:f>
              <c:strCache>
                <c:ptCount val="5"/>
                <c:pt idx="0">
                  <c:v>France</c:v>
                </c:pt>
                <c:pt idx="1">
                  <c:v>Allemagne</c:v>
                </c:pt>
                <c:pt idx="2">
                  <c:v>Italie</c:v>
                </c:pt>
                <c:pt idx="3">
                  <c:v>Espagne</c:v>
                </c:pt>
                <c:pt idx="4">
                  <c:v>Royaume Uni</c:v>
                </c:pt>
              </c:strCache>
            </c:strRef>
          </c:cat>
          <c:val>
            <c:numRef>
              <c:f>Sheet1!$G$2:$G$6</c:f>
              <c:numCache>
                <c:formatCode>General</c:formatCode>
                <c:ptCount val="5"/>
                <c:pt idx="0">
                  <c:v>9.1999999999999993</c:v>
                </c:pt>
                <c:pt idx="1">
                  <c:v>7.2</c:v>
                </c:pt>
                <c:pt idx="2">
                  <c:v>9.6999999999999993</c:v>
                </c:pt>
                <c:pt idx="3">
                  <c:v>6.6</c:v>
                </c:pt>
                <c:pt idx="4">
                  <c:v>1.3</c:v>
                </c:pt>
              </c:numCache>
            </c:numRef>
          </c:val>
          <c:extLst>
            <c:ext xmlns:c16="http://schemas.microsoft.com/office/drawing/2014/chart" uri="{C3380CC4-5D6E-409C-BE32-E72D297353CC}">
              <c16:uniqueId val="{00000005-C494-49CA-B039-A4F94750BBE0}"/>
            </c:ext>
          </c:extLst>
        </c:ser>
        <c:ser>
          <c:idx val="6"/>
          <c:order val="6"/>
          <c:tx>
            <c:strRef>
              <c:f>Sheet1!$H$1</c:f>
              <c:strCache>
                <c:ptCount val="1"/>
                <c:pt idx="0">
                  <c:v>5FU monothérapie</c:v>
                </c:pt>
              </c:strCache>
            </c:strRef>
          </c:tx>
          <c:spPr>
            <a:solidFill>
              <a:srgbClr val="4D4D4D"/>
            </a:solidFill>
          </c:spPr>
          <c:invertIfNegative val="0"/>
          <c:cat>
            <c:strRef>
              <c:f>Sheet1!$A$2:$A$6</c:f>
              <c:strCache>
                <c:ptCount val="5"/>
                <c:pt idx="0">
                  <c:v>France</c:v>
                </c:pt>
                <c:pt idx="1">
                  <c:v>Allemagne</c:v>
                </c:pt>
                <c:pt idx="2">
                  <c:v>Italie</c:v>
                </c:pt>
                <c:pt idx="3">
                  <c:v>Espagne</c:v>
                </c:pt>
                <c:pt idx="4">
                  <c:v>Royaume Uni</c:v>
                </c:pt>
              </c:strCache>
            </c:strRef>
          </c:cat>
          <c:val>
            <c:numRef>
              <c:f>Sheet1!$H$2:$H$6</c:f>
              <c:numCache>
                <c:formatCode>General</c:formatCode>
                <c:ptCount val="5"/>
                <c:pt idx="0">
                  <c:v>9.5</c:v>
                </c:pt>
                <c:pt idx="1">
                  <c:v>9</c:v>
                </c:pt>
                <c:pt idx="2">
                  <c:v>26.4</c:v>
                </c:pt>
                <c:pt idx="3">
                  <c:v>23.9</c:v>
                </c:pt>
                <c:pt idx="4">
                  <c:v>18.3</c:v>
                </c:pt>
              </c:numCache>
            </c:numRef>
          </c:val>
          <c:extLst>
            <c:ext xmlns:c16="http://schemas.microsoft.com/office/drawing/2014/chart" uri="{C3380CC4-5D6E-409C-BE32-E72D297353CC}">
              <c16:uniqueId val="{00000006-C494-49CA-B039-A4F94750BBE0}"/>
            </c:ext>
          </c:extLst>
        </c:ser>
        <c:ser>
          <c:idx val="7"/>
          <c:order val="7"/>
          <c:tx>
            <c:strRef>
              <c:f>Sheet1!$I$1</c:f>
              <c:strCache>
                <c:ptCount val="1"/>
                <c:pt idx="0">
                  <c:v>Autres</c:v>
                </c:pt>
              </c:strCache>
            </c:strRef>
          </c:tx>
          <c:spPr>
            <a:solidFill>
              <a:srgbClr val="969696"/>
            </a:solidFill>
          </c:spPr>
          <c:invertIfNegative val="0"/>
          <c:cat>
            <c:strRef>
              <c:f>Sheet1!$A$2:$A$6</c:f>
              <c:strCache>
                <c:ptCount val="5"/>
                <c:pt idx="0">
                  <c:v>France</c:v>
                </c:pt>
                <c:pt idx="1">
                  <c:v>Allemagne</c:v>
                </c:pt>
                <c:pt idx="2">
                  <c:v>Italie</c:v>
                </c:pt>
                <c:pt idx="3">
                  <c:v>Espagne</c:v>
                </c:pt>
                <c:pt idx="4">
                  <c:v>Royaume Uni</c:v>
                </c:pt>
              </c:strCache>
            </c:strRef>
          </c:cat>
          <c:val>
            <c:numRef>
              <c:f>Sheet1!$I$2:$I$6</c:f>
              <c:numCache>
                <c:formatCode>General</c:formatCode>
                <c:ptCount val="5"/>
                <c:pt idx="0">
                  <c:v>1.1000000000000001</c:v>
                </c:pt>
                <c:pt idx="1">
                  <c:v>1.2</c:v>
                </c:pt>
                <c:pt idx="2">
                  <c:v>3.2</c:v>
                </c:pt>
                <c:pt idx="3">
                  <c:v>2.8</c:v>
                </c:pt>
                <c:pt idx="4">
                  <c:v>1.3</c:v>
                </c:pt>
              </c:numCache>
            </c:numRef>
          </c:val>
          <c:extLst>
            <c:ext xmlns:c16="http://schemas.microsoft.com/office/drawing/2014/chart" uri="{C3380CC4-5D6E-409C-BE32-E72D297353CC}">
              <c16:uniqueId val="{00000007-C494-49CA-B039-A4F94750BBE0}"/>
            </c:ext>
          </c:extLst>
        </c:ser>
        <c:dLbls>
          <c:showLegendKey val="0"/>
          <c:showVal val="0"/>
          <c:showCatName val="0"/>
          <c:showSerName val="0"/>
          <c:showPercent val="0"/>
          <c:showBubbleSize val="0"/>
        </c:dLbls>
        <c:gapWidth val="150"/>
        <c:axId val="235792256"/>
        <c:axId val="235793792"/>
      </c:barChart>
      <c:catAx>
        <c:axId val="235792256"/>
        <c:scaling>
          <c:orientation val="minMax"/>
        </c:scaling>
        <c:delete val="0"/>
        <c:axPos val="b"/>
        <c:numFmt formatCode="General" sourceLinked="0"/>
        <c:majorTickMark val="out"/>
        <c:minorTickMark val="none"/>
        <c:tickLblPos val="nextTo"/>
        <c:txPr>
          <a:bodyPr/>
          <a:lstStyle/>
          <a:p>
            <a:pPr>
              <a:defRPr sz="1400" b="0"/>
            </a:pPr>
            <a:endParaRPr lang="en-US"/>
          </a:p>
        </c:txPr>
        <c:crossAx val="235793792"/>
        <c:crosses val="autoZero"/>
        <c:auto val="1"/>
        <c:lblAlgn val="ctr"/>
        <c:lblOffset val="100"/>
        <c:noMultiLvlLbl val="0"/>
      </c:catAx>
      <c:valAx>
        <c:axId val="235793792"/>
        <c:scaling>
          <c:orientation val="minMax"/>
        </c:scaling>
        <c:delete val="0"/>
        <c:axPos val="l"/>
        <c:numFmt formatCode="General" sourceLinked="1"/>
        <c:majorTickMark val="out"/>
        <c:minorTickMark val="none"/>
        <c:tickLblPos val="nextTo"/>
        <c:txPr>
          <a:bodyPr/>
          <a:lstStyle/>
          <a:p>
            <a:pPr>
              <a:defRPr sz="1400" b="0"/>
            </a:pPr>
            <a:endParaRPr lang="en-US"/>
          </a:p>
        </c:txPr>
        <c:crossAx val="235792256"/>
        <c:crosses val="autoZero"/>
        <c:crossBetween val="between"/>
      </c:valAx>
    </c:plotArea>
    <c:legend>
      <c:legendPos val="r"/>
      <c:legendEntry>
        <c:idx val="0"/>
        <c:txPr>
          <a:bodyPr/>
          <a:lstStyle/>
          <a:p>
            <a:pPr>
              <a:defRPr sz="1200">
                <a:latin typeface="+mn-lt"/>
              </a:defRPr>
            </a:pPr>
            <a:endParaRPr lang="en-US"/>
          </a:p>
        </c:txPr>
      </c:legendEntry>
      <c:layout>
        <c:manualLayout>
          <c:xMode val="edge"/>
          <c:yMode val="edge"/>
          <c:x val="0.18064105692414545"/>
          <c:y val="7.6138779527559097E-2"/>
          <c:w val="0.53045955016586432"/>
          <c:h val="0.19147244094488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Cabozantinib</c:v>
                </c:pt>
              </c:strCache>
            </c:strRef>
          </c:tx>
          <c:spPr>
            <a:solidFill>
              <a:schemeClr val="accent3"/>
            </a:solidFill>
          </c:spPr>
          <c:invertIfNegative val="0"/>
          <c:dLbls>
            <c:dLbl>
              <c:idx val="0"/>
              <c:tx>
                <c:rich>
                  <a:bodyPr/>
                  <a:lstStyle/>
                  <a:p>
                    <a:r>
                      <a:rPr lang="en-US" dirty="0" smtClean="0"/>
                      <a:t>18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2E-41B5-9B4C-CCFDDE8B9463}"/>
                </c:ext>
              </c:extLst>
            </c:dLbl>
            <c:dLbl>
              <c:idx val="1"/>
              <c:tx>
                <c:rich>
                  <a:bodyPr/>
                  <a:lstStyle/>
                  <a:p>
                    <a:r>
                      <a:rPr lang="en-US" dirty="0" smtClean="0"/>
                      <a:t>25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2E-41B5-9B4C-CCFDDE8B9463}"/>
                </c:ext>
              </c:extLst>
            </c:dLbl>
            <c:dLbl>
              <c:idx val="2"/>
              <c:tx>
                <c:rich>
                  <a:bodyPr/>
                  <a:lstStyle/>
                  <a:p>
                    <a:r>
                      <a:rPr lang="en-US" dirty="0" smtClean="0"/>
                      <a:t>24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2E-41B5-9B4C-CCFDDE8B9463}"/>
                </c:ext>
              </c:extLst>
            </c:dLbl>
            <c:dLbl>
              <c:idx val="3"/>
              <c:tx>
                <c:rich>
                  <a:bodyPr/>
                  <a:lstStyle/>
                  <a:p>
                    <a:r>
                      <a:rPr lang="en-US" dirty="0" smtClean="0"/>
                      <a:t>22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2E-41B5-9B4C-CCFDDE8B946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General</c:formatCode>
                <c:ptCount val="4"/>
                <c:pt idx="0">
                  <c:v>18</c:v>
                </c:pt>
                <c:pt idx="1">
                  <c:v>25</c:v>
                </c:pt>
                <c:pt idx="2">
                  <c:v>24</c:v>
                </c:pt>
                <c:pt idx="3">
                  <c:v>22</c:v>
                </c:pt>
              </c:numCache>
            </c:numRef>
          </c:val>
          <c:extLst>
            <c:ext xmlns:c16="http://schemas.microsoft.com/office/drawing/2014/chart" uri="{C3380CC4-5D6E-409C-BE32-E72D297353CC}">
              <c16:uniqueId val="{00000004-F32E-41B5-9B4C-CCFDDE8B9463}"/>
            </c:ext>
          </c:extLst>
        </c:ser>
        <c:ser>
          <c:idx val="1"/>
          <c:order val="1"/>
          <c:tx>
            <c:strRef>
              <c:f>Sheet1!$C$1</c:f>
              <c:strCache>
                <c:ptCount val="1"/>
                <c:pt idx="0">
                  <c:v>Placebo</c:v>
                </c:pt>
              </c:strCache>
            </c:strRef>
          </c:tx>
          <c:spPr>
            <a:solidFill>
              <a:schemeClr val="accent2"/>
            </a:solidFill>
          </c:spPr>
          <c:invertIfNegative val="0"/>
          <c:dLbls>
            <c:dLbl>
              <c:idx val="0"/>
              <c:tx>
                <c:rich>
                  <a:bodyPr/>
                  <a:lstStyle/>
                  <a:p>
                    <a:r>
                      <a:rPr lang="en-US" dirty="0" smtClean="0"/>
                      <a:t>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2E-41B5-9B4C-CCFDDE8B9463}"/>
                </c:ext>
              </c:extLst>
            </c:dLbl>
            <c:dLbl>
              <c:idx val="1"/>
              <c:tx>
                <c:rich>
                  <a:bodyPr/>
                  <a:lstStyle/>
                  <a:p>
                    <a:r>
                      <a:rPr lang="en-US" dirty="0" smtClean="0"/>
                      <a:t>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2E-41B5-9B4C-CCFDDE8B9463}"/>
                </c:ext>
              </c:extLst>
            </c:dLbl>
            <c:dLbl>
              <c:idx val="2"/>
              <c:tx>
                <c:rich>
                  <a:bodyPr/>
                  <a:lstStyle/>
                  <a:p>
                    <a:r>
                      <a:rPr lang="en-US" dirty="0" smtClean="0"/>
                      <a:t>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2E-41B5-9B4C-CCFDDE8B9463}"/>
                </c:ext>
              </c:extLst>
            </c:dLbl>
            <c:dLbl>
              <c:idx val="3"/>
              <c:layout>
                <c:manualLayout>
                  <c:x val="7.0583259484903399E-3"/>
                  <c:y val="0"/>
                </c:manualLayout>
              </c:layout>
              <c:tx>
                <c:rich>
                  <a:bodyPr/>
                  <a:lstStyle/>
                  <a:p>
                    <a:r>
                      <a:rPr lang="en-US" dirty="0" smtClean="0"/>
                      <a:t>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32E-41B5-9B4C-CCFDDE8B946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numCache>
            </c:numRef>
          </c:cat>
          <c:val>
            <c:numRef>
              <c:f>Sheet1!$C$2:$C$5</c:f>
              <c:numCache>
                <c:formatCode>General</c:formatCode>
                <c:ptCount val="4"/>
                <c:pt idx="0">
                  <c:v>1</c:v>
                </c:pt>
                <c:pt idx="1">
                  <c:v>8</c:v>
                </c:pt>
                <c:pt idx="2">
                  <c:v>4</c:v>
                </c:pt>
                <c:pt idx="3">
                  <c:v>7</c:v>
                </c:pt>
              </c:numCache>
            </c:numRef>
          </c:val>
          <c:extLst>
            <c:ext xmlns:c16="http://schemas.microsoft.com/office/drawing/2014/chart" uri="{C3380CC4-5D6E-409C-BE32-E72D297353CC}">
              <c16:uniqueId val="{00000009-F32E-41B5-9B4C-CCFDDE8B9463}"/>
            </c:ext>
          </c:extLst>
        </c:ser>
        <c:dLbls>
          <c:showLegendKey val="0"/>
          <c:showVal val="0"/>
          <c:showCatName val="0"/>
          <c:showSerName val="0"/>
          <c:showPercent val="0"/>
          <c:showBubbleSize val="0"/>
        </c:dLbls>
        <c:gapWidth val="150"/>
        <c:axId val="240088192"/>
        <c:axId val="240089728"/>
      </c:barChart>
      <c:catAx>
        <c:axId val="240088192"/>
        <c:scaling>
          <c:orientation val="minMax"/>
        </c:scaling>
        <c:delete val="0"/>
        <c:axPos val="b"/>
        <c:numFmt formatCode="General" sourceLinked="1"/>
        <c:majorTickMark val="out"/>
        <c:minorTickMark val="none"/>
        <c:tickLblPos val="nextTo"/>
        <c:crossAx val="240089728"/>
        <c:crosses val="autoZero"/>
        <c:auto val="1"/>
        <c:lblAlgn val="ctr"/>
        <c:lblOffset val="100"/>
        <c:noMultiLvlLbl val="0"/>
      </c:catAx>
      <c:valAx>
        <c:axId val="240089728"/>
        <c:scaling>
          <c:orientation val="minMax"/>
        </c:scaling>
        <c:delete val="0"/>
        <c:axPos val="l"/>
        <c:numFmt formatCode="General" sourceLinked="1"/>
        <c:majorTickMark val="out"/>
        <c:minorTickMark val="none"/>
        <c:tickLblPos val="nextTo"/>
        <c:crossAx val="240088192"/>
        <c:crosses val="autoZero"/>
        <c:crossBetween val="between"/>
      </c:valAx>
    </c:plotArea>
    <c:plotVisOnly val="1"/>
    <c:dispBlanksAs val="gap"/>
    <c:showDLblsOverMax val="0"/>
  </c:chart>
  <c:txPr>
    <a:bodyPr/>
    <a:lstStyle/>
    <a:p>
      <a:pPr>
        <a:defRPr sz="1200">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solidFill>
            </c:spPr>
            <c:extLst>
              <c:ext xmlns:c16="http://schemas.microsoft.com/office/drawing/2014/chart" uri="{C3380CC4-5D6E-409C-BE32-E72D297353CC}">
                <c16:uniqueId val="{00000002-FCA4-4D2D-8468-2D24E961903A}"/>
              </c:ext>
            </c:extLst>
          </c:dPt>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0-FCA4-4D2D-8468-2D24E961903A}"/>
            </c:ext>
          </c:extLst>
        </c:ser>
        <c:ser>
          <c:idx val="1"/>
          <c:order val="1"/>
          <c:tx>
            <c:strRef>
              <c:f>Sheet1!$C$1</c:f>
              <c:strCache>
                <c:ptCount val="1"/>
                <c:pt idx="0">
                  <c:v>Series 2</c:v>
                </c:pt>
              </c:strCache>
            </c:strRef>
          </c:tx>
          <c:spPr>
            <a:solidFill>
              <a:schemeClr val="accent6"/>
            </a:solidFill>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pt idx="0">
                  <c:v>24</c:v>
                </c:pt>
              </c:numCache>
            </c:numRef>
          </c:val>
          <c:extLst>
            <c:ext xmlns:c16="http://schemas.microsoft.com/office/drawing/2014/chart" uri="{C3380CC4-5D6E-409C-BE32-E72D297353CC}">
              <c16:uniqueId val="{00000001-FCA4-4D2D-8468-2D24E961903A}"/>
            </c:ext>
          </c:extLst>
        </c:ser>
        <c:dLbls>
          <c:showLegendKey val="0"/>
          <c:showVal val="0"/>
          <c:showCatName val="0"/>
          <c:showSerName val="0"/>
          <c:showPercent val="0"/>
          <c:showBubbleSize val="0"/>
        </c:dLbls>
        <c:gapWidth val="150"/>
        <c:overlap val="-40"/>
        <c:axId val="245589504"/>
        <c:axId val="245591040"/>
      </c:barChart>
      <c:catAx>
        <c:axId val="245589504"/>
        <c:scaling>
          <c:orientation val="minMax"/>
        </c:scaling>
        <c:delete val="1"/>
        <c:axPos val="b"/>
        <c:numFmt formatCode="General" sourceLinked="0"/>
        <c:majorTickMark val="out"/>
        <c:minorTickMark val="none"/>
        <c:tickLblPos val="nextTo"/>
        <c:crossAx val="245591040"/>
        <c:crosses val="autoZero"/>
        <c:auto val="1"/>
        <c:lblAlgn val="ctr"/>
        <c:lblOffset val="100"/>
        <c:noMultiLvlLbl val="0"/>
      </c:catAx>
      <c:valAx>
        <c:axId val="245591040"/>
        <c:scaling>
          <c:orientation val="minMax"/>
          <c:max val="50"/>
          <c:min val="0"/>
        </c:scaling>
        <c:delete val="0"/>
        <c:axPos val="l"/>
        <c:numFmt formatCode="General" sourceLinked="1"/>
        <c:majorTickMark val="out"/>
        <c:minorTickMark val="none"/>
        <c:tickLblPos val="nextTo"/>
        <c:spPr>
          <a:ln w="19050">
            <a:solidFill>
              <a:srgbClr val="000000"/>
            </a:solidFill>
          </a:ln>
        </c:spPr>
        <c:txPr>
          <a:bodyPr/>
          <a:lstStyle/>
          <a:p>
            <a:pPr>
              <a:defRPr sz="1400"/>
            </a:pPr>
            <a:endParaRPr lang="en-US"/>
          </a:p>
        </c:txPr>
        <c:crossAx val="245589504"/>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51984908136499"/>
          <c:y val="6.2671998031496104E-2"/>
          <c:w val="0.88956938976377897"/>
          <c:h val="0.489454478346457"/>
        </c:manualLayout>
      </c:layout>
      <c:barChart>
        <c:barDir val="col"/>
        <c:grouping val="stacked"/>
        <c:varyColors val="0"/>
        <c:ser>
          <c:idx val="0"/>
          <c:order val="0"/>
          <c:tx>
            <c:strRef>
              <c:f>Sheet1!$B$1</c:f>
              <c:strCache>
                <c:ptCount val="1"/>
                <c:pt idx="0">
                  <c:v>Series 1</c:v>
                </c:pt>
              </c:strCache>
            </c:strRef>
          </c:tx>
          <c:spPr>
            <a:solidFill>
              <a:srgbClr val="043882"/>
            </a:solidFill>
          </c:spPr>
          <c:invertIfNegative val="0"/>
          <c:cat>
            <c:strRef>
              <c:f>Sheet1!$A$2:$A$14</c:f>
              <c:strCache>
                <c:ptCount val="13"/>
                <c:pt idx="0">
                  <c:v>Anémie</c:v>
                </c:pt>
                <c:pt idx="1">
                  <c:v>Hyperthyroïdie</c:v>
                </c:pt>
                <c:pt idx="2">
                  <c:v>Hypothyroïdie</c:v>
                </c:pt>
                <c:pt idx="3">
                  <c:v>Diarrhée</c:v>
                </c:pt>
                <c:pt idx="4">
                  <c:v>Nausées</c:v>
                </c:pt>
                <c:pt idx="5">
                  <c:v>Fatigue</c:v>
                </c:pt>
                <c:pt idx="6">
                  <c:v>Augmentation ALT</c:v>
                </c:pt>
                <c:pt idx="7">
                  <c:v>Augmentation AST</c:v>
                </c:pt>
                <c:pt idx="8">
                  <c:v>Arthralgies</c:v>
                </c:pt>
                <c:pt idx="9">
                  <c:v>Dyspnée</c:v>
                </c:pt>
                <c:pt idx="10">
                  <c:v>Prurit</c:v>
                </c:pt>
                <c:pt idx="11">
                  <c:v>Rash</c:v>
                </c:pt>
                <c:pt idx="12">
                  <c:v>Rash maculopapulaire</c:v>
                </c:pt>
              </c:strCache>
            </c:strRef>
          </c:cat>
          <c:val>
            <c:numRef>
              <c:f>Sheet1!$B$2:$B$14</c:f>
              <c:numCache>
                <c:formatCode>General</c:formatCode>
                <c:ptCount val="13"/>
                <c:pt idx="0">
                  <c:v>3.5</c:v>
                </c:pt>
                <c:pt idx="1">
                  <c:v>12</c:v>
                </c:pt>
                <c:pt idx="2">
                  <c:v>17</c:v>
                </c:pt>
                <c:pt idx="3">
                  <c:v>7</c:v>
                </c:pt>
                <c:pt idx="4">
                  <c:v>9</c:v>
                </c:pt>
                <c:pt idx="5">
                  <c:v>19</c:v>
                </c:pt>
                <c:pt idx="6">
                  <c:v>6</c:v>
                </c:pt>
                <c:pt idx="7">
                  <c:v>6</c:v>
                </c:pt>
                <c:pt idx="8">
                  <c:v>8</c:v>
                </c:pt>
                <c:pt idx="9">
                  <c:v>6</c:v>
                </c:pt>
                <c:pt idx="10">
                  <c:v>8</c:v>
                </c:pt>
                <c:pt idx="11">
                  <c:v>7</c:v>
                </c:pt>
                <c:pt idx="12">
                  <c:v>6</c:v>
                </c:pt>
              </c:numCache>
            </c:numRef>
          </c:val>
          <c:extLst>
            <c:ext xmlns:c16="http://schemas.microsoft.com/office/drawing/2014/chart" uri="{C3380CC4-5D6E-409C-BE32-E72D297353CC}">
              <c16:uniqueId val="{00000000-A23E-409A-8593-AF21E1FF6075}"/>
            </c:ext>
          </c:extLst>
        </c:ser>
        <c:ser>
          <c:idx val="1"/>
          <c:order val="1"/>
          <c:tx>
            <c:strRef>
              <c:f>Sheet1!$C$1</c:f>
              <c:strCache>
                <c:ptCount val="1"/>
                <c:pt idx="0">
                  <c:v>Series 2</c:v>
                </c:pt>
              </c:strCache>
            </c:strRef>
          </c:tx>
          <c:spPr>
            <a:solidFill>
              <a:srgbClr val="B2C0EC"/>
            </a:solidFill>
          </c:spPr>
          <c:invertIfNegative val="0"/>
          <c:cat>
            <c:strRef>
              <c:f>Sheet1!$A$2:$A$14</c:f>
              <c:strCache>
                <c:ptCount val="13"/>
                <c:pt idx="0">
                  <c:v>Anémie</c:v>
                </c:pt>
                <c:pt idx="1">
                  <c:v>Hyperthyroïdie</c:v>
                </c:pt>
                <c:pt idx="2">
                  <c:v>Hypothyroïdie</c:v>
                </c:pt>
                <c:pt idx="3">
                  <c:v>Diarrhée</c:v>
                </c:pt>
                <c:pt idx="4">
                  <c:v>Nausées</c:v>
                </c:pt>
                <c:pt idx="5">
                  <c:v>Fatigue</c:v>
                </c:pt>
                <c:pt idx="6">
                  <c:v>Augmentation ALT</c:v>
                </c:pt>
                <c:pt idx="7">
                  <c:v>Augmentation AST</c:v>
                </c:pt>
                <c:pt idx="8">
                  <c:v>Arthralgies</c:v>
                </c:pt>
                <c:pt idx="9">
                  <c:v>Dyspnée</c:v>
                </c:pt>
                <c:pt idx="10">
                  <c:v>Prurit</c:v>
                </c:pt>
                <c:pt idx="11">
                  <c:v>Rash</c:v>
                </c:pt>
                <c:pt idx="12">
                  <c:v>Rash maculopapulaire</c:v>
                </c:pt>
              </c:strCache>
            </c:strRef>
          </c:cat>
          <c:val>
            <c:numRef>
              <c:f>Sheet1!$C$2:$C$14</c:f>
              <c:numCache>
                <c:formatCode>General</c:formatCode>
                <c:ptCount val="13"/>
                <c:pt idx="0">
                  <c:v>2</c:v>
                </c:pt>
                <c:pt idx="3">
                  <c:v>2</c:v>
                </c:pt>
              </c:numCache>
            </c:numRef>
          </c:val>
          <c:extLst>
            <c:ext xmlns:c16="http://schemas.microsoft.com/office/drawing/2014/chart" uri="{C3380CC4-5D6E-409C-BE32-E72D297353CC}">
              <c16:uniqueId val="{00000001-A23E-409A-8593-AF21E1FF6075}"/>
            </c:ext>
          </c:extLst>
        </c:ser>
        <c:dLbls>
          <c:showLegendKey val="0"/>
          <c:showVal val="0"/>
          <c:showCatName val="0"/>
          <c:showSerName val="0"/>
          <c:showPercent val="0"/>
          <c:showBubbleSize val="0"/>
        </c:dLbls>
        <c:gapWidth val="65"/>
        <c:overlap val="100"/>
        <c:axId val="380168832"/>
        <c:axId val="380170624"/>
      </c:barChart>
      <c:catAx>
        <c:axId val="380168832"/>
        <c:scaling>
          <c:orientation val="minMax"/>
        </c:scaling>
        <c:delete val="0"/>
        <c:axPos val="b"/>
        <c:numFmt formatCode="General" sourceLinked="0"/>
        <c:majorTickMark val="out"/>
        <c:minorTickMark val="none"/>
        <c:tickLblPos val="nextTo"/>
        <c:txPr>
          <a:bodyPr/>
          <a:lstStyle/>
          <a:p>
            <a:pPr>
              <a:defRPr sz="1200"/>
            </a:pPr>
            <a:endParaRPr lang="en-US"/>
          </a:p>
        </c:txPr>
        <c:crossAx val="380170624"/>
        <c:crosses val="autoZero"/>
        <c:auto val="1"/>
        <c:lblAlgn val="ctr"/>
        <c:lblOffset val="100"/>
        <c:noMultiLvlLbl val="0"/>
      </c:catAx>
      <c:valAx>
        <c:axId val="380170624"/>
        <c:scaling>
          <c:orientation val="minMax"/>
          <c:max val="20"/>
        </c:scaling>
        <c:delete val="0"/>
        <c:axPos val="l"/>
        <c:numFmt formatCode="General" sourceLinked="1"/>
        <c:majorTickMark val="out"/>
        <c:minorTickMark val="none"/>
        <c:tickLblPos val="nextTo"/>
        <c:txPr>
          <a:bodyPr/>
          <a:lstStyle/>
          <a:p>
            <a:pPr>
              <a:defRPr sz="1200"/>
            </a:pPr>
            <a:endParaRPr lang="en-US"/>
          </a:p>
        </c:txPr>
        <c:crossAx val="380168832"/>
        <c:crosses val="autoZero"/>
        <c:crossBetween val="between"/>
        <c:majorUnit val="4"/>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656762987447"/>
          <c:y val="3.6288783083068203E-2"/>
          <c:w val="0.88956938976377897"/>
          <c:h val="0.89869266732283504"/>
        </c:manualLayout>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rgbClr val="B60D27"/>
              </a:solidFill>
            </c:spPr>
            <c:extLst>
              <c:ext xmlns:c16="http://schemas.microsoft.com/office/drawing/2014/chart" uri="{C3380CC4-5D6E-409C-BE32-E72D297353CC}">
                <c16:uniqueId val="{00000001-712D-4841-BC67-245A4AD209B4}"/>
              </c:ext>
            </c:extLst>
          </c:dPt>
          <c:cat>
            <c:numRef>
              <c:f>Sheet1!$A$2</c:f>
              <c:numCache>
                <c:formatCode>General</c:formatCode>
                <c:ptCount val="1"/>
              </c:numCache>
            </c:numRef>
          </c:cat>
          <c:val>
            <c:numRef>
              <c:f>Sheet1!$B$2</c:f>
              <c:numCache>
                <c:formatCode>General</c:formatCode>
                <c:ptCount val="1"/>
                <c:pt idx="0">
                  <c:v>33.299999999999997</c:v>
                </c:pt>
              </c:numCache>
            </c:numRef>
          </c:val>
          <c:extLst>
            <c:ext xmlns:c16="http://schemas.microsoft.com/office/drawing/2014/chart" uri="{C3380CC4-5D6E-409C-BE32-E72D297353CC}">
              <c16:uniqueId val="{00000002-712D-4841-BC67-245A4AD209B4}"/>
            </c:ext>
          </c:extLst>
        </c:ser>
        <c:ser>
          <c:idx val="1"/>
          <c:order val="1"/>
          <c:tx>
            <c:strRef>
              <c:f>Sheet1!$C$1</c:f>
              <c:strCache>
                <c:ptCount val="1"/>
                <c:pt idx="0">
                  <c:v>Series 2</c:v>
                </c:pt>
              </c:strCache>
            </c:strRef>
          </c:tx>
          <c:invertIfNegative val="0"/>
          <c:dPt>
            <c:idx val="0"/>
            <c:invertIfNegative val="0"/>
            <c:bubble3D val="0"/>
            <c:spPr>
              <a:solidFill>
                <a:srgbClr val="B2C0D8"/>
              </a:solidFill>
            </c:spPr>
            <c:extLst>
              <c:ext xmlns:c16="http://schemas.microsoft.com/office/drawing/2014/chart" uri="{C3380CC4-5D6E-409C-BE32-E72D297353CC}">
                <c16:uniqueId val="{00000004-712D-4841-BC67-245A4AD209B4}"/>
              </c:ext>
            </c:extLst>
          </c:dPt>
          <c:cat>
            <c:numRef>
              <c:f>Sheet1!$A$2</c:f>
              <c:numCache>
                <c:formatCode>General</c:formatCode>
                <c:ptCount val="1"/>
              </c:numCache>
            </c:numRef>
          </c:cat>
          <c:val>
            <c:numRef>
              <c:f>Sheet1!$C$2</c:f>
              <c:numCache>
                <c:formatCode>General</c:formatCode>
                <c:ptCount val="1"/>
                <c:pt idx="0">
                  <c:v>12.1</c:v>
                </c:pt>
              </c:numCache>
            </c:numRef>
          </c:val>
          <c:extLst>
            <c:ext xmlns:c16="http://schemas.microsoft.com/office/drawing/2014/chart" uri="{C3380CC4-5D6E-409C-BE32-E72D297353CC}">
              <c16:uniqueId val="{00000005-712D-4841-BC67-245A4AD209B4}"/>
            </c:ext>
          </c:extLst>
        </c:ser>
        <c:dLbls>
          <c:showLegendKey val="0"/>
          <c:showVal val="0"/>
          <c:showCatName val="0"/>
          <c:showSerName val="0"/>
          <c:showPercent val="0"/>
          <c:showBubbleSize val="0"/>
        </c:dLbls>
        <c:gapWidth val="150"/>
        <c:overlap val="-82"/>
        <c:axId val="382381440"/>
        <c:axId val="382395520"/>
      </c:barChart>
      <c:catAx>
        <c:axId val="382381440"/>
        <c:scaling>
          <c:orientation val="minMax"/>
        </c:scaling>
        <c:delete val="0"/>
        <c:axPos val="b"/>
        <c:numFmt formatCode="General" sourceLinked="1"/>
        <c:majorTickMark val="out"/>
        <c:minorTickMark val="none"/>
        <c:tickLblPos val="nextTo"/>
        <c:crossAx val="382395520"/>
        <c:crosses val="autoZero"/>
        <c:auto val="1"/>
        <c:lblAlgn val="ctr"/>
        <c:lblOffset val="100"/>
        <c:noMultiLvlLbl val="0"/>
      </c:catAx>
      <c:valAx>
        <c:axId val="382395520"/>
        <c:scaling>
          <c:orientation val="minMax"/>
          <c:max val="80"/>
          <c:min val="0"/>
        </c:scaling>
        <c:delete val="0"/>
        <c:axPos val="l"/>
        <c:numFmt formatCode="General" sourceLinked="1"/>
        <c:majorTickMark val="out"/>
        <c:minorTickMark val="none"/>
        <c:tickLblPos val="nextTo"/>
        <c:txPr>
          <a:bodyPr/>
          <a:lstStyle/>
          <a:p>
            <a:pPr>
              <a:defRPr sz="1100"/>
            </a:pPr>
            <a:endParaRPr lang="en-US"/>
          </a:p>
        </c:txPr>
        <c:crossAx val="3823814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656762987447"/>
          <c:y val="3.6288783083068203E-2"/>
          <c:w val="0.88956938976377897"/>
          <c:h val="0.89869266732283504"/>
        </c:manualLayout>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rgbClr val="B60D27"/>
              </a:solidFill>
            </c:spPr>
            <c:extLst>
              <c:ext xmlns:c16="http://schemas.microsoft.com/office/drawing/2014/chart" uri="{C3380CC4-5D6E-409C-BE32-E72D297353CC}">
                <c16:uniqueId val="{00000001-8E79-4A7C-B59C-0CE8A2F2D33F}"/>
              </c:ext>
            </c:extLst>
          </c:dPt>
          <c:cat>
            <c:numRef>
              <c:f>Sheet1!$A$2</c:f>
              <c:numCache>
                <c:formatCode>General</c:formatCode>
                <c:ptCount val="1"/>
              </c:numCache>
            </c:numRef>
          </c:cat>
          <c:val>
            <c:numRef>
              <c:f>Sheet1!$B$2</c:f>
              <c:numCache>
                <c:formatCode>General</c:formatCode>
                <c:ptCount val="1"/>
                <c:pt idx="0">
                  <c:v>14</c:v>
                </c:pt>
              </c:numCache>
            </c:numRef>
          </c:val>
          <c:extLst>
            <c:ext xmlns:c16="http://schemas.microsoft.com/office/drawing/2014/chart" uri="{C3380CC4-5D6E-409C-BE32-E72D297353CC}">
              <c16:uniqueId val="{00000002-8E79-4A7C-B59C-0CE8A2F2D33F}"/>
            </c:ext>
          </c:extLst>
        </c:ser>
        <c:ser>
          <c:idx val="1"/>
          <c:order val="1"/>
          <c:tx>
            <c:strRef>
              <c:f>Sheet1!$C$1</c:f>
              <c:strCache>
                <c:ptCount val="1"/>
                <c:pt idx="0">
                  <c:v>Series 2</c:v>
                </c:pt>
              </c:strCache>
            </c:strRef>
          </c:tx>
          <c:invertIfNegative val="0"/>
          <c:dPt>
            <c:idx val="0"/>
            <c:invertIfNegative val="0"/>
            <c:bubble3D val="0"/>
            <c:spPr>
              <a:solidFill>
                <a:srgbClr val="B2C0D8"/>
              </a:solidFill>
            </c:spPr>
            <c:extLst>
              <c:ext xmlns:c16="http://schemas.microsoft.com/office/drawing/2014/chart" uri="{C3380CC4-5D6E-409C-BE32-E72D297353CC}">
                <c16:uniqueId val="{00000004-8E79-4A7C-B59C-0CE8A2F2D33F}"/>
              </c:ext>
            </c:extLst>
          </c:dPt>
          <c:cat>
            <c:numRef>
              <c:f>Sheet1!$A$2</c:f>
              <c:numCache>
                <c:formatCode>General</c:formatCode>
                <c:ptCount val="1"/>
              </c:numCache>
            </c:numRef>
          </c:cat>
          <c:val>
            <c:numRef>
              <c:f>Sheet1!$C$2</c:f>
              <c:numCache>
                <c:formatCode>General</c:formatCode>
                <c:ptCount val="1"/>
                <c:pt idx="0">
                  <c:v>0</c:v>
                </c:pt>
              </c:numCache>
            </c:numRef>
          </c:val>
          <c:extLst>
            <c:ext xmlns:c16="http://schemas.microsoft.com/office/drawing/2014/chart" uri="{C3380CC4-5D6E-409C-BE32-E72D297353CC}">
              <c16:uniqueId val="{00000005-8E79-4A7C-B59C-0CE8A2F2D33F}"/>
            </c:ext>
          </c:extLst>
        </c:ser>
        <c:dLbls>
          <c:showLegendKey val="0"/>
          <c:showVal val="0"/>
          <c:showCatName val="0"/>
          <c:showSerName val="0"/>
          <c:showPercent val="0"/>
          <c:showBubbleSize val="0"/>
        </c:dLbls>
        <c:gapWidth val="150"/>
        <c:overlap val="-82"/>
        <c:axId val="382320000"/>
        <c:axId val="382321792"/>
      </c:barChart>
      <c:catAx>
        <c:axId val="382320000"/>
        <c:scaling>
          <c:orientation val="minMax"/>
        </c:scaling>
        <c:delete val="0"/>
        <c:axPos val="b"/>
        <c:numFmt formatCode="General" sourceLinked="1"/>
        <c:majorTickMark val="out"/>
        <c:minorTickMark val="none"/>
        <c:tickLblPos val="nextTo"/>
        <c:crossAx val="382321792"/>
        <c:crosses val="autoZero"/>
        <c:auto val="1"/>
        <c:lblAlgn val="ctr"/>
        <c:lblOffset val="100"/>
        <c:noMultiLvlLbl val="0"/>
      </c:catAx>
      <c:valAx>
        <c:axId val="382321792"/>
        <c:scaling>
          <c:orientation val="minMax"/>
          <c:max val="80"/>
          <c:min val="0"/>
        </c:scaling>
        <c:delete val="0"/>
        <c:axPos val="l"/>
        <c:numFmt formatCode="General" sourceLinked="1"/>
        <c:majorTickMark val="out"/>
        <c:minorTickMark val="none"/>
        <c:tickLblPos val="nextTo"/>
        <c:txPr>
          <a:bodyPr/>
          <a:lstStyle/>
          <a:p>
            <a:pPr>
              <a:defRPr sz="1100"/>
            </a:pPr>
            <a:endParaRPr lang="en-US"/>
          </a:p>
        </c:txPr>
        <c:crossAx val="382320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656762987447"/>
          <c:y val="3.6288783083068203E-2"/>
          <c:w val="0.88956938976377897"/>
          <c:h val="0.89869266732283504"/>
        </c:manualLayout>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rgbClr val="B60D27"/>
              </a:solidFill>
            </c:spPr>
            <c:extLst>
              <c:ext xmlns:c16="http://schemas.microsoft.com/office/drawing/2014/chart" uri="{C3380CC4-5D6E-409C-BE32-E72D297353CC}">
                <c16:uniqueId val="{00000001-3EA6-45B9-A3C9-B41A0A9FDCA0}"/>
              </c:ext>
            </c:extLst>
          </c:dPt>
          <c:cat>
            <c:numRef>
              <c:f>Sheet1!$A$2</c:f>
              <c:numCache>
                <c:formatCode>General</c:formatCode>
                <c:ptCount val="1"/>
              </c:numCache>
            </c:numRef>
          </c:cat>
          <c:val>
            <c:numRef>
              <c:f>Sheet1!$B$2</c:f>
              <c:numCache>
                <c:formatCode>General</c:formatCode>
                <c:ptCount val="1"/>
                <c:pt idx="0">
                  <c:v>75</c:v>
                </c:pt>
              </c:numCache>
            </c:numRef>
          </c:val>
          <c:extLst>
            <c:ext xmlns:c16="http://schemas.microsoft.com/office/drawing/2014/chart" uri="{C3380CC4-5D6E-409C-BE32-E72D297353CC}">
              <c16:uniqueId val="{00000002-3EA6-45B9-A3C9-B41A0A9FDCA0}"/>
            </c:ext>
          </c:extLst>
        </c:ser>
        <c:ser>
          <c:idx val="1"/>
          <c:order val="1"/>
          <c:tx>
            <c:strRef>
              <c:f>Sheet1!$C$1</c:f>
              <c:strCache>
                <c:ptCount val="1"/>
                <c:pt idx="0">
                  <c:v>Series 2</c:v>
                </c:pt>
              </c:strCache>
            </c:strRef>
          </c:tx>
          <c:invertIfNegative val="0"/>
          <c:dPt>
            <c:idx val="0"/>
            <c:invertIfNegative val="0"/>
            <c:bubble3D val="0"/>
            <c:spPr>
              <a:solidFill>
                <a:srgbClr val="B2C0D8"/>
              </a:solidFill>
            </c:spPr>
            <c:extLst>
              <c:ext xmlns:c16="http://schemas.microsoft.com/office/drawing/2014/chart" uri="{C3380CC4-5D6E-409C-BE32-E72D297353CC}">
                <c16:uniqueId val="{00000004-3EA6-45B9-A3C9-B41A0A9FDCA0}"/>
              </c:ext>
            </c:extLst>
          </c:dPt>
          <c:cat>
            <c:numRef>
              <c:f>Sheet1!$A$2</c:f>
              <c:numCache>
                <c:formatCode>General</c:formatCode>
                <c:ptCount val="1"/>
              </c:numCache>
            </c:numRef>
          </c:cat>
          <c:val>
            <c:numRef>
              <c:f>Sheet1!$C$2</c:f>
              <c:numCache>
                <c:formatCode>General</c:formatCode>
                <c:ptCount val="1"/>
                <c:pt idx="0">
                  <c:v>36.4</c:v>
                </c:pt>
              </c:numCache>
            </c:numRef>
          </c:val>
          <c:extLst>
            <c:ext xmlns:c16="http://schemas.microsoft.com/office/drawing/2014/chart" uri="{C3380CC4-5D6E-409C-BE32-E72D297353CC}">
              <c16:uniqueId val="{00000005-3EA6-45B9-A3C9-B41A0A9FDCA0}"/>
            </c:ext>
          </c:extLst>
        </c:ser>
        <c:dLbls>
          <c:showLegendKey val="0"/>
          <c:showVal val="0"/>
          <c:showCatName val="0"/>
          <c:showSerName val="0"/>
          <c:showPercent val="0"/>
          <c:showBubbleSize val="0"/>
        </c:dLbls>
        <c:gapWidth val="150"/>
        <c:overlap val="-82"/>
        <c:axId val="382467456"/>
        <c:axId val="382473344"/>
      </c:barChart>
      <c:catAx>
        <c:axId val="382467456"/>
        <c:scaling>
          <c:orientation val="minMax"/>
        </c:scaling>
        <c:delete val="0"/>
        <c:axPos val="b"/>
        <c:numFmt formatCode="General" sourceLinked="1"/>
        <c:majorTickMark val="out"/>
        <c:minorTickMark val="none"/>
        <c:tickLblPos val="nextTo"/>
        <c:crossAx val="382473344"/>
        <c:crosses val="autoZero"/>
        <c:auto val="1"/>
        <c:lblAlgn val="ctr"/>
        <c:lblOffset val="100"/>
        <c:noMultiLvlLbl val="0"/>
      </c:catAx>
      <c:valAx>
        <c:axId val="382473344"/>
        <c:scaling>
          <c:orientation val="minMax"/>
          <c:max val="80"/>
          <c:min val="0"/>
        </c:scaling>
        <c:delete val="0"/>
        <c:axPos val="l"/>
        <c:numFmt formatCode="General" sourceLinked="1"/>
        <c:majorTickMark val="out"/>
        <c:minorTickMark val="none"/>
        <c:tickLblPos val="nextTo"/>
        <c:txPr>
          <a:bodyPr/>
          <a:lstStyle/>
          <a:p>
            <a:pPr>
              <a:defRPr sz="1100"/>
            </a:pPr>
            <a:endParaRPr lang="en-US"/>
          </a:p>
        </c:txPr>
        <c:crossAx val="3824674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12/07/2018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7/12/2018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481682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0315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CD2E078-915E-4555-BC89-C62A5046F9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2070"/>
          <a:stretch/>
        </p:blipFill>
        <p:spPr>
          <a:xfrm>
            <a:off x="-2" y="1460499"/>
            <a:ext cx="9143999" cy="4559286"/>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a:t>
            </a:r>
            <a:r>
              <a:rPr lang="en-US" sz="1100" b="1" dirty="0" smtClean="0"/>
              <a:t>Company,</a:t>
            </a:r>
            <a:endParaRPr lang="en-US" sz="1100" b="1" dirty="0"/>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a:extLst>
              <a:ext uri="{FF2B5EF4-FFF2-40B4-BE49-F238E27FC236}">
                <a16:creationId xmlns:a16="http://schemas.microsoft.com/office/drawing/2014/main" id="{555D356C-CCA3-4F44-8304-CD5704769B5D}"/>
              </a:ext>
            </a:extLst>
          </p:cNvPr>
          <p:cNvSpPr/>
          <p:nvPr userDrawn="1"/>
        </p:nvSpPr>
        <p:spPr>
          <a:xfrm>
            <a:off x="714375" y="1629268"/>
            <a:ext cx="7715250" cy="677108"/>
          </a:xfrm>
          <a:prstGeom prst="rect">
            <a:avLst/>
          </a:prstGeom>
          <a:noFill/>
        </p:spPr>
        <p:txBody>
          <a:bodyPr wrap="square">
            <a:spAutoFit/>
          </a:bodyPr>
          <a:lstStyle/>
          <a:p>
            <a:pPr algn="ctr">
              <a:spcAft>
                <a:spcPts val="600"/>
              </a:spcAft>
            </a:pPr>
            <a:r>
              <a:rPr lang="en-GB" sz="2000" b="1" kern="0" dirty="0">
                <a:solidFill>
                  <a:schemeClr val="tx2"/>
                </a:solidFill>
                <a:effectLst/>
                <a:latin typeface="Arial"/>
                <a:cs typeface="Arial"/>
              </a:rPr>
              <a:t>20th World Congress on Gastrointestinal Cancer</a:t>
            </a:r>
            <a:br>
              <a:rPr lang="en-GB" sz="2000" b="1" kern="0" dirty="0">
                <a:solidFill>
                  <a:schemeClr val="tx2"/>
                </a:solidFill>
                <a:effectLst/>
                <a:latin typeface="Arial"/>
                <a:cs typeface="Arial"/>
              </a:rPr>
            </a:br>
            <a:r>
              <a:rPr lang="en-GB" sz="1800" b="0" i="0" kern="1200" dirty="0">
                <a:solidFill>
                  <a:schemeClr val="tx2"/>
                </a:solidFill>
                <a:effectLst/>
                <a:latin typeface="Arial" charset="0"/>
                <a:ea typeface="+mn-ea"/>
                <a:cs typeface="Arial" charset="0"/>
              </a:rPr>
              <a:t>20–23 June 2018 </a:t>
            </a:r>
            <a:r>
              <a:rPr lang="en-GB" sz="1800" b="0" kern="0" dirty="0">
                <a:solidFill>
                  <a:schemeClr val="tx2"/>
                </a:solidFill>
                <a:effectLst/>
                <a:latin typeface="Arial"/>
                <a:cs typeface="Arial"/>
              </a:rPr>
              <a:t>| Barcelona, Spain</a:t>
            </a:r>
            <a:endParaRPr lang="en-GB" sz="2000" b="0" kern="0" dirty="0">
              <a:solidFill>
                <a:schemeClr val="tx2"/>
              </a:solidFill>
              <a:effectLst/>
              <a:latin typeface="Arial"/>
              <a:cs typeface="Arial"/>
            </a:endParaRPr>
          </a:p>
        </p:txBody>
      </p:sp>
    </p:spTree>
    <p:extLst>
      <p:ext uri="{BB962C8B-B14F-4D97-AF65-F5344CB8AC3E}">
        <p14:creationId xmlns:p14="http://schemas.microsoft.com/office/powerpoint/2010/main" val="107268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210851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692703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544388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a:t>
            </a:r>
            <a:r>
              <a:rPr lang="en-US" sz="1100" b="1" dirty="0" smtClean="0"/>
              <a:t>Company,</a:t>
            </a:r>
            <a:endParaRPr lang="en-US" sz="1100" b="1" dirty="0"/>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1191910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773485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958937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273333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7BC3E5-3AA3-4CFB-8114-5885FC90F6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2070"/>
          <a:stretch/>
        </p:blipFill>
        <p:spPr>
          <a:xfrm>
            <a:off x="0" y="1460500"/>
            <a:ext cx="9143999" cy="4559294"/>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a:t>
            </a:r>
            <a:r>
              <a:rPr lang="en-US" sz="1100" b="1" dirty="0" smtClean="0"/>
              <a:t>Company,</a:t>
            </a:r>
            <a:endParaRPr lang="en-US" sz="1100" b="1" dirty="0"/>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5" name="Rectangle 14">
            <a:extLst>
              <a:ext uri="{FF2B5EF4-FFF2-40B4-BE49-F238E27FC236}">
                <a16:creationId xmlns:a16="http://schemas.microsoft.com/office/drawing/2014/main" id="{57565642-9EA3-4ADC-9C67-2AC0D4A98711}"/>
              </a:ext>
            </a:extLst>
          </p:cNvPr>
          <p:cNvSpPr/>
          <p:nvPr userDrawn="1"/>
        </p:nvSpPr>
        <p:spPr>
          <a:xfrm>
            <a:off x="714375" y="1629268"/>
            <a:ext cx="7715250" cy="677108"/>
          </a:xfrm>
          <a:prstGeom prst="rect">
            <a:avLst/>
          </a:prstGeom>
          <a:noFill/>
        </p:spPr>
        <p:txBody>
          <a:bodyPr wrap="square">
            <a:spAutoFit/>
          </a:bodyPr>
          <a:lstStyle/>
          <a:p>
            <a:pPr algn="ctr">
              <a:spcAft>
                <a:spcPts val="600"/>
              </a:spcAft>
            </a:pPr>
            <a:r>
              <a:rPr lang="en-GB" sz="2000" b="1" kern="0" dirty="0">
                <a:solidFill>
                  <a:schemeClr val="bg1"/>
                </a:solidFill>
                <a:effectLst/>
                <a:latin typeface="Arial"/>
                <a:cs typeface="Arial"/>
              </a:rPr>
              <a:t>20th World Congress on Gastrointestinal Cancer</a:t>
            </a:r>
            <a:br>
              <a:rPr lang="en-GB" sz="2000" b="1" kern="0" dirty="0">
                <a:solidFill>
                  <a:schemeClr val="bg1"/>
                </a:solidFill>
                <a:effectLst/>
                <a:latin typeface="Arial"/>
                <a:cs typeface="Arial"/>
              </a:rPr>
            </a:br>
            <a:r>
              <a:rPr lang="en-GB" sz="1800" b="0" i="0" kern="1200" dirty="0">
                <a:solidFill>
                  <a:schemeClr val="bg1"/>
                </a:solidFill>
                <a:effectLst/>
                <a:latin typeface="Arial" charset="0"/>
                <a:ea typeface="+mn-ea"/>
                <a:cs typeface="Arial" charset="0"/>
              </a:rPr>
              <a:t>20–23 June 2018 </a:t>
            </a:r>
            <a:r>
              <a:rPr lang="en-GB" sz="1800" b="0" kern="0" dirty="0">
                <a:solidFill>
                  <a:schemeClr val="bg1"/>
                </a:solidFill>
                <a:effectLst/>
                <a:latin typeface="Arial"/>
                <a:cs typeface="Arial"/>
              </a:rPr>
              <a:t>| Barcelona, Spain</a:t>
            </a:r>
            <a:endParaRPr lang="en-GB" sz="2000" b="0" kern="0" dirty="0">
              <a:solidFill>
                <a:schemeClr val="bg1"/>
              </a:solidFill>
              <a:effectLst/>
              <a:latin typeface="Arial"/>
              <a:cs typeface="Arial"/>
            </a:endParaRPr>
          </a:p>
        </p:txBody>
      </p:sp>
    </p:spTree>
    <p:extLst>
      <p:ext uri="{BB962C8B-B14F-4D97-AF65-F5344CB8AC3E}">
        <p14:creationId xmlns:p14="http://schemas.microsoft.com/office/powerpoint/2010/main" val="1252616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a:t>
            </a:r>
            <a:r>
              <a:rPr lang="en-US" sz="1100" b="1" dirty="0" smtClean="0">
                <a:solidFill>
                  <a:srgbClr val="4D4D4D"/>
                </a:solidFill>
              </a:rPr>
              <a:t>Company,</a:t>
            </a:r>
            <a:endParaRPr lang="en-US" sz="1100" b="1" dirty="0">
              <a:solidFill>
                <a:srgbClr val="4D4D4D"/>
              </a:solidFill>
            </a:endParaRP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34022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91652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396129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814858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DB7230-13EF-4FB6-857D-5E8753117BC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1" b="25152"/>
          <a:stretch/>
        </p:blipFill>
        <p:spPr>
          <a:xfrm>
            <a:off x="0" y="1474220"/>
            <a:ext cx="9144000" cy="4545563"/>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fr-FR" sz="1100" b="1" noProof="0" dirty="0" smtClean="0"/>
              <a:t>Avec le soutien institutionnel</a:t>
            </a:r>
            <a:r>
              <a:rPr lang="fr-FR" sz="1100" b="1" baseline="0" noProof="0" dirty="0" smtClean="0"/>
              <a:t> </a:t>
            </a:r>
            <a:r>
              <a:rPr lang="fr-FR" sz="1100" b="1" noProof="0" dirty="0" smtClean="0"/>
              <a:t>Lilly.</a:t>
            </a:r>
          </a:p>
          <a:p>
            <a:pPr algn="r">
              <a:spcBef>
                <a:spcPct val="20000"/>
              </a:spcBef>
              <a:buFont typeface="Arial"/>
              <a:buNone/>
              <a:defRPr/>
            </a:pPr>
            <a:r>
              <a:rPr lang="fr-FR" sz="1100" noProof="0" dirty="0" smtClean="0"/>
              <a:t>Lilly n’a pas influencé le</a:t>
            </a:r>
            <a:r>
              <a:rPr lang="fr-FR" sz="1100" baseline="0" noProof="0" dirty="0" smtClean="0"/>
              <a:t> contenu de cette publication</a:t>
            </a:r>
            <a:endParaRPr lang="fr-FR" sz="1100" noProof="0" dirty="0" smtClean="0"/>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a:extLst>
              <a:ext uri="{FF2B5EF4-FFF2-40B4-BE49-F238E27FC236}">
                <a16:creationId xmlns:a16="http://schemas.microsoft.com/office/drawing/2014/main" id="{555D356C-CCA3-4F44-8304-CD5704769B5D}"/>
              </a:ext>
            </a:extLst>
          </p:cNvPr>
          <p:cNvSpPr/>
          <p:nvPr userDrawn="1"/>
        </p:nvSpPr>
        <p:spPr>
          <a:xfrm>
            <a:off x="714375" y="1571793"/>
            <a:ext cx="7715250" cy="677108"/>
          </a:xfrm>
          <a:prstGeom prst="rect">
            <a:avLst/>
          </a:prstGeom>
          <a:noFill/>
        </p:spPr>
        <p:txBody>
          <a:bodyPr wrap="square">
            <a:spAutoFit/>
          </a:bodyPr>
          <a:lstStyle/>
          <a:p>
            <a:pPr algn="ctr">
              <a:spcAft>
                <a:spcPts val="600"/>
              </a:spcAft>
            </a:pPr>
            <a:r>
              <a:rPr lang="fr-FR" sz="2000" b="1" kern="0" noProof="0" dirty="0" smtClean="0">
                <a:solidFill>
                  <a:schemeClr val="tx2"/>
                </a:solidFill>
                <a:effectLst/>
                <a:latin typeface="Arial"/>
                <a:cs typeface="Arial"/>
              </a:rPr>
              <a:t>20e congrès mondial sur le cancer gastro-intestinal</a:t>
            </a:r>
            <a:br>
              <a:rPr lang="fr-FR" sz="2000" b="1" kern="0" noProof="0" dirty="0" smtClean="0">
                <a:solidFill>
                  <a:schemeClr val="tx2"/>
                </a:solidFill>
                <a:effectLst/>
                <a:latin typeface="Arial"/>
                <a:cs typeface="Arial"/>
              </a:rPr>
            </a:br>
            <a:r>
              <a:rPr lang="fr-FR" sz="1800" b="0" i="0" kern="1200" noProof="0" dirty="0" smtClean="0">
                <a:solidFill>
                  <a:schemeClr val="tx2"/>
                </a:solidFill>
                <a:effectLst/>
                <a:latin typeface="Arial" charset="0"/>
                <a:ea typeface="+mn-ea"/>
                <a:cs typeface="Arial" charset="0"/>
              </a:rPr>
              <a:t>20–23 Juin 2018 </a:t>
            </a:r>
            <a:r>
              <a:rPr lang="fr-FR" sz="1800" b="0" kern="0" noProof="0" dirty="0" smtClean="0">
                <a:solidFill>
                  <a:schemeClr val="tx2"/>
                </a:solidFill>
                <a:effectLst/>
                <a:latin typeface="Arial"/>
                <a:cs typeface="Arial"/>
              </a:rPr>
              <a:t>| Barcelone, Espagne</a:t>
            </a:r>
            <a:endParaRPr lang="fr-FR" sz="2000" b="0" kern="0" noProof="0" dirty="0">
              <a:solidFill>
                <a:schemeClr val="tx2"/>
              </a:solidFill>
              <a:effectLst/>
              <a:latin typeface="Arial"/>
              <a:cs typeface="Arial"/>
            </a:endParaRPr>
          </a:p>
        </p:txBody>
      </p:sp>
    </p:spTree>
    <p:extLst>
      <p:ext uri="{BB962C8B-B14F-4D97-AF65-F5344CB8AC3E}">
        <p14:creationId xmlns:p14="http://schemas.microsoft.com/office/powerpoint/2010/main" val="2402455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a:t>
            </a:r>
            <a:r>
              <a:rPr lang="en-US" sz="1100" b="1" dirty="0" smtClean="0"/>
              <a:t>Company,</a:t>
            </a:r>
            <a:endParaRPr lang="en-US" sz="1100" b="1" dirty="0"/>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118174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756208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267268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2965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98945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1B2603A-C546-409E-9767-326E73BE11B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3400"/>
          <a:stretch/>
        </p:blipFill>
        <p:spPr>
          <a:xfrm>
            <a:off x="0" y="1460500"/>
            <a:ext cx="9143996" cy="4559294"/>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a:t>
            </a:r>
            <a:r>
              <a:rPr lang="en-US" sz="1100" b="1" dirty="0" smtClean="0"/>
              <a:t>Company,</a:t>
            </a:r>
            <a:endParaRPr lang="en-US" sz="1100" b="1" dirty="0"/>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21" name="Rectangle 20">
            <a:extLst>
              <a:ext uri="{FF2B5EF4-FFF2-40B4-BE49-F238E27FC236}">
                <a16:creationId xmlns:a16="http://schemas.microsoft.com/office/drawing/2014/main" id="{4901B0A8-029F-4BFB-B6D2-7EB4434D6F9E}"/>
              </a:ext>
            </a:extLst>
          </p:cNvPr>
          <p:cNvSpPr/>
          <p:nvPr userDrawn="1"/>
        </p:nvSpPr>
        <p:spPr>
          <a:xfrm>
            <a:off x="714375" y="1527668"/>
            <a:ext cx="7715250" cy="677108"/>
          </a:xfrm>
          <a:prstGeom prst="rect">
            <a:avLst/>
          </a:prstGeom>
          <a:noFill/>
        </p:spPr>
        <p:txBody>
          <a:bodyPr wrap="square">
            <a:spAutoFit/>
          </a:bodyPr>
          <a:lstStyle/>
          <a:p>
            <a:pPr algn="ctr">
              <a:spcAft>
                <a:spcPts val="600"/>
              </a:spcAft>
            </a:pPr>
            <a:r>
              <a:rPr lang="en-GB" sz="2000" b="1" kern="0" dirty="0">
                <a:solidFill>
                  <a:schemeClr val="bg1"/>
                </a:solidFill>
                <a:effectLst/>
                <a:latin typeface="Arial"/>
                <a:cs typeface="Arial"/>
              </a:rPr>
              <a:t>20th World Congress on Gastrointestinal Cancer</a:t>
            </a:r>
            <a:br>
              <a:rPr lang="en-GB" sz="2000" b="1" kern="0" dirty="0">
                <a:solidFill>
                  <a:schemeClr val="bg1"/>
                </a:solidFill>
                <a:effectLst/>
                <a:latin typeface="Arial"/>
                <a:cs typeface="Arial"/>
              </a:rPr>
            </a:br>
            <a:r>
              <a:rPr lang="en-GB" sz="1800" b="0" i="0" kern="1200" dirty="0">
                <a:solidFill>
                  <a:schemeClr val="bg1"/>
                </a:solidFill>
                <a:effectLst/>
                <a:latin typeface="Arial" charset="0"/>
                <a:ea typeface="+mn-ea"/>
                <a:cs typeface="Arial" charset="0"/>
              </a:rPr>
              <a:t>20–23 June 2018 </a:t>
            </a:r>
            <a:r>
              <a:rPr lang="en-GB" sz="1800" b="0" kern="0" dirty="0">
                <a:solidFill>
                  <a:schemeClr val="bg1"/>
                </a:solidFill>
                <a:effectLst/>
                <a:latin typeface="Arial"/>
                <a:cs typeface="Arial"/>
              </a:rPr>
              <a:t>| Barcelona, Spain</a:t>
            </a:r>
            <a:endParaRPr lang="en-GB" sz="2000" b="0" kern="0" dirty="0">
              <a:solidFill>
                <a:schemeClr val="bg1"/>
              </a:solidFill>
              <a:effectLst/>
              <a:latin typeface="Arial"/>
              <a:cs typeface="Arial"/>
            </a:endParaRPr>
          </a:p>
        </p:txBody>
      </p:sp>
    </p:spTree>
    <p:extLst>
      <p:ext uri="{BB962C8B-B14F-4D97-AF65-F5344CB8AC3E}">
        <p14:creationId xmlns:p14="http://schemas.microsoft.com/office/powerpoint/2010/main" val="34943893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205798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0985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1833446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783175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190537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a:t>
            </a:r>
            <a:r>
              <a:rPr lang="en-US" sz="1100" b="1" dirty="0" smtClean="0"/>
              <a:t>Company,</a:t>
            </a:r>
            <a:endParaRPr lang="en-US" sz="1100" b="1" dirty="0"/>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1738231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70198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58039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228319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a:t>
            </a:r>
            <a:r>
              <a:rPr lang="en-US" sz="1100" b="1" dirty="0" smtClean="0">
                <a:solidFill>
                  <a:srgbClr val="4D4D4D"/>
                </a:solidFill>
              </a:rPr>
              <a:t>Company,</a:t>
            </a:r>
            <a:endParaRPr lang="en-US" sz="1100" b="1" dirty="0">
              <a:solidFill>
                <a:srgbClr val="4D4D4D"/>
              </a:solidFill>
            </a:endParaRP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201500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4_Title Slide">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969271A-D6AB-448A-BDF0-6DB0C14E5F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805" b="24264"/>
          <a:stretch/>
        </p:blipFill>
        <p:spPr>
          <a:xfrm>
            <a:off x="0" y="1460499"/>
            <a:ext cx="9144000" cy="455929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a:t>
            </a:r>
            <a:r>
              <a:rPr lang="en-US" sz="1100" b="1" dirty="0" smtClean="0"/>
              <a:t>Company,</a:t>
            </a:r>
            <a:endParaRPr lang="en-US" sz="1100" b="1" dirty="0"/>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7" name="Rectangle 16">
            <a:extLst>
              <a:ext uri="{FF2B5EF4-FFF2-40B4-BE49-F238E27FC236}">
                <a16:creationId xmlns:a16="http://schemas.microsoft.com/office/drawing/2014/main" id="{D7657CB6-54F5-46C1-B270-B5AE4A460F38}"/>
              </a:ext>
            </a:extLst>
          </p:cNvPr>
          <p:cNvSpPr/>
          <p:nvPr userDrawn="1"/>
        </p:nvSpPr>
        <p:spPr>
          <a:xfrm>
            <a:off x="0" y="1496738"/>
            <a:ext cx="9144000" cy="677108"/>
          </a:xfrm>
          <a:prstGeom prst="rect">
            <a:avLst/>
          </a:prstGeom>
          <a:solidFill>
            <a:schemeClr val="tx2">
              <a:alpha val="30000"/>
            </a:schemeClr>
          </a:solidFill>
        </p:spPr>
        <p:txBody>
          <a:bodyPr wrap="square">
            <a:spAutoFit/>
          </a:bodyPr>
          <a:lstStyle/>
          <a:p>
            <a:pPr algn="ctr">
              <a:spcAft>
                <a:spcPts val="600"/>
              </a:spcAft>
            </a:pPr>
            <a:r>
              <a:rPr lang="en-GB" sz="2000" b="1" kern="0" dirty="0">
                <a:solidFill>
                  <a:schemeClr val="bg1"/>
                </a:solidFill>
                <a:effectLst/>
                <a:latin typeface="Arial"/>
                <a:cs typeface="Arial"/>
              </a:rPr>
              <a:t>20th World Congress on Gastrointestinal Cancer</a:t>
            </a:r>
            <a:br>
              <a:rPr lang="en-GB" sz="2000" b="1" kern="0" dirty="0">
                <a:solidFill>
                  <a:schemeClr val="bg1"/>
                </a:solidFill>
                <a:effectLst/>
                <a:latin typeface="Arial"/>
                <a:cs typeface="Arial"/>
              </a:rPr>
            </a:br>
            <a:r>
              <a:rPr lang="en-GB" sz="1800" b="0" i="0" kern="1200" dirty="0">
                <a:solidFill>
                  <a:schemeClr val="bg1"/>
                </a:solidFill>
                <a:effectLst/>
                <a:latin typeface="Arial" charset="0"/>
                <a:ea typeface="+mn-ea"/>
                <a:cs typeface="Arial" charset="0"/>
              </a:rPr>
              <a:t>20–23 June 2018 </a:t>
            </a:r>
            <a:r>
              <a:rPr lang="en-GB" sz="1800" b="0" kern="0" dirty="0">
                <a:solidFill>
                  <a:schemeClr val="bg1"/>
                </a:solidFill>
                <a:effectLst/>
                <a:latin typeface="Arial"/>
                <a:cs typeface="Arial"/>
              </a:rPr>
              <a:t>| Barcelona, Spain</a:t>
            </a:r>
            <a:endParaRPr lang="en-GB" sz="2000" b="0" kern="0" dirty="0">
              <a:solidFill>
                <a:schemeClr val="bg1"/>
              </a:solidFill>
              <a:effectLst/>
              <a:latin typeface="Arial"/>
              <a:cs typeface="Arial"/>
            </a:endParaRPr>
          </a:p>
        </p:txBody>
      </p:sp>
    </p:spTree>
    <p:extLst>
      <p:ext uri="{BB962C8B-B14F-4D97-AF65-F5344CB8AC3E}">
        <p14:creationId xmlns:p14="http://schemas.microsoft.com/office/powerpoint/2010/main" val="16536438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6311588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53803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32882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26240F-A2EA-4CF6-83A4-F8940D06A21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757"/>
          <a:stretch/>
        </p:blipFill>
        <p:spPr>
          <a:xfrm>
            <a:off x="-2" y="1460500"/>
            <a:ext cx="9144000" cy="4559293"/>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a:t>
            </a:r>
            <a:r>
              <a:rPr lang="en-US" sz="1100" b="1" dirty="0" smtClean="0"/>
              <a:t>Company,</a:t>
            </a:r>
            <a:endParaRPr lang="en-US" sz="1100" b="1" dirty="0"/>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5" name="Rectangle 14">
            <a:extLst>
              <a:ext uri="{FF2B5EF4-FFF2-40B4-BE49-F238E27FC236}">
                <a16:creationId xmlns:a16="http://schemas.microsoft.com/office/drawing/2014/main" id="{522B815E-8DFC-4E3F-8477-B5A9F63FCA38}"/>
              </a:ext>
            </a:extLst>
          </p:cNvPr>
          <p:cNvSpPr/>
          <p:nvPr userDrawn="1"/>
        </p:nvSpPr>
        <p:spPr>
          <a:xfrm>
            <a:off x="0" y="5342689"/>
            <a:ext cx="9144000" cy="677108"/>
          </a:xfrm>
          <a:prstGeom prst="rect">
            <a:avLst/>
          </a:prstGeom>
          <a:solidFill>
            <a:schemeClr val="tx2">
              <a:alpha val="60000"/>
            </a:schemeClr>
          </a:solidFill>
        </p:spPr>
        <p:txBody>
          <a:bodyPr wrap="square">
            <a:spAutoFit/>
          </a:bodyPr>
          <a:lstStyle/>
          <a:p>
            <a:pPr algn="ctr">
              <a:spcAft>
                <a:spcPts val="600"/>
              </a:spcAft>
            </a:pPr>
            <a:r>
              <a:rPr lang="en-GB" sz="2000" b="1" kern="0" dirty="0">
                <a:solidFill>
                  <a:schemeClr val="bg1"/>
                </a:solidFill>
                <a:effectLst/>
                <a:latin typeface="Arial"/>
                <a:cs typeface="Arial"/>
              </a:rPr>
              <a:t>20th World Congress on Gastrointestinal Cancer</a:t>
            </a:r>
            <a:br>
              <a:rPr lang="en-GB" sz="2000" b="1" kern="0" dirty="0">
                <a:solidFill>
                  <a:schemeClr val="bg1"/>
                </a:solidFill>
                <a:effectLst/>
                <a:latin typeface="Arial"/>
                <a:cs typeface="Arial"/>
              </a:rPr>
            </a:br>
            <a:r>
              <a:rPr lang="en-GB" sz="1800" b="0" i="0" kern="1200" dirty="0">
                <a:solidFill>
                  <a:schemeClr val="bg1"/>
                </a:solidFill>
                <a:effectLst/>
                <a:latin typeface="Arial" charset="0"/>
                <a:ea typeface="+mn-ea"/>
                <a:cs typeface="Arial" charset="0"/>
              </a:rPr>
              <a:t>20–23 June 2018 </a:t>
            </a:r>
            <a:r>
              <a:rPr lang="en-GB" sz="1800" b="0" kern="0" dirty="0">
                <a:solidFill>
                  <a:schemeClr val="bg1"/>
                </a:solidFill>
                <a:effectLst/>
                <a:latin typeface="Arial"/>
                <a:cs typeface="Arial"/>
              </a:rPr>
              <a:t>| Barcelona, Spain</a:t>
            </a:r>
            <a:endParaRPr lang="en-GB" sz="2000" b="0" kern="0" dirty="0">
              <a:solidFill>
                <a:schemeClr val="bg1"/>
              </a:solidFill>
              <a:effectLst/>
              <a:latin typeface="Arial"/>
              <a:cs typeface="Arial"/>
            </a:endParaRPr>
          </a:p>
        </p:txBody>
      </p:sp>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a:t>
            </a:r>
            <a:r>
              <a:rPr lang="en-US" sz="1100" b="1" dirty="0" smtClean="0"/>
              <a:t>Company,</a:t>
            </a:r>
            <a:endParaRPr lang="en-US" sz="1100" b="1" dirty="0"/>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0843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67" r:id="rId1"/>
    <p:sldLayoutId id="2147483702" r:id="rId2"/>
    <p:sldLayoutId id="2147483701" r:id="rId3"/>
    <p:sldLayoutId id="2147483703" r:id="rId4"/>
    <p:sldLayoutId id="2147483704" r:id="rId5"/>
    <p:sldLayoutId id="2147483656" r:id="rId6"/>
    <p:sldLayoutId id="2147483650" r:id="rId7"/>
    <p:sldLayoutId id="2147483664" r:id="rId8"/>
    <p:sldLayoutId id="2147483651" r:id="rId9"/>
    <p:sldLayoutId id="2147483652" r:id="rId10"/>
    <p:sldLayoutId id="2147483654" r:id="rId11"/>
    <p:sldLayoutId id="2147483655" r:id="rId12"/>
    <p:sldLayoutId id="2147483687" r:id="rId13"/>
    <p:sldLayoutId id="2147483688" r:id="rId14"/>
    <p:sldLayoutId id="2147483690" r:id="rId15"/>
    <p:sldLayoutId id="2147483694" r:id="rId16"/>
    <p:sldLayoutId id="2147483697" r:id="rId17"/>
    <p:sldLayoutId id="2147483698" r:id="rId18"/>
    <p:sldLayoutId id="2147483700" r:id="rId19"/>
    <p:sldLayoutId id="2147483675" r:id="rId20"/>
    <p:sldLayoutId id="2147483678" r:id="rId21"/>
    <p:sldLayoutId id="2147483679" r:id="rId22"/>
    <p:sldLayoutId id="2147483681" r:id="rId23"/>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5884676"/>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30.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slide" Target="slide21.xml"/><Relationship Id="rId5" Type="http://schemas.openxmlformats.org/officeDocument/2006/relationships/slide" Target="slide16.xml"/><Relationship Id="rId4" Type="http://schemas.openxmlformats.org/officeDocument/2006/relationships/slide" Target="slide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sz="2800" dirty="0"/>
              <a:t>DIAPORAMA GI 2018</a:t>
            </a:r>
            <a:br>
              <a:rPr lang="fr-FR" sz="2800" dirty="0"/>
            </a:br>
            <a:r>
              <a:rPr lang="fr-FR" sz="2800" b="0" dirty="0"/>
              <a:t>Abstracts sélectionnés de:</a:t>
            </a:r>
            <a:endParaRPr lang="en-GB" sz="2800" b="0" dirty="0"/>
          </a:p>
        </p:txBody>
      </p:sp>
    </p:spTree>
    <p:extLst>
      <p:ext uri="{BB962C8B-B14F-4D97-AF65-F5344CB8AC3E}">
        <p14:creationId xmlns:p14="http://schemas.microsoft.com/office/powerpoint/2010/main" val="3553718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fr-FR" dirty="0"/>
              <a:t>LBA-002: résultats de survie globale d’une étude de phase III évaluant </a:t>
            </a:r>
            <a:r>
              <a:rPr lang="fr-FR" dirty="0" err="1"/>
              <a:t>trifluridine</a:t>
            </a:r>
            <a:r>
              <a:rPr lang="fr-FR" dirty="0"/>
              <a:t>/</a:t>
            </a:r>
            <a:r>
              <a:rPr lang="fr-FR" dirty="0" err="1"/>
              <a:t>tipiracil</a:t>
            </a:r>
            <a:r>
              <a:rPr lang="fr-FR" dirty="0"/>
              <a:t> vs. placebo chez des patients avec cancer de l’estomac métastatique réfractaire au traitement standard – </a:t>
            </a:r>
            <a:r>
              <a:rPr lang="fr-FR" dirty="0" err="1"/>
              <a:t>Tabernero</a:t>
            </a:r>
            <a:r>
              <a:rPr lang="fr-FR" dirty="0"/>
              <a:t> J, et al</a:t>
            </a:r>
          </a:p>
        </p:txBody>
      </p:sp>
      <p:sp>
        <p:nvSpPr>
          <p:cNvPr id="5" name="Text Placeholder 4"/>
          <p:cNvSpPr>
            <a:spLocks noGrp="1"/>
          </p:cNvSpPr>
          <p:nvPr>
            <p:ph type="body" sz="quarter" idx="11"/>
          </p:nvPr>
        </p:nvSpPr>
        <p:spPr>
          <a:xfrm>
            <a:off x="4414604" y="6096000"/>
            <a:ext cx="4364272" cy="487363"/>
          </a:xfrm>
        </p:spPr>
        <p:txBody>
          <a:bodyPr/>
          <a:lstStyle/>
          <a:p>
            <a:r>
              <a:rPr lang="fr-FR" smtClean="0"/>
              <a:t/>
            </a:r>
            <a:br>
              <a:rPr lang="fr-FR" smtClean="0"/>
            </a:br>
            <a:r>
              <a:rPr lang="fr-FR" smtClean="0"/>
              <a:t>Tabernero J, et al. Ann Oncol 2018;29(suppl 5):abstr LBA-002</a:t>
            </a:r>
            <a:endParaRPr lang="fr-F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fr-FR" b="1" dirty="0" smtClean="0"/>
              <a:t>Conclusions</a:t>
            </a:r>
          </a:p>
          <a:p>
            <a:r>
              <a:rPr lang="fr-FR" b="1" dirty="0" smtClean="0"/>
              <a:t>Chez ces patients avec cancer de l’estomac métastatique lourdement prétraités, le trifluridine/tipiracil a apporté une amélioration de survie cliniquement pertinente et statistiquement significative vs. placebo</a:t>
            </a:r>
          </a:p>
          <a:p>
            <a:r>
              <a:rPr lang="fr-FR" b="1" dirty="0" smtClean="0"/>
              <a:t>Aucun nouveau signal de toxicité n’a été rapporté et le profil de tolérance était cohérent avec les données obtenues préalablement dans d’autres population de patients</a:t>
            </a:r>
          </a:p>
          <a:p>
            <a:endParaRPr lang="fr-FR" dirty="0"/>
          </a:p>
        </p:txBody>
      </p:sp>
    </p:spTree>
    <p:extLst>
      <p:ext uri="{BB962C8B-B14F-4D97-AF65-F5344CB8AC3E}">
        <p14:creationId xmlns:p14="http://schemas.microsoft.com/office/powerpoint/2010/main" val="1451308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O-010: cisplatine/5-fluorouracil +/- panitumumab chez les patients avec cancer de l’œsophage épidermoïde non résécable, avancé ou métastatique: </a:t>
            </a:r>
            <a:br>
              <a:rPr lang="fr-FR" dirty="0" smtClean="0"/>
            </a:br>
            <a:r>
              <a:rPr lang="fr-FR" dirty="0" smtClean="0"/>
              <a:t>un essai randomisé de phase III AIO/EORTC avec programme étendu d’étude des biomarqueurs – </a:t>
            </a:r>
            <a:r>
              <a:rPr lang="fr-FR" dirty="0" err="1" smtClean="0"/>
              <a:t>Moehler</a:t>
            </a:r>
            <a:r>
              <a:rPr lang="fr-FR" dirty="0" smtClean="0"/>
              <a:t> M, et al</a:t>
            </a:r>
            <a:endParaRPr lang="fr-FR" dirty="0"/>
          </a:p>
        </p:txBody>
      </p:sp>
      <p:sp>
        <p:nvSpPr>
          <p:cNvPr id="6"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de cisplatine + 5FU avec ou sans panitumumab chez des patients </a:t>
            </a:r>
            <a:r>
              <a:rPr lang="fr-FR" dirty="0"/>
              <a:t>avec cancer de l’œsophage épidermoïde </a:t>
            </a:r>
            <a:r>
              <a:rPr lang="fr-FR" dirty="0" smtClean="0"/>
              <a:t>(COE) dans l’étude AIO/EORTC*</a:t>
            </a:r>
            <a:endParaRPr lang="fr-FR" dirty="0"/>
          </a:p>
        </p:txBody>
      </p:sp>
      <p:sp>
        <p:nvSpPr>
          <p:cNvPr id="9" name="Text Placeholder 8"/>
          <p:cNvSpPr>
            <a:spLocks noGrp="1"/>
          </p:cNvSpPr>
          <p:nvPr>
            <p:ph type="body" sz="quarter" idx="10"/>
          </p:nvPr>
        </p:nvSpPr>
        <p:spPr>
          <a:xfrm>
            <a:off x="365125" y="6096000"/>
            <a:ext cx="4283075" cy="487363"/>
          </a:xfrm>
        </p:spPr>
        <p:txBody>
          <a:bodyPr/>
          <a:lstStyle/>
          <a:p>
            <a:r>
              <a:rPr lang="fr-FR" dirty="0" smtClean="0"/>
              <a:t>*Etude arrêtée prématurément pour cause de futilité et possibles problèmes de tolérance; </a:t>
            </a:r>
            <a:r>
              <a:rPr lang="fr-FR" baseline="30000" dirty="0" smtClean="0"/>
              <a:t>†</a:t>
            </a:r>
            <a:r>
              <a:rPr lang="fr-FR" dirty="0" smtClean="0"/>
              <a:t>panitumumab 9 mg/kg J1 de chaque cycle avant la CT /3S; </a:t>
            </a:r>
            <a:r>
              <a:rPr lang="fr-FR" baseline="30000" dirty="0" smtClean="0"/>
              <a:t>‡</a:t>
            </a:r>
            <a:r>
              <a:rPr lang="fr-FR" dirty="0" smtClean="0"/>
              <a:t>cisplatine 100  mg/m</a:t>
            </a:r>
            <a:r>
              <a:rPr lang="fr-FR" baseline="30000" dirty="0" smtClean="0"/>
              <a:t>2</a:t>
            </a:r>
            <a:r>
              <a:rPr lang="fr-FR" dirty="0" smtClean="0"/>
              <a:t> perfusion iv sur 2 heures J1 + 5FU 1000 mg/m</a:t>
            </a:r>
            <a:r>
              <a:rPr lang="fr-FR" baseline="30000" dirty="0" smtClean="0"/>
              <a:t>2</a:t>
            </a:r>
            <a:r>
              <a:rPr lang="fr-FR" dirty="0" smtClean="0"/>
              <a:t> perfusion iv sur 24 heures J1–4 /3S</a:t>
            </a:r>
            <a:endParaRPr lang="fr-FR" dirty="0"/>
          </a:p>
        </p:txBody>
      </p:sp>
      <p:sp>
        <p:nvSpPr>
          <p:cNvPr id="5" name="Text Placeholder 4"/>
          <p:cNvSpPr>
            <a:spLocks noGrp="1"/>
          </p:cNvSpPr>
          <p:nvPr>
            <p:ph type="body" sz="quarter" idx="11"/>
          </p:nvPr>
        </p:nvSpPr>
        <p:spPr/>
        <p:txBody>
          <a:bodyPr/>
          <a:lstStyle/>
          <a:p>
            <a:r>
              <a:rPr lang="fr-FR" smtClean="0"/>
              <a:t/>
            </a:r>
            <a:br>
              <a:rPr lang="fr-FR" smtClean="0"/>
            </a:br>
            <a:r>
              <a:rPr lang="fr-FR" smtClean="0"/>
              <a:t>Moehler M, et al, Ann Oncol 2018;29(suppl 5):abstr O-010</a:t>
            </a:r>
            <a:endParaRPr lang="fr-FR" dirty="0"/>
          </a:p>
        </p:txBody>
      </p:sp>
      <p:sp>
        <p:nvSpPr>
          <p:cNvPr id="8" name="Rectangle 9"/>
          <p:cNvSpPr txBox="1">
            <a:spLocks noChangeArrowheads="1"/>
          </p:cNvSpPr>
          <p:nvPr/>
        </p:nvSpPr>
        <p:spPr bwMode="auto">
          <a:xfrm>
            <a:off x="365123" y="4947715"/>
            <a:ext cx="5429251" cy="69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DE JUGEMENT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Meilleure réponse globale, SG, SSP </a:t>
            </a:r>
            <a:r>
              <a:rPr lang="fr-FR" dirty="0" smtClean="0">
                <a:latin typeface="Arial"/>
                <a:cs typeface="Arial"/>
              </a:rPr>
              <a:t>et </a:t>
            </a: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tolérance</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 name="Oval 14"/>
          <p:cNvSpPr>
            <a:spLocks noChangeArrowheads="1"/>
          </p:cNvSpPr>
          <p:nvPr/>
        </p:nvSpPr>
        <p:spPr bwMode="auto">
          <a:xfrm>
            <a:off x="3941537" y="346794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2" name="AutoShape 15"/>
          <p:cNvCxnSpPr>
            <a:cxnSpLocks noChangeShapeType="1"/>
            <a:stCxn id="11" idx="0"/>
            <a:endCxn id="17" idx="1"/>
          </p:cNvCxnSpPr>
          <p:nvPr/>
        </p:nvCxnSpPr>
        <p:spPr bwMode="auto">
          <a:xfrm rot="5400000" flipH="1" flipV="1">
            <a:off x="4198305" y="2800945"/>
            <a:ext cx="702035" cy="631974"/>
          </a:xfrm>
          <a:prstGeom prst="bentConnector2">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8116434" y="2501595"/>
            <a:ext cx="868815"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Prog</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5" name="AutoShape 19"/>
          <p:cNvCxnSpPr>
            <a:cxnSpLocks noChangeShapeType="1"/>
            <a:stCxn id="18" idx="3"/>
            <a:endCxn id="11" idx="2"/>
          </p:cNvCxnSpPr>
          <p:nvPr/>
        </p:nvCxnSpPr>
        <p:spPr bwMode="auto">
          <a:xfrm flipV="1">
            <a:off x="3684814" y="3760049"/>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3" idx="1"/>
          </p:cNvCxnSpPr>
          <p:nvPr/>
        </p:nvCxnSpPr>
        <p:spPr bwMode="auto">
          <a:xfrm>
            <a:off x="7675638" y="2765914"/>
            <a:ext cx="440796" cy="0"/>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865309" y="2355545"/>
            <a:ext cx="2810329" cy="82073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fr-FR" altLang="zh-CN" dirty="0" smtClean="0">
                <a:solidFill>
                  <a:srgbClr val="FFFFFF"/>
                </a:solidFill>
                <a:ea typeface="SimSun" pitchFamily="2" charset="-122"/>
              </a:rPr>
              <a:t>Panitumumab</a:t>
            </a:r>
            <a:r>
              <a:rPr lang="fr-FR" altLang="zh-CN" baseline="30000" dirty="0" smtClean="0">
                <a:solidFill>
                  <a:srgbClr val="FFFFFF"/>
                </a:solidFill>
                <a:ea typeface="SimSun" pitchFamily="2" charset="-122"/>
              </a:rPr>
              <a:t>†</a:t>
            </a:r>
            <a:r>
              <a:rPr lang="fr-FR" altLang="zh-CN" dirty="0" smtClean="0">
                <a:solidFill>
                  <a:srgbClr val="FFFFFF"/>
                </a:solidFill>
                <a:ea typeface="SimSun" pitchFamily="2" charset="-122"/>
              </a:rPr>
              <a:t>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cisplatine </a:t>
            </a:r>
            <a:r>
              <a:rPr kumimoji="0" lang="fr-FR" altLang="zh-CN" sz="1800" b="0" i="0" u="none" strike="noStrike" kern="1200" cap="none" spc="0" normalizeH="0" baseline="0" noProof="0" dirty="0" smtClean="0">
                <a:ln>
                  <a:noFill/>
                </a:ln>
                <a:solidFill>
                  <a:srgbClr val="FFFFFF"/>
                </a:solidFill>
                <a:effectLst/>
                <a:uLnTx/>
                <a:uFillTx/>
                <a:ea typeface="SimSun" pitchFamily="2" charset="-122"/>
              </a:rPr>
              <a:t>+ 5FU</a:t>
            </a:r>
            <a:r>
              <a:rPr kumimoji="0" lang="fr-FR" altLang="zh-CN" sz="1800" b="0" i="0" u="none" strike="noStrike" kern="1200" cap="none" spc="0" normalizeH="0" baseline="3000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fr-FR" altLang="zh-CN" sz="1800" b="0" i="0" u="none" strike="noStrike" kern="1200" cap="none" spc="0" normalizeH="0" baseline="0" noProof="0" dirty="0" smtClean="0">
                <a:ln>
                  <a:noFill/>
                </a:ln>
                <a:solidFill>
                  <a:srgbClr val="FFFFFF"/>
                </a:solidFill>
                <a:effectLst/>
                <a:uLnTx/>
                <a:uFillTx/>
                <a:ea typeface="SimSun" pitchFamily="2" charset="-122"/>
              </a:rPr>
              <a:t/>
            </a:r>
            <a:br>
              <a:rPr kumimoji="0" lang="fr-FR" altLang="zh-CN" sz="1800" b="0" i="0" u="none" strike="noStrike" kern="1200" cap="none" spc="0" normalizeH="0" baseline="0" noProof="0" dirty="0" smtClean="0">
                <a:ln>
                  <a:noFill/>
                </a:ln>
                <a:solidFill>
                  <a:srgbClr val="FFFFFF"/>
                </a:solidFill>
                <a:effectLst/>
                <a:uLnTx/>
                <a:uFillTx/>
                <a:ea typeface="SimSun" pitchFamily="2" charset="-122"/>
              </a:rPr>
            </a:b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(n=73)</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sp>
        <p:nvSpPr>
          <p:cNvPr id="18" name="AutoShape 9"/>
          <p:cNvSpPr>
            <a:spLocks noChangeArrowheads="1"/>
          </p:cNvSpPr>
          <p:nvPr/>
        </p:nvSpPr>
        <p:spPr bwMode="auto">
          <a:xfrm>
            <a:off x="365124" y="2759519"/>
            <a:ext cx="3319690" cy="20010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smtClean="0">
                <a:solidFill>
                  <a:srgbClr val="FFFFFF"/>
                </a:solidFill>
                <a:ea typeface="SimSun" pitchFamily="2" charset="-122"/>
              </a:rPr>
              <a:t>COE non résécable localement avancé ou métastatique</a:t>
            </a:r>
            <a:endParaRPr kumimoji="0" lang="fr-FR" altLang="zh-CN" sz="1800" b="0" i="0" u="none" strike="noStrike" kern="1200" cap="none" spc="0" normalizeH="0" baseline="0" noProof="0" dirty="0" smtClean="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ECOG PS 0–1 </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(n=146)</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cxnSp>
        <p:nvCxnSpPr>
          <p:cNvPr id="19" name="AutoShape 16"/>
          <p:cNvCxnSpPr>
            <a:cxnSpLocks noChangeShapeType="1"/>
            <a:stCxn id="11" idx="4"/>
            <a:endCxn id="22" idx="1"/>
          </p:cNvCxnSpPr>
          <p:nvPr/>
        </p:nvCxnSpPr>
        <p:spPr bwMode="auto">
          <a:xfrm rot="16200000" flipH="1">
            <a:off x="4234384" y="4051100"/>
            <a:ext cx="629876" cy="631974"/>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116435" y="4417706"/>
            <a:ext cx="884690"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Prog </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1" name="AutoShape 20"/>
          <p:cNvCxnSpPr>
            <a:cxnSpLocks noChangeShapeType="1"/>
            <a:stCxn id="22" idx="3"/>
            <a:endCxn id="20" idx="1"/>
          </p:cNvCxnSpPr>
          <p:nvPr/>
        </p:nvCxnSpPr>
        <p:spPr bwMode="auto">
          <a:xfrm>
            <a:off x="7673980" y="4682025"/>
            <a:ext cx="44245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865309" y="4271657"/>
            <a:ext cx="2808671" cy="82073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fr-FR" altLang="zh-CN" dirty="0" err="1" smtClean="0">
                <a:solidFill>
                  <a:srgbClr val="4D4D4D"/>
                </a:solidFill>
                <a:ea typeface="SimSun" pitchFamily="2" charset="-122"/>
              </a:rPr>
              <a:t>Cisplatine</a:t>
            </a:r>
            <a:r>
              <a:rPr kumimoji="0" lang="fr-FR" altLang="zh-CN" sz="1800" b="0" i="0" u="none" strike="noStrike" kern="1200" cap="none" spc="0" normalizeH="0" baseline="0" noProof="0" dirty="0" smtClean="0">
                <a:ln>
                  <a:noFill/>
                </a:ln>
                <a:solidFill>
                  <a:srgbClr val="4D4D4D"/>
                </a:solidFill>
                <a:effectLst/>
                <a:uLnTx/>
                <a:uFillTx/>
                <a:ea typeface="SimSun" pitchFamily="2" charset="-122"/>
              </a:rPr>
              <a:t> + 5FU</a:t>
            </a:r>
            <a:r>
              <a:rPr lang="fr-FR" baseline="30000" dirty="0" smtClean="0">
                <a:solidFill>
                  <a:srgbClr val="4D4D4D"/>
                </a:solidFill>
              </a:rPr>
              <a:t>‡</a:t>
            </a:r>
            <a:endParaRPr kumimoji="0" lang="fr-FR" altLang="zh-CN" sz="1800" b="0" i="0" u="none" strike="noStrike" kern="1200" cap="none" spc="0" normalizeH="0" baseline="0" noProof="0" dirty="0" smtClean="0">
              <a:ln>
                <a:noFill/>
              </a:ln>
              <a:solidFill>
                <a:srgbClr val="4D4D4D"/>
              </a:solidFill>
              <a:effectLst/>
              <a:uLnTx/>
              <a:uFillTx/>
              <a:ea typeface="SimSun" pitchFamily="2" charset="-122"/>
            </a:endParaRPr>
          </a:p>
          <a:p>
            <a:pPr lvl="0" algn="ctr" defTabSz="892175" eaLnBrk="0" hangingPunct="0">
              <a:defRPr/>
            </a:pPr>
            <a:r>
              <a:rPr kumimoji="0" lang="fr-FR" altLang="zh-CN" sz="1800" b="0" i="0" u="none" strike="noStrike" kern="1200" cap="none" spc="0" normalizeH="0" baseline="0" noProof="0" dirty="0" smtClean="0">
                <a:ln>
                  <a:noFill/>
                </a:ln>
                <a:solidFill>
                  <a:srgbClr val="4D4D4D"/>
                </a:solidFill>
                <a:effectLst/>
                <a:uLnTx/>
                <a:uFillTx/>
                <a:ea typeface="SimSun" pitchFamily="2" charset="-122"/>
              </a:rPr>
              <a:t>(n=73)</a:t>
            </a:r>
            <a:endParaRPr kumimoji="0" lang="fr-FR" altLang="zh-CN" sz="1800" b="0" i="0" u="none" strike="noStrike" kern="1200" cap="none" spc="0" normalizeH="0" baseline="0" noProof="0" dirty="0">
              <a:ln>
                <a:noFill/>
              </a:ln>
              <a:solidFill>
                <a:srgbClr val="4D4D4D"/>
              </a:solidFill>
              <a:effectLst/>
              <a:uLnTx/>
              <a:uFillTx/>
              <a:ea typeface="SimSun" pitchFamily="2" charset="-122"/>
            </a:endParaRPr>
          </a:p>
        </p:txBody>
      </p:sp>
    </p:spTree>
    <p:extLst>
      <p:ext uri="{BB962C8B-B14F-4D97-AF65-F5344CB8AC3E}">
        <p14:creationId xmlns:p14="http://schemas.microsoft.com/office/powerpoint/2010/main" val="1420063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O-010: cisplatine/5-fluorouracil +/- panitumumab chez les patients avec cancer de l’œsophage épidermoïde non résécable, avancé ou métastatique: </a:t>
            </a:r>
            <a:br>
              <a:rPr lang="fr-FR" dirty="0" smtClean="0"/>
            </a:br>
            <a:r>
              <a:rPr lang="fr-FR" dirty="0" smtClean="0"/>
              <a:t>un essai randomisé de phase III AIO/EORTC avec programme étendu d’étude des biomarqueurs – </a:t>
            </a:r>
            <a:r>
              <a:rPr lang="fr-FR" dirty="0" err="1" smtClean="0"/>
              <a:t>Moehler</a:t>
            </a:r>
            <a:r>
              <a:rPr lang="fr-FR" dirty="0" smtClean="0"/>
              <a:t> M, et al</a:t>
            </a:r>
            <a:endParaRPr lang="fr-FR" dirty="0"/>
          </a:p>
        </p:txBody>
      </p:sp>
      <p:sp>
        <p:nvSpPr>
          <p:cNvPr id="6" name="Content Placeholder 2"/>
          <p:cNvSpPr>
            <a:spLocks noGrp="1"/>
          </p:cNvSpPr>
          <p:nvPr>
            <p:ph idx="1"/>
          </p:nvPr>
        </p:nvSpPr>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buNone/>
            </a:pPr>
            <a:endParaRPr lang="fr-FR" dirty="0" smtClean="0"/>
          </a:p>
        </p:txBody>
      </p:sp>
      <p:sp>
        <p:nvSpPr>
          <p:cNvPr id="5" name="Text Placeholder 4"/>
          <p:cNvSpPr>
            <a:spLocks noGrp="1"/>
          </p:cNvSpPr>
          <p:nvPr>
            <p:ph type="body" sz="quarter" idx="11"/>
          </p:nvPr>
        </p:nvSpPr>
        <p:spPr/>
        <p:txBody>
          <a:bodyPr/>
          <a:lstStyle/>
          <a:p>
            <a:r>
              <a:rPr lang="fr-FR" smtClean="0"/>
              <a:t/>
            </a:r>
            <a:br>
              <a:rPr lang="fr-FR" smtClean="0"/>
            </a:br>
            <a:r>
              <a:rPr lang="fr-FR" smtClean="0"/>
              <a:t>Moehler M, et al, Ann Oncol 2018;29(suppl 5):abstr O-010</a:t>
            </a:r>
            <a:endParaRPr lang="fr-FR"/>
          </a:p>
        </p:txBody>
      </p:sp>
      <p:grpSp>
        <p:nvGrpSpPr>
          <p:cNvPr id="8" name="Group 7"/>
          <p:cNvGrpSpPr/>
          <p:nvPr/>
        </p:nvGrpSpPr>
        <p:grpSpPr>
          <a:xfrm>
            <a:off x="88372" y="2237862"/>
            <a:ext cx="4483627" cy="2998466"/>
            <a:chOff x="202672" y="1949844"/>
            <a:chExt cx="4483627" cy="2998466"/>
          </a:xfrm>
        </p:grpSpPr>
        <p:sp>
          <p:nvSpPr>
            <p:cNvPr id="10" name="TextBox 9"/>
            <p:cNvSpPr txBox="1"/>
            <p:nvPr/>
          </p:nvSpPr>
          <p:spPr>
            <a:xfrm>
              <a:off x="2243882" y="1949844"/>
              <a:ext cx="591528"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smtClean="0">
                  <a:ln>
                    <a:noFill/>
                  </a:ln>
                  <a:solidFill>
                    <a:srgbClr val="4D4D4D"/>
                  </a:solidFill>
                  <a:effectLst/>
                  <a:uLnTx/>
                  <a:uFillTx/>
                  <a:latin typeface="Arial" charset="0"/>
                  <a:ea typeface="+mn-ea"/>
                  <a:cs typeface="Arial" charset="0"/>
                </a:rPr>
                <a:t>SSP</a:t>
              </a:r>
              <a:endParaRPr kumimoji="0" lang="fr-FR" sz="1600" b="1" i="0" u="none" strike="noStrike" kern="1200" cap="none" spc="0" normalizeH="0" baseline="0">
                <a:ln>
                  <a:noFill/>
                </a:ln>
                <a:solidFill>
                  <a:srgbClr val="4D4D4D"/>
                </a:solidFill>
                <a:effectLst/>
                <a:uLnTx/>
                <a:uFillTx/>
                <a:latin typeface="Arial" charset="0"/>
                <a:ea typeface="+mn-ea"/>
                <a:cs typeface="Arial" charset="0"/>
              </a:endParaRPr>
            </a:p>
          </p:txBody>
        </p:sp>
        <p:sp>
          <p:nvSpPr>
            <p:cNvPr id="11" name="TextBox 10"/>
            <p:cNvSpPr txBox="1"/>
            <p:nvPr/>
          </p:nvSpPr>
          <p:spPr>
            <a:xfrm>
              <a:off x="2384457" y="4288619"/>
              <a:ext cx="560971"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200" dirty="0" smtClean="0">
                  <a:latin typeface="Arial" panose="020B0604020202020204" pitchFamily="34" charset="0"/>
                  <a:cs typeface="Arial" panose="020B0604020202020204" pitchFamily="34" charset="0"/>
                </a:rPr>
                <a:t>Jours</a:t>
              </a:r>
              <a:endParaRPr kumimoji="0" lang="fr-FR" sz="1200" b="0" i="0" u="none" strike="noStrike" kern="1200" cap="none" spc="0" normalizeH="0" baseline="0" dirty="0">
                <a:ln>
                  <a:noFill/>
                </a:ln>
                <a:effectLst/>
                <a:uLnTx/>
                <a:uFillTx/>
                <a:latin typeface="Arial" panose="020B0604020202020204" pitchFamily="34" charset="0"/>
                <a:ea typeface="+mn-ea"/>
                <a:cs typeface="Arial" panose="020B0604020202020204" pitchFamily="34" charset="0"/>
              </a:endParaRPr>
            </a:p>
          </p:txBody>
        </p:sp>
        <p:grpSp>
          <p:nvGrpSpPr>
            <p:cNvPr id="12" name="Group 11"/>
            <p:cNvGrpSpPr/>
            <p:nvPr/>
          </p:nvGrpSpPr>
          <p:grpSpPr>
            <a:xfrm>
              <a:off x="202672" y="2047264"/>
              <a:ext cx="4483627" cy="2901046"/>
              <a:chOff x="379648" y="1663816"/>
              <a:chExt cx="4483627" cy="2901046"/>
            </a:xfrm>
          </p:grpSpPr>
          <p:sp>
            <p:nvSpPr>
              <p:cNvPr id="13" name="TextBox 12"/>
              <p:cNvSpPr txBox="1"/>
              <p:nvPr/>
            </p:nvSpPr>
            <p:spPr>
              <a:xfrm>
                <a:off x="606224" y="1663816"/>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1,0</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grpSp>
            <p:nvGrpSpPr>
              <p:cNvPr id="14" name="Group 13"/>
              <p:cNvGrpSpPr/>
              <p:nvPr/>
            </p:nvGrpSpPr>
            <p:grpSpPr>
              <a:xfrm>
                <a:off x="379648" y="1803292"/>
                <a:ext cx="4483627" cy="2761570"/>
                <a:chOff x="379648" y="1803292"/>
                <a:chExt cx="4483627" cy="2761570"/>
              </a:xfrm>
            </p:grpSpPr>
            <p:sp>
              <p:nvSpPr>
                <p:cNvPr id="15" name="TextBox 14"/>
                <p:cNvSpPr txBox="1"/>
                <p:nvPr/>
              </p:nvSpPr>
              <p:spPr>
                <a:xfrm>
                  <a:off x="796350" y="3904389"/>
                  <a:ext cx="342837" cy="461665"/>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effectLst/>
                      <a:uLnTx/>
                      <a:uFillTx/>
                      <a:latin typeface="Arial" panose="020B0604020202020204" pitchFamily="34" charset="0"/>
                      <a:ea typeface="+mn-ea"/>
                      <a:cs typeface="Arial" panose="020B0604020202020204" pitchFamily="34" charset="0"/>
                    </a:rPr>
                    <a:t>N</a:t>
                  </a:r>
                  <a:br>
                    <a:rPr kumimoji="0" lang="fr-FR" sz="1200" b="0" i="0" u="none" strike="noStrike" kern="1200" cap="none" spc="0" normalizeH="0" baseline="0" dirty="0" smtClean="0">
                      <a:ln>
                        <a:noFill/>
                      </a:ln>
                      <a:effectLst/>
                      <a:uLnTx/>
                      <a:uFillTx/>
                      <a:latin typeface="Arial" panose="020B0604020202020204" pitchFamily="34" charset="0"/>
                      <a:ea typeface="+mn-ea"/>
                      <a:cs typeface="Arial" panose="020B0604020202020204" pitchFamily="34" charset="0"/>
                    </a:rPr>
                  </a:br>
                  <a:endParaRPr kumimoji="0" lang="fr-FR" sz="1200" b="0" i="0" u="none" strike="noStrike" kern="1200" cap="none" spc="0" normalizeH="0" baseline="0" dirty="0" smtClean="0">
                    <a:ln>
                      <a:noFill/>
                    </a:ln>
                    <a:effectLst/>
                    <a:uLnTx/>
                    <a:uFillTx/>
                    <a:latin typeface="Arial" panose="020B0604020202020204" pitchFamily="34" charset="0"/>
                    <a:ea typeface="+mn-ea"/>
                    <a:cs typeface="Arial" panose="020B0604020202020204" pitchFamily="34" charset="0"/>
                  </a:endParaRPr>
                </a:p>
              </p:txBody>
            </p:sp>
            <p:sp>
              <p:nvSpPr>
                <p:cNvPr id="16" name="Freeform 15"/>
                <p:cNvSpPr>
                  <a:spLocks/>
                </p:cNvSpPr>
                <p:nvPr/>
              </p:nvSpPr>
              <p:spPr bwMode="auto">
                <a:xfrm>
                  <a:off x="1029476" y="1804320"/>
                  <a:ext cx="3762998" cy="18713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7" name="Line 6"/>
                <p:cNvSpPr>
                  <a:spLocks noChangeShapeType="1"/>
                </p:cNvSpPr>
                <p:nvPr/>
              </p:nvSpPr>
              <p:spPr bwMode="auto">
                <a:xfrm>
                  <a:off x="944110" y="1804319"/>
                  <a:ext cx="8536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8" name="Line 7"/>
                <p:cNvSpPr>
                  <a:spLocks noChangeShapeType="1"/>
                </p:cNvSpPr>
                <p:nvPr/>
              </p:nvSpPr>
              <p:spPr bwMode="auto">
                <a:xfrm>
                  <a:off x="944110" y="2159212"/>
                  <a:ext cx="8536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9" name="Line 8"/>
                <p:cNvSpPr>
                  <a:spLocks noChangeShapeType="1"/>
                </p:cNvSpPr>
                <p:nvPr/>
              </p:nvSpPr>
              <p:spPr bwMode="auto">
                <a:xfrm>
                  <a:off x="944110" y="2506329"/>
                  <a:ext cx="8536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20" name="Line 9"/>
                <p:cNvSpPr>
                  <a:spLocks noChangeShapeType="1"/>
                </p:cNvSpPr>
                <p:nvPr/>
              </p:nvSpPr>
              <p:spPr bwMode="auto">
                <a:xfrm>
                  <a:off x="944110" y="2865110"/>
                  <a:ext cx="8536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21" name="Line 10"/>
                <p:cNvSpPr>
                  <a:spLocks noChangeShapeType="1"/>
                </p:cNvSpPr>
                <p:nvPr/>
              </p:nvSpPr>
              <p:spPr bwMode="auto">
                <a:xfrm>
                  <a:off x="944110" y="3216117"/>
                  <a:ext cx="8536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22" name="Line 11"/>
                <p:cNvSpPr>
                  <a:spLocks noChangeShapeType="1"/>
                </p:cNvSpPr>
                <p:nvPr/>
              </p:nvSpPr>
              <p:spPr bwMode="auto">
                <a:xfrm>
                  <a:off x="944110" y="3571010"/>
                  <a:ext cx="8536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23" name="Line 13"/>
                <p:cNvSpPr>
                  <a:spLocks noChangeShapeType="1"/>
                </p:cNvSpPr>
                <p:nvPr/>
              </p:nvSpPr>
              <p:spPr bwMode="auto">
                <a:xfrm>
                  <a:off x="1993946" y="3675999"/>
                  <a:ext cx="0" cy="828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24" name="Line 14"/>
                <p:cNvSpPr>
                  <a:spLocks noChangeShapeType="1"/>
                </p:cNvSpPr>
                <p:nvPr/>
              </p:nvSpPr>
              <p:spPr bwMode="auto">
                <a:xfrm>
                  <a:off x="3260380" y="3675999"/>
                  <a:ext cx="0" cy="828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25" name="Line 19"/>
                <p:cNvSpPr>
                  <a:spLocks noChangeShapeType="1"/>
                </p:cNvSpPr>
                <p:nvPr/>
              </p:nvSpPr>
              <p:spPr bwMode="auto">
                <a:xfrm>
                  <a:off x="1545985" y="3675999"/>
                  <a:ext cx="0" cy="828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26" name="Line 21"/>
                <p:cNvSpPr>
                  <a:spLocks noChangeShapeType="1"/>
                </p:cNvSpPr>
                <p:nvPr/>
              </p:nvSpPr>
              <p:spPr bwMode="auto">
                <a:xfrm>
                  <a:off x="1098702" y="3675999"/>
                  <a:ext cx="0" cy="828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 name="TextBox 26"/>
                <p:cNvSpPr txBox="1"/>
                <p:nvPr/>
              </p:nvSpPr>
              <p:spPr>
                <a:xfrm rot="16200000">
                  <a:off x="-271341" y="2607044"/>
                  <a:ext cx="1578978"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effectLst/>
                      <a:uLnTx/>
                      <a:uFillTx/>
                      <a:latin typeface="Arial" panose="020B0604020202020204" pitchFamily="34" charset="0"/>
                      <a:ea typeface="+mn-ea"/>
                      <a:cs typeface="Arial" panose="020B0604020202020204" pitchFamily="34" charset="0"/>
                    </a:rPr>
                    <a:t>Probabilité de survie</a:t>
                  </a:r>
                  <a:endParaRPr kumimoji="0" lang="fr-FR" sz="1200" b="0" i="0" u="none" strike="noStrike" kern="1200" cap="none" spc="0" normalizeH="0" baseline="0" dirty="0">
                    <a:ln>
                      <a:noFill/>
                    </a:ln>
                    <a:effectLst/>
                    <a:uLnTx/>
                    <a:uFillTx/>
                    <a:latin typeface="Arial" panose="020B0604020202020204" pitchFamily="34" charset="0"/>
                    <a:ea typeface="+mn-ea"/>
                    <a:cs typeface="Arial" panose="020B0604020202020204" pitchFamily="34" charset="0"/>
                  </a:endParaRPr>
                </a:p>
              </p:txBody>
            </p:sp>
            <p:sp>
              <p:nvSpPr>
                <p:cNvPr id="28" name="TextBox 27"/>
                <p:cNvSpPr txBox="1"/>
                <p:nvPr/>
              </p:nvSpPr>
              <p:spPr>
                <a:xfrm>
                  <a:off x="606227" y="2020108"/>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0,8</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29" name="TextBox 28"/>
                <p:cNvSpPr txBox="1"/>
                <p:nvPr/>
              </p:nvSpPr>
              <p:spPr>
                <a:xfrm>
                  <a:off x="606227" y="2367058"/>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0,6</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30" name="TextBox 29"/>
                <p:cNvSpPr txBox="1"/>
                <p:nvPr/>
              </p:nvSpPr>
              <p:spPr>
                <a:xfrm>
                  <a:off x="606227" y="2725674"/>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0,4</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31" name="TextBox 30"/>
                <p:cNvSpPr txBox="1"/>
                <p:nvPr/>
              </p:nvSpPr>
              <p:spPr>
                <a:xfrm>
                  <a:off x="606227" y="3076513"/>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0,2</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32" name="TextBox 31"/>
                <p:cNvSpPr txBox="1"/>
                <p:nvPr/>
              </p:nvSpPr>
              <p:spPr>
                <a:xfrm>
                  <a:off x="606231" y="3431240"/>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0,0</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33" name="TextBox 32"/>
                <p:cNvSpPr txBox="1"/>
                <p:nvPr/>
              </p:nvSpPr>
              <p:spPr>
                <a:xfrm>
                  <a:off x="926069" y="3717993"/>
                  <a:ext cx="354584" cy="83099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panose="020B0604020202020204" pitchFamily="34" charset="0"/>
                      <a:ea typeface="+mn-ea"/>
                      <a:cs typeface="Arial" panose="020B0604020202020204" pitchFamily="34" charset="0"/>
                    </a:rPr>
                    <a:t>68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3"/>
                      </a:solidFill>
                      <a:effectLst/>
                      <a:uLnTx/>
                      <a:uFillTx/>
                      <a:latin typeface="Arial" panose="020B0604020202020204" pitchFamily="34" charset="0"/>
                      <a:ea typeface="+mn-ea"/>
                      <a:cs typeface="Arial" panose="020B0604020202020204" pitchFamily="34" charset="0"/>
                    </a:rPr>
                    <a:t>68</a:t>
                  </a:r>
                  <a:endParaRPr kumimoji="0" lang="fr-FR" sz="1200" b="0" i="0" u="none" strike="noStrike" kern="1200" cap="none" spc="0" normalizeH="0" baseline="0">
                    <a:ln>
                      <a:noFill/>
                    </a:ln>
                    <a:solidFill>
                      <a:schemeClr val="accent3"/>
                    </a:solidFill>
                    <a:effectLst/>
                    <a:uLnTx/>
                    <a:uFillTx/>
                    <a:latin typeface="Arial" panose="020B0604020202020204" pitchFamily="34" charset="0"/>
                    <a:ea typeface="+mn-ea"/>
                    <a:cs typeface="Arial" panose="020B0604020202020204" pitchFamily="34" charset="0"/>
                  </a:endParaRPr>
                </a:p>
              </p:txBody>
            </p:sp>
            <p:sp>
              <p:nvSpPr>
                <p:cNvPr id="34" name="TextBox 33"/>
                <p:cNvSpPr txBox="1"/>
                <p:nvPr/>
              </p:nvSpPr>
              <p:spPr>
                <a:xfrm>
                  <a:off x="1370457" y="3717993"/>
                  <a:ext cx="354584" cy="83099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panose="020B0604020202020204" pitchFamily="34" charset="0"/>
                      <a:ea typeface="+mn-ea"/>
                      <a:cs typeface="Arial" panose="020B0604020202020204" pitchFamily="34" charset="0"/>
                    </a:rPr>
                    <a:t>49</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3"/>
                      </a:solidFill>
                      <a:effectLst/>
                      <a:uLnTx/>
                      <a:uFillTx/>
                      <a:latin typeface="Arial" panose="020B0604020202020204" pitchFamily="34" charset="0"/>
                      <a:ea typeface="+mn-ea"/>
                      <a:cs typeface="Arial" panose="020B0604020202020204" pitchFamily="34" charset="0"/>
                    </a:rPr>
                    <a:t>39</a:t>
                  </a:r>
                  <a:endParaRPr kumimoji="0" lang="fr-FR" sz="1200" b="0" i="0" u="none" strike="noStrike" kern="1200" cap="none" spc="0" normalizeH="0" baseline="0">
                    <a:ln>
                      <a:noFill/>
                    </a:ln>
                    <a:solidFill>
                      <a:schemeClr val="accent3"/>
                    </a:solidFill>
                    <a:effectLst/>
                    <a:uLnTx/>
                    <a:uFillTx/>
                    <a:latin typeface="Arial" panose="020B0604020202020204" pitchFamily="34" charset="0"/>
                    <a:ea typeface="+mn-ea"/>
                    <a:cs typeface="Arial" panose="020B0604020202020204" pitchFamily="34" charset="0"/>
                  </a:endParaRPr>
                </a:p>
              </p:txBody>
            </p:sp>
            <p:sp>
              <p:nvSpPr>
                <p:cNvPr id="35" name="TextBox 34"/>
                <p:cNvSpPr txBox="1"/>
                <p:nvPr/>
              </p:nvSpPr>
              <p:spPr>
                <a:xfrm>
                  <a:off x="2322053" y="3717992"/>
                  <a:ext cx="184666"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 name="TextBox 35"/>
                <p:cNvSpPr txBox="1"/>
                <p:nvPr/>
              </p:nvSpPr>
              <p:spPr>
                <a:xfrm>
                  <a:off x="1770594" y="3717993"/>
                  <a:ext cx="439543" cy="83099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200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panose="020B0604020202020204" pitchFamily="34" charset="0"/>
                      <a:ea typeface="+mn-ea"/>
                      <a:cs typeface="Arial" panose="020B0604020202020204" pitchFamily="34" charset="0"/>
                    </a:rPr>
                    <a:t>29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3"/>
                      </a:solidFill>
                      <a:effectLst/>
                      <a:uLnTx/>
                      <a:uFillTx/>
                      <a:latin typeface="Arial" panose="020B0604020202020204" pitchFamily="34" charset="0"/>
                      <a:ea typeface="+mn-ea"/>
                      <a:cs typeface="Arial" panose="020B0604020202020204" pitchFamily="34" charset="0"/>
                    </a:rPr>
                    <a:t>22</a:t>
                  </a:r>
                  <a:endParaRPr kumimoji="0" lang="fr-FR" sz="1200" b="0" i="0" u="none" strike="noStrike" kern="1200" cap="none" spc="0" normalizeH="0" baseline="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nvGrpSpPr>
                <p:cNvPr id="37" name="Group 36"/>
                <p:cNvGrpSpPr/>
                <p:nvPr/>
              </p:nvGrpSpPr>
              <p:grpSpPr>
                <a:xfrm>
                  <a:off x="2254135" y="3676000"/>
                  <a:ext cx="354584" cy="872990"/>
                  <a:chOff x="2254135" y="3678277"/>
                  <a:chExt cx="354584" cy="817711"/>
                </a:xfrm>
              </p:grpSpPr>
              <p:sp>
                <p:nvSpPr>
                  <p:cNvPr id="65" name="Line 12"/>
                  <p:cNvSpPr>
                    <a:spLocks noChangeShapeType="1"/>
                  </p:cNvSpPr>
                  <p:nvPr/>
                </p:nvSpPr>
                <p:spPr bwMode="auto">
                  <a:xfrm>
                    <a:off x="2425918" y="3678277"/>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66" name="TextBox 65"/>
                  <p:cNvSpPr txBox="1"/>
                  <p:nvPr/>
                </p:nvSpPr>
                <p:spPr>
                  <a:xfrm>
                    <a:off x="2254135" y="3717611"/>
                    <a:ext cx="354584" cy="77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solidFill>
                          <a:schemeClr val="accent2"/>
                        </a:solidFill>
                        <a:effectLst/>
                        <a:uLnTx/>
                        <a:uFillTx/>
                        <a:latin typeface="Arial" panose="020B0604020202020204" pitchFamily="34" charset="0"/>
                        <a:ea typeface="+mn-ea"/>
                        <a:cs typeface="Arial" panose="020B0604020202020204" pitchFamily="34" charset="0"/>
                      </a:rPr>
                      <a:t>15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solidFill>
                          <a:schemeClr val="accent3"/>
                        </a:solidFill>
                        <a:effectLst/>
                        <a:uLnTx/>
                        <a:uFillTx/>
                        <a:latin typeface="Arial" panose="020B0604020202020204" pitchFamily="34" charset="0"/>
                        <a:ea typeface="+mn-ea"/>
                        <a:cs typeface="Arial" panose="020B0604020202020204" pitchFamily="34" charset="0"/>
                      </a:rPr>
                      <a:t>12</a:t>
                    </a:r>
                    <a:endParaRPr kumimoji="0" lang="fr-FR" sz="1200" b="0" i="0" u="none" strike="noStrike" kern="1200" cap="none" spc="0" normalizeH="0" baseline="0" dirty="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sp>
              <p:nvSpPr>
                <p:cNvPr id="38" name="TextBox 37"/>
                <p:cNvSpPr txBox="1"/>
                <p:nvPr/>
              </p:nvSpPr>
              <p:spPr>
                <a:xfrm>
                  <a:off x="3124203" y="3717993"/>
                  <a:ext cx="269626" cy="83099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panose="020B0604020202020204" pitchFamily="34" charset="0"/>
                      <a:ea typeface="+mn-ea"/>
                      <a:cs typeface="Arial" panose="020B0604020202020204" pitchFamily="34" charset="0"/>
                    </a:rPr>
                    <a:t>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3"/>
                      </a:solidFill>
                      <a:effectLst/>
                      <a:uLnTx/>
                      <a:uFillTx/>
                      <a:latin typeface="Arial" panose="020B0604020202020204" pitchFamily="34" charset="0"/>
                      <a:ea typeface="+mn-ea"/>
                      <a:cs typeface="Arial" panose="020B0604020202020204" pitchFamily="34" charset="0"/>
                    </a:rPr>
                    <a:t>3</a:t>
                  </a:r>
                  <a:endParaRPr kumimoji="0" lang="fr-FR" sz="1200" b="0" i="0" u="none" strike="noStrike" kern="1200" cap="none" spc="0" normalizeH="0" baseline="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nvGrpSpPr>
                <p:cNvPr id="39" name="Group 38"/>
                <p:cNvGrpSpPr/>
                <p:nvPr/>
              </p:nvGrpSpPr>
              <p:grpSpPr>
                <a:xfrm>
                  <a:off x="3439796" y="3676000"/>
                  <a:ext cx="439543" cy="872990"/>
                  <a:chOff x="3528284" y="4313589"/>
                  <a:chExt cx="439543" cy="817711"/>
                </a:xfrm>
              </p:grpSpPr>
              <p:sp>
                <p:nvSpPr>
                  <p:cNvPr id="63" name="Line 17"/>
                  <p:cNvSpPr>
                    <a:spLocks noChangeShapeType="1"/>
                  </p:cNvSpPr>
                  <p:nvPr/>
                </p:nvSpPr>
                <p:spPr bwMode="auto">
                  <a:xfrm>
                    <a:off x="3745136" y="4313589"/>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64" name="TextBox 63"/>
                  <p:cNvSpPr txBox="1"/>
                  <p:nvPr/>
                </p:nvSpPr>
                <p:spPr>
                  <a:xfrm>
                    <a:off x="3528284" y="4352923"/>
                    <a:ext cx="439543" cy="77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600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panose="020B0604020202020204" pitchFamily="34" charset="0"/>
                        <a:ea typeface="+mn-ea"/>
                        <a:cs typeface="Arial" panose="020B0604020202020204" pitchFamily="34" charset="0"/>
                      </a:rPr>
                      <a:t>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3"/>
                        </a:solidFill>
                        <a:effectLst/>
                        <a:uLnTx/>
                        <a:uFillTx/>
                        <a:latin typeface="Arial" panose="020B0604020202020204" pitchFamily="34" charset="0"/>
                        <a:ea typeface="+mn-ea"/>
                        <a:cs typeface="Arial" panose="020B0604020202020204" pitchFamily="34" charset="0"/>
                      </a:rPr>
                      <a:t>2</a:t>
                    </a:r>
                    <a:endParaRPr kumimoji="0" lang="fr-FR" sz="1200" b="0" i="0" u="none" strike="noStrike" kern="1200" cap="none" spc="0" normalizeH="0" baseline="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grpSp>
              <p:nvGrpSpPr>
                <p:cNvPr id="40" name="Group 39"/>
                <p:cNvGrpSpPr/>
                <p:nvPr/>
              </p:nvGrpSpPr>
              <p:grpSpPr>
                <a:xfrm>
                  <a:off x="3922865" y="3676000"/>
                  <a:ext cx="269626" cy="872990"/>
                  <a:chOff x="3500041" y="4313589"/>
                  <a:chExt cx="269626" cy="817711"/>
                </a:xfrm>
              </p:grpSpPr>
              <p:sp>
                <p:nvSpPr>
                  <p:cNvPr id="61" name="Line 17"/>
                  <p:cNvSpPr>
                    <a:spLocks noChangeShapeType="1"/>
                  </p:cNvSpPr>
                  <p:nvPr/>
                </p:nvSpPr>
                <p:spPr bwMode="auto">
                  <a:xfrm>
                    <a:off x="3631934" y="4313589"/>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62" name="TextBox 61"/>
                  <p:cNvSpPr txBox="1"/>
                  <p:nvPr/>
                </p:nvSpPr>
                <p:spPr>
                  <a:xfrm>
                    <a:off x="3500041" y="4352923"/>
                    <a:ext cx="269626" cy="77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panose="020B0604020202020204" pitchFamily="34" charset="0"/>
                        <a:ea typeface="+mn-ea"/>
                        <a:cs typeface="Arial" panose="020B0604020202020204" pitchFamily="34" charset="0"/>
                      </a:rPr>
                      <a:t>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3"/>
                        </a:solidFill>
                        <a:effectLst/>
                        <a:uLnTx/>
                        <a:uFillTx/>
                        <a:latin typeface="Arial" panose="020B0604020202020204" pitchFamily="34" charset="0"/>
                        <a:ea typeface="+mn-ea"/>
                        <a:cs typeface="Arial" panose="020B0604020202020204" pitchFamily="34" charset="0"/>
                      </a:rPr>
                      <a:t>1</a:t>
                    </a:r>
                    <a:endParaRPr kumimoji="0" lang="fr-FR" sz="1200" b="0" i="0" u="none" strike="noStrike" kern="1200" cap="none" spc="0" normalizeH="0" baseline="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cxnSp>
              <p:nvCxnSpPr>
                <p:cNvPr id="41" name="Straight Connector 40"/>
                <p:cNvCxnSpPr/>
                <p:nvPr/>
              </p:nvCxnSpPr>
              <p:spPr>
                <a:xfrm>
                  <a:off x="2156292" y="2740005"/>
                  <a:ext cx="2696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156292" y="2581949"/>
                  <a:ext cx="26962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445913" y="1854834"/>
                  <a:ext cx="3417362" cy="2616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smtClean="0">
                      <a:ln>
                        <a:noFill/>
                      </a:ln>
                      <a:solidFill>
                        <a:srgbClr val="4D4D4D"/>
                      </a:solidFill>
                      <a:effectLst/>
                      <a:uLnTx/>
                      <a:uFillTx/>
                      <a:latin typeface="Arial" charset="0"/>
                      <a:ea typeface="+mn-ea"/>
                      <a:cs typeface="Arial" charset="0"/>
                    </a:rPr>
                    <a:t>SSPm </a:t>
                  </a:r>
                  <a:r>
                    <a:rPr kumimoji="0" lang="fr-FR" sz="1100" b="0" i="0" u="none" strike="noStrike" kern="1200" cap="none" spc="0" normalizeH="0" baseline="0" dirty="0" smtClean="0">
                      <a:ln>
                        <a:noFill/>
                      </a:ln>
                      <a:solidFill>
                        <a:srgbClr val="B60D27"/>
                      </a:solidFill>
                      <a:effectLst/>
                      <a:uLnTx/>
                      <a:uFillTx/>
                      <a:latin typeface="Arial" charset="0"/>
                      <a:ea typeface="+mn-ea"/>
                      <a:cs typeface="Arial" charset="0"/>
                    </a:rPr>
                    <a:t>5,3 </a:t>
                  </a:r>
                  <a:r>
                    <a:rPr kumimoji="0" lang="fr-FR" sz="1100" b="0" i="0" u="none" strike="noStrike" kern="1200" cap="none" spc="0" normalizeH="0" baseline="0" dirty="0" smtClean="0">
                      <a:ln>
                        <a:noFill/>
                      </a:ln>
                      <a:solidFill>
                        <a:srgbClr val="4D4D4D"/>
                      </a:solidFill>
                      <a:effectLst/>
                      <a:uLnTx/>
                      <a:uFillTx/>
                      <a:latin typeface="Arial" charset="0"/>
                      <a:ea typeface="+mn-ea"/>
                      <a:cs typeface="Arial" charset="0"/>
                    </a:rPr>
                    <a:t>vs. </a:t>
                  </a:r>
                  <a:r>
                    <a:rPr kumimoji="0" lang="fr-FR" sz="1100" b="0" i="0" u="none" strike="noStrike" kern="1200" cap="none" spc="0" normalizeH="0" baseline="0" dirty="0" smtClean="0">
                      <a:ln>
                        <a:noFill/>
                      </a:ln>
                      <a:solidFill>
                        <a:srgbClr val="B2C0D8"/>
                      </a:solidFill>
                      <a:effectLst/>
                      <a:uLnTx/>
                      <a:uFillTx/>
                      <a:latin typeface="Arial" charset="0"/>
                      <a:ea typeface="+mn-ea"/>
                      <a:cs typeface="Arial" charset="0"/>
                    </a:rPr>
                    <a:t>5,8 </a:t>
                  </a:r>
                  <a:r>
                    <a:rPr kumimoji="0" lang="fr-FR" sz="1100" b="0" i="0" u="none" strike="noStrike" kern="1200" cap="none" spc="0" normalizeH="0" baseline="0" dirty="0" smtClean="0">
                      <a:ln>
                        <a:noFill/>
                      </a:ln>
                      <a:solidFill>
                        <a:srgbClr val="4D4D4D"/>
                      </a:solidFill>
                      <a:effectLst/>
                      <a:uLnTx/>
                      <a:uFillTx/>
                      <a:latin typeface="Arial" charset="0"/>
                      <a:ea typeface="+mn-ea"/>
                      <a:cs typeface="Arial" charset="0"/>
                    </a:rPr>
                    <a:t>mois</a:t>
                  </a:r>
                  <a:endParaRPr kumimoji="0" lang="fr-FR" sz="11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45" name="Rectangle 44"/>
                <p:cNvSpPr/>
                <p:nvPr/>
              </p:nvSpPr>
              <p:spPr>
                <a:xfrm>
                  <a:off x="1749139" y="2209832"/>
                  <a:ext cx="2723824" cy="276999"/>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solidFill>
                        <a:srgbClr val="4D4D4D"/>
                      </a:solidFill>
                      <a:effectLst/>
                      <a:uLnTx/>
                      <a:uFillTx/>
                      <a:latin typeface="Arial" charset="0"/>
                      <a:ea typeface="+mn-ea"/>
                      <a:cs typeface="Arial" charset="0"/>
                    </a:rPr>
                    <a:t>HR 1,21 (IC95% 0,85 - 1,73); p=0,29</a:t>
                  </a:r>
                  <a:endParaRPr kumimoji="0" lang="fr-FR" sz="12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46" name="Rectangle 45"/>
                <p:cNvSpPr/>
                <p:nvPr/>
              </p:nvSpPr>
              <p:spPr>
                <a:xfrm>
                  <a:off x="2370529" y="2455576"/>
                  <a:ext cx="2030874"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zh-CN" sz="1000" b="0" i="0" u="none" strike="noStrike" kern="1200" cap="none" spc="0" normalizeH="0" baseline="0" smtClean="0">
                      <a:ln>
                        <a:noFill/>
                      </a:ln>
                      <a:solidFill>
                        <a:srgbClr val="4D4D4D"/>
                      </a:solidFill>
                      <a:effectLst/>
                      <a:uLnTx/>
                      <a:uFillTx/>
                      <a:ea typeface="SimSun" pitchFamily="2" charset="-122"/>
                    </a:rPr>
                    <a:t>cisplatine + 5FU + panitumumab</a:t>
                  </a:r>
                  <a:endParaRPr kumimoji="0" lang="fr-FR" sz="1000" b="0" i="0" u="none" strike="noStrike" kern="1200" cap="none" spc="0" normalizeH="0" baseline="0" smtClean="0">
                    <a:ln>
                      <a:noFill/>
                    </a:ln>
                    <a:solidFill>
                      <a:srgbClr val="4D4D4D"/>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zh-CN" sz="1000" b="0" i="0" u="none" strike="noStrike" kern="1200" cap="none" spc="0" normalizeH="0" baseline="0" smtClean="0">
                      <a:ln>
                        <a:noFill/>
                      </a:ln>
                      <a:solidFill>
                        <a:srgbClr val="4D4D4D"/>
                      </a:solidFill>
                      <a:effectLst/>
                      <a:uLnTx/>
                      <a:uFillTx/>
                      <a:ea typeface="SimSun" pitchFamily="2" charset="-122"/>
                    </a:rPr>
                    <a:t>cisplatine + 5FU</a:t>
                  </a:r>
                </a:p>
              </p:txBody>
            </p:sp>
            <p:grpSp>
              <p:nvGrpSpPr>
                <p:cNvPr id="47" name="Group 46"/>
                <p:cNvGrpSpPr/>
                <p:nvPr/>
              </p:nvGrpSpPr>
              <p:grpSpPr>
                <a:xfrm>
                  <a:off x="2633681" y="3676003"/>
                  <a:ext cx="439543" cy="888859"/>
                  <a:chOff x="2211655" y="3678277"/>
                  <a:chExt cx="439543" cy="832575"/>
                </a:xfrm>
              </p:grpSpPr>
              <p:sp>
                <p:nvSpPr>
                  <p:cNvPr id="59" name="Line 12"/>
                  <p:cNvSpPr>
                    <a:spLocks noChangeShapeType="1"/>
                  </p:cNvSpPr>
                  <p:nvPr/>
                </p:nvSpPr>
                <p:spPr bwMode="auto">
                  <a:xfrm>
                    <a:off x="2425918" y="3678277"/>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60" name="TextBox 59"/>
                  <p:cNvSpPr txBox="1"/>
                  <p:nvPr/>
                </p:nvSpPr>
                <p:spPr>
                  <a:xfrm>
                    <a:off x="2211655" y="3732475"/>
                    <a:ext cx="439543" cy="77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effectLst/>
                        <a:uLnTx/>
                        <a:uFillTx/>
                        <a:latin typeface="Arial" panose="020B0604020202020204" pitchFamily="34" charset="0"/>
                        <a:ea typeface="+mn-ea"/>
                        <a:cs typeface="Arial" panose="020B0604020202020204" pitchFamily="34" charset="0"/>
                      </a:rPr>
                      <a:t>400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solidFill>
                          <a:schemeClr val="accent2"/>
                        </a:solidFill>
                        <a:effectLst/>
                        <a:uLnTx/>
                        <a:uFillTx/>
                        <a:latin typeface="Arial" panose="020B0604020202020204" pitchFamily="34" charset="0"/>
                        <a:ea typeface="+mn-ea"/>
                        <a:cs typeface="Arial" panose="020B0604020202020204" pitchFamily="34" charset="0"/>
                      </a:rPr>
                      <a:t>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solidFill>
                          <a:schemeClr val="accent3"/>
                        </a:solidFill>
                        <a:effectLst/>
                        <a:uLnTx/>
                        <a:uFillTx/>
                        <a:latin typeface="Arial" panose="020B0604020202020204" pitchFamily="34" charset="0"/>
                        <a:ea typeface="+mn-ea"/>
                        <a:cs typeface="Arial" panose="020B0604020202020204" pitchFamily="34" charset="0"/>
                      </a:rPr>
                      <a:t>8</a:t>
                    </a:r>
                    <a:endParaRPr kumimoji="0" lang="fr-FR" sz="1200" b="0" i="0" u="none" strike="noStrike" kern="1200" cap="none" spc="0" normalizeH="0" baseline="0" dirty="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grpSp>
              <p:nvGrpSpPr>
                <p:cNvPr id="48" name="Group 47"/>
                <p:cNvGrpSpPr/>
                <p:nvPr/>
              </p:nvGrpSpPr>
              <p:grpSpPr>
                <a:xfrm>
                  <a:off x="4217415" y="3676000"/>
                  <a:ext cx="439543" cy="872990"/>
                  <a:chOff x="2211655" y="3678277"/>
                  <a:chExt cx="439543" cy="817711"/>
                </a:xfrm>
              </p:grpSpPr>
              <p:sp>
                <p:nvSpPr>
                  <p:cNvPr id="57" name="Line 12"/>
                  <p:cNvSpPr>
                    <a:spLocks noChangeShapeType="1"/>
                  </p:cNvSpPr>
                  <p:nvPr/>
                </p:nvSpPr>
                <p:spPr bwMode="auto">
                  <a:xfrm>
                    <a:off x="2425918" y="3678277"/>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58" name="TextBox 57"/>
                  <p:cNvSpPr txBox="1"/>
                  <p:nvPr/>
                </p:nvSpPr>
                <p:spPr>
                  <a:xfrm>
                    <a:off x="2211655" y="3717611"/>
                    <a:ext cx="439543" cy="77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800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panose="020B0604020202020204" pitchFamily="34" charset="0"/>
                        <a:ea typeface="+mn-ea"/>
                        <a:cs typeface="Arial" panose="020B0604020202020204" pitchFamily="34" charset="0"/>
                      </a:rPr>
                      <a:t>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3"/>
                        </a:solidFill>
                        <a:effectLst/>
                        <a:uLnTx/>
                        <a:uFillTx/>
                        <a:latin typeface="Arial" panose="020B0604020202020204" pitchFamily="34" charset="0"/>
                        <a:ea typeface="+mn-ea"/>
                        <a:cs typeface="Arial" panose="020B0604020202020204" pitchFamily="34" charset="0"/>
                      </a:rPr>
                      <a:t>0</a:t>
                    </a:r>
                    <a:endParaRPr kumimoji="0" lang="fr-FR" sz="1200" b="0" i="0" u="none" strike="noStrike" kern="1200" cap="none" spc="0" normalizeH="0" baseline="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sp>
              <p:nvSpPr>
                <p:cNvPr id="49" name="Freeform 3"/>
                <p:cNvSpPr>
                  <a:spLocks/>
                </p:cNvSpPr>
                <p:nvPr/>
              </p:nvSpPr>
              <p:spPr bwMode="auto">
                <a:xfrm>
                  <a:off x="1098549" y="1803292"/>
                  <a:ext cx="3525105" cy="1799158"/>
                </a:xfrm>
                <a:custGeom>
                  <a:avLst/>
                  <a:gdLst>
                    <a:gd name="T0" fmla="*/ 274 w 274"/>
                    <a:gd name="T1" fmla="*/ 132 h 135"/>
                    <a:gd name="T2" fmla="*/ 264 w 274"/>
                    <a:gd name="T3" fmla="*/ 129 h 135"/>
                    <a:gd name="T4" fmla="*/ 236 w 274"/>
                    <a:gd name="T5" fmla="*/ 126 h 135"/>
                    <a:gd name="T6" fmla="*/ 199 w 274"/>
                    <a:gd name="T7" fmla="*/ 120 h 135"/>
                    <a:gd name="T8" fmla="*/ 154 w 274"/>
                    <a:gd name="T9" fmla="*/ 118 h 135"/>
                    <a:gd name="T10" fmla="*/ 148 w 274"/>
                    <a:gd name="T11" fmla="*/ 116 h 135"/>
                    <a:gd name="T12" fmla="*/ 132 w 274"/>
                    <a:gd name="T13" fmla="*/ 113 h 135"/>
                    <a:gd name="T14" fmla="*/ 124 w 274"/>
                    <a:gd name="T15" fmla="*/ 110 h 135"/>
                    <a:gd name="T16" fmla="*/ 120 w 274"/>
                    <a:gd name="T17" fmla="*/ 109 h 135"/>
                    <a:gd name="T18" fmla="*/ 113 w 274"/>
                    <a:gd name="T19" fmla="*/ 106 h 135"/>
                    <a:gd name="T20" fmla="*/ 112 w 274"/>
                    <a:gd name="T21" fmla="*/ 104 h 135"/>
                    <a:gd name="T22" fmla="*/ 111 w 274"/>
                    <a:gd name="T23" fmla="*/ 102 h 135"/>
                    <a:gd name="T24" fmla="*/ 107 w 274"/>
                    <a:gd name="T25" fmla="*/ 100 h 135"/>
                    <a:gd name="T26" fmla="*/ 98 w 274"/>
                    <a:gd name="T27" fmla="*/ 97 h 135"/>
                    <a:gd name="T28" fmla="*/ 86 w 274"/>
                    <a:gd name="T29" fmla="*/ 95 h 135"/>
                    <a:gd name="T30" fmla="*/ 85 w 274"/>
                    <a:gd name="T31" fmla="*/ 93 h 135"/>
                    <a:gd name="T32" fmla="*/ 83 w 274"/>
                    <a:gd name="T33" fmla="*/ 91 h 135"/>
                    <a:gd name="T34" fmla="*/ 82 w 274"/>
                    <a:gd name="T35" fmla="*/ 86 h 135"/>
                    <a:gd name="T36" fmla="*/ 77 w 274"/>
                    <a:gd name="T37" fmla="*/ 84 h 135"/>
                    <a:gd name="T38" fmla="*/ 75 w 274"/>
                    <a:gd name="T39" fmla="*/ 82 h 135"/>
                    <a:gd name="T40" fmla="*/ 74 w 274"/>
                    <a:gd name="T41" fmla="*/ 80 h 135"/>
                    <a:gd name="T42" fmla="*/ 72 w 274"/>
                    <a:gd name="T43" fmla="*/ 77 h 135"/>
                    <a:gd name="T44" fmla="*/ 71 w 274"/>
                    <a:gd name="T45" fmla="*/ 76 h 135"/>
                    <a:gd name="T46" fmla="*/ 70 w 274"/>
                    <a:gd name="T47" fmla="*/ 73 h 135"/>
                    <a:gd name="T48" fmla="*/ 68 w 274"/>
                    <a:gd name="T49" fmla="*/ 69 h 135"/>
                    <a:gd name="T50" fmla="*/ 64 w 274"/>
                    <a:gd name="T51" fmla="*/ 67 h 135"/>
                    <a:gd name="T52" fmla="*/ 61 w 274"/>
                    <a:gd name="T53" fmla="*/ 65 h 135"/>
                    <a:gd name="T54" fmla="*/ 59 w 274"/>
                    <a:gd name="T55" fmla="*/ 63 h 135"/>
                    <a:gd name="T56" fmla="*/ 58 w 274"/>
                    <a:gd name="T57" fmla="*/ 61 h 135"/>
                    <a:gd name="T58" fmla="*/ 50 w 274"/>
                    <a:gd name="T59" fmla="*/ 54 h 135"/>
                    <a:gd name="T60" fmla="*/ 48 w 274"/>
                    <a:gd name="T61" fmla="*/ 50 h 135"/>
                    <a:gd name="T62" fmla="*/ 46 w 274"/>
                    <a:gd name="T63" fmla="*/ 46 h 135"/>
                    <a:gd name="T64" fmla="*/ 44 w 274"/>
                    <a:gd name="T65" fmla="*/ 42 h 135"/>
                    <a:gd name="T66" fmla="*/ 41 w 274"/>
                    <a:gd name="T67" fmla="*/ 36 h 135"/>
                    <a:gd name="T68" fmla="*/ 40 w 274"/>
                    <a:gd name="T69" fmla="*/ 34 h 135"/>
                    <a:gd name="T70" fmla="*/ 34 w 274"/>
                    <a:gd name="T71" fmla="*/ 33 h 135"/>
                    <a:gd name="T72" fmla="*/ 33 w 274"/>
                    <a:gd name="T73" fmla="*/ 30 h 135"/>
                    <a:gd name="T74" fmla="*/ 30 w 274"/>
                    <a:gd name="T75" fmla="*/ 28 h 135"/>
                    <a:gd name="T76" fmla="*/ 28 w 274"/>
                    <a:gd name="T77" fmla="*/ 25 h 135"/>
                    <a:gd name="T78" fmla="*/ 27 w 274"/>
                    <a:gd name="T79" fmla="*/ 23 h 135"/>
                    <a:gd name="T80" fmla="*/ 25 w 274"/>
                    <a:gd name="T81" fmla="*/ 20 h 135"/>
                    <a:gd name="T82" fmla="*/ 23 w 274"/>
                    <a:gd name="T83" fmla="*/ 18 h 135"/>
                    <a:gd name="T84" fmla="*/ 22 w 274"/>
                    <a:gd name="T85" fmla="*/ 13 h 135"/>
                    <a:gd name="T86" fmla="*/ 20 w 274"/>
                    <a:gd name="T87" fmla="*/ 9 h 135"/>
                    <a:gd name="T88" fmla="*/ 17 w 274"/>
                    <a:gd name="T89" fmla="*/ 8 h 135"/>
                    <a:gd name="T90" fmla="*/ 16 w 274"/>
                    <a:gd name="T91" fmla="*/ 5 h 135"/>
                    <a:gd name="T92" fmla="*/ 9 w 274"/>
                    <a:gd name="T93" fmla="*/ 3 h 135"/>
                    <a:gd name="T94" fmla="*/ 3 w 274"/>
                    <a:gd name="T9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 h="135">
                      <a:moveTo>
                        <a:pt x="274" y="135"/>
                      </a:moveTo>
                      <a:lnTo>
                        <a:pt x="274" y="132"/>
                      </a:lnTo>
                      <a:lnTo>
                        <a:pt x="264" y="132"/>
                      </a:lnTo>
                      <a:lnTo>
                        <a:pt x="264" y="129"/>
                      </a:lnTo>
                      <a:lnTo>
                        <a:pt x="236" y="129"/>
                      </a:lnTo>
                      <a:lnTo>
                        <a:pt x="236" y="126"/>
                      </a:lnTo>
                      <a:lnTo>
                        <a:pt x="199" y="126"/>
                      </a:lnTo>
                      <a:lnTo>
                        <a:pt x="199" y="120"/>
                      </a:lnTo>
                      <a:lnTo>
                        <a:pt x="154" y="120"/>
                      </a:lnTo>
                      <a:lnTo>
                        <a:pt x="154" y="118"/>
                      </a:lnTo>
                      <a:lnTo>
                        <a:pt x="148" y="118"/>
                      </a:lnTo>
                      <a:lnTo>
                        <a:pt x="148" y="116"/>
                      </a:lnTo>
                      <a:lnTo>
                        <a:pt x="132" y="116"/>
                      </a:lnTo>
                      <a:lnTo>
                        <a:pt x="132" y="113"/>
                      </a:lnTo>
                      <a:lnTo>
                        <a:pt x="124" y="113"/>
                      </a:lnTo>
                      <a:lnTo>
                        <a:pt x="124" y="110"/>
                      </a:lnTo>
                      <a:lnTo>
                        <a:pt x="120" y="110"/>
                      </a:lnTo>
                      <a:lnTo>
                        <a:pt x="120" y="109"/>
                      </a:lnTo>
                      <a:lnTo>
                        <a:pt x="113" y="109"/>
                      </a:lnTo>
                      <a:lnTo>
                        <a:pt x="113" y="106"/>
                      </a:lnTo>
                      <a:lnTo>
                        <a:pt x="112" y="106"/>
                      </a:lnTo>
                      <a:lnTo>
                        <a:pt x="112" y="104"/>
                      </a:lnTo>
                      <a:lnTo>
                        <a:pt x="111" y="104"/>
                      </a:lnTo>
                      <a:lnTo>
                        <a:pt x="111" y="102"/>
                      </a:lnTo>
                      <a:lnTo>
                        <a:pt x="107" y="102"/>
                      </a:lnTo>
                      <a:lnTo>
                        <a:pt x="107" y="100"/>
                      </a:lnTo>
                      <a:lnTo>
                        <a:pt x="98" y="100"/>
                      </a:lnTo>
                      <a:lnTo>
                        <a:pt x="98" y="97"/>
                      </a:lnTo>
                      <a:lnTo>
                        <a:pt x="86" y="97"/>
                      </a:lnTo>
                      <a:lnTo>
                        <a:pt x="86" y="95"/>
                      </a:lnTo>
                      <a:lnTo>
                        <a:pt x="85" y="95"/>
                      </a:lnTo>
                      <a:lnTo>
                        <a:pt x="85" y="93"/>
                      </a:lnTo>
                      <a:lnTo>
                        <a:pt x="83" y="93"/>
                      </a:lnTo>
                      <a:lnTo>
                        <a:pt x="83" y="91"/>
                      </a:lnTo>
                      <a:lnTo>
                        <a:pt x="82" y="91"/>
                      </a:lnTo>
                      <a:lnTo>
                        <a:pt x="82" y="86"/>
                      </a:lnTo>
                      <a:lnTo>
                        <a:pt x="77" y="86"/>
                      </a:lnTo>
                      <a:lnTo>
                        <a:pt x="77" y="84"/>
                      </a:lnTo>
                      <a:lnTo>
                        <a:pt x="75" y="84"/>
                      </a:lnTo>
                      <a:lnTo>
                        <a:pt x="75" y="82"/>
                      </a:lnTo>
                      <a:lnTo>
                        <a:pt x="74" y="82"/>
                      </a:lnTo>
                      <a:lnTo>
                        <a:pt x="74" y="80"/>
                      </a:lnTo>
                      <a:lnTo>
                        <a:pt x="72" y="80"/>
                      </a:lnTo>
                      <a:lnTo>
                        <a:pt x="72" y="77"/>
                      </a:lnTo>
                      <a:lnTo>
                        <a:pt x="71" y="77"/>
                      </a:lnTo>
                      <a:lnTo>
                        <a:pt x="71" y="76"/>
                      </a:lnTo>
                      <a:lnTo>
                        <a:pt x="70" y="76"/>
                      </a:lnTo>
                      <a:lnTo>
                        <a:pt x="70" y="73"/>
                      </a:lnTo>
                      <a:lnTo>
                        <a:pt x="68" y="73"/>
                      </a:lnTo>
                      <a:lnTo>
                        <a:pt x="68" y="69"/>
                      </a:lnTo>
                      <a:lnTo>
                        <a:pt x="64" y="69"/>
                      </a:lnTo>
                      <a:lnTo>
                        <a:pt x="64" y="67"/>
                      </a:lnTo>
                      <a:lnTo>
                        <a:pt x="61" y="67"/>
                      </a:lnTo>
                      <a:lnTo>
                        <a:pt x="61" y="65"/>
                      </a:lnTo>
                      <a:lnTo>
                        <a:pt x="59" y="65"/>
                      </a:lnTo>
                      <a:lnTo>
                        <a:pt x="59" y="63"/>
                      </a:lnTo>
                      <a:lnTo>
                        <a:pt x="58" y="63"/>
                      </a:lnTo>
                      <a:lnTo>
                        <a:pt x="58" y="61"/>
                      </a:lnTo>
                      <a:lnTo>
                        <a:pt x="50" y="61"/>
                      </a:lnTo>
                      <a:lnTo>
                        <a:pt x="50" y="54"/>
                      </a:lnTo>
                      <a:lnTo>
                        <a:pt x="48" y="54"/>
                      </a:lnTo>
                      <a:lnTo>
                        <a:pt x="48" y="50"/>
                      </a:lnTo>
                      <a:lnTo>
                        <a:pt x="46" y="50"/>
                      </a:lnTo>
                      <a:lnTo>
                        <a:pt x="46" y="46"/>
                      </a:lnTo>
                      <a:lnTo>
                        <a:pt x="44" y="46"/>
                      </a:lnTo>
                      <a:lnTo>
                        <a:pt x="44" y="42"/>
                      </a:lnTo>
                      <a:lnTo>
                        <a:pt x="41" y="42"/>
                      </a:lnTo>
                      <a:lnTo>
                        <a:pt x="41" y="36"/>
                      </a:lnTo>
                      <a:lnTo>
                        <a:pt x="40" y="36"/>
                      </a:lnTo>
                      <a:lnTo>
                        <a:pt x="40" y="34"/>
                      </a:lnTo>
                      <a:lnTo>
                        <a:pt x="34" y="34"/>
                      </a:lnTo>
                      <a:lnTo>
                        <a:pt x="34" y="33"/>
                      </a:lnTo>
                      <a:lnTo>
                        <a:pt x="33" y="33"/>
                      </a:lnTo>
                      <a:lnTo>
                        <a:pt x="33" y="30"/>
                      </a:lnTo>
                      <a:lnTo>
                        <a:pt x="30" y="30"/>
                      </a:lnTo>
                      <a:lnTo>
                        <a:pt x="30" y="28"/>
                      </a:lnTo>
                      <a:lnTo>
                        <a:pt x="28" y="28"/>
                      </a:lnTo>
                      <a:lnTo>
                        <a:pt x="28" y="25"/>
                      </a:lnTo>
                      <a:lnTo>
                        <a:pt x="27" y="25"/>
                      </a:lnTo>
                      <a:lnTo>
                        <a:pt x="27" y="23"/>
                      </a:lnTo>
                      <a:lnTo>
                        <a:pt x="25" y="23"/>
                      </a:lnTo>
                      <a:lnTo>
                        <a:pt x="25" y="20"/>
                      </a:lnTo>
                      <a:lnTo>
                        <a:pt x="23" y="20"/>
                      </a:lnTo>
                      <a:lnTo>
                        <a:pt x="23" y="18"/>
                      </a:lnTo>
                      <a:lnTo>
                        <a:pt x="22" y="18"/>
                      </a:lnTo>
                      <a:lnTo>
                        <a:pt x="22" y="13"/>
                      </a:lnTo>
                      <a:lnTo>
                        <a:pt x="20" y="13"/>
                      </a:lnTo>
                      <a:lnTo>
                        <a:pt x="20" y="9"/>
                      </a:lnTo>
                      <a:lnTo>
                        <a:pt x="17" y="9"/>
                      </a:lnTo>
                      <a:lnTo>
                        <a:pt x="17" y="8"/>
                      </a:lnTo>
                      <a:lnTo>
                        <a:pt x="16" y="8"/>
                      </a:lnTo>
                      <a:lnTo>
                        <a:pt x="16" y="5"/>
                      </a:lnTo>
                      <a:lnTo>
                        <a:pt x="9" y="5"/>
                      </a:lnTo>
                      <a:lnTo>
                        <a:pt x="9" y="3"/>
                      </a:lnTo>
                      <a:lnTo>
                        <a:pt x="3" y="3"/>
                      </a:lnTo>
                      <a:lnTo>
                        <a:pt x="3"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50" name="Line 4"/>
                <p:cNvSpPr>
                  <a:spLocks noChangeShapeType="1"/>
                </p:cNvSpPr>
                <p:nvPr/>
              </p:nvSpPr>
              <p:spPr bwMode="auto">
                <a:xfrm>
                  <a:off x="1626028" y="2284945"/>
                  <a:ext cx="0" cy="7947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51" name="Line 5"/>
                <p:cNvSpPr>
                  <a:spLocks noChangeShapeType="1"/>
                </p:cNvSpPr>
                <p:nvPr/>
              </p:nvSpPr>
              <p:spPr bwMode="auto">
                <a:xfrm>
                  <a:off x="2565199" y="3172382"/>
                  <a:ext cx="0" cy="7947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52" name="Line 6"/>
                <p:cNvSpPr>
                  <a:spLocks noChangeShapeType="1"/>
                </p:cNvSpPr>
                <p:nvPr/>
              </p:nvSpPr>
              <p:spPr bwMode="auto">
                <a:xfrm>
                  <a:off x="1664624" y="2284945"/>
                  <a:ext cx="0" cy="7947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53" name="Line 7"/>
                <p:cNvSpPr>
                  <a:spLocks noChangeShapeType="1"/>
                </p:cNvSpPr>
                <p:nvPr/>
              </p:nvSpPr>
              <p:spPr bwMode="auto">
                <a:xfrm>
                  <a:off x="1445913" y="2073019"/>
                  <a:ext cx="0" cy="7947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54" name="Line 8"/>
                <p:cNvSpPr>
                  <a:spLocks noChangeShapeType="1"/>
                </p:cNvSpPr>
                <p:nvPr/>
              </p:nvSpPr>
              <p:spPr bwMode="auto">
                <a:xfrm>
                  <a:off x="1342991" y="1861094"/>
                  <a:ext cx="0" cy="6622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55" name="Line 9"/>
                <p:cNvSpPr>
                  <a:spLocks noChangeShapeType="1"/>
                </p:cNvSpPr>
                <p:nvPr/>
              </p:nvSpPr>
              <p:spPr bwMode="auto">
                <a:xfrm>
                  <a:off x="1638894" y="2337926"/>
                  <a:ext cx="6432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56" name="Freeform 11"/>
                <p:cNvSpPr>
                  <a:spLocks/>
                </p:cNvSpPr>
                <p:nvPr/>
              </p:nvSpPr>
              <p:spPr bwMode="auto">
                <a:xfrm>
                  <a:off x="1098549" y="1803292"/>
                  <a:ext cx="3330170" cy="1788117"/>
                </a:xfrm>
                <a:custGeom>
                  <a:avLst/>
                  <a:gdLst>
                    <a:gd name="T0" fmla="*/ 222 w 256"/>
                    <a:gd name="T1" fmla="*/ 133 h 133"/>
                    <a:gd name="T2" fmla="*/ 169 w 256"/>
                    <a:gd name="T3" fmla="*/ 129 h 133"/>
                    <a:gd name="T4" fmla="*/ 164 w 256"/>
                    <a:gd name="T5" fmla="*/ 126 h 133"/>
                    <a:gd name="T6" fmla="*/ 158 w 256"/>
                    <a:gd name="T7" fmla="*/ 124 h 133"/>
                    <a:gd name="T8" fmla="*/ 156 w 256"/>
                    <a:gd name="T9" fmla="*/ 121 h 133"/>
                    <a:gd name="T10" fmla="*/ 141 w 256"/>
                    <a:gd name="T11" fmla="*/ 119 h 133"/>
                    <a:gd name="T12" fmla="*/ 137 w 256"/>
                    <a:gd name="T13" fmla="*/ 116 h 133"/>
                    <a:gd name="T14" fmla="*/ 114 w 256"/>
                    <a:gd name="T15" fmla="*/ 114 h 133"/>
                    <a:gd name="T16" fmla="*/ 111 w 256"/>
                    <a:gd name="T17" fmla="*/ 111 h 133"/>
                    <a:gd name="T18" fmla="*/ 101 w 256"/>
                    <a:gd name="T19" fmla="*/ 108 h 133"/>
                    <a:gd name="T20" fmla="*/ 94 w 256"/>
                    <a:gd name="T21" fmla="*/ 106 h 133"/>
                    <a:gd name="T22" fmla="*/ 92 w 256"/>
                    <a:gd name="T23" fmla="*/ 103 h 133"/>
                    <a:gd name="T24" fmla="*/ 89 w 256"/>
                    <a:gd name="T25" fmla="*/ 99 h 133"/>
                    <a:gd name="T26" fmla="*/ 87 w 256"/>
                    <a:gd name="T27" fmla="*/ 95 h 133"/>
                    <a:gd name="T28" fmla="*/ 80 w 256"/>
                    <a:gd name="T29" fmla="*/ 91 h 133"/>
                    <a:gd name="T30" fmla="*/ 78 w 256"/>
                    <a:gd name="T31" fmla="*/ 89 h 133"/>
                    <a:gd name="T32" fmla="*/ 70 w 256"/>
                    <a:gd name="T33" fmla="*/ 87 h 133"/>
                    <a:gd name="T34" fmla="*/ 66 w 256"/>
                    <a:gd name="T35" fmla="*/ 84 h 133"/>
                    <a:gd name="T36" fmla="*/ 64 w 256"/>
                    <a:gd name="T37" fmla="*/ 77 h 133"/>
                    <a:gd name="T38" fmla="*/ 62 w 256"/>
                    <a:gd name="T39" fmla="*/ 74 h 133"/>
                    <a:gd name="T40" fmla="*/ 59 w 256"/>
                    <a:gd name="T41" fmla="*/ 72 h 133"/>
                    <a:gd name="T42" fmla="*/ 54 w 256"/>
                    <a:gd name="T43" fmla="*/ 67 h 133"/>
                    <a:gd name="T44" fmla="*/ 52 w 256"/>
                    <a:gd name="T45" fmla="*/ 64 h 133"/>
                    <a:gd name="T46" fmla="*/ 47 w 256"/>
                    <a:gd name="T47" fmla="*/ 63 h 133"/>
                    <a:gd name="T48" fmla="*/ 43 w 256"/>
                    <a:gd name="T49" fmla="*/ 57 h 133"/>
                    <a:gd name="T50" fmla="*/ 38 w 256"/>
                    <a:gd name="T51" fmla="*/ 55 h 133"/>
                    <a:gd name="T52" fmla="*/ 34 w 256"/>
                    <a:gd name="T53" fmla="*/ 50 h 133"/>
                    <a:gd name="T54" fmla="*/ 31 w 256"/>
                    <a:gd name="T55" fmla="*/ 48 h 133"/>
                    <a:gd name="T56" fmla="*/ 26 w 256"/>
                    <a:gd name="T57" fmla="*/ 43 h 133"/>
                    <a:gd name="T58" fmla="*/ 25 w 256"/>
                    <a:gd name="T59" fmla="*/ 41 h 133"/>
                    <a:gd name="T60" fmla="*/ 22 w 256"/>
                    <a:gd name="T61" fmla="*/ 37 h 133"/>
                    <a:gd name="T62" fmla="*/ 21 w 256"/>
                    <a:gd name="T63" fmla="*/ 28 h 133"/>
                    <a:gd name="T64" fmla="*/ 19 w 256"/>
                    <a:gd name="T65" fmla="*/ 24 h 133"/>
                    <a:gd name="T66" fmla="*/ 17 w 256"/>
                    <a:gd name="T67" fmla="*/ 17 h 133"/>
                    <a:gd name="T68" fmla="*/ 15 w 256"/>
                    <a:gd name="T69" fmla="*/ 13 h 133"/>
                    <a:gd name="T70" fmla="*/ 13 w 256"/>
                    <a:gd name="T71" fmla="*/ 11 h 133"/>
                    <a:gd name="T72" fmla="*/ 9 w 256"/>
                    <a:gd name="T73" fmla="*/ 9 h 133"/>
                    <a:gd name="T74" fmla="*/ 5 w 256"/>
                    <a:gd name="T75" fmla="*/ 5 h 133"/>
                    <a:gd name="T76" fmla="*/ 3 w 256"/>
                    <a:gd name="T77" fmla="*/ 3 h 133"/>
                    <a:gd name="T78" fmla="*/ 0 w 256"/>
                    <a:gd name="T7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6" h="133">
                      <a:moveTo>
                        <a:pt x="256" y="133"/>
                      </a:moveTo>
                      <a:lnTo>
                        <a:pt x="222" y="133"/>
                      </a:lnTo>
                      <a:lnTo>
                        <a:pt x="222" y="129"/>
                      </a:lnTo>
                      <a:lnTo>
                        <a:pt x="169" y="129"/>
                      </a:lnTo>
                      <a:lnTo>
                        <a:pt x="169" y="126"/>
                      </a:lnTo>
                      <a:lnTo>
                        <a:pt x="164" y="126"/>
                      </a:lnTo>
                      <a:lnTo>
                        <a:pt x="164" y="124"/>
                      </a:lnTo>
                      <a:lnTo>
                        <a:pt x="158" y="124"/>
                      </a:lnTo>
                      <a:lnTo>
                        <a:pt x="158" y="121"/>
                      </a:lnTo>
                      <a:lnTo>
                        <a:pt x="156" y="121"/>
                      </a:lnTo>
                      <a:lnTo>
                        <a:pt x="156" y="119"/>
                      </a:lnTo>
                      <a:lnTo>
                        <a:pt x="141" y="119"/>
                      </a:lnTo>
                      <a:lnTo>
                        <a:pt x="141" y="116"/>
                      </a:lnTo>
                      <a:lnTo>
                        <a:pt x="137" y="116"/>
                      </a:lnTo>
                      <a:lnTo>
                        <a:pt x="137" y="114"/>
                      </a:lnTo>
                      <a:lnTo>
                        <a:pt x="114" y="114"/>
                      </a:lnTo>
                      <a:lnTo>
                        <a:pt x="114" y="111"/>
                      </a:lnTo>
                      <a:lnTo>
                        <a:pt x="111" y="111"/>
                      </a:lnTo>
                      <a:lnTo>
                        <a:pt x="111" y="108"/>
                      </a:lnTo>
                      <a:lnTo>
                        <a:pt x="101" y="108"/>
                      </a:lnTo>
                      <a:lnTo>
                        <a:pt x="101" y="106"/>
                      </a:lnTo>
                      <a:lnTo>
                        <a:pt x="94" y="106"/>
                      </a:lnTo>
                      <a:lnTo>
                        <a:pt x="94" y="103"/>
                      </a:lnTo>
                      <a:lnTo>
                        <a:pt x="92" y="103"/>
                      </a:lnTo>
                      <a:lnTo>
                        <a:pt x="92" y="99"/>
                      </a:lnTo>
                      <a:lnTo>
                        <a:pt x="89" y="99"/>
                      </a:lnTo>
                      <a:lnTo>
                        <a:pt x="89" y="95"/>
                      </a:lnTo>
                      <a:lnTo>
                        <a:pt x="87" y="95"/>
                      </a:lnTo>
                      <a:lnTo>
                        <a:pt x="87" y="91"/>
                      </a:lnTo>
                      <a:lnTo>
                        <a:pt x="80" y="91"/>
                      </a:lnTo>
                      <a:lnTo>
                        <a:pt x="80" y="89"/>
                      </a:lnTo>
                      <a:lnTo>
                        <a:pt x="78" y="89"/>
                      </a:lnTo>
                      <a:lnTo>
                        <a:pt x="78" y="87"/>
                      </a:lnTo>
                      <a:lnTo>
                        <a:pt x="70" y="87"/>
                      </a:lnTo>
                      <a:lnTo>
                        <a:pt x="70" y="84"/>
                      </a:lnTo>
                      <a:lnTo>
                        <a:pt x="66" y="84"/>
                      </a:lnTo>
                      <a:lnTo>
                        <a:pt x="66" y="77"/>
                      </a:lnTo>
                      <a:lnTo>
                        <a:pt x="64" y="77"/>
                      </a:lnTo>
                      <a:lnTo>
                        <a:pt x="64" y="74"/>
                      </a:lnTo>
                      <a:lnTo>
                        <a:pt x="62" y="74"/>
                      </a:lnTo>
                      <a:lnTo>
                        <a:pt x="62" y="72"/>
                      </a:lnTo>
                      <a:lnTo>
                        <a:pt x="59" y="72"/>
                      </a:lnTo>
                      <a:lnTo>
                        <a:pt x="59" y="67"/>
                      </a:lnTo>
                      <a:lnTo>
                        <a:pt x="54" y="67"/>
                      </a:lnTo>
                      <a:lnTo>
                        <a:pt x="54" y="64"/>
                      </a:lnTo>
                      <a:lnTo>
                        <a:pt x="52" y="64"/>
                      </a:lnTo>
                      <a:lnTo>
                        <a:pt x="52" y="63"/>
                      </a:lnTo>
                      <a:lnTo>
                        <a:pt x="47" y="63"/>
                      </a:lnTo>
                      <a:lnTo>
                        <a:pt x="47" y="57"/>
                      </a:lnTo>
                      <a:lnTo>
                        <a:pt x="43" y="57"/>
                      </a:lnTo>
                      <a:lnTo>
                        <a:pt x="43" y="55"/>
                      </a:lnTo>
                      <a:lnTo>
                        <a:pt x="38" y="55"/>
                      </a:lnTo>
                      <a:lnTo>
                        <a:pt x="38" y="50"/>
                      </a:lnTo>
                      <a:lnTo>
                        <a:pt x="34" y="50"/>
                      </a:lnTo>
                      <a:lnTo>
                        <a:pt x="34" y="48"/>
                      </a:lnTo>
                      <a:lnTo>
                        <a:pt x="31" y="48"/>
                      </a:lnTo>
                      <a:lnTo>
                        <a:pt x="31" y="43"/>
                      </a:lnTo>
                      <a:lnTo>
                        <a:pt x="26" y="43"/>
                      </a:lnTo>
                      <a:lnTo>
                        <a:pt x="26" y="41"/>
                      </a:lnTo>
                      <a:lnTo>
                        <a:pt x="25" y="41"/>
                      </a:lnTo>
                      <a:lnTo>
                        <a:pt x="25" y="37"/>
                      </a:lnTo>
                      <a:lnTo>
                        <a:pt x="22" y="37"/>
                      </a:lnTo>
                      <a:lnTo>
                        <a:pt x="22" y="28"/>
                      </a:lnTo>
                      <a:lnTo>
                        <a:pt x="21" y="28"/>
                      </a:lnTo>
                      <a:lnTo>
                        <a:pt x="21" y="24"/>
                      </a:lnTo>
                      <a:lnTo>
                        <a:pt x="19" y="24"/>
                      </a:lnTo>
                      <a:lnTo>
                        <a:pt x="19" y="17"/>
                      </a:lnTo>
                      <a:lnTo>
                        <a:pt x="17" y="17"/>
                      </a:lnTo>
                      <a:lnTo>
                        <a:pt x="17" y="13"/>
                      </a:lnTo>
                      <a:lnTo>
                        <a:pt x="15" y="13"/>
                      </a:lnTo>
                      <a:lnTo>
                        <a:pt x="15" y="11"/>
                      </a:lnTo>
                      <a:lnTo>
                        <a:pt x="13" y="11"/>
                      </a:lnTo>
                      <a:lnTo>
                        <a:pt x="13" y="9"/>
                      </a:lnTo>
                      <a:lnTo>
                        <a:pt x="9" y="9"/>
                      </a:lnTo>
                      <a:lnTo>
                        <a:pt x="9" y="5"/>
                      </a:lnTo>
                      <a:lnTo>
                        <a:pt x="5" y="5"/>
                      </a:lnTo>
                      <a:lnTo>
                        <a:pt x="5" y="3"/>
                      </a:lnTo>
                      <a:lnTo>
                        <a:pt x="3" y="3"/>
                      </a:lnTo>
                      <a:lnTo>
                        <a:pt x="3"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grpSp>
        </p:grpSp>
      </p:grpSp>
      <p:grpSp>
        <p:nvGrpSpPr>
          <p:cNvPr id="67" name="Group 66"/>
          <p:cNvGrpSpPr/>
          <p:nvPr/>
        </p:nvGrpSpPr>
        <p:grpSpPr>
          <a:xfrm>
            <a:off x="4483603" y="2237862"/>
            <a:ext cx="4590602" cy="2982594"/>
            <a:chOff x="4597903" y="1949844"/>
            <a:chExt cx="4590602" cy="2982594"/>
          </a:xfrm>
        </p:grpSpPr>
        <p:sp>
          <p:nvSpPr>
            <p:cNvPr id="68" name="TextBox 67"/>
            <p:cNvSpPr txBox="1"/>
            <p:nvPr/>
          </p:nvSpPr>
          <p:spPr>
            <a:xfrm>
              <a:off x="6595552" y="1949844"/>
              <a:ext cx="48112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smtClean="0">
                  <a:ln>
                    <a:noFill/>
                  </a:ln>
                  <a:solidFill>
                    <a:srgbClr val="4D4D4D"/>
                  </a:solidFill>
                  <a:effectLst/>
                  <a:uLnTx/>
                  <a:uFillTx/>
                  <a:latin typeface="Arial" charset="0"/>
                  <a:ea typeface="+mn-ea"/>
                  <a:cs typeface="Arial" charset="0"/>
                </a:rPr>
                <a:t>SG</a:t>
              </a:r>
              <a:endParaRPr kumimoji="0" lang="fr-FR" sz="16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69" name="TextBox 68"/>
            <p:cNvSpPr txBox="1"/>
            <p:nvPr/>
          </p:nvSpPr>
          <p:spPr>
            <a:xfrm>
              <a:off x="6972773" y="4286091"/>
              <a:ext cx="560971"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200" dirty="0" smtClean="0">
                  <a:latin typeface="Arial" panose="020B0604020202020204" pitchFamily="34" charset="0"/>
                  <a:cs typeface="Arial" panose="020B0604020202020204" pitchFamily="34" charset="0"/>
                </a:rPr>
                <a:t>Jours</a:t>
              </a:r>
              <a:endParaRPr kumimoji="0" lang="fr-FR" sz="1200" b="0" i="0" u="none" strike="noStrike" kern="1200" cap="none" spc="0" normalizeH="0" baseline="0" dirty="0">
                <a:ln>
                  <a:noFill/>
                </a:ln>
                <a:effectLst/>
                <a:uLnTx/>
                <a:uFillTx/>
                <a:latin typeface="Arial" panose="020B0604020202020204" pitchFamily="34" charset="0"/>
                <a:ea typeface="+mn-ea"/>
                <a:cs typeface="Arial" panose="020B0604020202020204" pitchFamily="34" charset="0"/>
              </a:endParaRPr>
            </a:p>
          </p:txBody>
        </p:sp>
        <p:sp>
          <p:nvSpPr>
            <p:cNvPr id="70" name="TextBox 69"/>
            <p:cNvSpPr txBox="1"/>
            <p:nvPr/>
          </p:nvSpPr>
          <p:spPr>
            <a:xfrm>
              <a:off x="4824478" y="2047264"/>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1,0</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71" name="TextBox 70"/>
            <p:cNvSpPr txBox="1"/>
            <p:nvPr/>
          </p:nvSpPr>
          <p:spPr>
            <a:xfrm>
              <a:off x="5018459" y="4288962"/>
              <a:ext cx="295799"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effectLst/>
                  <a:uLnTx/>
                  <a:uFillTx/>
                  <a:latin typeface="Arial" panose="020B0604020202020204" pitchFamily="34" charset="0"/>
                  <a:ea typeface="+mn-ea"/>
                  <a:cs typeface="Arial" panose="020B0604020202020204" pitchFamily="34" charset="0"/>
                </a:rPr>
                <a:t>N</a:t>
              </a:r>
            </a:p>
          </p:txBody>
        </p:sp>
        <p:sp>
          <p:nvSpPr>
            <p:cNvPr id="72" name="Freeform 71"/>
            <p:cNvSpPr>
              <a:spLocks/>
            </p:cNvSpPr>
            <p:nvPr/>
          </p:nvSpPr>
          <p:spPr bwMode="auto">
            <a:xfrm>
              <a:off x="5247730" y="2187768"/>
              <a:ext cx="3762998" cy="18713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73" name="Line 6"/>
            <p:cNvSpPr>
              <a:spLocks noChangeShapeType="1"/>
            </p:cNvSpPr>
            <p:nvPr/>
          </p:nvSpPr>
          <p:spPr bwMode="auto">
            <a:xfrm>
              <a:off x="5162364" y="2187767"/>
              <a:ext cx="8536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74" name="Line 7"/>
            <p:cNvSpPr>
              <a:spLocks noChangeShapeType="1"/>
            </p:cNvSpPr>
            <p:nvPr/>
          </p:nvSpPr>
          <p:spPr bwMode="auto">
            <a:xfrm>
              <a:off x="5162364" y="2542660"/>
              <a:ext cx="8536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75" name="Line 8"/>
            <p:cNvSpPr>
              <a:spLocks noChangeShapeType="1"/>
            </p:cNvSpPr>
            <p:nvPr/>
          </p:nvSpPr>
          <p:spPr bwMode="auto">
            <a:xfrm>
              <a:off x="5162364" y="2889777"/>
              <a:ext cx="8536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76" name="Line 9"/>
            <p:cNvSpPr>
              <a:spLocks noChangeShapeType="1"/>
            </p:cNvSpPr>
            <p:nvPr/>
          </p:nvSpPr>
          <p:spPr bwMode="auto">
            <a:xfrm>
              <a:off x="5162364" y="3248558"/>
              <a:ext cx="8536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77" name="Line 10"/>
            <p:cNvSpPr>
              <a:spLocks noChangeShapeType="1"/>
            </p:cNvSpPr>
            <p:nvPr/>
          </p:nvSpPr>
          <p:spPr bwMode="auto">
            <a:xfrm>
              <a:off x="5162364" y="3599565"/>
              <a:ext cx="8536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78" name="Line 11"/>
            <p:cNvSpPr>
              <a:spLocks noChangeShapeType="1"/>
            </p:cNvSpPr>
            <p:nvPr/>
          </p:nvSpPr>
          <p:spPr bwMode="auto">
            <a:xfrm>
              <a:off x="5162364" y="3954458"/>
              <a:ext cx="8536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79" name="Line 21"/>
            <p:cNvSpPr>
              <a:spLocks noChangeShapeType="1"/>
            </p:cNvSpPr>
            <p:nvPr/>
          </p:nvSpPr>
          <p:spPr bwMode="auto">
            <a:xfrm>
              <a:off x="5316956" y="4059447"/>
              <a:ext cx="0" cy="828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0" name="TextBox 79"/>
            <p:cNvSpPr txBox="1"/>
            <p:nvPr/>
          </p:nvSpPr>
          <p:spPr>
            <a:xfrm rot="16200000">
              <a:off x="3946914" y="2990492"/>
              <a:ext cx="1578978"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effectLst/>
                  <a:uLnTx/>
                  <a:uFillTx/>
                  <a:latin typeface="Arial" panose="020B0604020202020204" pitchFamily="34" charset="0"/>
                  <a:ea typeface="+mn-ea"/>
                  <a:cs typeface="Arial" panose="020B0604020202020204" pitchFamily="34" charset="0"/>
                </a:rPr>
                <a:t>Probabilité</a:t>
              </a:r>
              <a:r>
                <a:rPr kumimoji="0" lang="fr-FR" sz="1200" b="0" i="0" u="none" strike="noStrike" kern="1200" cap="none" spc="0" normalizeH="0" dirty="0" smtClean="0">
                  <a:ln>
                    <a:noFill/>
                  </a:ln>
                  <a:effectLst/>
                  <a:uLnTx/>
                  <a:uFillTx/>
                  <a:latin typeface="Arial" panose="020B0604020202020204" pitchFamily="34" charset="0"/>
                  <a:ea typeface="+mn-ea"/>
                  <a:cs typeface="Arial" panose="020B0604020202020204" pitchFamily="34" charset="0"/>
                </a:rPr>
                <a:t> de survie</a:t>
              </a:r>
              <a:endParaRPr kumimoji="0" lang="fr-FR" sz="1200" b="0" i="0" u="none" strike="noStrike" kern="1200" cap="none" spc="0" normalizeH="0" baseline="0" dirty="0">
                <a:ln>
                  <a:noFill/>
                </a:ln>
                <a:effectLst/>
                <a:uLnTx/>
                <a:uFillTx/>
                <a:latin typeface="Arial" panose="020B0604020202020204" pitchFamily="34" charset="0"/>
                <a:ea typeface="+mn-ea"/>
                <a:cs typeface="Arial" panose="020B0604020202020204" pitchFamily="34" charset="0"/>
              </a:endParaRPr>
            </a:p>
          </p:txBody>
        </p:sp>
        <p:sp>
          <p:nvSpPr>
            <p:cNvPr id="81" name="TextBox 80"/>
            <p:cNvSpPr txBox="1"/>
            <p:nvPr/>
          </p:nvSpPr>
          <p:spPr>
            <a:xfrm>
              <a:off x="4824481" y="2403556"/>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0,8</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82" name="TextBox 81"/>
            <p:cNvSpPr txBox="1"/>
            <p:nvPr/>
          </p:nvSpPr>
          <p:spPr>
            <a:xfrm>
              <a:off x="4824481" y="2750506"/>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0,6</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83" name="TextBox 82"/>
            <p:cNvSpPr txBox="1"/>
            <p:nvPr/>
          </p:nvSpPr>
          <p:spPr>
            <a:xfrm>
              <a:off x="4824481" y="3109122"/>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0,4</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84" name="TextBox 83"/>
            <p:cNvSpPr txBox="1"/>
            <p:nvPr/>
          </p:nvSpPr>
          <p:spPr>
            <a:xfrm>
              <a:off x="4824481" y="3459961"/>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0,2</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85" name="TextBox 84"/>
            <p:cNvSpPr txBox="1"/>
            <p:nvPr/>
          </p:nvSpPr>
          <p:spPr>
            <a:xfrm>
              <a:off x="4824485" y="3814688"/>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0,0</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86" name="TextBox 85"/>
            <p:cNvSpPr txBox="1"/>
            <p:nvPr/>
          </p:nvSpPr>
          <p:spPr>
            <a:xfrm>
              <a:off x="5144323" y="4101441"/>
              <a:ext cx="354584" cy="83099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panose="020B0604020202020204" pitchFamily="34" charset="0"/>
                  <a:ea typeface="+mn-ea"/>
                  <a:cs typeface="Arial" panose="020B0604020202020204" pitchFamily="34" charset="0"/>
                </a:rPr>
                <a:t>72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3"/>
                  </a:solidFill>
                  <a:effectLst/>
                  <a:uLnTx/>
                  <a:uFillTx/>
                  <a:latin typeface="Arial" panose="020B0604020202020204" pitchFamily="34" charset="0"/>
                  <a:ea typeface="+mn-ea"/>
                  <a:cs typeface="Arial" panose="020B0604020202020204" pitchFamily="34" charset="0"/>
                </a:rPr>
                <a:t>73</a:t>
              </a:r>
              <a:endParaRPr kumimoji="0" lang="fr-FR" sz="1200" b="0" i="0" u="none" strike="noStrike" kern="1200" cap="none" spc="0" normalizeH="0" baseline="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nvGrpSpPr>
            <p:cNvPr id="87" name="Group 86"/>
            <p:cNvGrpSpPr/>
            <p:nvPr/>
          </p:nvGrpSpPr>
          <p:grpSpPr>
            <a:xfrm>
              <a:off x="5452137" y="4059447"/>
              <a:ext cx="354584" cy="872991"/>
              <a:chOff x="5452137" y="3808731"/>
              <a:chExt cx="354584" cy="872991"/>
            </a:xfrm>
          </p:grpSpPr>
          <p:sp>
            <p:nvSpPr>
              <p:cNvPr id="167" name="Line 19"/>
              <p:cNvSpPr>
                <a:spLocks noChangeShapeType="1"/>
              </p:cNvSpPr>
              <p:nvPr/>
            </p:nvSpPr>
            <p:spPr bwMode="auto">
              <a:xfrm>
                <a:off x="5627665" y="3808731"/>
                <a:ext cx="0" cy="828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68" name="TextBox 167"/>
              <p:cNvSpPr txBox="1"/>
              <p:nvPr/>
            </p:nvSpPr>
            <p:spPr>
              <a:xfrm>
                <a:off x="5452137" y="3850725"/>
                <a:ext cx="354584" cy="83099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panose="020B0604020202020204" pitchFamily="34" charset="0"/>
                    <a:ea typeface="+mn-ea"/>
                    <a:cs typeface="Arial" panose="020B0604020202020204" pitchFamily="34" charset="0"/>
                  </a:rPr>
                  <a:t>64</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3"/>
                    </a:solidFill>
                    <a:effectLst/>
                    <a:uLnTx/>
                    <a:uFillTx/>
                    <a:latin typeface="Arial" panose="020B0604020202020204" pitchFamily="34" charset="0"/>
                    <a:ea typeface="+mn-ea"/>
                    <a:cs typeface="Arial" panose="020B0604020202020204" pitchFamily="34" charset="0"/>
                  </a:rPr>
                  <a:t>49</a:t>
                </a:r>
                <a:endParaRPr kumimoji="0" lang="fr-FR" sz="1200" b="0" i="0" u="none" strike="noStrike" kern="1200" cap="none" spc="0" normalizeH="0" baseline="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sp>
          <p:nvSpPr>
            <p:cNvPr id="88" name="TextBox 87"/>
            <p:cNvSpPr txBox="1"/>
            <p:nvPr/>
          </p:nvSpPr>
          <p:spPr>
            <a:xfrm>
              <a:off x="6540307" y="4101440"/>
              <a:ext cx="184666"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9" name="TextBox 88"/>
            <p:cNvSpPr txBox="1"/>
            <p:nvPr/>
          </p:nvSpPr>
          <p:spPr>
            <a:xfrm>
              <a:off x="5876026" y="4101440"/>
              <a:ext cx="439543"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250</a:t>
              </a:r>
            </a:p>
          </p:txBody>
        </p:sp>
        <p:grpSp>
          <p:nvGrpSpPr>
            <p:cNvPr id="90" name="Group 89"/>
            <p:cNvGrpSpPr/>
            <p:nvPr/>
          </p:nvGrpSpPr>
          <p:grpSpPr>
            <a:xfrm>
              <a:off x="6412549" y="4059448"/>
              <a:ext cx="354584" cy="872990"/>
              <a:chOff x="2254135" y="3678277"/>
              <a:chExt cx="354584" cy="817711"/>
            </a:xfrm>
          </p:grpSpPr>
          <p:sp>
            <p:nvSpPr>
              <p:cNvPr id="165" name="Line 12"/>
              <p:cNvSpPr>
                <a:spLocks noChangeShapeType="1"/>
              </p:cNvSpPr>
              <p:nvPr/>
            </p:nvSpPr>
            <p:spPr bwMode="auto">
              <a:xfrm>
                <a:off x="2425918" y="3678277"/>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66" name="TextBox 165"/>
              <p:cNvSpPr txBox="1"/>
              <p:nvPr/>
            </p:nvSpPr>
            <p:spPr>
              <a:xfrm>
                <a:off x="2254135" y="3717611"/>
                <a:ext cx="354584" cy="77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panose="020B0604020202020204" pitchFamily="34" charset="0"/>
                    <a:ea typeface="+mn-ea"/>
                    <a:cs typeface="Arial" panose="020B0604020202020204" pitchFamily="34" charset="0"/>
                  </a:rPr>
                  <a:t>22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3"/>
                    </a:solidFill>
                    <a:effectLst/>
                    <a:uLnTx/>
                    <a:uFillTx/>
                    <a:latin typeface="Arial" panose="020B0604020202020204" pitchFamily="34" charset="0"/>
                    <a:ea typeface="+mn-ea"/>
                    <a:cs typeface="Arial" panose="020B0604020202020204" pitchFamily="34" charset="0"/>
                  </a:rPr>
                  <a:t>24</a:t>
                </a:r>
                <a:endParaRPr kumimoji="0" lang="fr-FR" sz="1200" b="0" i="0" u="none" strike="noStrike" kern="1200" cap="none" spc="0" normalizeH="0" baseline="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sp>
          <p:nvSpPr>
            <p:cNvPr id="91" name="Line 14"/>
            <p:cNvSpPr>
              <a:spLocks noChangeShapeType="1"/>
            </p:cNvSpPr>
            <p:nvPr/>
          </p:nvSpPr>
          <p:spPr bwMode="auto">
            <a:xfrm>
              <a:off x="7110938" y="4059447"/>
              <a:ext cx="0" cy="828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92" name="TextBox 91"/>
            <p:cNvSpPr txBox="1"/>
            <p:nvPr/>
          </p:nvSpPr>
          <p:spPr>
            <a:xfrm>
              <a:off x="6932282" y="4101441"/>
              <a:ext cx="354584" cy="83099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solidFill>
                    <a:schemeClr val="accent2"/>
                  </a:solidFill>
                  <a:effectLst/>
                  <a:uLnTx/>
                  <a:uFillTx/>
                  <a:latin typeface="Arial" panose="020B0604020202020204" pitchFamily="34" charset="0"/>
                  <a:ea typeface="+mn-ea"/>
                  <a:cs typeface="Arial" panose="020B0604020202020204" pitchFamily="34" charset="0"/>
                </a:rPr>
                <a:t>12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solidFill>
                    <a:schemeClr val="accent3"/>
                  </a:solidFill>
                  <a:effectLst/>
                  <a:uLnTx/>
                  <a:uFillTx/>
                  <a:latin typeface="Arial" panose="020B0604020202020204" pitchFamily="34" charset="0"/>
                  <a:ea typeface="+mn-ea"/>
                  <a:cs typeface="Arial" panose="020B0604020202020204" pitchFamily="34" charset="0"/>
                </a:rPr>
                <a:t>9</a:t>
              </a:r>
              <a:endParaRPr kumimoji="0" lang="fr-FR" sz="1200" b="0" i="0" u="none" strike="noStrike" kern="1200" cap="none" spc="0" normalizeH="0" baseline="0" dirty="0">
                <a:ln>
                  <a:noFill/>
                </a:ln>
                <a:solidFill>
                  <a:schemeClr val="accent3"/>
                </a:solidFill>
                <a:effectLst/>
                <a:uLnTx/>
                <a:uFillTx/>
                <a:latin typeface="Arial" panose="020B0604020202020204" pitchFamily="34" charset="0"/>
                <a:ea typeface="+mn-ea"/>
                <a:cs typeface="Arial" panose="020B0604020202020204" pitchFamily="34" charset="0"/>
              </a:endParaRPr>
            </a:p>
          </p:txBody>
        </p:sp>
        <p:sp>
          <p:nvSpPr>
            <p:cNvPr id="93" name="TextBox 92"/>
            <p:cNvSpPr txBox="1"/>
            <p:nvPr/>
          </p:nvSpPr>
          <p:spPr>
            <a:xfrm>
              <a:off x="7355210" y="4101441"/>
              <a:ext cx="439544"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750</a:t>
              </a:r>
            </a:p>
          </p:txBody>
        </p:sp>
        <p:grpSp>
          <p:nvGrpSpPr>
            <p:cNvPr id="94" name="Group 93"/>
            <p:cNvGrpSpPr/>
            <p:nvPr/>
          </p:nvGrpSpPr>
          <p:grpSpPr>
            <a:xfrm>
              <a:off x="7225759" y="4059448"/>
              <a:ext cx="269626" cy="872988"/>
              <a:chOff x="3500041" y="4313589"/>
              <a:chExt cx="269626" cy="817709"/>
            </a:xfrm>
          </p:grpSpPr>
          <p:sp>
            <p:nvSpPr>
              <p:cNvPr id="163" name="Line 17"/>
              <p:cNvSpPr>
                <a:spLocks noChangeShapeType="1"/>
              </p:cNvSpPr>
              <p:nvPr/>
            </p:nvSpPr>
            <p:spPr bwMode="auto">
              <a:xfrm>
                <a:off x="3631934" y="4313589"/>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64" name="TextBox 163"/>
              <p:cNvSpPr txBox="1"/>
              <p:nvPr/>
            </p:nvSpPr>
            <p:spPr>
              <a:xfrm>
                <a:off x="3500041" y="4352921"/>
                <a:ext cx="269626" cy="77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solidFill>
                      <a:schemeClr val="accent2"/>
                    </a:solidFill>
                    <a:effectLst/>
                    <a:uLnTx/>
                    <a:uFillTx/>
                    <a:latin typeface="Arial" panose="020B0604020202020204" pitchFamily="34" charset="0"/>
                    <a:ea typeface="+mn-ea"/>
                    <a:cs typeface="Arial" panose="020B0604020202020204" pitchFamily="34" charset="0"/>
                  </a:rPr>
                  <a:t>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solidFill>
                      <a:schemeClr val="accent3"/>
                    </a:solidFill>
                    <a:effectLst/>
                    <a:uLnTx/>
                    <a:uFillTx/>
                    <a:latin typeface="Arial" panose="020B0604020202020204" pitchFamily="34" charset="0"/>
                    <a:ea typeface="+mn-ea"/>
                    <a:cs typeface="Arial" panose="020B0604020202020204" pitchFamily="34" charset="0"/>
                  </a:rPr>
                  <a:t>2</a:t>
                </a:r>
                <a:endParaRPr kumimoji="0" lang="fr-FR" sz="1200" b="0" i="0" u="none" strike="noStrike" kern="1200" cap="none" spc="0" normalizeH="0" baseline="0" dirty="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cxnSp>
          <p:nvCxnSpPr>
            <p:cNvPr id="95" name="Straight Connector 94"/>
            <p:cNvCxnSpPr/>
            <p:nvPr/>
          </p:nvCxnSpPr>
          <p:spPr>
            <a:xfrm>
              <a:off x="5287892" y="3962225"/>
              <a:ext cx="2696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287892" y="3804169"/>
              <a:ext cx="26962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4984238" y="2225582"/>
              <a:ext cx="4026489" cy="2616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smtClean="0">
                  <a:ln>
                    <a:noFill/>
                  </a:ln>
                  <a:solidFill>
                    <a:srgbClr val="4D4D4D"/>
                  </a:solidFill>
                  <a:effectLst/>
                  <a:uLnTx/>
                  <a:uFillTx/>
                  <a:latin typeface="Arial" charset="0"/>
                  <a:ea typeface="+mn-ea"/>
                  <a:cs typeface="Arial" charset="0"/>
                </a:rPr>
                <a:t>SGm </a:t>
              </a:r>
              <a:r>
                <a:rPr kumimoji="0" lang="fr-FR" sz="1100" b="0" i="0" u="none" strike="noStrike" kern="1200" cap="none" spc="0" normalizeH="0" baseline="0" dirty="0" smtClean="0">
                  <a:ln>
                    <a:noFill/>
                  </a:ln>
                  <a:solidFill>
                    <a:srgbClr val="B60D27"/>
                  </a:solidFill>
                  <a:effectLst/>
                  <a:uLnTx/>
                  <a:uFillTx/>
                  <a:latin typeface="Arial" charset="0"/>
                  <a:ea typeface="+mn-ea"/>
                  <a:cs typeface="Arial" charset="0"/>
                </a:rPr>
                <a:t>9,4 </a:t>
              </a:r>
              <a:r>
                <a:rPr kumimoji="0" lang="fr-FR" sz="1100" b="0" i="0" u="none" strike="noStrike" kern="1200" cap="none" spc="0" normalizeH="0" baseline="0" dirty="0" smtClean="0">
                  <a:ln>
                    <a:noFill/>
                  </a:ln>
                  <a:solidFill>
                    <a:srgbClr val="4D4D4D"/>
                  </a:solidFill>
                  <a:effectLst/>
                  <a:uLnTx/>
                  <a:uFillTx/>
                  <a:latin typeface="Arial" charset="0"/>
                  <a:ea typeface="+mn-ea"/>
                  <a:cs typeface="Arial" charset="0"/>
                </a:rPr>
                <a:t>vs. </a:t>
              </a:r>
              <a:r>
                <a:rPr kumimoji="0" lang="fr-FR" sz="1100" b="0" i="0" u="none" strike="noStrike" kern="1200" cap="none" spc="0" normalizeH="0" baseline="0" dirty="0" smtClean="0">
                  <a:ln>
                    <a:noFill/>
                  </a:ln>
                  <a:solidFill>
                    <a:srgbClr val="B2C0D8"/>
                  </a:solidFill>
                  <a:effectLst/>
                  <a:uLnTx/>
                  <a:uFillTx/>
                  <a:latin typeface="Arial" charset="0"/>
                  <a:ea typeface="+mn-ea"/>
                  <a:cs typeface="Arial" charset="0"/>
                </a:rPr>
                <a:t>10,2 </a:t>
              </a:r>
              <a:r>
                <a:rPr kumimoji="0" lang="fr-FR" sz="1100" b="0" i="0" u="none" strike="noStrike" kern="1200" cap="none" spc="0" normalizeH="0" baseline="0" dirty="0" smtClean="0">
                  <a:ln>
                    <a:noFill/>
                  </a:ln>
                  <a:solidFill>
                    <a:srgbClr val="4D4D4D"/>
                  </a:solidFill>
                  <a:effectLst/>
                  <a:uLnTx/>
                  <a:uFillTx/>
                  <a:latin typeface="Arial" charset="0"/>
                  <a:ea typeface="+mn-ea"/>
                  <a:cs typeface="Arial" charset="0"/>
                </a:rPr>
                <a:t>mois</a:t>
              </a:r>
              <a:endParaRPr kumimoji="0" lang="fr-FR" sz="11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99" name="Rectangle 98"/>
            <p:cNvSpPr/>
            <p:nvPr/>
          </p:nvSpPr>
          <p:spPr>
            <a:xfrm>
              <a:off x="5953118" y="2593280"/>
              <a:ext cx="2738099" cy="276999"/>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solidFill>
                    <a:srgbClr val="4D4D4D"/>
                  </a:solidFill>
                  <a:effectLst/>
                  <a:uLnTx/>
                  <a:uFillTx/>
                  <a:latin typeface="Arial" charset="0"/>
                  <a:ea typeface="+mn-ea"/>
                  <a:cs typeface="Arial" charset="0"/>
                </a:rPr>
                <a:t>HR 1,17 (IC95% 0,79 - 1,75); p=0,43</a:t>
              </a:r>
              <a:endParaRPr kumimoji="0" lang="fr-FR" sz="12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00" name="Rectangle 99"/>
            <p:cNvSpPr/>
            <p:nvPr/>
          </p:nvSpPr>
          <p:spPr>
            <a:xfrm>
              <a:off x="5479800" y="3677796"/>
              <a:ext cx="2030874"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zh-CN" sz="1000" b="0" i="0" u="none" strike="noStrike" kern="1200" cap="none" spc="0" normalizeH="0" baseline="0" smtClean="0">
                  <a:ln>
                    <a:noFill/>
                  </a:ln>
                  <a:solidFill>
                    <a:srgbClr val="4D4D4D"/>
                  </a:solidFill>
                  <a:effectLst/>
                  <a:uLnTx/>
                  <a:uFillTx/>
                  <a:ea typeface="SimSun" pitchFamily="2" charset="-122"/>
                </a:rPr>
                <a:t>cisplatine + 5FU + panitumumab</a:t>
              </a:r>
              <a:endParaRPr kumimoji="0" lang="fr-FR" sz="1000" b="0" i="0" u="none" strike="noStrike" kern="1200" cap="none" spc="0" normalizeH="0" baseline="0" smtClean="0">
                <a:ln>
                  <a:noFill/>
                </a:ln>
                <a:solidFill>
                  <a:srgbClr val="4D4D4D"/>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zh-CN" sz="1000" b="0" i="0" u="none" strike="noStrike" kern="1200" cap="none" spc="0" normalizeH="0" baseline="0" smtClean="0">
                  <a:ln>
                    <a:noFill/>
                  </a:ln>
                  <a:solidFill>
                    <a:srgbClr val="4D4D4D"/>
                  </a:solidFill>
                  <a:effectLst/>
                  <a:uLnTx/>
                  <a:uFillTx/>
                  <a:ea typeface="SimSun" pitchFamily="2" charset="-122"/>
                </a:rPr>
                <a:t>cisplatine + 5FU</a:t>
              </a:r>
              <a:endParaRPr kumimoji="0" lang="fr-FR" altLang="zh-CN" sz="1000" b="0" i="0" u="none" strike="noStrike" kern="1200" cap="none" spc="0" normalizeH="0" baseline="0">
                <a:ln>
                  <a:noFill/>
                </a:ln>
                <a:solidFill>
                  <a:srgbClr val="4D4D4D"/>
                </a:solidFill>
                <a:effectLst/>
                <a:uLnTx/>
                <a:uFillTx/>
                <a:ea typeface="SimSun" pitchFamily="2" charset="-122"/>
              </a:endParaRPr>
            </a:p>
          </p:txBody>
        </p:sp>
        <p:grpSp>
          <p:nvGrpSpPr>
            <p:cNvPr id="101" name="Group 100"/>
            <p:cNvGrpSpPr/>
            <p:nvPr/>
          </p:nvGrpSpPr>
          <p:grpSpPr>
            <a:xfrm>
              <a:off x="6638167" y="4059441"/>
              <a:ext cx="439543" cy="872995"/>
              <a:chOff x="2211655" y="3678277"/>
              <a:chExt cx="439543" cy="817717"/>
            </a:xfrm>
          </p:grpSpPr>
          <p:sp>
            <p:nvSpPr>
              <p:cNvPr id="161" name="Line 12"/>
              <p:cNvSpPr>
                <a:spLocks noChangeShapeType="1"/>
              </p:cNvSpPr>
              <p:nvPr/>
            </p:nvSpPr>
            <p:spPr bwMode="auto">
              <a:xfrm>
                <a:off x="2425918" y="3678277"/>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62" name="TextBox 161"/>
              <p:cNvSpPr txBox="1"/>
              <p:nvPr/>
            </p:nvSpPr>
            <p:spPr>
              <a:xfrm>
                <a:off x="2211655" y="3717616"/>
                <a:ext cx="439543" cy="778378"/>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500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panose="020B0604020202020204" pitchFamily="34" charset="0"/>
                    <a:ea typeface="+mn-ea"/>
                    <a:cs typeface="Arial" panose="020B0604020202020204" pitchFamily="34" charset="0"/>
                  </a:rPr>
                  <a:t>15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3"/>
                    </a:solidFill>
                    <a:effectLst/>
                    <a:uLnTx/>
                    <a:uFillTx/>
                    <a:latin typeface="Arial" panose="020B0604020202020204" pitchFamily="34" charset="0"/>
                    <a:ea typeface="+mn-ea"/>
                    <a:cs typeface="Arial" panose="020B0604020202020204" pitchFamily="34" charset="0"/>
                  </a:rPr>
                  <a:t>14</a:t>
                </a:r>
              </a:p>
            </p:txBody>
          </p:sp>
        </p:grpSp>
        <p:grpSp>
          <p:nvGrpSpPr>
            <p:cNvPr id="102" name="Group 101"/>
            <p:cNvGrpSpPr/>
            <p:nvPr/>
          </p:nvGrpSpPr>
          <p:grpSpPr>
            <a:xfrm>
              <a:off x="7576485" y="4059448"/>
              <a:ext cx="269626" cy="872990"/>
              <a:chOff x="2296613" y="3678277"/>
              <a:chExt cx="269626" cy="817711"/>
            </a:xfrm>
          </p:grpSpPr>
          <p:sp>
            <p:nvSpPr>
              <p:cNvPr id="159" name="Line 12"/>
              <p:cNvSpPr>
                <a:spLocks noChangeShapeType="1"/>
              </p:cNvSpPr>
              <p:nvPr/>
            </p:nvSpPr>
            <p:spPr bwMode="auto">
              <a:xfrm>
                <a:off x="2425918" y="3678277"/>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60" name="TextBox 159"/>
              <p:cNvSpPr txBox="1"/>
              <p:nvPr/>
            </p:nvSpPr>
            <p:spPr>
              <a:xfrm>
                <a:off x="2296613" y="3717611"/>
                <a:ext cx="269626" cy="77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panose="020B0604020202020204" pitchFamily="34" charset="0"/>
                    <a:ea typeface="+mn-ea"/>
                    <a:cs typeface="Arial" panose="020B0604020202020204" pitchFamily="34" charset="0"/>
                  </a:rPr>
                  <a:t>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3"/>
                    </a:solidFill>
                    <a:effectLst/>
                    <a:uLnTx/>
                    <a:uFillTx/>
                    <a:latin typeface="Arial" panose="020B0604020202020204" pitchFamily="34" charset="0"/>
                    <a:ea typeface="+mn-ea"/>
                    <a:cs typeface="Arial" panose="020B0604020202020204" pitchFamily="34" charset="0"/>
                  </a:rPr>
                  <a:t>1</a:t>
                </a:r>
                <a:endParaRPr kumimoji="0" lang="fr-FR" sz="1200" b="0" i="0" u="none" strike="noStrike" kern="1200" cap="none" spc="0" normalizeH="0" baseline="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grpSp>
          <p:nvGrpSpPr>
            <p:cNvPr id="103" name="Group 102"/>
            <p:cNvGrpSpPr/>
            <p:nvPr/>
          </p:nvGrpSpPr>
          <p:grpSpPr>
            <a:xfrm>
              <a:off x="5719647" y="4059447"/>
              <a:ext cx="354584" cy="872991"/>
              <a:chOff x="5452137" y="3808731"/>
              <a:chExt cx="354584" cy="872991"/>
            </a:xfrm>
          </p:grpSpPr>
          <p:sp>
            <p:nvSpPr>
              <p:cNvPr id="157" name="Line 19"/>
              <p:cNvSpPr>
                <a:spLocks noChangeShapeType="1"/>
              </p:cNvSpPr>
              <p:nvPr/>
            </p:nvSpPr>
            <p:spPr bwMode="auto">
              <a:xfrm>
                <a:off x="5627665" y="3808731"/>
                <a:ext cx="0" cy="828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58" name="TextBox 157"/>
              <p:cNvSpPr txBox="1"/>
              <p:nvPr/>
            </p:nvSpPr>
            <p:spPr>
              <a:xfrm>
                <a:off x="5452137" y="3850725"/>
                <a:ext cx="354584" cy="83099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panose="020B0604020202020204" pitchFamily="34" charset="0"/>
                    <a:ea typeface="+mn-ea"/>
                    <a:cs typeface="Arial" panose="020B0604020202020204" pitchFamily="34" charset="0"/>
                  </a:rPr>
                  <a:t>46</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3"/>
                    </a:solidFill>
                    <a:effectLst/>
                    <a:uLnTx/>
                    <a:uFillTx/>
                    <a:latin typeface="Arial" panose="020B0604020202020204" pitchFamily="34" charset="0"/>
                    <a:ea typeface="+mn-ea"/>
                    <a:cs typeface="Arial" panose="020B0604020202020204" pitchFamily="34" charset="0"/>
                  </a:rPr>
                  <a:t>42</a:t>
                </a:r>
                <a:endParaRPr kumimoji="0" lang="fr-FR" sz="1200" b="0" i="0" u="none" strike="noStrike" kern="1200" cap="none" spc="0" normalizeH="0" baseline="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grpSp>
          <p:nvGrpSpPr>
            <p:cNvPr id="104" name="Group 103"/>
            <p:cNvGrpSpPr/>
            <p:nvPr/>
          </p:nvGrpSpPr>
          <p:grpSpPr>
            <a:xfrm>
              <a:off x="7859521" y="4059448"/>
              <a:ext cx="269626" cy="872990"/>
              <a:chOff x="2296613" y="3678277"/>
              <a:chExt cx="269626" cy="817711"/>
            </a:xfrm>
          </p:grpSpPr>
          <p:sp>
            <p:nvSpPr>
              <p:cNvPr id="155" name="Line 12"/>
              <p:cNvSpPr>
                <a:spLocks noChangeShapeType="1"/>
              </p:cNvSpPr>
              <p:nvPr/>
            </p:nvSpPr>
            <p:spPr bwMode="auto">
              <a:xfrm>
                <a:off x="2425918" y="3678277"/>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56" name="TextBox 155"/>
              <p:cNvSpPr txBox="1"/>
              <p:nvPr/>
            </p:nvSpPr>
            <p:spPr>
              <a:xfrm>
                <a:off x="2296613" y="3717611"/>
                <a:ext cx="269626" cy="77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panose="020B0604020202020204" pitchFamily="34" charset="0"/>
                    <a:ea typeface="+mn-ea"/>
                    <a:cs typeface="Arial" panose="020B0604020202020204" pitchFamily="34" charset="0"/>
                  </a:rPr>
                  <a:t>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3"/>
                    </a:solidFill>
                    <a:effectLst/>
                    <a:uLnTx/>
                    <a:uFillTx/>
                    <a:latin typeface="Arial" panose="020B0604020202020204" pitchFamily="34" charset="0"/>
                    <a:ea typeface="+mn-ea"/>
                    <a:cs typeface="Arial" panose="020B0604020202020204" pitchFamily="34" charset="0"/>
                  </a:rPr>
                  <a:t>1</a:t>
                </a:r>
                <a:endParaRPr kumimoji="0" lang="fr-FR" sz="1200" b="0" i="0" u="none" strike="noStrike" kern="1200" cap="none" spc="0" normalizeH="0" baseline="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sp>
          <p:nvSpPr>
            <p:cNvPr id="105" name="TextBox 104"/>
            <p:cNvSpPr txBox="1"/>
            <p:nvPr/>
          </p:nvSpPr>
          <p:spPr>
            <a:xfrm>
              <a:off x="7994996" y="4101441"/>
              <a:ext cx="524504" cy="83099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1000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panose="020B0604020202020204" pitchFamily="34" charset="0"/>
                  <a:ea typeface="+mn-ea"/>
                  <a:cs typeface="Arial" panose="020B0604020202020204" pitchFamily="34" charset="0"/>
                </a:rPr>
                <a:t>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3"/>
                  </a:solidFill>
                  <a:effectLst/>
                  <a:uLnTx/>
                  <a:uFillTx/>
                  <a:latin typeface="Arial" panose="020B0604020202020204" pitchFamily="34" charset="0"/>
                  <a:ea typeface="+mn-ea"/>
                  <a:cs typeface="Arial" panose="020B0604020202020204" pitchFamily="34" charset="0"/>
                </a:rPr>
                <a:t>0</a:t>
              </a:r>
              <a:endParaRPr kumimoji="0" lang="fr-FR" sz="1200" b="0" i="0" u="none" strike="noStrike" kern="1200" cap="none" spc="0" normalizeH="0" baseline="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nvGrpSpPr>
            <p:cNvPr id="106" name="Group 105"/>
            <p:cNvGrpSpPr/>
            <p:nvPr/>
          </p:nvGrpSpPr>
          <p:grpSpPr>
            <a:xfrm>
              <a:off x="8436255" y="4059448"/>
              <a:ext cx="269626" cy="872990"/>
              <a:chOff x="2296613" y="3678277"/>
              <a:chExt cx="269626" cy="817711"/>
            </a:xfrm>
          </p:grpSpPr>
          <p:sp>
            <p:nvSpPr>
              <p:cNvPr id="153" name="Line 12"/>
              <p:cNvSpPr>
                <a:spLocks noChangeShapeType="1"/>
              </p:cNvSpPr>
              <p:nvPr/>
            </p:nvSpPr>
            <p:spPr bwMode="auto">
              <a:xfrm>
                <a:off x="2425918" y="3678277"/>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54" name="TextBox 153"/>
              <p:cNvSpPr txBox="1"/>
              <p:nvPr/>
            </p:nvSpPr>
            <p:spPr>
              <a:xfrm>
                <a:off x="2296613" y="3717611"/>
                <a:ext cx="269626" cy="77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panose="020B0604020202020204" pitchFamily="34" charset="0"/>
                    <a:ea typeface="+mn-ea"/>
                    <a:cs typeface="Arial" panose="020B0604020202020204" pitchFamily="34" charset="0"/>
                  </a:rPr>
                  <a:t>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3"/>
                    </a:solidFill>
                    <a:effectLst/>
                    <a:uLnTx/>
                    <a:uFillTx/>
                    <a:latin typeface="Arial" panose="020B0604020202020204" pitchFamily="34" charset="0"/>
                    <a:ea typeface="+mn-ea"/>
                    <a:cs typeface="Arial" panose="020B0604020202020204" pitchFamily="34" charset="0"/>
                  </a:rPr>
                  <a:t>0</a:t>
                </a:r>
                <a:endParaRPr kumimoji="0" lang="fr-FR" sz="1200" b="0" i="0" u="none" strike="noStrike" kern="1200" cap="none" spc="0" normalizeH="0" baseline="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grpSp>
          <p:nvGrpSpPr>
            <p:cNvPr id="107" name="Group 106"/>
            <p:cNvGrpSpPr/>
            <p:nvPr/>
          </p:nvGrpSpPr>
          <p:grpSpPr>
            <a:xfrm>
              <a:off x="8664001" y="4059448"/>
              <a:ext cx="524504" cy="872990"/>
              <a:chOff x="2169174" y="3678277"/>
              <a:chExt cx="524504" cy="817711"/>
            </a:xfrm>
          </p:grpSpPr>
          <p:sp>
            <p:nvSpPr>
              <p:cNvPr id="151" name="Line 12"/>
              <p:cNvSpPr>
                <a:spLocks noChangeShapeType="1"/>
              </p:cNvSpPr>
              <p:nvPr/>
            </p:nvSpPr>
            <p:spPr bwMode="auto">
              <a:xfrm>
                <a:off x="2425918" y="3678277"/>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52" name="TextBox 151"/>
              <p:cNvSpPr txBox="1"/>
              <p:nvPr/>
            </p:nvSpPr>
            <p:spPr>
              <a:xfrm>
                <a:off x="2169174" y="3717611"/>
                <a:ext cx="524504" cy="77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1250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panose="020B0604020202020204" pitchFamily="34" charset="0"/>
                    <a:ea typeface="+mn-ea"/>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3"/>
                    </a:solidFill>
                    <a:effectLst/>
                    <a:uLnTx/>
                    <a:uFillTx/>
                    <a:latin typeface="Arial" panose="020B0604020202020204" pitchFamily="34" charset="0"/>
                    <a:ea typeface="+mn-ea"/>
                    <a:cs typeface="Arial" panose="020B0604020202020204" pitchFamily="34" charset="0"/>
                  </a:rPr>
                  <a:t>0</a:t>
                </a:r>
                <a:endParaRPr kumimoji="0" lang="fr-FR" sz="1200" b="0" i="0" u="none" strike="noStrike" kern="1200" cap="none" spc="0" normalizeH="0" baseline="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grpSp>
          <p:nvGrpSpPr>
            <p:cNvPr id="108" name="Group 107"/>
            <p:cNvGrpSpPr/>
            <p:nvPr/>
          </p:nvGrpSpPr>
          <p:grpSpPr>
            <a:xfrm>
              <a:off x="6164815" y="4059448"/>
              <a:ext cx="354584" cy="872990"/>
              <a:chOff x="2254135" y="3678277"/>
              <a:chExt cx="354584" cy="817711"/>
            </a:xfrm>
          </p:grpSpPr>
          <p:sp>
            <p:nvSpPr>
              <p:cNvPr id="149" name="Line 12"/>
              <p:cNvSpPr>
                <a:spLocks noChangeShapeType="1"/>
              </p:cNvSpPr>
              <p:nvPr/>
            </p:nvSpPr>
            <p:spPr bwMode="auto">
              <a:xfrm>
                <a:off x="2425918" y="3678277"/>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50" name="TextBox 149"/>
              <p:cNvSpPr txBox="1"/>
              <p:nvPr/>
            </p:nvSpPr>
            <p:spPr>
              <a:xfrm>
                <a:off x="2254135" y="3717611"/>
                <a:ext cx="354584" cy="77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panose="020B0604020202020204" pitchFamily="34" charset="0"/>
                    <a:ea typeface="+mn-ea"/>
                    <a:cs typeface="Arial" panose="020B0604020202020204" pitchFamily="34" charset="0"/>
                  </a:rPr>
                  <a:t>31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3"/>
                    </a:solidFill>
                    <a:effectLst/>
                    <a:uLnTx/>
                    <a:uFillTx/>
                    <a:latin typeface="Arial" panose="020B0604020202020204" pitchFamily="34" charset="0"/>
                    <a:ea typeface="+mn-ea"/>
                    <a:cs typeface="Arial" panose="020B0604020202020204" pitchFamily="34" charset="0"/>
                  </a:rPr>
                  <a:t>30</a:t>
                </a:r>
                <a:endParaRPr kumimoji="0" lang="fr-FR" sz="1200" b="0" i="0" u="none" strike="noStrike" kern="1200" cap="none" spc="0" normalizeH="0" baseline="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grpSp>
          <p:nvGrpSpPr>
            <p:cNvPr id="109" name="Group 12"/>
            <p:cNvGrpSpPr>
              <a:grpSpLocks/>
            </p:cNvGrpSpPr>
            <p:nvPr/>
          </p:nvGrpSpPr>
          <p:grpSpPr bwMode="auto">
            <a:xfrm>
              <a:off x="5275192" y="2174782"/>
              <a:ext cx="3303155" cy="1789446"/>
              <a:chOff x="2102" y="1742"/>
              <a:chExt cx="1554" cy="834"/>
            </a:xfrm>
          </p:grpSpPr>
          <p:sp>
            <p:nvSpPr>
              <p:cNvPr id="130" name="Line 13"/>
              <p:cNvSpPr>
                <a:spLocks noChangeShapeType="1"/>
              </p:cNvSpPr>
              <p:nvPr/>
            </p:nvSpPr>
            <p:spPr bwMode="auto">
              <a:xfrm>
                <a:off x="2360" y="195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31" name="Line 14"/>
              <p:cNvSpPr>
                <a:spLocks noChangeShapeType="1"/>
              </p:cNvSpPr>
              <p:nvPr/>
            </p:nvSpPr>
            <p:spPr bwMode="auto">
              <a:xfrm>
                <a:off x="2672" y="2246"/>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32" name="Line 15"/>
              <p:cNvSpPr>
                <a:spLocks noChangeShapeType="1"/>
              </p:cNvSpPr>
              <p:nvPr/>
            </p:nvSpPr>
            <p:spPr bwMode="auto">
              <a:xfrm>
                <a:off x="2990" y="234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33" name="Line 16"/>
              <p:cNvSpPr>
                <a:spLocks noChangeShapeType="1"/>
              </p:cNvSpPr>
              <p:nvPr/>
            </p:nvSpPr>
            <p:spPr bwMode="auto">
              <a:xfrm>
                <a:off x="2132" y="174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34" name="Line 17"/>
              <p:cNvSpPr>
                <a:spLocks noChangeShapeType="1"/>
              </p:cNvSpPr>
              <p:nvPr/>
            </p:nvSpPr>
            <p:spPr bwMode="auto">
              <a:xfrm>
                <a:off x="2144" y="174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35" name="Line 18"/>
              <p:cNvSpPr>
                <a:spLocks noChangeShapeType="1"/>
              </p:cNvSpPr>
              <p:nvPr/>
            </p:nvSpPr>
            <p:spPr bwMode="auto">
              <a:xfrm>
                <a:off x="2780" y="231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36" name="Line 19"/>
              <p:cNvSpPr>
                <a:spLocks noChangeShapeType="1"/>
              </p:cNvSpPr>
              <p:nvPr/>
            </p:nvSpPr>
            <p:spPr bwMode="auto">
              <a:xfrm>
                <a:off x="2798" y="231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37" name="Line 20"/>
              <p:cNvSpPr>
                <a:spLocks noChangeShapeType="1"/>
              </p:cNvSpPr>
              <p:nvPr/>
            </p:nvSpPr>
            <p:spPr bwMode="auto">
              <a:xfrm>
                <a:off x="3020" y="234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38" name="Line 21"/>
              <p:cNvSpPr>
                <a:spLocks noChangeShapeType="1"/>
              </p:cNvSpPr>
              <p:nvPr/>
            </p:nvSpPr>
            <p:spPr bwMode="auto">
              <a:xfrm>
                <a:off x="3038" y="234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39" name="Line 22"/>
              <p:cNvSpPr>
                <a:spLocks noChangeShapeType="1"/>
              </p:cNvSpPr>
              <p:nvPr/>
            </p:nvSpPr>
            <p:spPr bwMode="auto">
              <a:xfrm>
                <a:off x="3458"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40" name="Line 23"/>
              <p:cNvSpPr>
                <a:spLocks noChangeShapeType="1"/>
              </p:cNvSpPr>
              <p:nvPr/>
            </p:nvSpPr>
            <p:spPr bwMode="auto">
              <a:xfrm>
                <a:off x="3548"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41" name="Line 24"/>
              <p:cNvSpPr>
                <a:spLocks noChangeShapeType="1"/>
              </p:cNvSpPr>
              <p:nvPr/>
            </p:nvSpPr>
            <p:spPr bwMode="auto">
              <a:xfrm>
                <a:off x="2108" y="174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42" name="Line 25"/>
              <p:cNvSpPr>
                <a:spLocks noChangeShapeType="1"/>
              </p:cNvSpPr>
              <p:nvPr/>
            </p:nvSpPr>
            <p:spPr bwMode="auto">
              <a:xfrm>
                <a:off x="2198" y="177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43" name="Line 26"/>
              <p:cNvSpPr>
                <a:spLocks noChangeShapeType="1"/>
              </p:cNvSpPr>
              <p:nvPr/>
            </p:nvSpPr>
            <p:spPr bwMode="auto">
              <a:xfrm>
                <a:off x="3326"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44" name="Line 27"/>
              <p:cNvSpPr>
                <a:spLocks noChangeShapeType="1"/>
              </p:cNvSpPr>
              <p:nvPr/>
            </p:nvSpPr>
            <p:spPr bwMode="auto">
              <a:xfrm>
                <a:off x="2300" y="184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45" name="Line 28"/>
              <p:cNvSpPr>
                <a:spLocks noChangeShapeType="1"/>
              </p:cNvSpPr>
              <p:nvPr/>
            </p:nvSpPr>
            <p:spPr bwMode="auto">
              <a:xfrm>
                <a:off x="2264" y="1796"/>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46" name="Line 29"/>
              <p:cNvSpPr>
                <a:spLocks noChangeShapeType="1"/>
              </p:cNvSpPr>
              <p:nvPr/>
            </p:nvSpPr>
            <p:spPr bwMode="auto">
              <a:xfrm>
                <a:off x="3416"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47" name="Line 30"/>
              <p:cNvSpPr>
                <a:spLocks noChangeShapeType="1"/>
              </p:cNvSpPr>
              <p:nvPr/>
            </p:nvSpPr>
            <p:spPr bwMode="auto">
              <a:xfrm>
                <a:off x="3428"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48" name="Freeform 31"/>
              <p:cNvSpPr>
                <a:spLocks/>
              </p:cNvSpPr>
              <p:nvPr/>
            </p:nvSpPr>
            <p:spPr bwMode="auto">
              <a:xfrm>
                <a:off x="2102" y="1760"/>
                <a:ext cx="1554" cy="816"/>
              </a:xfrm>
              <a:custGeom>
                <a:avLst/>
                <a:gdLst>
                  <a:gd name="T0" fmla="*/ 259 w 259"/>
                  <a:gd name="T1" fmla="*/ 110 h 136"/>
                  <a:gd name="T2" fmla="*/ 186 w 259"/>
                  <a:gd name="T3" fmla="*/ 105 h 136"/>
                  <a:gd name="T4" fmla="*/ 180 w 259"/>
                  <a:gd name="T5" fmla="*/ 101 h 136"/>
                  <a:gd name="T6" fmla="*/ 135 w 259"/>
                  <a:gd name="T7" fmla="*/ 95 h 136"/>
                  <a:gd name="T8" fmla="*/ 108 w 259"/>
                  <a:gd name="T9" fmla="*/ 91 h 136"/>
                  <a:gd name="T10" fmla="*/ 104 w 259"/>
                  <a:gd name="T11" fmla="*/ 88 h 136"/>
                  <a:gd name="T12" fmla="*/ 98 w 259"/>
                  <a:gd name="T13" fmla="*/ 84 h 136"/>
                  <a:gd name="T14" fmla="*/ 94 w 259"/>
                  <a:gd name="T15" fmla="*/ 81 h 136"/>
                  <a:gd name="T16" fmla="*/ 92 w 259"/>
                  <a:gd name="T17" fmla="*/ 79 h 136"/>
                  <a:gd name="T18" fmla="*/ 89 w 259"/>
                  <a:gd name="T19" fmla="*/ 75 h 136"/>
                  <a:gd name="T20" fmla="*/ 79 w 259"/>
                  <a:gd name="T21" fmla="*/ 70 h 136"/>
                  <a:gd name="T22" fmla="*/ 76 w 259"/>
                  <a:gd name="T23" fmla="*/ 68 h 136"/>
                  <a:gd name="T24" fmla="*/ 74 w 259"/>
                  <a:gd name="T25" fmla="*/ 65 h 136"/>
                  <a:gd name="T26" fmla="*/ 70 w 259"/>
                  <a:gd name="T27" fmla="*/ 63 h 136"/>
                  <a:gd name="T28" fmla="*/ 62 w 259"/>
                  <a:gd name="T29" fmla="*/ 61 h 136"/>
                  <a:gd name="T30" fmla="*/ 60 w 259"/>
                  <a:gd name="T31" fmla="*/ 53 h 136"/>
                  <a:gd name="T32" fmla="*/ 58 w 259"/>
                  <a:gd name="T33" fmla="*/ 48 h 136"/>
                  <a:gd name="T34" fmla="*/ 55 w 259"/>
                  <a:gd name="T35" fmla="*/ 46 h 136"/>
                  <a:gd name="T36" fmla="*/ 52 w 259"/>
                  <a:gd name="T37" fmla="*/ 44 h 136"/>
                  <a:gd name="T38" fmla="*/ 51 w 259"/>
                  <a:gd name="T39" fmla="*/ 41 h 136"/>
                  <a:gd name="T40" fmla="*/ 49 w 259"/>
                  <a:gd name="T41" fmla="*/ 35 h 136"/>
                  <a:gd name="T42" fmla="*/ 44 w 259"/>
                  <a:gd name="T43" fmla="*/ 34 h 136"/>
                  <a:gd name="T44" fmla="*/ 41 w 259"/>
                  <a:gd name="T45" fmla="*/ 31 h 136"/>
                  <a:gd name="T46" fmla="*/ 40 w 259"/>
                  <a:gd name="T47" fmla="*/ 27 h 136"/>
                  <a:gd name="T48" fmla="*/ 39 w 259"/>
                  <a:gd name="T49" fmla="*/ 25 h 136"/>
                  <a:gd name="T50" fmla="*/ 38 w 259"/>
                  <a:gd name="T51" fmla="*/ 21 h 136"/>
                  <a:gd name="T52" fmla="*/ 36 w 259"/>
                  <a:gd name="T53" fmla="*/ 18 h 136"/>
                  <a:gd name="T54" fmla="*/ 33 w 259"/>
                  <a:gd name="T55" fmla="*/ 16 h 136"/>
                  <a:gd name="T56" fmla="*/ 32 w 259"/>
                  <a:gd name="T57" fmla="*/ 13 h 136"/>
                  <a:gd name="T58" fmla="*/ 28 w 259"/>
                  <a:gd name="T59" fmla="*/ 9 h 136"/>
                  <a:gd name="T60" fmla="*/ 26 w 259"/>
                  <a:gd name="T61" fmla="*/ 7 h 136"/>
                  <a:gd name="T62" fmla="*/ 22 w 259"/>
                  <a:gd name="T63" fmla="*/ 5 h 136"/>
                  <a:gd name="T64" fmla="*/ 12 w 259"/>
                  <a:gd name="T65" fmla="*/ 3 h 136"/>
                  <a:gd name="T66" fmla="*/ 10 w 259"/>
                  <a:gd name="T6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9" h="136">
                    <a:moveTo>
                      <a:pt x="259" y="136"/>
                    </a:moveTo>
                    <a:lnTo>
                      <a:pt x="259" y="110"/>
                    </a:lnTo>
                    <a:lnTo>
                      <a:pt x="186" y="110"/>
                    </a:lnTo>
                    <a:lnTo>
                      <a:pt x="186" y="105"/>
                    </a:lnTo>
                    <a:lnTo>
                      <a:pt x="180" y="105"/>
                    </a:lnTo>
                    <a:lnTo>
                      <a:pt x="180" y="101"/>
                    </a:lnTo>
                    <a:lnTo>
                      <a:pt x="135" y="101"/>
                    </a:lnTo>
                    <a:lnTo>
                      <a:pt x="135" y="95"/>
                    </a:lnTo>
                    <a:lnTo>
                      <a:pt x="108" y="95"/>
                    </a:lnTo>
                    <a:lnTo>
                      <a:pt x="108" y="91"/>
                    </a:lnTo>
                    <a:lnTo>
                      <a:pt x="104" y="91"/>
                    </a:lnTo>
                    <a:lnTo>
                      <a:pt x="104" y="88"/>
                    </a:lnTo>
                    <a:lnTo>
                      <a:pt x="98" y="88"/>
                    </a:lnTo>
                    <a:lnTo>
                      <a:pt x="98" y="84"/>
                    </a:lnTo>
                    <a:lnTo>
                      <a:pt x="94" y="84"/>
                    </a:lnTo>
                    <a:lnTo>
                      <a:pt x="94" y="81"/>
                    </a:lnTo>
                    <a:lnTo>
                      <a:pt x="92" y="81"/>
                    </a:lnTo>
                    <a:lnTo>
                      <a:pt x="92" y="79"/>
                    </a:lnTo>
                    <a:lnTo>
                      <a:pt x="89" y="79"/>
                    </a:lnTo>
                    <a:lnTo>
                      <a:pt x="89" y="75"/>
                    </a:lnTo>
                    <a:lnTo>
                      <a:pt x="79" y="75"/>
                    </a:lnTo>
                    <a:lnTo>
                      <a:pt x="79" y="70"/>
                    </a:lnTo>
                    <a:lnTo>
                      <a:pt x="76" y="70"/>
                    </a:lnTo>
                    <a:lnTo>
                      <a:pt x="76" y="68"/>
                    </a:lnTo>
                    <a:lnTo>
                      <a:pt x="74" y="68"/>
                    </a:lnTo>
                    <a:lnTo>
                      <a:pt x="74" y="65"/>
                    </a:lnTo>
                    <a:lnTo>
                      <a:pt x="70" y="65"/>
                    </a:lnTo>
                    <a:lnTo>
                      <a:pt x="70" y="63"/>
                    </a:lnTo>
                    <a:lnTo>
                      <a:pt x="62" y="63"/>
                    </a:lnTo>
                    <a:lnTo>
                      <a:pt x="62" y="61"/>
                    </a:lnTo>
                    <a:lnTo>
                      <a:pt x="60" y="61"/>
                    </a:lnTo>
                    <a:lnTo>
                      <a:pt x="60" y="53"/>
                    </a:lnTo>
                    <a:lnTo>
                      <a:pt x="58" y="53"/>
                    </a:lnTo>
                    <a:lnTo>
                      <a:pt x="58" y="48"/>
                    </a:lnTo>
                    <a:lnTo>
                      <a:pt x="55" y="48"/>
                    </a:lnTo>
                    <a:lnTo>
                      <a:pt x="55" y="46"/>
                    </a:lnTo>
                    <a:lnTo>
                      <a:pt x="52" y="46"/>
                    </a:lnTo>
                    <a:lnTo>
                      <a:pt x="52" y="44"/>
                    </a:lnTo>
                    <a:lnTo>
                      <a:pt x="51" y="44"/>
                    </a:lnTo>
                    <a:lnTo>
                      <a:pt x="51" y="41"/>
                    </a:lnTo>
                    <a:lnTo>
                      <a:pt x="49" y="41"/>
                    </a:lnTo>
                    <a:lnTo>
                      <a:pt x="49" y="35"/>
                    </a:lnTo>
                    <a:lnTo>
                      <a:pt x="44" y="35"/>
                    </a:lnTo>
                    <a:lnTo>
                      <a:pt x="44" y="34"/>
                    </a:lnTo>
                    <a:lnTo>
                      <a:pt x="41" y="34"/>
                    </a:lnTo>
                    <a:lnTo>
                      <a:pt x="41" y="31"/>
                    </a:lnTo>
                    <a:lnTo>
                      <a:pt x="40" y="31"/>
                    </a:lnTo>
                    <a:lnTo>
                      <a:pt x="40" y="27"/>
                    </a:lnTo>
                    <a:lnTo>
                      <a:pt x="39" y="27"/>
                    </a:lnTo>
                    <a:lnTo>
                      <a:pt x="39" y="25"/>
                    </a:lnTo>
                    <a:lnTo>
                      <a:pt x="38" y="25"/>
                    </a:lnTo>
                    <a:lnTo>
                      <a:pt x="38" y="21"/>
                    </a:lnTo>
                    <a:lnTo>
                      <a:pt x="36" y="21"/>
                    </a:lnTo>
                    <a:lnTo>
                      <a:pt x="36" y="18"/>
                    </a:lnTo>
                    <a:lnTo>
                      <a:pt x="33" y="18"/>
                    </a:lnTo>
                    <a:lnTo>
                      <a:pt x="33" y="16"/>
                    </a:lnTo>
                    <a:lnTo>
                      <a:pt x="32" y="16"/>
                    </a:lnTo>
                    <a:lnTo>
                      <a:pt x="32" y="13"/>
                    </a:lnTo>
                    <a:lnTo>
                      <a:pt x="28" y="13"/>
                    </a:lnTo>
                    <a:lnTo>
                      <a:pt x="28" y="9"/>
                    </a:lnTo>
                    <a:lnTo>
                      <a:pt x="26" y="9"/>
                    </a:lnTo>
                    <a:lnTo>
                      <a:pt x="26" y="7"/>
                    </a:lnTo>
                    <a:lnTo>
                      <a:pt x="22" y="7"/>
                    </a:lnTo>
                    <a:lnTo>
                      <a:pt x="22" y="5"/>
                    </a:lnTo>
                    <a:lnTo>
                      <a:pt x="12" y="5"/>
                    </a:lnTo>
                    <a:lnTo>
                      <a:pt x="12" y="3"/>
                    </a:lnTo>
                    <a:lnTo>
                      <a:pt x="10" y="3"/>
                    </a:lnTo>
                    <a:lnTo>
                      <a:pt x="10"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grpSp>
        <p:grpSp>
          <p:nvGrpSpPr>
            <p:cNvPr id="110" name="Group 50"/>
            <p:cNvGrpSpPr>
              <a:grpSpLocks/>
            </p:cNvGrpSpPr>
            <p:nvPr/>
          </p:nvGrpSpPr>
          <p:grpSpPr bwMode="auto">
            <a:xfrm>
              <a:off x="5275192" y="2174781"/>
              <a:ext cx="2982056" cy="1692000"/>
              <a:chOff x="2156" y="1769"/>
              <a:chExt cx="1374" cy="780"/>
            </a:xfrm>
          </p:grpSpPr>
          <p:sp>
            <p:nvSpPr>
              <p:cNvPr id="114" name="Line 51"/>
              <p:cNvSpPr>
                <a:spLocks noChangeShapeType="1"/>
              </p:cNvSpPr>
              <p:nvPr/>
            </p:nvSpPr>
            <p:spPr bwMode="auto">
              <a:xfrm>
                <a:off x="2516" y="2099"/>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15" name="Line 52"/>
              <p:cNvSpPr>
                <a:spLocks noChangeShapeType="1"/>
              </p:cNvSpPr>
              <p:nvPr/>
            </p:nvSpPr>
            <p:spPr bwMode="auto">
              <a:xfrm>
                <a:off x="2726" y="226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16" name="Line 53"/>
              <p:cNvSpPr>
                <a:spLocks noChangeShapeType="1"/>
              </p:cNvSpPr>
              <p:nvPr/>
            </p:nvSpPr>
            <p:spPr bwMode="auto">
              <a:xfrm>
                <a:off x="3110" y="242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17" name="Line 54"/>
              <p:cNvSpPr>
                <a:spLocks noChangeShapeType="1"/>
              </p:cNvSpPr>
              <p:nvPr/>
            </p:nvSpPr>
            <p:spPr bwMode="auto">
              <a:xfrm>
                <a:off x="3524" y="251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18" name="Line 55"/>
              <p:cNvSpPr>
                <a:spLocks noChangeShapeType="1"/>
              </p:cNvSpPr>
              <p:nvPr/>
            </p:nvSpPr>
            <p:spPr bwMode="auto">
              <a:xfrm>
                <a:off x="2162" y="1769"/>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19" name="Line 56"/>
              <p:cNvSpPr>
                <a:spLocks noChangeShapeType="1"/>
              </p:cNvSpPr>
              <p:nvPr/>
            </p:nvSpPr>
            <p:spPr bwMode="auto">
              <a:xfrm>
                <a:off x="2174" y="1769"/>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20" name="Line 57"/>
              <p:cNvSpPr>
                <a:spLocks noChangeShapeType="1"/>
              </p:cNvSpPr>
              <p:nvPr/>
            </p:nvSpPr>
            <p:spPr bwMode="auto">
              <a:xfrm>
                <a:off x="2780" y="232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21" name="Line 58"/>
              <p:cNvSpPr>
                <a:spLocks noChangeShapeType="1"/>
              </p:cNvSpPr>
              <p:nvPr/>
            </p:nvSpPr>
            <p:spPr bwMode="auto">
              <a:xfrm>
                <a:off x="3002" y="242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22" name="Line 59"/>
              <p:cNvSpPr>
                <a:spLocks noChangeShapeType="1"/>
              </p:cNvSpPr>
              <p:nvPr/>
            </p:nvSpPr>
            <p:spPr bwMode="auto">
              <a:xfrm>
                <a:off x="2912" y="238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23" name="Line 60"/>
              <p:cNvSpPr>
                <a:spLocks noChangeShapeType="1"/>
              </p:cNvSpPr>
              <p:nvPr/>
            </p:nvSpPr>
            <p:spPr bwMode="auto">
              <a:xfrm>
                <a:off x="2942" y="238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24" name="Line 61"/>
              <p:cNvSpPr>
                <a:spLocks noChangeShapeType="1"/>
              </p:cNvSpPr>
              <p:nvPr/>
            </p:nvSpPr>
            <p:spPr bwMode="auto">
              <a:xfrm>
                <a:off x="3080" y="242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25" name="Line 62"/>
              <p:cNvSpPr>
                <a:spLocks noChangeShapeType="1"/>
              </p:cNvSpPr>
              <p:nvPr/>
            </p:nvSpPr>
            <p:spPr bwMode="auto">
              <a:xfrm>
                <a:off x="2258" y="189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26" name="Line 63"/>
              <p:cNvSpPr>
                <a:spLocks noChangeShapeType="1"/>
              </p:cNvSpPr>
              <p:nvPr/>
            </p:nvSpPr>
            <p:spPr bwMode="auto">
              <a:xfrm>
                <a:off x="2288" y="194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27" name="Line 64"/>
              <p:cNvSpPr>
                <a:spLocks noChangeShapeType="1"/>
              </p:cNvSpPr>
              <p:nvPr/>
            </p:nvSpPr>
            <p:spPr bwMode="auto">
              <a:xfrm>
                <a:off x="3038" y="242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28" name="Line 65"/>
              <p:cNvSpPr>
                <a:spLocks noChangeShapeType="1"/>
              </p:cNvSpPr>
              <p:nvPr/>
            </p:nvSpPr>
            <p:spPr bwMode="auto">
              <a:xfrm>
                <a:off x="3050" y="242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29" name="Freeform 66"/>
              <p:cNvSpPr>
                <a:spLocks/>
              </p:cNvSpPr>
              <p:nvPr/>
            </p:nvSpPr>
            <p:spPr bwMode="auto">
              <a:xfrm>
                <a:off x="2156" y="1787"/>
                <a:ext cx="1374" cy="744"/>
              </a:xfrm>
              <a:custGeom>
                <a:avLst/>
                <a:gdLst>
                  <a:gd name="T0" fmla="*/ 183 w 229"/>
                  <a:gd name="T1" fmla="*/ 124 h 124"/>
                  <a:gd name="T2" fmla="*/ 138 w 229"/>
                  <a:gd name="T3" fmla="*/ 109 h 124"/>
                  <a:gd name="T4" fmla="*/ 133 w 229"/>
                  <a:gd name="T5" fmla="*/ 106 h 124"/>
                  <a:gd name="T6" fmla="*/ 120 w 229"/>
                  <a:gd name="T7" fmla="*/ 102 h 124"/>
                  <a:gd name="T8" fmla="*/ 111 w 229"/>
                  <a:gd name="T9" fmla="*/ 99 h 124"/>
                  <a:gd name="T10" fmla="*/ 105 w 229"/>
                  <a:gd name="T11" fmla="*/ 95 h 124"/>
                  <a:gd name="T12" fmla="*/ 103 w 229"/>
                  <a:gd name="T13" fmla="*/ 92 h 124"/>
                  <a:gd name="T14" fmla="*/ 98 w 229"/>
                  <a:gd name="T15" fmla="*/ 88 h 124"/>
                  <a:gd name="T16" fmla="*/ 91 w 229"/>
                  <a:gd name="T17" fmla="*/ 82 h 124"/>
                  <a:gd name="T18" fmla="*/ 89 w 229"/>
                  <a:gd name="T19" fmla="*/ 80 h 124"/>
                  <a:gd name="T20" fmla="*/ 80 w 229"/>
                  <a:gd name="T21" fmla="*/ 77 h 124"/>
                  <a:gd name="T22" fmla="*/ 78 w 229"/>
                  <a:gd name="T23" fmla="*/ 75 h 124"/>
                  <a:gd name="T24" fmla="*/ 72 w 229"/>
                  <a:gd name="T25" fmla="*/ 73 h 124"/>
                  <a:gd name="T26" fmla="*/ 70 w 229"/>
                  <a:gd name="T27" fmla="*/ 70 h 124"/>
                  <a:gd name="T28" fmla="*/ 69 w 229"/>
                  <a:gd name="T29" fmla="*/ 69 h 124"/>
                  <a:gd name="T30" fmla="*/ 67 w 229"/>
                  <a:gd name="T31" fmla="*/ 67 h 124"/>
                  <a:gd name="T32" fmla="*/ 65 w 229"/>
                  <a:gd name="T33" fmla="*/ 63 h 124"/>
                  <a:gd name="T34" fmla="*/ 63 w 229"/>
                  <a:gd name="T35" fmla="*/ 61 h 124"/>
                  <a:gd name="T36" fmla="*/ 58 w 229"/>
                  <a:gd name="T37" fmla="*/ 56 h 124"/>
                  <a:gd name="T38" fmla="*/ 56 w 229"/>
                  <a:gd name="T39" fmla="*/ 53 h 124"/>
                  <a:gd name="T40" fmla="*/ 56 w 229"/>
                  <a:gd name="T41" fmla="*/ 50 h 124"/>
                  <a:gd name="T42" fmla="*/ 54 w 229"/>
                  <a:gd name="T43" fmla="*/ 47 h 124"/>
                  <a:gd name="T44" fmla="*/ 46 w 229"/>
                  <a:gd name="T45" fmla="*/ 45 h 124"/>
                  <a:gd name="T46" fmla="*/ 44 w 229"/>
                  <a:gd name="T47" fmla="*/ 43 h 124"/>
                  <a:gd name="T48" fmla="*/ 39 w 229"/>
                  <a:gd name="T49" fmla="*/ 41 h 124"/>
                  <a:gd name="T50" fmla="*/ 35 w 229"/>
                  <a:gd name="T51" fmla="*/ 39 h 124"/>
                  <a:gd name="T52" fmla="*/ 28 w 229"/>
                  <a:gd name="T53" fmla="*/ 36 h 124"/>
                  <a:gd name="T54" fmla="*/ 26 w 229"/>
                  <a:gd name="T55" fmla="*/ 34 h 124"/>
                  <a:gd name="T56" fmla="*/ 23 w 229"/>
                  <a:gd name="T57" fmla="*/ 30 h 124"/>
                  <a:gd name="T58" fmla="*/ 21 w 229"/>
                  <a:gd name="T59" fmla="*/ 28 h 124"/>
                  <a:gd name="T60" fmla="*/ 19 w 229"/>
                  <a:gd name="T61" fmla="*/ 25 h 124"/>
                  <a:gd name="T62" fmla="*/ 16 w 229"/>
                  <a:gd name="T63" fmla="*/ 21 h 124"/>
                  <a:gd name="T64" fmla="*/ 14 w 229"/>
                  <a:gd name="T65" fmla="*/ 18 h 124"/>
                  <a:gd name="T66" fmla="*/ 13 w 229"/>
                  <a:gd name="T67" fmla="*/ 14 h 124"/>
                  <a:gd name="T68" fmla="*/ 11 w 229"/>
                  <a:gd name="T69" fmla="*/ 10 h 124"/>
                  <a:gd name="T70" fmla="*/ 6 w 229"/>
                  <a:gd name="T71" fmla="*/ 7 h 124"/>
                  <a:gd name="T72" fmla="*/ 4 w 229"/>
                  <a:gd name="T73" fmla="*/ 2 h 124"/>
                  <a:gd name="T74" fmla="*/ 0 w 229"/>
                  <a:gd name="T7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124">
                    <a:moveTo>
                      <a:pt x="229" y="124"/>
                    </a:moveTo>
                    <a:lnTo>
                      <a:pt x="183" y="124"/>
                    </a:lnTo>
                    <a:lnTo>
                      <a:pt x="183" y="109"/>
                    </a:lnTo>
                    <a:lnTo>
                      <a:pt x="138" y="109"/>
                    </a:lnTo>
                    <a:lnTo>
                      <a:pt x="138" y="106"/>
                    </a:lnTo>
                    <a:lnTo>
                      <a:pt x="133" y="106"/>
                    </a:lnTo>
                    <a:lnTo>
                      <a:pt x="133" y="102"/>
                    </a:lnTo>
                    <a:lnTo>
                      <a:pt x="120" y="102"/>
                    </a:lnTo>
                    <a:lnTo>
                      <a:pt x="120" y="99"/>
                    </a:lnTo>
                    <a:lnTo>
                      <a:pt x="111" y="99"/>
                    </a:lnTo>
                    <a:lnTo>
                      <a:pt x="111" y="95"/>
                    </a:lnTo>
                    <a:lnTo>
                      <a:pt x="105" y="95"/>
                    </a:lnTo>
                    <a:lnTo>
                      <a:pt x="105" y="92"/>
                    </a:lnTo>
                    <a:lnTo>
                      <a:pt x="103" y="92"/>
                    </a:lnTo>
                    <a:lnTo>
                      <a:pt x="103" y="88"/>
                    </a:lnTo>
                    <a:lnTo>
                      <a:pt x="98" y="88"/>
                    </a:lnTo>
                    <a:lnTo>
                      <a:pt x="98" y="82"/>
                    </a:lnTo>
                    <a:lnTo>
                      <a:pt x="91" y="82"/>
                    </a:lnTo>
                    <a:lnTo>
                      <a:pt x="91" y="80"/>
                    </a:lnTo>
                    <a:lnTo>
                      <a:pt x="89" y="80"/>
                    </a:lnTo>
                    <a:lnTo>
                      <a:pt x="89" y="77"/>
                    </a:lnTo>
                    <a:lnTo>
                      <a:pt x="80" y="77"/>
                    </a:lnTo>
                    <a:lnTo>
                      <a:pt x="80" y="75"/>
                    </a:lnTo>
                    <a:lnTo>
                      <a:pt x="78" y="75"/>
                    </a:lnTo>
                    <a:lnTo>
                      <a:pt x="78" y="73"/>
                    </a:lnTo>
                    <a:lnTo>
                      <a:pt x="72" y="73"/>
                    </a:lnTo>
                    <a:lnTo>
                      <a:pt x="72" y="70"/>
                    </a:lnTo>
                    <a:lnTo>
                      <a:pt x="70" y="70"/>
                    </a:lnTo>
                    <a:lnTo>
                      <a:pt x="70" y="69"/>
                    </a:lnTo>
                    <a:lnTo>
                      <a:pt x="69" y="69"/>
                    </a:lnTo>
                    <a:lnTo>
                      <a:pt x="69" y="67"/>
                    </a:lnTo>
                    <a:lnTo>
                      <a:pt x="67" y="67"/>
                    </a:lnTo>
                    <a:lnTo>
                      <a:pt x="67" y="63"/>
                    </a:lnTo>
                    <a:lnTo>
                      <a:pt x="65" y="63"/>
                    </a:lnTo>
                    <a:lnTo>
                      <a:pt x="65" y="61"/>
                    </a:lnTo>
                    <a:lnTo>
                      <a:pt x="63" y="61"/>
                    </a:lnTo>
                    <a:lnTo>
                      <a:pt x="63" y="56"/>
                    </a:lnTo>
                    <a:lnTo>
                      <a:pt x="58" y="56"/>
                    </a:lnTo>
                    <a:lnTo>
                      <a:pt x="58" y="53"/>
                    </a:lnTo>
                    <a:lnTo>
                      <a:pt x="56" y="53"/>
                    </a:lnTo>
                    <a:lnTo>
                      <a:pt x="56" y="51"/>
                    </a:lnTo>
                    <a:lnTo>
                      <a:pt x="56" y="50"/>
                    </a:lnTo>
                    <a:lnTo>
                      <a:pt x="54" y="50"/>
                    </a:lnTo>
                    <a:lnTo>
                      <a:pt x="54" y="47"/>
                    </a:lnTo>
                    <a:lnTo>
                      <a:pt x="46" y="47"/>
                    </a:lnTo>
                    <a:lnTo>
                      <a:pt x="46" y="45"/>
                    </a:lnTo>
                    <a:lnTo>
                      <a:pt x="44" y="45"/>
                    </a:lnTo>
                    <a:lnTo>
                      <a:pt x="44" y="43"/>
                    </a:lnTo>
                    <a:lnTo>
                      <a:pt x="39" y="43"/>
                    </a:lnTo>
                    <a:lnTo>
                      <a:pt x="39" y="41"/>
                    </a:lnTo>
                    <a:lnTo>
                      <a:pt x="35" y="41"/>
                    </a:lnTo>
                    <a:lnTo>
                      <a:pt x="35" y="39"/>
                    </a:lnTo>
                    <a:lnTo>
                      <a:pt x="28" y="39"/>
                    </a:lnTo>
                    <a:lnTo>
                      <a:pt x="28" y="36"/>
                    </a:lnTo>
                    <a:lnTo>
                      <a:pt x="26" y="36"/>
                    </a:lnTo>
                    <a:lnTo>
                      <a:pt x="26" y="34"/>
                    </a:lnTo>
                    <a:lnTo>
                      <a:pt x="23" y="34"/>
                    </a:lnTo>
                    <a:lnTo>
                      <a:pt x="23" y="30"/>
                    </a:lnTo>
                    <a:lnTo>
                      <a:pt x="23" y="28"/>
                    </a:lnTo>
                    <a:lnTo>
                      <a:pt x="21" y="28"/>
                    </a:lnTo>
                    <a:lnTo>
                      <a:pt x="21" y="25"/>
                    </a:lnTo>
                    <a:lnTo>
                      <a:pt x="19" y="25"/>
                    </a:lnTo>
                    <a:lnTo>
                      <a:pt x="19" y="21"/>
                    </a:lnTo>
                    <a:lnTo>
                      <a:pt x="16" y="21"/>
                    </a:lnTo>
                    <a:lnTo>
                      <a:pt x="16" y="18"/>
                    </a:lnTo>
                    <a:lnTo>
                      <a:pt x="14" y="18"/>
                    </a:lnTo>
                    <a:lnTo>
                      <a:pt x="14" y="14"/>
                    </a:lnTo>
                    <a:lnTo>
                      <a:pt x="13" y="14"/>
                    </a:lnTo>
                    <a:lnTo>
                      <a:pt x="13" y="10"/>
                    </a:lnTo>
                    <a:lnTo>
                      <a:pt x="11" y="10"/>
                    </a:lnTo>
                    <a:lnTo>
                      <a:pt x="11" y="7"/>
                    </a:lnTo>
                    <a:lnTo>
                      <a:pt x="6" y="7"/>
                    </a:lnTo>
                    <a:lnTo>
                      <a:pt x="6" y="2"/>
                    </a:lnTo>
                    <a:lnTo>
                      <a:pt x="4" y="2"/>
                    </a:lnTo>
                    <a:lnTo>
                      <a:pt x="4"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grpSp>
        <p:sp>
          <p:nvSpPr>
            <p:cNvPr id="111" name="Line 14"/>
            <p:cNvSpPr>
              <a:spLocks noChangeShapeType="1"/>
            </p:cNvSpPr>
            <p:nvPr/>
          </p:nvSpPr>
          <p:spPr bwMode="auto">
            <a:xfrm>
              <a:off x="8260651" y="4067792"/>
              <a:ext cx="0" cy="828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12" name="Line 14"/>
            <p:cNvSpPr>
              <a:spLocks noChangeShapeType="1"/>
            </p:cNvSpPr>
            <p:nvPr/>
          </p:nvSpPr>
          <p:spPr bwMode="auto">
            <a:xfrm>
              <a:off x="6104527" y="4061713"/>
              <a:ext cx="0" cy="828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13" name="Line 14"/>
            <p:cNvSpPr>
              <a:spLocks noChangeShapeType="1"/>
            </p:cNvSpPr>
            <p:nvPr/>
          </p:nvSpPr>
          <p:spPr bwMode="auto">
            <a:xfrm>
              <a:off x="7542430" y="4067792"/>
              <a:ext cx="0" cy="828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grpSp>
    </p:spTree>
    <p:extLst>
      <p:ext uri="{BB962C8B-B14F-4D97-AF65-F5344CB8AC3E}">
        <p14:creationId xmlns:p14="http://schemas.microsoft.com/office/powerpoint/2010/main" val="1066880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O-010: cisplatine/5-fluorouracil +/- panitumumab chez les patients avec cancer de l’œsophage épidermoïde non résécable, avancé ou métastatique: </a:t>
            </a:r>
            <a:br>
              <a:rPr lang="fr-FR" dirty="0" smtClean="0"/>
            </a:br>
            <a:r>
              <a:rPr lang="fr-FR" dirty="0" smtClean="0"/>
              <a:t>un essai randomisé de phase III AIO/EORTC avec programme étendu d’étude des biomarqueurs – </a:t>
            </a:r>
            <a:r>
              <a:rPr lang="fr-FR" dirty="0" err="1" smtClean="0"/>
              <a:t>Moehler</a:t>
            </a:r>
            <a:r>
              <a:rPr lang="fr-FR" dirty="0" smtClean="0"/>
              <a:t> M, et al</a:t>
            </a:r>
            <a:endParaRPr lang="fr-FR" dirty="0"/>
          </a:p>
        </p:txBody>
      </p:sp>
      <p:sp>
        <p:nvSpPr>
          <p:cNvPr id="6" name="Content Placeholder 2"/>
          <p:cNvSpPr>
            <a:spLocks noGrp="1"/>
          </p:cNvSpPr>
          <p:nvPr>
            <p:ph idx="1"/>
          </p:nvPr>
        </p:nvSpPr>
        <p:spPr/>
        <p:txBody>
          <a:bodyPr/>
          <a:lstStyle/>
          <a:p>
            <a:pPr marL="0" indent="0">
              <a:buNone/>
            </a:pPr>
            <a:r>
              <a:rPr lang="fr-FR" b="1" dirty="0" smtClean="0"/>
              <a:t>Résultats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buNone/>
            </a:pPr>
            <a:endParaRPr lang="fr-FR" dirty="0" smtClean="0"/>
          </a:p>
          <a:p>
            <a:r>
              <a:rPr lang="fr-FR" dirty="0" smtClean="0"/>
              <a:t>Le panitumumab + cisplatine + 5FU a démontré une tendance à l’amélioration de la SG chez les patients EGFR + comparativement au cisplatine + 5FU seul</a:t>
            </a:r>
          </a:p>
          <a:p>
            <a:r>
              <a:rPr lang="fr-FR" dirty="0" smtClean="0"/>
              <a:t>Une amélioration de la SSP a été observée chez les patients avec EGFR sérique bas vs. élevé ou HIF-1α (p=0,014 et p=0,109, respectivement)</a:t>
            </a:r>
          </a:p>
        </p:txBody>
      </p:sp>
      <p:sp>
        <p:nvSpPr>
          <p:cNvPr id="5" name="Text Placeholder 4"/>
          <p:cNvSpPr>
            <a:spLocks noGrp="1"/>
          </p:cNvSpPr>
          <p:nvPr>
            <p:ph type="body" sz="quarter" idx="11"/>
          </p:nvPr>
        </p:nvSpPr>
        <p:spPr/>
        <p:txBody>
          <a:bodyPr/>
          <a:lstStyle/>
          <a:p>
            <a:r>
              <a:rPr lang="fr-FR" smtClean="0"/>
              <a:t/>
            </a:r>
            <a:br>
              <a:rPr lang="fr-FR" smtClean="0"/>
            </a:br>
            <a:r>
              <a:rPr lang="fr-FR" smtClean="0"/>
              <a:t>Moehler M, et al, Ann Oncol 2018;29(suppl 5):abstr O-010</a:t>
            </a:r>
            <a:endParaRPr lang="fr-FR"/>
          </a:p>
        </p:txBody>
      </p:sp>
      <p:grpSp>
        <p:nvGrpSpPr>
          <p:cNvPr id="8" name="Group 7"/>
          <p:cNvGrpSpPr/>
          <p:nvPr/>
        </p:nvGrpSpPr>
        <p:grpSpPr>
          <a:xfrm>
            <a:off x="370430" y="1969980"/>
            <a:ext cx="3074952" cy="3087734"/>
            <a:chOff x="1634754" y="2276336"/>
            <a:chExt cx="4881549" cy="2628534"/>
          </a:xfrm>
        </p:grpSpPr>
        <p:grpSp>
          <p:nvGrpSpPr>
            <p:cNvPr id="10" name="Group 9"/>
            <p:cNvGrpSpPr/>
            <p:nvPr/>
          </p:nvGrpSpPr>
          <p:grpSpPr>
            <a:xfrm>
              <a:off x="2614623" y="2396465"/>
              <a:ext cx="3901680" cy="2171700"/>
              <a:chOff x="836615" y="2448719"/>
              <a:chExt cx="3901680" cy="2171700"/>
            </a:xfrm>
          </p:grpSpPr>
          <p:sp>
            <p:nvSpPr>
              <p:cNvPr id="24" name="Freeform 23"/>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25"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26"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27"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28"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29"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30"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31" name="Line 12"/>
              <p:cNvSpPr>
                <a:spLocks noChangeShapeType="1"/>
              </p:cNvSpPr>
              <p:nvPr/>
            </p:nvSpPr>
            <p:spPr bwMode="auto">
              <a:xfrm>
                <a:off x="403430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32" name="Line 13"/>
              <p:cNvSpPr>
                <a:spLocks noChangeShapeType="1"/>
              </p:cNvSpPr>
              <p:nvPr/>
            </p:nvSpPr>
            <p:spPr bwMode="auto">
              <a:xfrm>
                <a:off x="310883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33" name="Line 19"/>
              <p:cNvSpPr>
                <a:spLocks noChangeShapeType="1"/>
              </p:cNvSpPr>
              <p:nvPr/>
            </p:nvSpPr>
            <p:spPr bwMode="auto">
              <a:xfrm>
                <a:off x="218601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34"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1" name="TextBox 10"/>
            <p:cNvSpPr txBox="1"/>
            <p:nvPr/>
          </p:nvSpPr>
          <p:spPr>
            <a:xfrm rot="16200000">
              <a:off x="1182547" y="3154966"/>
              <a:ext cx="1344156" cy="43974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effectLst/>
                  <a:uLnTx/>
                  <a:uFillTx/>
                  <a:latin typeface="Arial" panose="020B0604020202020204" pitchFamily="34" charset="0"/>
                  <a:ea typeface="+mn-ea"/>
                  <a:cs typeface="Arial" panose="020B0604020202020204" pitchFamily="34" charset="0"/>
                </a:rPr>
                <a:t>Probabilité de survie</a:t>
              </a:r>
              <a:endParaRPr kumimoji="0" lang="fr-FR" sz="1200" b="0" i="0" u="none" strike="noStrike" kern="1200" cap="none" spc="0" normalizeH="0" baseline="0" dirty="0">
                <a:ln>
                  <a:noFill/>
                </a:ln>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4007322" y="4669066"/>
              <a:ext cx="890553" cy="23580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200" dirty="0" smtClean="0">
                  <a:latin typeface="Arial" panose="020B0604020202020204" pitchFamily="34" charset="0"/>
                  <a:cs typeface="Arial" panose="020B0604020202020204" pitchFamily="34" charset="0"/>
                </a:rPr>
                <a:t>Jours</a:t>
              </a:r>
              <a:endParaRPr kumimoji="0" lang="fr-FR" sz="1200" b="0" i="0" u="none" strike="noStrike" kern="1200" cap="none" spc="0" normalizeH="0" baseline="0" dirty="0">
                <a:ln>
                  <a:noFill/>
                </a:ln>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2073044" y="2276336"/>
              <a:ext cx="631618" cy="23580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1,0</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2073044" y="2672212"/>
              <a:ext cx="631620" cy="23580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0,8</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15" name="TextBox 14"/>
            <p:cNvSpPr txBox="1"/>
            <p:nvPr/>
          </p:nvSpPr>
          <p:spPr>
            <a:xfrm>
              <a:off x="2073044" y="3057709"/>
              <a:ext cx="631620" cy="23580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0,6</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16" name="TextBox 15"/>
            <p:cNvSpPr txBox="1"/>
            <p:nvPr/>
          </p:nvSpPr>
          <p:spPr>
            <a:xfrm>
              <a:off x="2073044" y="3456167"/>
              <a:ext cx="631620" cy="23580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0,4</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17" name="TextBox 16"/>
            <p:cNvSpPr txBox="1"/>
            <p:nvPr/>
          </p:nvSpPr>
          <p:spPr>
            <a:xfrm>
              <a:off x="2073044" y="3845984"/>
              <a:ext cx="631620" cy="23580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0,2</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18" name="TextBox 17"/>
            <p:cNvSpPr txBox="1"/>
            <p:nvPr/>
          </p:nvSpPr>
          <p:spPr>
            <a:xfrm>
              <a:off x="2073051" y="4240121"/>
              <a:ext cx="631620" cy="23580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0,0</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2725184" y="4522748"/>
              <a:ext cx="428036" cy="23580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20" name="TextBox 19"/>
            <p:cNvSpPr txBox="1"/>
            <p:nvPr/>
          </p:nvSpPr>
          <p:spPr>
            <a:xfrm>
              <a:off x="3616973" y="4522748"/>
              <a:ext cx="697785" cy="235805"/>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200</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21" name="TextBox 20"/>
            <p:cNvSpPr txBox="1"/>
            <p:nvPr/>
          </p:nvSpPr>
          <p:spPr>
            <a:xfrm>
              <a:off x="3999205" y="4522748"/>
              <a:ext cx="293161" cy="23580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extBox 21"/>
            <p:cNvSpPr txBox="1"/>
            <p:nvPr/>
          </p:nvSpPr>
          <p:spPr>
            <a:xfrm>
              <a:off x="4534225" y="4522748"/>
              <a:ext cx="697785" cy="235805"/>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400</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23" name="TextBox 22"/>
            <p:cNvSpPr txBox="1"/>
            <p:nvPr/>
          </p:nvSpPr>
          <p:spPr>
            <a:xfrm>
              <a:off x="5469158" y="4522748"/>
              <a:ext cx="697784" cy="235805"/>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600</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grpSp>
      <p:grpSp>
        <p:nvGrpSpPr>
          <p:cNvPr id="35" name="Group 34"/>
          <p:cNvGrpSpPr>
            <a:grpSpLocks/>
          </p:cNvGrpSpPr>
          <p:nvPr/>
        </p:nvGrpSpPr>
        <p:grpSpPr bwMode="auto">
          <a:xfrm>
            <a:off x="1169321" y="2108479"/>
            <a:ext cx="1995453" cy="1223881"/>
            <a:chOff x="2435" y="1959"/>
            <a:chExt cx="942" cy="576"/>
          </a:xfrm>
        </p:grpSpPr>
        <p:sp>
          <p:nvSpPr>
            <p:cNvPr id="36" name="Line 3"/>
            <p:cNvSpPr>
              <a:spLocks noChangeShapeType="1"/>
            </p:cNvSpPr>
            <p:nvPr/>
          </p:nvSpPr>
          <p:spPr bwMode="auto">
            <a:xfrm>
              <a:off x="2795" y="2301"/>
              <a:ext cx="0" cy="30"/>
            </a:xfrm>
            <a:prstGeom prst="line">
              <a:avLst/>
            </a:prstGeom>
            <a:noFill/>
            <a:ln w="254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7" name="Line 4"/>
            <p:cNvSpPr>
              <a:spLocks noChangeShapeType="1"/>
            </p:cNvSpPr>
            <p:nvPr/>
          </p:nvSpPr>
          <p:spPr bwMode="auto">
            <a:xfrm>
              <a:off x="3323" y="2499"/>
              <a:ext cx="0" cy="36"/>
            </a:xfrm>
            <a:prstGeom prst="line">
              <a:avLst/>
            </a:prstGeom>
            <a:noFill/>
            <a:ln w="254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8" name="Line 5"/>
            <p:cNvSpPr>
              <a:spLocks noChangeShapeType="1"/>
            </p:cNvSpPr>
            <p:nvPr/>
          </p:nvSpPr>
          <p:spPr bwMode="auto">
            <a:xfrm>
              <a:off x="2903" y="2379"/>
              <a:ext cx="0" cy="36"/>
            </a:xfrm>
            <a:prstGeom prst="line">
              <a:avLst/>
            </a:prstGeom>
            <a:noFill/>
            <a:ln w="254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9" name="Line 6"/>
            <p:cNvSpPr>
              <a:spLocks noChangeShapeType="1"/>
            </p:cNvSpPr>
            <p:nvPr/>
          </p:nvSpPr>
          <p:spPr bwMode="auto">
            <a:xfrm>
              <a:off x="2993" y="2382"/>
              <a:ext cx="0" cy="36"/>
            </a:xfrm>
            <a:prstGeom prst="line">
              <a:avLst/>
            </a:prstGeom>
            <a:noFill/>
            <a:ln w="254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40" name="Line 7"/>
            <p:cNvSpPr>
              <a:spLocks noChangeShapeType="1"/>
            </p:cNvSpPr>
            <p:nvPr/>
          </p:nvSpPr>
          <p:spPr bwMode="auto">
            <a:xfrm>
              <a:off x="2477" y="2022"/>
              <a:ext cx="0" cy="36"/>
            </a:xfrm>
            <a:prstGeom prst="line">
              <a:avLst/>
            </a:prstGeom>
            <a:noFill/>
            <a:ln w="254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41" name="Line 8"/>
            <p:cNvSpPr>
              <a:spLocks noChangeShapeType="1"/>
            </p:cNvSpPr>
            <p:nvPr/>
          </p:nvSpPr>
          <p:spPr bwMode="auto">
            <a:xfrm>
              <a:off x="3203" y="2499"/>
              <a:ext cx="0" cy="30"/>
            </a:xfrm>
            <a:prstGeom prst="line">
              <a:avLst/>
            </a:prstGeom>
            <a:noFill/>
            <a:ln w="254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42" name="Line 9"/>
            <p:cNvSpPr>
              <a:spLocks noChangeShapeType="1"/>
            </p:cNvSpPr>
            <p:nvPr/>
          </p:nvSpPr>
          <p:spPr bwMode="auto">
            <a:xfrm>
              <a:off x="2435" y="1959"/>
              <a:ext cx="0" cy="30"/>
            </a:xfrm>
            <a:prstGeom prst="line">
              <a:avLst/>
            </a:prstGeom>
            <a:noFill/>
            <a:ln w="254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43" name="Line 10"/>
            <p:cNvSpPr>
              <a:spLocks noChangeShapeType="1"/>
            </p:cNvSpPr>
            <p:nvPr/>
          </p:nvSpPr>
          <p:spPr bwMode="auto">
            <a:xfrm>
              <a:off x="3359" y="2499"/>
              <a:ext cx="0" cy="36"/>
            </a:xfrm>
            <a:prstGeom prst="line">
              <a:avLst/>
            </a:prstGeom>
            <a:noFill/>
            <a:ln w="254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44" name="Line 11"/>
            <p:cNvSpPr>
              <a:spLocks noChangeShapeType="1"/>
            </p:cNvSpPr>
            <p:nvPr/>
          </p:nvSpPr>
          <p:spPr bwMode="auto">
            <a:xfrm>
              <a:off x="3371" y="2499"/>
              <a:ext cx="0" cy="36"/>
            </a:xfrm>
            <a:prstGeom prst="line">
              <a:avLst/>
            </a:prstGeom>
            <a:noFill/>
            <a:ln w="254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45" name="Freeform 12"/>
            <p:cNvSpPr>
              <a:spLocks/>
            </p:cNvSpPr>
            <p:nvPr/>
          </p:nvSpPr>
          <p:spPr bwMode="auto">
            <a:xfrm>
              <a:off x="2435" y="1971"/>
              <a:ext cx="942" cy="546"/>
            </a:xfrm>
            <a:custGeom>
              <a:avLst/>
              <a:gdLst>
                <a:gd name="T0" fmla="*/ 157 w 157"/>
                <a:gd name="T1" fmla="*/ 91 h 91"/>
                <a:gd name="T2" fmla="*/ 96 w 157"/>
                <a:gd name="T3" fmla="*/ 91 h 91"/>
                <a:gd name="T4" fmla="*/ 96 w 157"/>
                <a:gd name="T5" fmla="*/ 71 h 91"/>
                <a:gd name="T6" fmla="*/ 63 w 157"/>
                <a:gd name="T7" fmla="*/ 71 h 91"/>
                <a:gd name="T8" fmla="*/ 63 w 157"/>
                <a:gd name="T9" fmla="*/ 57 h 91"/>
                <a:gd name="T10" fmla="*/ 19 w 157"/>
                <a:gd name="T11" fmla="*/ 57 h 91"/>
                <a:gd name="T12" fmla="*/ 19 w 157"/>
                <a:gd name="T13" fmla="*/ 44 h 91"/>
                <a:gd name="T14" fmla="*/ 16 w 157"/>
                <a:gd name="T15" fmla="*/ 44 h 91"/>
                <a:gd name="T16" fmla="*/ 16 w 157"/>
                <a:gd name="T17" fmla="*/ 33 h 91"/>
                <a:gd name="T18" fmla="*/ 15 w 157"/>
                <a:gd name="T19" fmla="*/ 33 h 91"/>
                <a:gd name="T20" fmla="*/ 15 w 157"/>
                <a:gd name="T21" fmla="*/ 22 h 91"/>
                <a:gd name="T22" fmla="*/ 14 w 157"/>
                <a:gd name="T23" fmla="*/ 22 h 91"/>
                <a:gd name="T24" fmla="*/ 14 w 157"/>
                <a:gd name="T25" fmla="*/ 11 h 91"/>
                <a:gd name="T26" fmla="*/ 4 w 157"/>
                <a:gd name="T27" fmla="*/ 11 h 91"/>
                <a:gd name="T28" fmla="*/ 4 w 157"/>
                <a:gd name="T29" fmla="*/ 0 h 91"/>
                <a:gd name="T30" fmla="*/ 0 w 157"/>
                <a:gd name="T3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91">
                  <a:moveTo>
                    <a:pt x="157" y="91"/>
                  </a:moveTo>
                  <a:lnTo>
                    <a:pt x="96" y="91"/>
                  </a:lnTo>
                  <a:lnTo>
                    <a:pt x="96" y="71"/>
                  </a:lnTo>
                  <a:lnTo>
                    <a:pt x="63" y="71"/>
                  </a:lnTo>
                  <a:lnTo>
                    <a:pt x="63" y="57"/>
                  </a:lnTo>
                  <a:lnTo>
                    <a:pt x="19" y="57"/>
                  </a:lnTo>
                  <a:lnTo>
                    <a:pt x="19" y="44"/>
                  </a:lnTo>
                  <a:lnTo>
                    <a:pt x="16" y="44"/>
                  </a:lnTo>
                  <a:lnTo>
                    <a:pt x="16" y="33"/>
                  </a:lnTo>
                  <a:lnTo>
                    <a:pt x="15" y="33"/>
                  </a:lnTo>
                  <a:lnTo>
                    <a:pt x="15" y="22"/>
                  </a:lnTo>
                  <a:lnTo>
                    <a:pt x="14" y="22"/>
                  </a:lnTo>
                  <a:lnTo>
                    <a:pt x="14" y="11"/>
                  </a:lnTo>
                  <a:lnTo>
                    <a:pt x="4" y="11"/>
                  </a:lnTo>
                  <a:lnTo>
                    <a:pt x="4" y="0"/>
                  </a:lnTo>
                  <a:lnTo>
                    <a:pt x="0" y="0"/>
                  </a:lnTo>
                </a:path>
              </a:pathLst>
            </a:cu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grpSp>
      <p:sp>
        <p:nvSpPr>
          <p:cNvPr id="46" name="TextBox 45"/>
          <p:cNvSpPr txBox="1"/>
          <p:nvPr/>
        </p:nvSpPr>
        <p:spPr>
          <a:xfrm>
            <a:off x="1799991" y="1976697"/>
            <a:ext cx="989599"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dirty="0" smtClean="0">
                <a:ln>
                  <a:noFill/>
                </a:ln>
                <a:solidFill>
                  <a:srgbClr val="4D4D4D"/>
                </a:solidFill>
                <a:effectLst/>
                <a:uLnTx/>
                <a:uFillTx/>
                <a:latin typeface="Arial" charset="0"/>
                <a:ea typeface="+mn-ea"/>
                <a:cs typeface="Arial" charset="0"/>
              </a:rPr>
              <a:t>Bras CFP</a:t>
            </a:r>
            <a:endParaRPr kumimoji="0" lang="fr-FR" sz="1400" b="1" i="0" u="none" strike="noStrike" kern="1200" cap="none" spc="0" normalizeH="0" baseline="0" dirty="0">
              <a:ln>
                <a:noFill/>
              </a:ln>
              <a:solidFill>
                <a:srgbClr val="4D4D4D"/>
              </a:solidFill>
              <a:effectLst/>
              <a:uLnTx/>
              <a:uFillTx/>
              <a:latin typeface="Arial" charset="0"/>
              <a:ea typeface="+mn-ea"/>
              <a:cs typeface="Arial" charset="0"/>
            </a:endParaRPr>
          </a:p>
        </p:txBody>
      </p:sp>
      <p:grpSp>
        <p:nvGrpSpPr>
          <p:cNvPr id="47" name="Group 46"/>
          <p:cNvGrpSpPr/>
          <p:nvPr/>
        </p:nvGrpSpPr>
        <p:grpSpPr>
          <a:xfrm>
            <a:off x="3299054" y="1976697"/>
            <a:ext cx="1216040" cy="1093219"/>
            <a:chOff x="3299054" y="1802124"/>
            <a:chExt cx="1216040" cy="1093219"/>
          </a:xfrm>
        </p:grpSpPr>
        <p:sp>
          <p:nvSpPr>
            <p:cNvPr id="48" name="TextBox 47"/>
            <p:cNvSpPr txBox="1"/>
            <p:nvPr/>
          </p:nvSpPr>
          <p:spPr>
            <a:xfrm>
              <a:off x="3419801" y="1802124"/>
              <a:ext cx="683200"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smtClean="0">
                  <a:ln>
                    <a:noFill/>
                  </a:ln>
                  <a:solidFill>
                    <a:srgbClr val="4D4D4D"/>
                  </a:solidFill>
                  <a:effectLst/>
                  <a:uLnTx/>
                  <a:uFillTx/>
                  <a:latin typeface="Arial" charset="0"/>
                  <a:ea typeface="+mn-ea"/>
                  <a:cs typeface="Arial" charset="0"/>
                </a:rPr>
                <a:t>EGFR</a:t>
              </a:r>
              <a:endParaRPr kumimoji="0" lang="fr-FR" sz="14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49" name="TextBox 48"/>
            <p:cNvSpPr txBox="1"/>
            <p:nvPr/>
          </p:nvSpPr>
          <p:spPr>
            <a:xfrm>
              <a:off x="3398006" y="2064346"/>
              <a:ext cx="1117088"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solidFill>
                    <a:srgbClr val="4D4D4D"/>
                  </a:solidFill>
                  <a:effectLst/>
                  <a:uLnTx/>
                  <a:uFillTx/>
                  <a:latin typeface="Arial" charset="0"/>
                  <a:ea typeface="+mn-ea"/>
                  <a:cs typeface="Arial" charset="0"/>
                </a:rPr>
                <a:t>Négatif/bas</a:t>
              </a:r>
              <a:br>
                <a:rPr kumimoji="0" lang="fr-FR" sz="1200" b="0" i="0" u="none" strike="noStrike" kern="1200" cap="none" spc="0" normalizeH="0" baseline="0" dirty="0" smtClean="0">
                  <a:ln>
                    <a:noFill/>
                  </a:ln>
                  <a:solidFill>
                    <a:srgbClr val="4D4D4D"/>
                  </a:solidFill>
                  <a:effectLst/>
                  <a:uLnTx/>
                  <a:uFillTx/>
                  <a:latin typeface="Arial" charset="0"/>
                  <a:ea typeface="+mn-ea"/>
                  <a:cs typeface="Arial" charset="0"/>
                </a:rPr>
              </a:br>
              <a:r>
                <a:rPr kumimoji="0" lang="fr-FR" sz="1200" b="0" i="0" u="none" strike="noStrike" kern="1200" cap="none" spc="0" normalizeH="0" baseline="0" dirty="0" smtClean="0">
                  <a:ln>
                    <a:noFill/>
                  </a:ln>
                  <a:solidFill>
                    <a:srgbClr val="4D4D4D"/>
                  </a:solidFill>
                  <a:effectLst/>
                  <a:uLnTx/>
                  <a:uFillTx/>
                  <a:latin typeface="Arial" charset="0"/>
                  <a:ea typeface="+mn-ea"/>
                  <a:cs typeface="Arial" charset="0"/>
                </a:rPr>
                <a:t>Modéré/élevé</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smtClean="0">
                <a:ln>
                  <a:noFill/>
                </a:ln>
                <a:solidFill>
                  <a:srgbClr val="4D4D4D"/>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solidFill>
                    <a:srgbClr val="4D4D4D"/>
                  </a:solidFill>
                  <a:effectLst/>
                  <a:uLnTx/>
                  <a:uFillTx/>
                  <a:latin typeface="Arial" charset="0"/>
                  <a:ea typeface="+mn-ea"/>
                  <a:cs typeface="Arial" charset="0"/>
                </a:rPr>
                <a:t>Censuré</a:t>
              </a:r>
              <a:endParaRPr kumimoji="0" lang="fr-FR" sz="1200" b="0" i="0" u="none" strike="noStrike" kern="1200" cap="none" spc="0" normalizeH="0" baseline="0" dirty="0">
                <a:ln>
                  <a:noFill/>
                </a:ln>
                <a:solidFill>
                  <a:srgbClr val="4D4D4D"/>
                </a:solidFill>
                <a:effectLst/>
                <a:uLnTx/>
                <a:uFillTx/>
                <a:latin typeface="Arial" charset="0"/>
                <a:ea typeface="+mn-ea"/>
                <a:cs typeface="Arial" charset="0"/>
              </a:endParaRPr>
            </a:p>
          </p:txBody>
        </p:sp>
        <p:cxnSp>
          <p:nvCxnSpPr>
            <p:cNvPr id="50" name="Straight Connector 49"/>
            <p:cNvCxnSpPr/>
            <p:nvPr/>
          </p:nvCxnSpPr>
          <p:spPr>
            <a:xfrm>
              <a:off x="3299054" y="2379680"/>
              <a:ext cx="142512" cy="0"/>
            </a:xfrm>
            <a:prstGeom prst="line">
              <a:avLst/>
            </a:pr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1" name="Straight Connector 50"/>
            <p:cNvCxnSpPr/>
            <p:nvPr/>
          </p:nvCxnSpPr>
          <p:spPr>
            <a:xfrm>
              <a:off x="3299054" y="2210043"/>
              <a:ext cx="142512" cy="0"/>
            </a:xfrm>
            <a:prstGeom prst="line">
              <a:avLst/>
            </a:prstGeom>
            <a:noFill/>
            <a:ln w="25400">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2" name="Straight Connector 51"/>
            <p:cNvCxnSpPr/>
            <p:nvPr/>
          </p:nvCxnSpPr>
          <p:spPr>
            <a:xfrm rot="5400000">
              <a:off x="3232116" y="2760697"/>
              <a:ext cx="142512" cy="0"/>
            </a:xfrm>
            <a:prstGeom prst="line">
              <a:avLst/>
            </a:prstGeom>
            <a:noFill/>
            <a:ln w="25400">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3" name="Straight Connector 52"/>
            <p:cNvCxnSpPr/>
            <p:nvPr/>
          </p:nvCxnSpPr>
          <p:spPr>
            <a:xfrm rot="5400000">
              <a:off x="3346926" y="2760697"/>
              <a:ext cx="142512" cy="0"/>
            </a:xfrm>
            <a:prstGeom prst="line">
              <a:avLst/>
            </a:prstGeom>
            <a:noFill/>
            <a:ln w="254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54" name="Freeform 16"/>
          <p:cNvSpPr>
            <a:spLocks/>
          </p:cNvSpPr>
          <p:nvPr/>
        </p:nvSpPr>
        <p:spPr bwMode="auto">
          <a:xfrm>
            <a:off x="1169321" y="2126293"/>
            <a:ext cx="1698570" cy="2359023"/>
          </a:xfrm>
          <a:custGeom>
            <a:avLst/>
            <a:gdLst>
              <a:gd name="T0" fmla="*/ 137 w 137"/>
              <a:gd name="T1" fmla="*/ 187 h 187"/>
              <a:gd name="T2" fmla="*/ 137 w 137"/>
              <a:gd name="T3" fmla="*/ 135 h 187"/>
              <a:gd name="T4" fmla="*/ 61 w 137"/>
              <a:gd name="T5" fmla="*/ 135 h 187"/>
              <a:gd name="T6" fmla="*/ 61 w 137"/>
              <a:gd name="T7" fmla="*/ 106 h 187"/>
              <a:gd name="T8" fmla="*/ 31 w 137"/>
              <a:gd name="T9" fmla="*/ 106 h 187"/>
              <a:gd name="T10" fmla="*/ 31 w 137"/>
              <a:gd name="T11" fmla="*/ 80 h 187"/>
              <a:gd name="T12" fmla="*/ 25 w 137"/>
              <a:gd name="T13" fmla="*/ 80 h 187"/>
              <a:gd name="T14" fmla="*/ 25 w 137"/>
              <a:gd name="T15" fmla="*/ 53 h 187"/>
              <a:gd name="T16" fmla="*/ 14 w 137"/>
              <a:gd name="T17" fmla="*/ 53 h 187"/>
              <a:gd name="T18" fmla="*/ 14 w 137"/>
              <a:gd name="T19" fmla="*/ 27 h 187"/>
              <a:gd name="T20" fmla="*/ 7 w 137"/>
              <a:gd name="T21" fmla="*/ 27 h 187"/>
              <a:gd name="T22" fmla="*/ 7 w 137"/>
              <a:gd name="T23" fmla="*/ 0 h 187"/>
              <a:gd name="T24" fmla="*/ 0 w 137"/>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87">
                <a:moveTo>
                  <a:pt x="137" y="187"/>
                </a:moveTo>
                <a:lnTo>
                  <a:pt x="137" y="135"/>
                </a:lnTo>
                <a:lnTo>
                  <a:pt x="61" y="135"/>
                </a:lnTo>
                <a:lnTo>
                  <a:pt x="61" y="106"/>
                </a:lnTo>
                <a:lnTo>
                  <a:pt x="31" y="106"/>
                </a:lnTo>
                <a:lnTo>
                  <a:pt x="31" y="80"/>
                </a:lnTo>
                <a:lnTo>
                  <a:pt x="25" y="80"/>
                </a:lnTo>
                <a:lnTo>
                  <a:pt x="25" y="53"/>
                </a:lnTo>
                <a:lnTo>
                  <a:pt x="14" y="53"/>
                </a:lnTo>
                <a:lnTo>
                  <a:pt x="14" y="27"/>
                </a:lnTo>
                <a:lnTo>
                  <a:pt x="7" y="27"/>
                </a:lnTo>
                <a:lnTo>
                  <a:pt x="7" y="0"/>
                </a:lnTo>
                <a:lnTo>
                  <a:pt x="0" y="0"/>
                </a:lnTo>
              </a:path>
            </a:pathLst>
          </a:custGeom>
          <a:noFill/>
          <a:ln w="25400">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grpSp>
        <p:nvGrpSpPr>
          <p:cNvPr id="55" name="Group 54"/>
          <p:cNvGrpSpPr/>
          <p:nvPr/>
        </p:nvGrpSpPr>
        <p:grpSpPr>
          <a:xfrm>
            <a:off x="7123583" y="1976697"/>
            <a:ext cx="1998675" cy="1093219"/>
            <a:chOff x="3086564" y="1802124"/>
            <a:chExt cx="2040349" cy="1093219"/>
          </a:xfrm>
        </p:grpSpPr>
        <p:sp>
          <p:nvSpPr>
            <p:cNvPr id="56" name="TextBox 55"/>
            <p:cNvSpPr txBox="1"/>
            <p:nvPr/>
          </p:nvSpPr>
          <p:spPr>
            <a:xfrm>
              <a:off x="3086564" y="1802124"/>
              <a:ext cx="1349676"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4D4D4D"/>
                  </a:solidFill>
                  <a:effectLst/>
                  <a:uLnTx/>
                  <a:uFillTx/>
                  <a:latin typeface="Arial" charset="0"/>
                  <a:ea typeface="+mn-ea"/>
                  <a:cs typeface="Arial" charset="0"/>
                </a:rPr>
                <a:t>EGFR sérique</a:t>
              </a: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57" name="TextBox 56"/>
            <p:cNvSpPr txBox="1"/>
            <p:nvPr/>
          </p:nvSpPr>
          <p:spPr>
            <a:xfrm>
              <a:off x="3398006" y="2064346"/>
              <a:ext cx="1728907"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200" dirty="0" smtClean="0">
                  <a:solidFill>
                    <a:srgbClr val="4D4D4D"/>
                  </a:solidFill>
                </a:rPr>
                <a:t>Bas</a:t>
              </a:r>
              <a:r>
                <a:rPr kumimoji="0" lang="fr-FR" sz="1200" b="0" i="0" u="none" strike="noStrike" kern="1200" cap="none" spc="0" normalizeH="0" baseline="0" dirty="0" smtClean="0">
                  <a:ln>
                    <a:noFill/>
                  </a:ln>
                  <a:solidFill>
                    <a:srgbClr val="4D4D4D"/>
                  </a:solidFill>
                  <a:effectLst/>
                  <a:uLnTx/>
                  <a:uFillTx/>
                  <a:latin typeface="Arial" charset="0"/>
                  <a:ea typeface="+mn-ea"/>
                  <a:cs typeface="Arial" charset="0"/>
                </a:rPr>
                <a:t/>
              </a:r>
              <a:br>
                <a:rPr kumimoji="0" lang="fr-FR" sz="1200" b="0" i="0" u="none" strike="noStrike" kern="1200" cap="none" spc="0" normalizeH="0" baseline="0" dirty="0" smtClean="0">
                  <a:ln>
                    <a:noFill/>
                  </a:ln>
                  <a:solidFill>
                    <a:srgbClr val="4D4D4D"/>
                  </a:solidFill>
                  <a:effectLst/>
                  <a:uLnTx/>
                  <a:uFillTx/>
                  <a:latin typeface="Arial" charset="0"/>
                  <a:ea typeface="+mn-ea"/>
                  <a:cs typeface="Arial" charset="0"/>
                </a:rPr>
              </a:br>
              <a:r>
                <a:rPr kumimoji="0" lang="fr-FR" sz="1200" b="0" i="0" u="none" strike="noStrike" kern="1200" cap="none" spc="0" normalizeH="0" baseline="0" dirty="0" smtClean="0">
                  <a:ln>
                    <a:noFill/>
                  </a:ln>
                  <a:solidFill>
                    <a:srgbClr val="4D4D4D"/>
                  </a:solidFill>
                  <a:effectLst/>
                  <a:uLnTx/>
                  <a:uFillTx/>
                  <a:latin typeface="Arial" charset="0"/>
                  <a:ea typeface="+mn-ea"/>
                  <a:cs typeface="Arial" charset="0"/>
                </a:rPr>
                <a:t>Elevé</a:t>
              </a:r>
              <a:br>
                <a:rPr kumimoji="0" lang="fr-FR" sz="1200" b="0" i="0" u="none" strike="noStrike" kern="1200" cap="none" spc="0" normalizeH="0" baseline="0" dirty="0" smtClean="0">
                  <a:ln>
                    <a:noFill/>
                  </a:ln>
                  <a:solidFill>
                    <a:srgbClr val="4D4D4D"/>
                  </a:solidFill>
                  <a:effectLst/>
                  <a:uLnTx/>
                  <a:uFillTx/>
                  <a:latin typeface="Arial" charset="0"/>
                  <a:ea typeface="+mn-ea"/>
                  <a:cs typeface="Arial" charset="0"/>
                </a:rPr>
              </a:br>
              <a:endParaRPr kumimoji="0" lang="fr-FR" sz="1200" b="0" i="0" u="none" strike="noStrike" kern="1200" cap="none" spc="0" normalizeH="0" baseline="0" dirty="0" smtClean="0">
                <a:ln>
                  <a:noFill/>
                </a:ln>
                <a:solidFill>
                  <a:srgbClr val="4D4D4D"/>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solidFill>
                    <a:srgbClr val="4D4D4D"/>
                  </a:solidFill>
                  <a:effectLst/>
                  <a:uLnTx/>
                  <a:uFillTx/>
                  <a:latin typeface="Arial" charset="0"/>
                  <a:ea typeface="+mn-ea"/>
                  <a:cs typeface="Arial" charset="0"/>
                </a:rPr>
                <a:t>Censuré</a:t>
              </a:r>
              <a:endParaRPr kumimoji="0" lang="fr-FR" sz="1200" b="0" i="0" u="none" strike="noStrike" kern="1200" cap="none" spc="0" normalizeH="0" baseline="0" dirty="0">
                <a:ln>
                  <a:noFill/>
                </a:ln>
                <a:solidFill>
                  <a:srgbClr val="4D4D4D"/>
                </a:solidFill>
                <a:effectLst/>
                <a:uLnTx/>
                <a:uFillTx/>
                <a:latin typeface="Arial" charset="0"/>
                <a:ea typeface="+mn-ea"/>
                <a:cs typeface="Arial" charset="0"/>
              </a:endParaRPr>
            </a:p>
          </p:txBody>
        </p:sp>
        <p:cxnSp>
          <p:nvCxnSpPr>
            <p:cNvPr id="58" name="Straight Connector 57"/>
            <p:cNvCxnSpPr/>
            <p:nvPr/>
          </p:nvCxnSpPr>
          <p:spPr>
            <a:xfrm>
              <a:off x="3299054" y="2393619"/>
              <a:ext cx="142512" cy="0"/>
            </a:xfrm>
            <a:prstGeom prst="line">
              <a:avLst/>
            </a:pr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9" name="Straight Connector 58"/>
            <p:cNvCxnSpPr/>
            <p:nvPr/>
          </p:nvCxnSpPr>
          <p:spPr>
            <a:xfrm>
              <a:off x="3299054" y="2217243"/>
              <a:ext cx="142512" cy="0"/>
            </a:xfrm>
            <a:prstGeom prst="line">
              <a:avLst/>
            </a:prstGeom>
            <a:noFill/>
            <a:ln w="25400">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60" name="Straight Connector 59"/>
            <p:cNvCxnSpPr/>
            <p:nvPr/>
          </p:nvCxnSpPr>
          <p:spPr>
            <a:xfrm rot="5400000">
              <a:off x="3232116" y="2760697"/>
              <a:ext cx="142512" cy="0"/>
            </a:xfrm>
            <a:prstGeom prst="line">
              <a:avLst/>
            </a:prstGeom>
            <a:noFill/>
            <a:ln w="25400">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61" name="Straight Connector 60"/>
            <p:cNvCxnSpPr/>
            <p:nvPr/>
          </p:nvCxnSpPr>
          <p:spPr>
            <a:xfrm rot="5400000">
              <a:off x="3346926" y="2760697"/>
              <a:ext cx="142512" cy="0"/>
            </a:xfrm>
            <a:prstGeom prst="line">
              <a:avLst/>
            </a:prstGeom>
            <a:noFill/>
            <a:ln w="254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63" name="Freeform 62"/>
          <p:cNvSpPr>
            <a:spLocks/>
          </p:cNvSpPr>
          <p:nvPr/>
        </p:nvSpPr>
        <p:spPr bwMode="auto">
          <a:xfrm>
            <a:off x="5325510" y="2076117"/>
            <a:ext cx="2993424" cy="247754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64" name="Line 6"/>
          <p:cNvSpPr>
            <a:spLocks noChangeShapeType="1"/>
          </p:cNvSpPr>
          <p:nvPr/>
        </p:nvSpPr>
        <p:spPr bwMode="auto">
          <a:xfrm>
            <a:off x="5255714" y="2076116"/>
            <a:ext cx="6979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65" name="Line 7"/>
          <p:cNvSpPr>
            <a:spLocks noChangeShapeType="1"/>
          </p:cNvSpPr>
          <p:nvPr/>
        </p:nvSpPr>
        <p:spPr bwMode="auto">
          <a:xfrm>
            <a:off x="5255714" y="2545966"/>
            <a:ext cx="6979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66" name="Line 8"/>
          <p:cNvSpPr>
            <a:spLocks noChangeShapeType="1"/>
          </p:cNvSpPr>
          <p:nvPr/>
        </p:nvSpPr>
        <p:spPr bwMode="auto">
          <a:xfrm>
            <a:off x="5255714" y="3005521"/>
            <a:ext cx="6979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67" name="Line 9"/>
          <p:cNvSpPr>
            <a:spLocks noChangeShapeType="1"/>
          </p:cNvSpPr>
          <p:nvPr/>
        </p:nvSpPr>
        <p:spPr bwMode="auto">
          <a:xfrm>
            <a:off x="5255714" y="3480518"/>
            <a:ext cx="6979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68" name="Line 10"/>
          <p:cNvSpPr>
            <a:spLocks noChangeShapeType="1"/>
          </p:cNvSpPr>
          <p:nvPr/>
        </p:nvSpPr>
        <p:spPr bwMode="auto">
          <a:xfrm>
            <a:off x="5255714" y="3945222"/>
            <a:ext cx="6979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69" name="Line 11"/>
          <p:cNvSpPr>
            <a:spLocks noChangeShapeType="1"/>
          </p:cNvSpPr>
          <p:nvPr/>
        </p:nvSpPr>
        <p:spPr bwMode="auto">
          <a:xfrm>
            <a:off x="5255714" y="4415073"/>
            <a:ext cx="6979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70" name="Line 13"/>
          <p:cNvSpPr>
            <a:spLocks noChangeShapeType="1"/>
          </p:cNvSpPr>
          <p:nvPr/>
        </p:nvSpPr>
        <p:spPr bwMode="auto">
          <a:xfrm>
            <a:off x="6616762" y="4554069"/>
            <a:ext cx="0" cy="1097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71" name="Line 19"/>
          <p:cNvSpPr>
            <a:spLocks noChangeShapeType="1"/>
          </p:cNvSpPr>
          <p:nvPr/>
        </p:nvSpPr>
        <p:spPr bwMode="auto">
          <a:xfrm>
            <a:off x="6061407" y="4554069"/>
            <a:ext cx="0" cy="1097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72" name="Line 21"/>
          <p:cNvSpPr>
            <a:spLocks noChangeShapeType="1"/>
          </p:cNvSpPr>
          <p:nvPr/>
        </p:nvSpPr>
        <p:spPr bwMode="auto">
          <a:xfrm>
            <a:off x="5510542" y="4554069"/>
            <a:ext cx="0" cy="1097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3" name="TextBox 72"/>
          <p:cNvSpPr txBox="1"/>
          <p:nvPr/>
        </p:nvSpPr>
        <p:spPr>
          <a:xfrm rot="16200000">
            <a:off x="4065945" y="3118922"/>
            <a:ext cx="1578978"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effectLst/>
                <a:uLnTx/>
                <a:uFillTx/>
                <a:latin typeface="Arial" panose="020B0604020202020204" pitchFamily="34" charset="0"/>
                <a:ea typeface="+mn-ea"/>
                <a:cs typeface="Arial" panose="020B0604020202020204" pitchFamily="34" charset="0"/>
              </a:rPr>
              <a:t>Probabilité de </a:t>
            </a:r>
            <a:r>
              <a:rPr lang="fr-FR" sz="1200" dirty="0" smtClean="0">
                <a:latin typeface="Arial" panose="020B0604020202020204" pitchFamily="34" charset="0"/>
                <a:cs typeface="Arial" panose="020B0604020202020204" pitchFamily="34" charset="0"/>
              </a:rPr>
              <a:t>survie</a:t>
            </a:r>
            <a:endParaRPr kumimoji="0" lang="fr-FR" sz="1200" b="0" i="0" u="none" strike="noStrike" kern="1200" cap="none" spc="0" normalizeH="0" baseline="0" dirty="0">
              <a:ln>
                <a:noFill/>
              </a:ln>
              <a:effectLst/>
              <a:uLnTx/>
              <a:uFillTx/>
              <a:latin typeface="Arial" panose="020B0604020202020204" pitchFamily="34" charset="0"/>
              <a:ea typeface="+mn-ea"/>
              <a:cs typeface="Arial" panose="020B0604020202020204" pitchFamily="34" charset="0"/>
            </a:endParaRPr>
          </a:p>
        </p:txBody>
      </p:sp>
      <p:sp>
        <p:nvSpPr>
          <p:cNvPr id="74" name="TextBox 73"/>
          <p:cNvSpPr txBox="1"/>
          <p:nvPr/>
        </p:nvSpPr>
        <p:spPr>
          <a:xfrm>
            <a:off x="6637045" y="4784008"/>
            <a:ext cx="560971"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200" dirty="0" smtClean="0">
                <a:latin typeface="Arial" panose="020B0604020202020204" pitchFamily="34" charset="0"/>
                <a:cs typeface="Arial" panose="020B0604020202020204" pitchFamily="34" charset="0"/>
              </a:rPr>
              <a:t>Jours</a:t>
            </a:r>
            <a:endParaRPr kumimoji="0" lang="fr-FR" sz="1200" b="0" i="0" u="none" strike="noStrike" kern="1200" cap="none" spc="0" normalizeH="0" baseline="0" dirty="0">
              <a:ln>
                <a:noFill/>
              </a:ln>
              <a:effectLst/>
              <a:uLnTx/>
              <a:uFillTx/>
              <a:latin typeface="Arial" panose="020B0604020202020204" pitchFamily="34" charset="0"/>
              <a:ea typeface="+mn-ea"/>
              <a:cs typeface="Arial" panose="020B0604020202020204" pitchFamily="34" charset="0"/>
            </a:endParaRPr>
          </a:p>
        </p:txBody>
      </p:sp>
      <p:sp>
        <p:nvSpPr>
          <p:cNvPr id="75" name="TextBox 74"/>
          <p:cNvSpPr txBox="1"/>
          <p:nvPr/>
        </p:nvSpPr>
        <p:spPr>
          <a:xfrm>
            <a:off x="4932348" y="1934963"/>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1,0</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76" name="TextBox 75"/>
          <p:cNvSpPr txBox="1"/>
          <p:nvPr/>
        </p:nvSpPr>
        <p:spPr>
          <a:xfrm>
            <a:off x="4932350" y="2406664"/>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0,8</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77" name="TextBox 76"/>
          <p:cNvSpPr txBox="1"/>
          <p:nvPr/>
        </p:nvSpPr>
        <p:spPr>
          <a:xfrm>
            <a:off x="4932350" y="2865999"/>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0,6</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78" name="TextBox 77"/>
          <p:cNvSpPr txBox="1"/>
          <p:nvPr/>
        </p:nvSpPr>
        <p:spPr>
          <a:xfrm>
            <a:off x="4932350" y="3340777"/>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0,4</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79" name="TextBox 78"/>
          <p:cNvSpPr txBox="1"/>
          <p:nvPr/>
        </p:nvSpPr>
        <p:spPr>
          <a:xfrm>
            <a:off x="4932350" y="3805259"/>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0,2</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80" name="TextBox 79"/>
          <p:cNvSpPr txBox="1"/>
          <p:nvPr/>
        </p:nvSpPr>
        <p:spPr>
          <a:xfrm>
            <a:off x="4932354" y="4274888"/>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0,0</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81" name="TextBox 80"/>
          <p:cNvSpPr txBox="1"/>
          <p:nvPr/>
        </p:nvSpPr>
        <p:spPr>
          <a:xfrm>
            <a:off x="5379538" y="4609664"/>
            <a:ext cx="269626"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82" name="TextBox 81"/>
          <p:cNvSpPr txBox="1"/>
          <p:nvPr/>
        </p:nvSpPr>
        <p:spPr>
          <a:xfrm>
            <a:off x="5843078" y="4609664"/>
            <a:ext cx="439543"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200</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83" name="TextBox 82"/>
          <p:cNvSpPr txBox="1"/>
          <p:nvPr/>
        </p:nvSpPr>
        <p:spPr>
          <a:xfrm>
            <a:off x="6365500" y="4609664"/>
            <a:ext cx="184666"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4" name="TextBox 83"/>
          <p:cNvSpPr txBox="1"/>
          <p:nvPr/>
        </p:nvSpPr>
        <p:spPr>
          <a:xfrm>
            <a:off x="6394063" y="4609664"/>
            <a:ext cx="439543"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400</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grpSp>
        <p:nvGrpSpPr>
          <p:cNvPr id="85" name="Group 84"/>
          <p:cNvGrpSpPr/>
          <p:nvPr/>
        </p:nvGrpSpPr>
        <p:grpSpPr>
          <a:xfrm>
            <a:off x="6948357" y="4554069"/>
            <a:ext cx="439543" cy="332594"/>
            <a:chOff x="6800877" y="4379496"/>
            <a:chExt cx="439543" cy="332594"/>
          </a:xfrm>
        </p:grpSpPr>
        <p:sp>
          <p:nvSpPr>
            <p:cNvPr id="86" name="Line 12"/>
            <p:cNvSpPr>
              <a:spLocks noChangeShapeType="1"/>
            </p:cNvSpPr>
            <p:nvPr/>
          </p:nvSpPr>
          <p:spPr bwMode="auto">
            <a:xfrm>
              <a:off x="7016147" y="4379496"/>
              <a:ext cx="0" cy="1097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effectLst/>
                <a:uLnTx/>
                <a:uFillTx/>
                <a:latin typeface="Arial" charset="0"/>
                <a:ea typeface="+mn-ea"/>
                <a:cs typeface="Arial" charset="0"/>
              </a:endParaRPr>
            </a:p>
          </p:txBody>
        </p:sp>
        <p:sp>
          <p:nvSpPr>
            <p:cNvPr id="87" name="TextBox 86"/>
            <p:cNvSpPr txBox="1"/>
            <p:nvPr/>
          </p:nvSpPr>
          <p:spPr>
            <a:xfrm>
              <a:off x="6800877" y="4435091"/>
              <a:ext cx="439543"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600</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grpSp>
      <p:grpSp>
        <p:nvGrpSpPr>
          <p:cNvPr id="88" name="Group 87"/>
          <p:cNvGrpSpPr/>
          <p:nvPr/>
        </p:nvGrpSpPr>
        <p:grpSpPr>
          <a:xfrm>
            <a:off x="7496189" y="4554069"/>
            <a:ext cx="439543" cy="332594"/>
            <a:chOff x="6800877" y="4379496"/>
            <a:chExt cx="439543" cy="332594"/>
          </a:xfrm>
        </p:grpSpPr>
        <p:sp>
          <p:nvSpPr>
            <p:cNvPr id="89" name="Line 12"/>
            <p:cNvSpPr>
              <a:spLocks noChangeShapeType="1"/>
            </p:cNvSpPr>
            <p:nvPr/>
          </p:nvSpPr>
          <p:spPr bwMode="auto">
            <a:xfrm>
              <a:off x="7016147" y="4379496"/>
              <a:ext cx="0" cy="1097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effectLst/>
                <a:uLnTx/>
                <a:uFillTx/>
                <a:latin typeface="Arial" charset="0"/>
                <a:ea typeface="+mn-ea"/>
                <a:cs typeface="Arial" charset="0"/>
              </a:endParaRPr>
            </a:p>
          </p:txBody>
        </p:sp>
        <p:sp>
          <p:nvSpPr>
            <p:cNvPr id="90" name="TextBox 89"/>
            <p:cNvSpPr txBox="1"/>
            <p:nvPr/>
          </p:nvSpPr>
          <p:spPr>
            <a:xfrm>
              <a:off x="6800877" y="4435091"/>
              <a:ext cx="439543"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800</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grpSp>
      <p:grpSp>
        <p:nvGrpSpPr>
          <p:cNvPr id="91" name="Group 90"/>
          <p:cNvGrpSpPr/>
          <p:nvPr/>
        </p:nvGrpSpPr>
        <p:grpSpPr>
          <a:xfrm>
            <a:off x="8001541" y="4554069"/>
            <a:ext cx="524504" cy="332594"/>
            <a:chOff x="6758397" y="4379496"/>
            <a:chExt cx="524504" cy="332594"/>
          </a:xfrm>
        </p:grpSpPr>
        <p:sp>
          <p:nvSpPr>
            <p:cNvPr id="92" name="Line 12"/>
            <p:cNvSpPr>
              <a:spLocks noChangeShapeType="1"/>
            </p:cNvSpPr>
            <p:nvPr/>
          </p:nvSpPr>
          <p:spPr bwMode="auto">
            <a:xfrm>
              <a:off x="7016147" y="4379496"/>
              <a:ext cx="0" cy="1097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effectLst/>
                <a:uLnTx/>
                <a:uFillTx/>
                <a:latin typeface="Arial" charset="0"/>
                <a:ea typeface="+mn-ea"/>
                <a:cs typeface="Arial" charset="0"/>
              </a:endParaRPr>
            </a:p>
          </p:txBody>
        </p:sp>
        <p:sp>
          <p:nvSpPr>
            <p:cNvPr id="93" name="TextBox 92"/>
            <p:cNvSpPr txBox="1"/>
            <p:nvPr/>
          </p:nvSpPr>
          <p:spPr>
            <a:xfrm>
              <a:off x="6758397" y="4435091"/>
              <a:ext cx="524504"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1000</a:t>
              </a:r>
              <a:endParaRPr kumimoji="0" lang="fr-FR" sz="1200" b="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grpSp>
      <p:grpSp>
        <p:nvGrpSpPr>
          <p:cNvPr id="94" name="Group 17"/>
          <p:cNvGrpSpPr>
            <a:grpSpLocks/>
          </p:cNvGrpSpPr>
          <p:nvPr/>
        </p:nvGrpSpPr>
        <p:grpSpPr bwMode="auto">
          <a:xfrm>
            <a:off x="5501620" y="2084449"/>
            <a:ext cx="2320088" cy="2332548"/>
            <a:chOff x="2311" y="1584"/>
            <a:chExt cx="1134" cy="1152"/>
          </a:xfrm>
        </p:grpSpPr>
        <p:sp>
          <p:nvSpPr>
            <p:cNvPr id="95" name="Line 18"/>
            <p:cNvSpPr>
              <a:spLocks noChangeShapeType="1"/>
            </p:cNvSpPr>
            <p:nvPr/>
          </p:nvSpPr>
          <p:spPr bwMode="auto">
            <a:xfrm>
              <a:off x="2839" y="2484"/>
              <a:ext cx="0" cy="30"/>
            </a:xfrm>
            <a:prstGeom prst="line">
              <a:avLst/>
            </a:prstGeom>
            <a:noFill/>
            <a:ln w="25400">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96" name="Freeform 19"/>
            <p:cNvSpPr>
              <a:spLocks/>
            </p:cNvSpPr>
            <p:nvPr/>
          </p:nvSpPr>
          <p:spPr bwMode="auto">
            <a:xfrm>
              <a:off x="2311" y="1584"/>
              <a:ext cx="1134" cy="1152"/>
            </a:xfrm>
            <a:custGeom>
              <a:avLst/>
              <a:gdLst>
                <a:gd name="T0" fmla="*/ 189 w 189"/>
                <a:gd name="T1" fmla="*/ 184 h 192"/>
                <a:gd name="T2" fmla="*/ 176 w 189"/>
                <a:gd name="T3" fmla="*/ 179 h 192"/>
                <a:gd name="T4" fmla="*/ 163 w 189"/>
                <a:gd name="T5" fmla="*/ 172 h 192"/>
                <a:gd name="T6" fmla="*/ 152 w 189"/>
                <a:gd name="T7" fmla="*/ 167 h 192"/>
                <a:gd name="T8" fmla="*/ 136 w 189"/>
                <a:gd name="T9" fmla="*/ 161 h 192"/>
                <a:gd name="T10" fmla="*/ 94 w 189"/>
                <a:gd name="T11" fmla="*/ 153 h 192"/>
                <a:gd name="T12" fmla="*/ 82 w 189"/>
                <a:gd name="T13" fmla="*/ 147 h 192"/>
                <a:gd name="T14" fmla="*/ 77 w 189"/>
                <a:gd name="T15" fmla="*/ 142 h 192"/>
                <a:gd name="T16" fmla="*/ 67 w 189"/>
                <a:gd name="T17" fmla="*/ 137 h 192"/>
                <a:gd name="T18" fmla="*/ 64 w 189"/>
                <a:gd name="T19" fmla="*/ 132 h 192"/>
                <a:gd name="T20" fmla="*/ 62 w 189"/>
                <a:gd name="T21" fmla="*/ 127 h 192"/>
                <a:gd name="T22" fmla="*/ 59 w 189"/>
                <a:gd name="T23" fmla="*/ 122 h 192"/>
                <a:gd name="T24" fmla="*/ 56 w 189"/>
                <a:gd name="T25" fmla="*/ 112 h 192"/>
                <a:gd name="T26" fmla="*/ 52 w 189"/>
                <a:gd name="T27" fmla="*/ 107 h 192"/>
                <a:gd name="T28" fmla="*/ 49 w 189"/>
                <a:gd name="T29" fmla="*/ 97 h 192"/>
                <a:gd name="T30" fmla="*/ 48 w 189"/>
                <a:gd name="T31" fmla="*/ 92 h 192"/>
                <a:gd name="T32" fmla="*/ 45 w 189"/>
                <a:gd name="T33" fmla="*/ 87 h 192"/>
                <a:gd name="T34" fmla="*/ 42 w 189"/>
                <a:gd name="T35" fmla="*/ 77 h 192"/>
                <a:gd name="T36" fmla="*/ 39 w 189"/>
                <a:gd name="T37" fmla="*/ 72 h 192"/>
                <a:gd name="T38" fmla="*/ 33 w 189"/>
                <a:gd name="T39" fmla="*/ 67 h 192"/>
                <a:gd name="T40" fmla="*/ 32 w 189"/>
                <a:gd name="T41" fmla="*/ 63 h 192"/>
                <a:gd name="T42" fmla="*/ 30 w 189"/>
                <a:gd name="T43" fmla="*/ 58 h 192"/>
                <a:gd name="T44" fmla="*/ 28 w 189"/>
                <a:gd name="T45" fmla="*/ 52 h 192"/>
                <a:gd name="T46" fmla="*/ 26 w 189"/>
                <a:gd name="T47" fmla="*/ 48 h 192"/>
                <a:gd name="T48" fmla="*/ 23 w 189"/>
                <a:gd name="T49" fmla="*/ 48 h 192"/>
                <a:gd name="T50" fmla="*/ 20 w 189"/>
                <a:gd name="T51" fmla="*/ 43 h 192"/>
                <a:gd name="T52" fmla="*/ 18 w 189"/>
                <a:gd name="T53" fmla="*/ 38 h 192"/>
                <a:gd name="T54" fmla="*/ 17 w 189"/>
                <a:gd name="T55" fmla="*/ 34 h 192"/>
                <a:gd name="T56" fmla="*/ 15 w 189"/>
                <a:gd name="T57" fmla="*/ 24 h 192"/>
                <a:gd name="T58" fmla="*/ 12 w 189"/>
                <a:gd name="T59" fmla="*/ 19 h 192"/>
                <a:gd name="T60" fmla="*/ 6 w 189"/>
                <a:gd name="T61" fmla="*/ 10 h 192"/>
                <a:gd name="T62" fmla="*/ 2 w 189"/>
                <a:gd name="T63" fmla="*/ 5 h 192"/>
                <a:gd name="T64" fmla="*/ 0 w 189"/>
                <a:gd name="T6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192">
                  <a:moveTo>
                    <a:pt x="189" y="192"/>
                  </a:moveTo>
                  <a:lnTo>
                    <a:pt x="189" y="184"/>
                  </a:lnTo>
                  <a:lnTo>
                    <a:pt x="176" y="184"/>
                  </a:lnTo>
                  <a:lnTo>
                    <a:pt x="176" y="179"/>
                  </a:lnTo>
                  <a:lnTo>
                    <a:pt x="163" y="179"/>
                  </a:lnTo>
                  <a:lnTo>
                    <a:pt x="163" y="172"/>
                  </a:lnTo>
                  <a:lnTo>
                    <a:pt x="152" y="172"/>
                  </a:lnTo>
                  <a:lnTo>
                    <a:pt x="152" y="167"/>
                  </a:lnTo>
                  <a:lnTo>
                    <a:pt x="136" y="167"/>
                  </a:lnTo>
                  <a:lnTo>
                    <a:pt x="136" y="161"/>
                  </a:lnTo>
                  <a:lnTo>
                    <a:pt x="94" y="161"/>
                  </a:lnTo>
                  <a:lnTo>
                    <a:pt x="94" y="153"/>
                  </a:lnTo>
                  <a:lnTo>
                    <a:pt x="82" y="153"/>
                  </a:lnTo>
                  <a:lnTo>
                    <a:pt x="82" y="147"/>
                  </a:lnTo>
                  <a:lnTo>
                    <a:pt x="77" y="147"/>
                  </a:lnTo>
                  <a:lnTo>
                    <a:pt x="77" y="142"/>
                  </a:lnTo>
                  <a:lnTo>
                    <a:pt x="67" y="142"/>
                  </a:lnTo>
                  <a:lnTo>
                    <a:pt x="67" y="137"/>
                  </a:lnTo>
                  <a:lnTo>
                    <a:pt x="64" y="137"/>
                  </a:lnTo>
                  <a:lnTo>
                    <a:pt x="64" y="132"/>
                  </a:lnTo>
                  <a:lnTo>
                    <a:pt x="62" y="132"/>
                  </a:lnTo>
                  <a:lnTo>
                    <a:pt x="62" y="127"/>
                  </a:lnTo>
                  <a:lnTo>
                    <a:pt x="59" y="127"/>
                  </a:lnTo>
                  <a:lnTo>
                    <a:pt x="59" y="122"/>
                  </a:lnTo>
                  <a:lnTo>
                    <a:pt x="56" y="122"/>
                  </a:lnTo>
                  <a:lnTo>
                    <a:pt x="56" y="112"/>
                  </a:lnTo>
                  <a:lnTo>
                    <a:pt x="52" y="112"/>
                  </a:lnTo>
                  <a:lnTo>
                    <a:pt x="52" y="107"/>
                  </a:lnTo>
                  <a:lnTo>
                    <a:pt x="49" y="107"/>
                  </a:lnTo>
                  <a:lnTo>
                    <a:pt x="49" y="97"/>
                  </a:lnTo>
                  <a:lnTo>
                    <a:pt x="48" y="97"/>
                  </a:lnTo>
                  <a:lnTo>
                    <a:pt x="48" y="92"/>
                  </a:lnTo>
                  <a:lnTo>
                    <a:pt x="45" y="92"/>
                  </a:lnTo>
                  <a:lnTo>
                    <a:pt x="45" y="87"/>
                  </a:lnTo>
                  <a:lnTo>
                    <a:pt x="42" y="87"/>
                  </a:lnTo>
                  <a:lnTo>
                    <a:pt x="42" y="77"/>
                  </a:lnTo>
                  <a:lnTo>
                    <a:pt x="39" y="77"/>
                  </a:lnTo>
                  <a:lnTo>
                    <a:pt x="39" y="72"/>
                  </a:lnTo>
                  <a:lnTo>
                    <a:pt x="33" y="72"/>
                  </a:lnTo>
                  <a:lnTo>
                    <a:pt x="33" y="67"/>
                  </a:lnTo>
                  <a:lnTo>
                    <a:pt x="32" y="67"/>
                  </a:lnTo>
                  <a:lnTo>
                    <a:pt x="32" y="63"/>
                  </a:lnTo>
                  <a:lnTo>
                    <a:pt x="30" y="63"/>
                  </a:lnTo>
                  <a:lnTo>
                    <a:pt x="30" y="58"/>
                  </a:lnTo>
                  <a:lnTo>
                    <a:pt x="28" y="58"/>
                  </a:lnTo>
                  <a:lnTo>
                    <a:pt x="28" y="52"/>
                  </a:lnTo>
                  <a:lnTo>
                    <a:pt x="26" y="52"/>
                  </a:lnTo>
                  <a:lnTo>
                    <a:pt x="26" y="48"/>
                  </a:lnTo>
                  <a:lnTo>
                    <a:pt x="25" y="48"/>
                  </a:lnTo>
                  <a:lnTo>
                    <a:pt x="23" y="48"/>
                  </a:lnTo>
                  <a:lnTo>
                    <a:pt x="23" y="43"/>
                  </a:lnTo>
                  <a:lnTo>
                    <a:pt x="20" y="43"/>
                  </a:lnTo>
                  <a:lnTo>
                    <a:pt x="20" y="38"/>
                  </a:lnTo>
                  <a:lnTo>
                    <a:pt x="18" y="38"/>
                  </a:lnTo>
                  <a:lnTo>
                    <a:pt x="18" y="34"/>
                  </a:lnTo>
                  <a:lnTo>
                    <a:pt x="17" y="34"/>
                  </a:lnTo>
                  <a:lnTo>
                    <a:pt x="17" y="24"/>
                  </a:lnTo>
                  <a:lnTo>
                    <a:pt x="15" y="24"/>
                  </a:lnTo>
                  <a:lnTo>
                    <a:pt x="15" y="19"/>
                  </a:lnTo>
                  <a:lnTo>
                    <a:pt x="12" y="19"/>
                  </a:lnTo>
                  <a:lnTo>
                    <a:pt x="12" y="10"/>
                  </a:lnTo>
                  <a:lnTo>
                    <a:pt x="6" y="10"/>
                  </a:lnTo>
                  <a:lnTo>
                    <a:pt x="6" y="5"/>
                  </a:lnTo>
                  <a:lnTo>
                    <a:pt x="2" y="5"/>
                  </a:lnTo>
                  <a:lnTo>
                    <a:pt x="2" y="0"/>
                  </a:lnTo>
                  <a:lnTo>
                    <a:pt x="0" y="0"/>
                  </a:lnTo>
                </a:path>
              </a:pathLst>
            </a:custGeom>
            <a:noFill/>
            <a:ln w="25400">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grpSp>
      <p:grpSp>
        <p:nvGrpSpPr>
          <p:cNvPr id="97" name="Group 24"/>
          <p:cNvGrpSpPr>
            <a:grpSpLocks/>
          </p:cNvGrpSpPr>
          <p:nvPr/>
        </p:nvGrpSpPr>
        <p:grpSpPr bwMode="auto">
          <a:xfrm>
            <a:off x="5501620" y="2084448"/>
            <a:ext cx="1386131" cy="2328939"/>
            <a:chOff x="2540" y="1593"/>
            <a:chExt cx="678" cy="1128"/>
          </a:xfrm>
        </p:grpSpPr>
        <p:sp>
          <p:nvSpPr>
            <p:cNvPr id="98" name="Line 25"/>
            <p:cNvSpPr>
              <a:spLocks noChangeShapeType="1"/>
            </p:cNvSpPr>
            <p:nvPr/>
          </p:nvSpPr>
          <p:spPr bwMode="auto">
            <a:xfrm>
              <a:off x="3014" y="2577"/>
              <a:ext cx="0" cy="36"/>
            </a:xfrm>
            <a:prstGeom prst="line">
              <a:avLst/>
            </a:pr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99" name="Freeform 26"/>
            <p:cNvSpPr>
              <a:spLocks/>
            </p:cNvSpPr>
            <p:nvPr/>
          </p:nvSpPr>
          <p:spPr bwMode="auto">
            <a:xfrm>
              <a:off x="2540" y="1593"/>
              <a:ext cx="678" cy="1128"/>
            </a:xfrm>
            <a:custGeom>
              <a:avLst/>
              <a:gdLst>
                <a:gd name="T0" fmla="*/ 113 w 113"/>
                <a:gd name="T1" fmla="*/ 188 h 188"/>
                <a:gd name="T2" fmla="*/ 113 w 113"/>
                <a:gd name="T3" fmla="*/ 181 h 188"/>
                <a:gd name="T4" fmla="*/ 109 w 113"/>
                <a:gd name="T5" fmla="*/ 181 h 188"/>
                <a:gd name="T6" fmla="*/ 109 w 113"/>
                <a:gd name="T7" fmla="*/ 174 h 188"/>
                <a:gd name="T8" fmla="*/ 91 w 113"/>
                <a:gd name="T9" fmla="*/ 174 h 188"/>
                <a:gd name="T10" fmla="*/ 91 w 113"/>
                <a:gd name="T11" fmla="*/ 167 h 188"/>
                <a:gd name="T12" fmla="*/ 66 w 113"/>
                <a:gd name="T13" fmla="*/ 167 h 188"/>
                <a:gd name="T14" fmla="*/ 66 w 113"/>
                <a:gd name="T15" fmla="*/ 161 h 188"/>
                <a:gd name="T16" fmla="*/ 61 w 113"/>
                <a:gd name="T17" fmla="*/ 161 h 188"/>
                <a:gd name="T18" fmla="*/ 61 w 113"/>
                <a:gd name="T19" fmla="*/ 156 h 188"/>
                <a:gd name="T20" fmla="*/ 59 w 113"/>
                <a:gd name="T21" fmla="*/ 156 h 188"/>
                <a:gd name="T22" fmla="*/ 59 w 113"/>
                <a:gd name="T23" fmla="*/ 151 h 188"/>
                <a:gd name="T24" fmla="*/ 56 w 113"/>
                <a:gd name="T25" fmla="*/ 151 h 188"/>
                <a:gd name="T26" fmla="*/ 56 w 113"/>
                <a:gd name="T27" fmla="*/ 146 h 188"/>
                <a:gd name="T28" fmla="*/ 54 w 113"/>
                <a:gd name="T29" fmla="*/ 146 h 188"/>
                <a:gd name="T30" fmla="*/ 54 w 113"/>
                <a:gd name="T31" fmla="*/ 141 h 188"/>
                <a:gd name="T32" fmla="*/ 49 w 113"/>
                <a:gd name="T33" fmla="*/ 141 h 188"/>
                <a:gd name="T34" fmla="*/ 49 w 113"/>
                <a:gd name="T35" fmla="*/ 137 h 188"/>
                <a:gd name="T36" fmla="*/ 47 w 113"/>
                <a:gd name="T37" fmla="*/ 137 h 188"/>
                <a:gd name="T38" fmla="*/ 47 w 113"/>
                <a:gd name="T39" fmla="*/ 132 h 188"/>
                <a:gd name="T40" fmla="*/ 46 w 113"/>
                <a:gd name="T41" fmla="*/ 132 h 188"/>
                <a:gd name="T42" fmla="*/ 46 w 113"/>
                <a:gd name="T43" fmla="*/ 128 h 188"/>
                <a:gd name="T44" fmla="*/ 43 w 113"/>
                <a:gd name="T45" fmla="*/ 128 h 188"/>
                <a:gd name="T46" fmla="*/ 43 w 113"/>
                <a:gd name="T47" fmla="*/ 122 h 188"/>
                <a:gd name="T48" fmla="*/ 35 w 113"/>
                <a:gd name="T49" fmla="*/ 122 h 188"/>
                <a:gd name="T50" fmla="*/ 35 w 113"/>
                <a:gd name="T51" fmla="*/ 112 h 188"/>
                <a:gd name="T52" fmla="*/ 34 w 113"/>
                <a:gd name="T53" fmla="*/ 112 h 188"/>
                <a:gd name="T54" fmla="*/ 34 w 113"/>
                <a:gd name="T55" fmla="*/ 107 h 188"/>
                <a:gd name="T56" fmla="*/ 31 w 113"/>
                <a:gd name="T57" fmla="*/ 107 h 188"/>
                <a:gd name="T58" fmla="*/ 31 w 113"/>
                <a:gd name="T59" fmla="*/ 98 h 188"/>
                <a:gd name="T60" fmla="*/ 29 w 113"/>
                <a:gd name="T61" fmla="*/ 98 h 188"/>
                <a:gd name="T62" fmla="*/ 29 w 113"/>
                <a:gd name="T63" fmla="*/ 90 h 188"/>
                <a:gd name="T64" fmla="*/ 27 w 113"/>
                <a:gd name="T65" fmla="*/ 90 h 188"/>
                <a:gd name="T66" fmla="*/ 27 w 113"/>
                <a:gd name="T67" fmla="*/ 84 h 188"/>
                <a:gd name="T68" fmla="*/ 23 w 113"/>
                <a:gd name="T69" fmla="*/ 84 h 188"/>
                <a:gd name="T70" fmla="*/ 23 w 113"/>
                <a:gd name="T71" fmla="*/ 79 h 188"/>
                <a:gd name="T72" fmla="*/ 21 w 113"/>
                <a:gd name="T73" fmla="*/ 79 h 188"/>
                <a:gd name="T74" fmla="*/ 21 w 113"/>
                <a:gd name="T75" fmla="*/ 71 h 188"/>
                <a:gd name="T76" fmla="*/ 19 w 113"/>
                <a:gd name="T77" fmla="*/ 71 h 188"/>
                <a:gd name="T78" fmla="*/ 19 w 113"/>
                <a:gd name="T79" fmla="*/ 62 h 188"/>
                <a:gd name="T80" fmla="*/ 17 w 113"/>
                <a:gd name="T81" fmla="*/ 62 h 188"/>
                <a:gd name="T82" fmla="*/ 17 w 113"/>
                <a:gd name="T83" fmla="*/ 57 h 188"/>
                <a:gd name="T84" fmla="*/ 17 w 113"/>
                <a:gd name="T85" fmla="*/ 51 h 188"/>
                <a:gd name="T86" fmla="*/ 17 w 113"/>
                <a:gd name="T87" fmla="*/ 44 h 188"/>
                <a:gd name="T88" fmla="*/ 15 w 113"/>
                <a:gd name="T89" fmla="*/ 44 h 188"/>
                <a:gd name="T90" fmla="*/ 15 w 113"/>
                <a:gd name="T91" fmla="*/ 38 h 188"/>
                <a:gd name="T92" fmla="*/ 13 w 113"/>
                <a:gd name="T93" fmla="*/ 38 h 188"/>
                <a:gd name="T94" fmla="*/ 13 w 113"/>
                <a:gd name="T95" fmla="*/ 27 h 188"/>
                <a:gd name="T96" fmla="*/ 12 w 113"/>
                <a:gd name="T97" fmla="*/ 27 h 188"/>
                <a:gd name="T98" fmla="*/ 12 w 113"/>
                <a:gd name="T99" fmla="*/ 19 h 188"/>
                <a:gd name="T100" fmla="*/ 10 w 113"/>
                <a:gd name="T101" fmla="*/ 19 h 188"/>
                <a:gd name="T102" fmla="*/ 10 w 113"/>
                <a:gd name="T103" fmla="*/ 13 h 188"/>
                <a:gd name="T104" fmla="*/ 8 w 113"/>
                <a:gd name="T105" fmla="*/ 13 h 188"/>
                <a:gd name="T106" fmla="*/ 8 w 113"/>
                <a:gd name="T107" fmla="*/ 8 h 188"/>
                <a:gd name="T108" fmla="*/ 6 w 113"/>
                <a:gd name="T109" fmla="*/ 8 h 188"/>
                <a:gd name="T110" fmla="*/ 6 w 113"/>
                <a:gd name="T111" fmla="*/ 0 h 188"/>
                <a:gd name="T112" fmla="*/ 0 w 113"/>
                <a:gd name="T113"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3" h="188">
                  <a:moveTo>
                    <a:pt x="113" y="188"/>
                  </a:moveTo>
                  <a:lnTo>
                    <a:pt x="113" y="181"/>
                  </a:lnTo>
                  <a:lnTo>
                    <a:pt x="109" y="181"/>
                  </a:lnTo>
                  <a:lnTo>
                    <a:pt x="109" y="174"/>
                  </a:lnTo>
                  <a:lnTo>
                    <a:pt x="91" y="174"/>
                  </a:lnTo>
                  <a:lnTo>
                    <a:pt x="91" y="167"/>
                  </a:lnTo>
                  <a:lnTo>
                    <a:pt x="66" y="167"/>
                  </a:lnTo>
                  <a:lnTo>
                    <a:pt x="66" y="161"/>
                  </a:lnTo>
                  <a:lnTo>
                    <a:pt x="61" y="161"/>
                  </a:lnTo>
                  <a:lnTo>
                    <a:pt x="61" y="156"/>
                  </a:lnTo>
                  <a:lnTo>
                    <a:pt x="59" y="156"/>
                  </a:lnTo>
                  <a:lnTo>
                    <a:pt x="59" y="151"/>
                  </a:lnTo>
                  <a:lnTo>
                    <a:pt x="56" y="151"/>
                  </a:lnTo>
                  <a:lnTo>
                    <a:pt x="56" y="146"/>
                  </a:lnTo>
                  <a:lnTo>
                    <a:pt x="54" y="146"/>
                  </a:lnTo>
                  <a:lnTo>
                    <a:pt x="54" y="141"/>
                  </a:lnTo>
                  <a:lnTo>
                    <a:pt x="49" y="141"/>
                  </a:lnTo>
                  <a:lnTo>
                    <a:pt x="49" y="137"/>
                  </a:lnTo>
                  <a:lnTo>
                    <a:pt x="47" y="137"/>
                  </a:lnTo>
                  <a:lnTo>
                    <a:pt x="47" y="132"/>
                  </a:lnTo>
                  <a:lnTo>
                    <a:pt x="46" y="132"/>
                  </a:lnTo>
                  <a:lnTo>
                    <a:pt x="46" y="128"/>
                  </a:lnTo>
                  <a:lnTo>
                    <a:pt x="43" y="128"/>
                  </a:lnTo>
                  <a:lnTo>
                    <a:pt x="43" y="122"/>
                  </a:lnTo>
                  <a:lnTo>
                    <a:pt x="35" y="122"/>
                  </a:lnTo>
                  <a:lnTo>
                    <a:pt x="35" y="112"/>
                  </a:lnTo>
                  <a:lnTo>
                    <a:pt x="34" y="112"/>
                  </a:lnTo>
                  <a:lnTo>
                    <a:pt x="34" y="107"/>
                  </a:lnTo>
                  <a:lnTo>
                    <a:pt x="31" y="107"/>
                  </a:lnTo>
                  <a:lnTo>
                    <a:pt x="31" y="98"/>
                  </a:lnTo>
                  <a:lnTo>
                    <a:pt x="29" y="98"/>
                  </a:lnTo>
                  <a:lnTo>
                    <a:pt x="29" y="90"/>
                  </a:lnTo>
                  <a:lnTo>
                    <a:pt x="27" y="90"/>
                  </a:lnTo>
                  <a:lnTo>
                    <a:pt x="27" y="84"/>
                  </a:lnTo>
                  <a:lnTo>
                    <a:pt x="23" y="84"/>
                  </a:lnTo>
                  <a:lnTo>
                    <a:pt x="23" y="79"/>
                  </a:lnTo>
                  <a:lnTo>
                    <a:pt x="21" y="79"/>
                  </a:lnTo>
                  <a:lnTo>
                    <a:pt x="21" y="71"/>
                  </a:lnTo>
                  <a:lnTo>
                    <a:pt x="19" y="71"/>
                  </a:lnTo>
                  <a:lnTo>
                    <a:pt x="19" y="62"/>
                  </a:lnTo>
                  <a:lnTo>
                    <a:pt x="17" y="62"/>
                  </a:lnTo>
                  <a:lnTo>
                    <a:pt x="17" y="57"/>
                  </a:lnTo>
                  <a:lnTo>
                    <a:pt x="17" y="51"/>
                  </a:lnTo>
                  <a:lnTo>
                    <a:pt x="17" y="44"/>
                  </a:lnTo>
                  <a:lnTo>
                    <a:pt x="15" y="44"/>
                  </a:lnTo>
                  <a:lnTo>
                    <a:pt x="15" y="38"/>
                  </a:lnTo>
                  <a:lnTo>
                    <a:pt x="13" y="38"/>
                  </a:lnTo>
                  <a:lnTo>
                    <a:pt x="13" y="27"/>
                  </a:lnTo>
                  <a:lnTo>
                    <a:pt x="12" y="27"/>
                  </a:lnTo>
                  <a:lnTo>
                    <a:pt x="12" y="19"/>
                  </a:lnTo>
                  <a:lnTo>
                    <a:pt x="10" y="19"/>
                  </a:lnTo>
                  <a:lnTo>
                    <a:pt x="10" y="13"/>
                  </a:lnTo>
                  <a:lnTo>
                    <a:pt x="8" y="13"/>
                  </a:lnTo>
                  <a:lnTo>
                    <a:pt x="8" y="8"/>
                  </a:lnTo>
                  <a:lnTo>
                    <a:pt x="6" y="8"/>
                  </a:lnTo>
                  <a:lnTo>
                    <a:pt x="6" y="0"/>
                  </a:lnTo>
                  <a:lnTo>
                    <a:pt x="0" y="0"/>
                  </a:lnTo>
                </a:path>
              </a:pathLst>
            </a:cu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grpSp>
      <p:sp>
        <p:nvSpPr>
          <p:cNvPr id="100" name="TextBox 99"/>
          <p:cNvSpPr txBox="1"/>
          <p:nvPr/>
        </p:nvSpPr>
        <p:spPr>
          <a:xfrm>
            <a:off x="2158852" y="1547978"/>
            <a:ext cx="444064"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dirty="0" smtClean="0">
                <a:ln>
                  <a:noFill/>
                </a:ln>
                <a:solidFill>
                  <a:srgbClr val="4D4D4D"/>
                </a:solidFill>
                <a:effectLst/>
                <a:uLnTx/>
                <a:uFillTx/>
                <a:latin typeface="Arial" charset="0"/>
                <a:ea typeface="+mn-ea"/>
                <a:cs typeface="Arial" charset="0"/>
              </a:rPr>
              <a:t>SG</a:t>
            </a:r>
            <a:endParaRPr kumimoji="0" lang="fr-FR" sz="14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01" name="TextBox 100"/>
          <p:cNvSpPr txBox="1"/>
          <p:nvPr/>
        </p:nvSpPr>
        <p:spPr>
          <a:xfrm>
            <a:off x="6774623" y="1547978"/>
            <a:ext cx="540670"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smtClean="0">
                <a:ln>
                  <a:noFill/>
                </a:ln>
                <a:solidFill>
                  <a:srgbClr val="4D4D4D"/>
                </a:solidFill>
                <a:effectLst/>
                <a:uLnTx/>
                <a:uFillTx/>
                <a:latin typeface="Arial" charset="0"/>
                <a:ea typeface="+mn-ea"/>
                <a:cs typeface="Arial" charset="0"/>
              </a:rPr>
              <a:t>SSP</a:t>
            </a:r>
            <a:endParaRPr kumimoji="0" lang="fr-FR" sz="1400" b="1" i="0" u="none" strike="noStrike" kern="1200" cap="none" spc="0" normalizeH="0" baseline="0">
              <a:ln>
                <a:noFill/>
              </a:ln>
              <a:solidFill>
                <a:srgbClr val="4D4D4D"/>
              </a:solidFill>
              <a:effectLst/>
              <a:uLnTx/>
              <a:uFillTx/>
              <a:latin typeface="Arial" charset="0"/>
              <a:ea typeface="+mn-ea"/>
              <a:cs typeface="Arial" charset="0"/>
            </a:endParaRPr>
          </a:p>
        </p:txBody>
      </p:sp>
    </p:spTree>
    <p:extLst>
      <p:ext uri="{BB962C8B-B14F-4D97-AF65-F5344CB8AC3E}">
        <p14:creationId xmlns:p14="http://schemas.microsoft.com/office/powerpoint/2010/main" val="1419896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O-010: cisplatine/5-fluorouracil +/- panitumumab chez les patients avec cancer de l’œsophage épidermoïde non résécable, avancé ou métastatique: </a:t>
            </a:r>
            <a:br>
              <a:rPr lang="fr-FR" smtClean="0"/>
            </a:br>
            <a:r>
              <a:rPr lang="fr-FR" smtClean="0"/>
              <a:t>un essai randomisé de phase III AIO/EORTC avec programme étendu d’étude des biomarqueurs – Moehler M, et al</a:t>
            </a:r>
            <a:endParaRPr lang="fr-FR"/>
          </a:p>
        </p:txBody>
      </p:sp>
      <p:sp>
        <p:nvSpPr>
          <p:cNvPr id="6" name="Content Placeholder 2"/>
          <p:cNvSpPr>
            <a:spLocks noGrp="1"/>
          </p:cNvSpPr>
          <p:nvPr>
            <p:ph idx="1"/>
          </p:nvPr>
        </p:nvSpPr>
        <p:spPr/>
        <p:txBody>
          <a:bodyPr/>
          <a:lstStyle/>
          <a:p>
            <a:pPr marL="0" indent="0">
              <a:buNone/>
            </a:pPr>
            <a:r>
              <a:rPr lang="fr-FR" b="1" dirty="0" smtClean="0"/>
              <a:t>Résultats </a:t>
            </a:r>
          </a:p>
          <a:p>
            <a:r>
              <a:rPr lang="fr-FR" dirty="0" smtClean="0"/>
              <a:t>Au moins un EIG a été observé chez 83,3% vs. 78,6% des patients dans les bras panitumumab + cisplatine + 5FU vs. cisplatine + 5FU respectivement</a:t>
            </a:r>
          </a:p>
          <a:p>
            <a:r>
              <a:rPr lang="fr-FR" dirty="0" smtClean="0"/>
              <a:t>Les EIs de grade ≥3 les plus fréquents étaient la diminution des neutrophiles (21% vs. 24%) et l’anémie (13% vs. 16%) dans les bras panitumumab + cisplatine + 5FU vs. cisplatine + 5FU respectivement</a:t>
            </a:r>
          </a:p>
          <a:p>
            <a:pPr marL="0" indent="0">
              <a:buNone/>
            </a:pPr>
            <a:endParaRPr lang="fr-FR" b="1" dirty="0" smtClean="0"/>
          </a:p>
          <a:p>
            <a:pPr marL="0" indent="0">
              <a:buNone/>
            </a:pPr>
            <a:r>
              <a:rPr lang="fr-FR" b="1" dirty="0" smtClean="0"/>
              <a:t>Conclusions</a:t>
            </a:r>
          </a:p>
          <a:p>
            <a:r>
              <a:rPr lang="fr-FR" b="1" dirty="0" smtClean="0"/>
              <a:t>Chez ces patients avec COE localement avancé ou métastatique, l’ajout de panitumumab au cisplatine et 5FU n’a pas amélioré la SG comparativement au </a:t>
            </a:r>
            <a:r>
              <a:rPr lang="fr-FR" b="1" dirty="0" err="1" smtClean="0"/>
              <a:t>cisplatine</a:t>
            </a:r>
            <a:r>
              <a:rPr lang="fr-FR" b="1" dirty="0" smtClean="0"/>
              <a:t> + 5FU seul</a:t>
            </a:r>
          </a:p>
          <a:p>
            <a:r>
              <a:rPr lang="fr-FR" b="1" dirty="0" smtClean="0"/>
              <a:t>EGFR-1, HIF-1α et EGFR sérique sous inhibition de EGFR-1 pourraient constituer des biomarqueurs dans le COE localement avancé ou métastatique </a:t>
            </a:r>
            <a:endParaRPr lang="fr-FR" dirty="0"/>
          </a:p>
        </p:txBody>
      </p:sp>
      <p:sp>
        <p:nvSpPr>
          <p:cNvPr id="5" name="Text Placeholder 4"/>
          <p:cNvSpPr>
            <a:spLocks noGrp="1"/>
          </p:cNvSpPr>
          <p:nvPr>
            <p:ph type="body" sz="quarter" idx="11"/>
          </p:nvPr>
        </p:nvSpPr>
        <p:spPr/>
        <p:txBody>
          <a:bodyPr/>
          <a:lstStyle/>
          <a:p>
            <a:r>
              <a:rPr lang="fr-FR" smtClean="0"/>
              <a:t/>
            </a:r>
            <a:br>
              <a:rPr lang="fr-FR" smtClean="0"/>
            </a:br>
            <a:r>
              <a:rPr lang="fr-FR" smtClean="0"/>
              <a:t>Moehler M, et al, Ann Oncol 2018;29(suppl 5):abstr O-010</a:t>
            </a:r>
            <a:endParaRPr lang="fr-FR"/>
          </a:p>
        </p:txBody>
      </p:sp>
    </p:spTree>
    <p:extLst>
      <p:ext uri="{BB962C8B-B14F-4D97-AF65-F5344CB8AC3E}">
        <p14:creationId xmlns:p14="http://schemas.microsoft.com/office/powerpoint/2010/main" val="4055190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Cancers du pancréas, de l’intestin grêle et du tractus hépatobiliaire</a:t>
            </a:r>
            <a:endParaRPr lang="fr-FR" dirty="0"/>
          </a:p>
        </p:txBody>
      </p:sp>
    </p:spTree>
    <p:extLst>
      <p:ext uri="{BB962C8B-B14F-4D97-AF65-F5344CB8AC3E}">
        <p14:creationId xmlns:p14="http://schemas.microsoft.com/office/powerpoint/2010/main" val="1607832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Cancer du </a:t>
            </a:r>
            <a:r>
              <a:rPr lang="en-GB" dirty="0" err="1" smtClean="0"/>
              <a:t>pancréas</a:t>
            </a:r>
            <a:endParaRPr lang="en-GB" dirty="0"/>
          </a:p>
        </p:txBody>
      </p:sp>
    </p:spTree>
    <p:extLst>
      <p:ext uri="{BB962C8B-B14F-4D97-AF65-F5344CB8AC3E}">
        <p14:creationId xmlns:p14="http://schemas.microsoft.com/office/powerpoint/2010/main" val="2185166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O-002: Variations géographiques dans le traitement </a:t>
            </a:r>
            <a:r>
              <a:rPr lang="fr-FR" dirty="0"/>
              <a:t>systémique en vraie vie </a:t>
            </a:r>
            <a:r>
              <a:rPr lang="fr-FR" dirty="0" smtClean="0"/>
              <a:t>des patients avec cancer du pancréas métastatique en Europe </a:t>
            </a:r>
            <a:br>
              <a:rPr lang="fr-FR" dirty="0" smtClean="0"/>
            </a:br>
            <a:r>
              <a:rPr lang="fr-FR" dirty="0" smtClean="0"/>
              <a:t>– Taieb J, et al</a:t>
            </a:r>
            <a:endParaRPr lang="fr-FR" dirty="0"/>
          </a:p>
        </p:txBody>
      </p:sp>
      <p:sp>
        <p:nvSpPr>
          <p:cNvPr id="5" name="Text Placeholder 4"/>
          <p:cNvSpPr>
            <a:spLocks noGrp="1"/>
          </p:cNvSpPr>
          <p:nvPr>
            <p:ph type="body" sz="quarter" idx="11"/>
          </p:nvPr>
        </p:nvSpPr>
        <p:spPr>
          <a:xfrm>
            <a:off x="4414604" y="6096000"/>
            <a:ext cx="4364272" cy="487363"/>
          </a:xfrm>
        </p:spPr>
        <p:txBody>
          <a:bodyPr/>
          <a:lstStyle/>
          <a:p>
            <a:r>
              <a:rPr lang="fr-FR" smtClean="0"/>
              <a:t/>
            </a:r>
            <a:br>
              <a:rPr lang="fr-FR" smtClean="0"/>
            </a:br>
            <a:r>
              <a:rPr lang="fr-FR" smtClean="0"/>
              <a:t>Taieb J, et al, Ann Oncol 2018;29(suppl 5):abstr O-002</a:t>
            </a:r>
            <a:endParaRPr lang="fr-FR"/>
          </a:p>
        </p:txBody>
      </p:sp>
      <p:sp>
        <p:nvSpPr>
          <p:cNvPr id="23" name="Text Placeholder 3"/>
          <p:cNvSpPr>
            <a:spLocks noGrp="1"/>
          </p:cNvSpPr>
          <p:nvPr>
            <p:ph type="body" sz="quarter" idx="10"/>
          </p:nvPr>
        </p:nvSpPr>
        <p:spPr>
          <a:xfrm>
            <a:off x="365125" y="6096000"/>
            <a:ext cx="4130675" cy="487363"/>
          </a:xfrm>
        </p:spPr>
        <p:txBody>
          <a:bodyPr/>
          <a:lstStyle/>
          <a:p>
            <a:r>
              <a:rPr lang="fr-FR" dirty="0" smtClean="0"/>
              <a:t>*Entre </a:t>
            </a:r>
            <a:r>
              <a:rPr lang="fr-FR" dirty="0"/>
              <a:t>j</a:t>
            </a:r>
            <a:r>
              <a:rPr lang="fr-FR" dirty="0" smtClean="0"/>
              <a:t>uillet 2014 et janvier 2016</a:t>
            </a:r>
            <a:endParaRPr lang="fr-FR" dirty="0"/>
          </a:p>
        </p:txBody>
      </p:sp>
      <p:sp>
        <p:nvSpPr>
          <p:cNvPr id="14" name="Content Placeholder 2"/>
          <p:cNvSpPr>
            <a:spLocks noGrp="1"/>
          </p:cNvSpPr>
          <p:nvPr>
            <p:ph idx="1"/>
          </p:nvPr>
        </p:nvSpPr>
        <p:spPr>
          <a:xfrm>
            <a:off x="365124" y="1254035"/>
            <a:ext cx="8413751" cy="4746172"/>
          </a:xfrm>
        </p:spPr>
        <p:txBody>
          <a:bodyPr/>
          <a:lstStyle/>
          <a:p>
            <a:pPr marL="0" indent="0">
              <a:buFontTx/>
              <a:buNone/>
            </a:pPr>
            <a:r>
              <a:rPr lang="fr-FR" b="1" dirty="0" smtClean="0"/>
              <a:t>Objectif</a:t>
            </a:r>
          </a:p>
          <a:p>
            <a:r>
              <a:rPr lang="fr-FR" dirty="0" smtClean="0"/>
              <a:t>Etudier les variations géographiques dans le choix du traitement dans 9 </a:t>
            </a:r>
            <a:r>
              <a:rPr lang="fr-FR" dirty="0"/>
              <a:t>pays européens </a:t>
            </a:r>
            <a:r>
              <a:rPr lang="fr-FR" dirty="0" smtClean="0"/>
              <a:t>chez des </a:t>
            </a:r>
            <a:r>
              <a:rPr lang="fr-FR" dirty="0"/>
              <a:t>patients </a:t>
            </a:r>
            <a:r>
              <a:rPr lang="fr-FR" dirty="0" smtClean="0"/>
              <a:t>qui ont terminé la 1</a:t>
            </a:r>
            <a:r>
              <a:rPr lang="fr-FR" baseline="30000" dirty="0" smtClean="0"/>
              <a:t>e</a:t>
            </a:r>
            <a:r>
              <a:rPr lang="fr-FR" dirty="0" smtClean="0"/>
              <a:t> ligne de traitement pour un cancer du pancréas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Revue rétrospective électronique des données à partir des dossiers médiaux</a:t>
            </a:r>
          </a:p>
          <a:p>
            <a:r>
              <a:rPr lang="fr-FR" dirty="0" smtClean="0"/>
              <a:t>Les informations suivantes ont été obtenues:</a:t>
            </a:r>
          </a:p>
          <a:p>
            <a:pPr lvl="1"/>
            <a:r>
              <a:rPr lang="fr-FR" dirty="0" smtClean="0"/>
              <a:t>Informations générales sur la maladie et les caractéristiques du patient</a:t>
            </a:r>
          </a:p>
          <a:p>
            <a:pPr lvl="1"/>
            <a:r>
              <a:rPr lang="fr-FR" dirty="0" smtClean="0"/>
              <a:t>Caractéristiques de la maladie au diagnostic </a:t>
            </a:r>
          </a:p>
          <a:p>
            <a:pPr lvl="1"/>
            <a:r>
              <a:rPr lang="fr-FR" dirty="0" smtClean="0"/>
              <a:t>Traitement initial du cancer du pancréas</a:t>
            </a:r>
          </a:p>
          <a:p>
            <a:pPr lvl="1"/>
            <a:r>
              <a:rPr lang="fr-FR" dirty="0" smtClean="0"/>
              <a:t>Détails sur les traitements de 1</a:t>
            </a:r>
            <a:r>
              <a:rPr lang="fr-FR" baseline="30000" dirty="0" smtClean="0"/>
              <a:t>e</a:t>
            </a:r>
            <a:r>
              <a:rPr lang="fr-FR" dirty="0" smtClean="0"/>
              <a:t>, 2</a:t>
            </a:r>
            <a:r>
              <a:rPr lang="fr-FR" baseline="30000" dirty="0" smtClean="0"/>
              <a:t>e</a:t>
            </a:r>
            <a:r>
              <a:rPr lang="fr-FR" dirty="0" smtClean="0"/>
              <a:t> et 3</a:t>
            </a:r>
            <a:r>
              <a:rPr lang="fr-FR" baseline="30000" dirty="0" smtClean="0"/>
              <a:t>e</a:t>
            </a:r>
            <a:r>
              <a:rPr lang="fr-FR" dirty="0" smtClean="0"/>
              <a:t> ligne</a:t>
            </a:r>
          </a:p>
        </p:txBody>
      </p:sp>
      <p:sp>
        <p:nvSpPr>
          <p:cNvPr id="15" name="AutoShape 12"/>
          <p:cNvSpPr>
            <a:spLocks noChangeArrowheads="1"/>
          </p:cNvSpPr>
          <p:nvPr/>
        </p:nvSpPr>
        <p:spPr bwMode="auto">
          <a:xfrm>
            <a:off x="4957954" y="2720328"/>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2</a:t>
            </a:r>
            <a:r>
              <a:rPr kumimoji="0" lang="fr-FR" altLang="zh-CN" sz="1800" b="0" i="0" u="none" strike="noStrike" kern="1200" cap="none" spc="0" normalizeH="0" baseline="30000" dirty="0" smtClean="0">
                <a:ln>
                  <a:noFill/>
                </a:ln>
                <a:solidFill>
                  <a:srgbClr val="FFFFFF"/>
                </a:solidFill>
                <a:effectLst/>
                <a:uLnTx/>
                <a:uFillTx/>
                <a:latin typeface="Arial" charset="0"/>
                <a:ea typeface="SimSun" pitchFamily="2" charset="-122"/>
                <a:cs typeface="Arial" charset="0"/>
              </a:rPr>
              <a:t>e</a:t>
            </a:r>
            <a:r>
              <a:rPr kumimoji="0" lang="fr-FR"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 ligne débutée/terminée</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(n=1666)</a:t>
            </a:r>
            <a:endPar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16" name="AutoShape 19"/>
          <p:cNvCxnSpPr>
            <a:cxnSpLocks noChangeShapeType="1"/>
            <a:stCxn id="19" idx="3"/>
            <a:endCxn id="15" idx="1"/>
          </p:cNvCxnSpPr>
          <p:nvPr/>
        </p:nvCxnSpPr>
        <p:spPr bwMode="auto">
          <a:xfrm flipV="1">
            <a:off x="4364240" y="3304528"/>
            <a:ext cx="593714" cy="1"/>
          </a:xfrm>
          <a:prstGeom prst="straightConnector1">
            <a:avLst/>
          </a:prstGeom>
          <a:noFill/>
          <a:ln w="57150">
            <a:solidFill>
              <a:schemeClr val="bg2">
                <a:lumMod val="60000"/>
                <a:lumOff val="40000"/>
              </a:schemeClr>
            </a:solidFill>
            <a:round/>
            <a:headEnd/>
            <a:tailEnd type="triangle" w="med" len="med"/>
          </a:ln>
        </p:spPr>
      </p:cxnSp>
      <p:cxnSp>
        <p:nvCxnSpPr>
          <p:cNvPr id="17" name="AutoShape 21"/>
          <p:cNvCxnSpPr>
            <a:cxnSpLocks noChangeShapeType="1"/>
            <a:stCxn id="15" idx="3"/>
            <a:endCxn id="18" idx="1"/>
          </p:cNvCxnSpPr>
          <p:nvPr/>
        </p:nvCxnSpPr>
        <p:spPr bwMode="auto">
          <a:xfrm>
            <a:off x="7519121" y="3304528"/>
            <a:ext cx="593714" cy="1"/>
          </a:xfrm>
          <a:prstGeom prst="straightConnector1">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12835" y="3040210"/>
            <a:ext cx="920040" cy="528637"/>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t>Prog</a:t>
            </a:r>
            <a:endParaRPr kumimoji="0" lang="fr-FR" altLang="zh-CN" sz="1800" b="1"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19" name="AutoShape 9"/>
          <p:cNvSpPr>
            <a:spLocks noChangeArrowheads="1"/>
          </p:cNvSpPr>
          <p:nvPr/>
        </p:nvSpPr>
        <p:spPr bwMode="auto">
          <a:xfrm>
            <a:off x="365123" y="2400948"/>
            <a:ext cx="3999117" cy="18071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dirty="0" smtClean="0">
                <a:ln>
                  <a:noFill/>
                </a:ln>
                <a:solidFill>
                  <a:srgbClr val="FFFFFF"/>
                </a:solidFill>
                <a:effectLst/>
                <a:uLnTx/>
                <a:uFillTx/>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dirty="0" smtClean="0">
                <a:ln>
                  <a:noFill/>
                </a:ln>
                <a:solidFill>
                  <a:srgbClr val="FFFFFF"/>
                </a:solidFill>
                <a:effectLst/>
                <a:uLnTx/>
                <a:uFillTx/>
                <a:ea typeface="SimSun" pitchFamily="2" charset="-122"/>
                <a:cs typeface="Arial" charset="0"/>
              </a:rPr>
              <a:t>Cancer du</a:t>
            </a:r>
            <a:r>
              <a:rPr kumimoji="0" lang="fr-FR" altLang="zh-CN" sz="1800" b="0" i="0" u="none" strike="noStrike" kern="1200" cap="none" spc="0" normalizeH="0" dirty="0" smtClean="0">
                <a:ln>
                  <a:noFill/>
                </a:ln>
                <a:solidFill>
                  <a:srgbClr val="FFFFFF"/>
                </a:solidFill>
                <a:effectLst/>
                <a:uLnTx/>
                <a:uFillTx/>
                <a:ea typeface="SimSun" pitchFamily="2" charset="-122"/>
                <a:cs typeface="Arial" charset="0"/>
              </a:rPr>
              <a:t> pancréas métastatique</a:t>
            </a:r>
            <a:endParaRPr kumimoji="0" lang="fr-FR" altLang="zh-CN" sz="1800" b="0" i="0" u="none" strike="noStrike" kern="1200" cap="none" spc="0" normalizeH="0" baseline="0" dirty="0" smtClean="0">
              <a:ln>
                <a:noFill/>
              </a:ln>
              <a:solidFill>
                <a:srgbClr val="FFFFFF"/>
              </a:solidFill>
              <a:effectLst/>
              <a:uLnTx/>
              <a:uFillTx/>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dirty="0" smtClean="0">
                <a:ln>
                  <a:noFill/>
                </a:ln>
                <a:solidFill>
                  <a:srgbClr val="FFFFFF"/>
                </a:solidFill>
                <a:effectLst/>
                <a:uLnTx/>
                <a:uFillTx/>
                <a:ea typeface="SimSun" pitchFamily="2" charset="-122"/>
                <a:cs typeface="Arial" charset="0"/>
              </a:rPr>
              <a:t>1</a:t>
            </a:r>
            <a:r>
              <a:rPr kumimoji="0" lang="fr-FR" altLang="zh-CN" sz="1800" b="0" i="0" u="none" strike="noStrike" kern="1200" cap="none" spc="0" normalizeH="0" baseline="30000" dirty="0" smtClean="0">
                <a:ln>
                  <a:noFill/>
                </a:ln>
                <a:solidFill>
                  <a:srgbClr val="FFFFFF"/>
                </a:solidFill>
                <a:effectLst/>
                <a:uLnTx/>
                <a:uFillTx/>
                <a:ea typeface="SimSun" pitchFamily="2" charset="-122"/>
                <a:cs typeface="Arial" charset="0"/>
              </a:rPr>
              <a:t>e</a:t>
            </a:r>
            <a:r>
              <a:rPr kumimoji="0" lang="fr-FR" altLang="zh-CN" sz="1800" b="0" i="0" u="none" strike="noStrike" kern="1200" cap="none" spc="0" normalizeH="0" baseline="0" dirty="0" smtClean="0">
                <a:ln>
                  <a:noFill/>
                </a:ln>
                <a:solidFill>
                  <a:srgbClr val="FFFFFF"/>
                </a:solidFill>
                <a:effectLst/>
                <a:uLnTx/>
                <a:uFillTx/>
                <a:ea typeface="SimSun" pitchFamily="2" charset="-122"/>
                <a:cs typeface="Arial" charset="0"/>
              </a:rPr>
              <a:t> ligne de traitement terminée*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dirty="0" smtClean="0">
                <a:ln>
                  <a:noFill/>
                </a:ln>
                <a:solidFill>
                  <a:srgbClr val="FFFFFF"/>
                </a:solidFill>
                <a:effectLst/>
                <a:uLnTx/>
                <a:uFillTx/>
                <a:latin typeface="Arial"/>
                <a:ea typeface="SimSun" pitchFamily="2" charset="-122"/>
                <a:cs typeface="Arial" charset="0"/>
              </a:rPr>
              <a:t>≥18 </a:t>
            </a:r>
            <a:r>
              <a:rPr lang="fr-FR" altLang="zh-CN" dirty="0" smtClean="0">
                <a:solidFill>
                  <a:srgbClr val="FFFFFF"/>
                </a:solidFill>
                <a:latin typeface="Arial"/>
                <a:ea typeface="SimSun" pitchFamily="2" charset="-122"/>
              </a:rPr>
              <a:t>ans</a:t>
            </a:r>
            <a:endParaRPr kumimoji="0" lang="fr-FR" altLang="zh-CN" sz="1800" b="0" i="0" u="none" strike="noStrike" kern="1200" cap="none" spc="0" normalizeH="0" baseline="0" dirty="0" smtClean="0">
              <a:ln>
                <a:noFill/>
              </a:ln>
              <a:solidFill>
                <a:srgbClr val="FFFFFF"/>
              </a:solidFill>
              <a:effectLst/>
              <a:uLnTx/>
              <a:uFillTx/>
              <a:latin typeface="Arial"/>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dirty="0" smtClean="0">
                <a:ln>
                  <a:noFill/>
                </a:ln>
                <a:solidFill>
                  <a:srgbClr val="FFFFFF"/>
                </a:solidFill>
                <a:effectLst/>
                <a:uLnTx/>
                <a:uFillTx/>
                <a:ea typeface="SimSun" pitchFamily="2" charset="-122"/>
                <a:cs typeface="Arial" charset="0"/>
              </a:rPr>
              <a:t>(n=2565)</a:t>
            </a:r>
            <a:endParaRPr kumimoji="0" lang="fr-FR" altLang="zh-CN" sz="1800" b="0" i="0" u="none" strike="noStrike" kern="1200" cap="none" spc="0" normalizeH="0" baseline="0" dirty="0">
              <a:ln>
                <a:noFill/>
              </a:ln>
              <a:solidFill>
                <a:srgbClr val="FFFFFF"/>
              </a:solidFill>
              <a:effectLst/>
              <a:uLnTx/>
              <a:uFillTx/>
              <a:ea typeface="SimSun" pitchFamily="2" charset="-122"/>
              <a:cs typeface="Arial" charset="0"/>
            </a:endParaRPr>
          </a:p>
        </p:txBody>
      </p:sp>
    </p:spTree>
    <p:extLst>
      <p:ext uri="{BB962C8B-B14F-4D97-AF65-F5344CB8AC3E}">
        <p14:creationId xmlns:p14="http://schemas.microsoft.com/office/powerpoint/2010/main" val="1092949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O-002: Variations géographiques dans le traitement systémique en vraie vie des patients avec cancer du pancréas métastatique en Europe </a:t>
            </a:r>
            <a:br>
              <a:rPr lang="fr-FR" dirty="0" smtClean="0"/>
            </a:br>
            <a:r>
              <a:rPr lang="fr-FR" dirty="0" smtClean="0"/>
              <a:t>– Taieb J, et al</a:t>
            </a:r>
            <a:endParaRPr lang="fr-FR" dirty="0"/>
          </a:p>
        </p:txBody>
      </p:sp>
      <p:sp>
        <p:nvSpPr>
          <p:cNvPr id="5" name="Text Placeholder 4"/>
          <p:cNvSpPr>
            <a:spLocks noGrp="1"/>
          </p:cNvSpPr>
          <p:nvPr>
            <p:ph type="body" sz="quarter" idx="11"/>
          </p:nvPr>
        </p:nvSpPr>
        <p:spPr>
          <a:xfrm>
            <a:off x="4414604" y="6096000"/>
            <a:ext cx="4364272" cy="487363"/>
          </a:xfrm>
        </p:spPr>
        <p:txBody>
          <a:bodyPr/>
          <a:lstStyle/>
          <a:p>
            <a:r>
              <a:rPr lang="fr-FR" smtClean="0"/>
              <a:t/>
            </a:r>
            <a:br>
              <a:rPr lang="fr-FR" smtClean="0"/>
            </a:br>
            <a:r>
              <a:rPr lang="fr-FR" smtClean="0"/>
              <a:t>Taieb J, et al, Ann Oncol 2018;29(suppl 5):abstr O-002</a:t>
            </a:r>
            <a:endParaRPr lang="fr-F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fr-FR" b="1" smtClean="0"/>
              <a:t>Résultats</a:t>
            </a:r>
          </a:p>
          <a:p>
            <a:endParaRPr lang="fr-FR"/>
          </a:p>
        </p:txBody>
      </p:sp>
      <p:sp>
        <p:nvSpPr>
          <p:cNvPr id="3" name="TextBox 2"/>
          <p:cNvSpPr txBox="1"/>
          <p:nvPr/>
        </p:nvSpPr>
        <p:spPr>
          <a:xfrm>
            <a:off x="383398" y="1665029"/>
            <a:ext cx="8377204"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dirty="0" smtClean="0">
                <a:ln>
                  <a:noFill/>
                </a:ln>
                <a:solidFill>
                  <a:srgbClr val="4D4D4D"/>
                </a:solidFill>
                <a:effectLst/>
                <a:uLnTx/>
                <a:uFillTx/>
                <a:latin typeface="Arial"/>
                <a:ea typeface="+mn-ea"/>
                <a:cs typeface="Arial"/>
              </a:rPr>
              <a:t>Choix du traitement de 1</a:t>
            </a:r>
            <a:r>
              <a:rPr kumimoji="0" lang="fr-FR" sz="1800" b="1" i="0" u="none" strike="noStrike" kern="1200" cap="none" spc="0" normalizeH="0" baseline="30000" dirty="0" smtClean="0">
                <a:ln>
                  <a:noFill/>
                </a:ln>
                <a:solidFill>
                  <a:srgbClr val="4D4D4D"/>
                </a:solidFill>
                <a:effectLst/>
                <a:uLnTx/>
                <a:uFillTx/>
                <a:latin typeface="Arial"/>
                <a:ea typeface="+mn-ea"/>
                <a:cs typeface="Arial"/>
              </a:rPr>
              <a:t>e</a:t>
            </a:r>
            <a:r>
              <a:rPr kumimoji="0" lang="fr-FR" sz="1800" b="1" i="0" u="none" strike="noStrike" kern="1200" cap="none" spc="0" normalizeH="0" baseline="0" dirty="0" smtClean="0">
                <a:ln>
                  <a:noFill/>
                </a:ln>
                <a:solidFill>
                  <a:srgbClr val="4D4D4D"/>
                </a:solidFill>
                <a:effectLst/>
                <a:uLnTx/>
                <a:uFillTx/>
                <a:latin typeface="Arial"/>
                <a:ea typeface="+mn-ea"/>
                <a:cs typeface="Arial"/>
              </a:rPr>
              <a:t> ligne</a:t>
            </a:r>
            <a:endParaRPr kumimoji="0" lang="fr-FR" sz="1800" b="1" i="0" u="none" strike="noStrike" kern="1200" cap="none" spc="0" normalizeH="0" baseline="0" dirty="0">
              <a:ln>
                <a:noFill/>
              </a:ln>
              <a:solidFill>
                <a:srgbClr val="4D4D4D"/>
              </a:solidFill>
              <a:effectLst/>
              <a:uLnTx/>
              <a:uFillTx/>
              <a:latin typeface="Arial"/>
              <a:ea typeface="+mn-ea"/>
              <a:cs typeface="Arial"/>
            </a:endParaRPr>
          </a:p>
        </p:txBody>
      </p:sp>
      <p:graphicFrame>
        <p:nvGraphicFramePr>
          <p:cNvPr id="7" name="Chart 6"/>
          <p:cNvGraphicFramePr/>
          <p:nvPr>
            <p:extLst>
              <p:ext uri="{D42A27DB-BD31-4B8C-83A1-F6EECF244321}">
                <p14:modId xmlns:p14="http://schemas.microsoft.com/office/powerpoint/2010/main" val="1194704662"/>
              </p:ext>
            </p:extLst>
          </p:nvPr>
        </p:nvGraphicFramePr>
        <p:xfrm>
          <a:off x="408198" y="1849695"/>
          <a:ext cx="1173730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rot="16200000" flipH="1">
            <a:off x="-1085898" y="3666552"/>
            <a:ext cx="279910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i="0" u="none" strike="noStrike" kern="1200" cap="none" spc="0" normalizeH="0" baseline="0" smtClean="0">
                <a:ln>
                  <a:noFill/>
                </a:ln>
                <a:solidFill>
                  <a:srgbClr val="4D4D4D"/>
                </a:solidFill>
                <a:effectLst/>
                <a:uLnTx/>
                <a:uFillTx/>
                <a:latin typeface="Arial"/>
                <a:ea typeface="+mn-ea"/>
                <a:cs typeface="Arial"/>
              </a:rPr>
              <a:t>% patients</a:t>
            </a:r>
            <a:endParaRPr kumimoji="0" lang="fr-FR" sz="1400" i="0" u="none" strike="noStrike" kern="1200" cap="none" spc="0" normalizeH="0" baseline="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val="958505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O-002: Variations géographiques dans le traitement systémique en vraie vie des patients avec cancer du pancréas métastatique en Europe </a:t>
            </a:r>
            <a:br>
              <a:rPr lang="fr-FR" dirty="0" smtClean="0"/>
            </a:br>
            <a:r>
              <a:rPr lang="fr-FR" dirty="0" smtClean="0"/>
              <a:t>– Taieb J, et al</a:t>
            </a:r>
            <a:endParaRPr lang="fr-FR" dirty="0"/>
          </a:p>
        </p:txBody>
      </p:sp>
      <p:sp>
        <p:nvSpPr>
          <p:cNvPr id="5" name="Text Placeholder 4"/>
          <p:cNvSpPr>
            <a:spLocks noGrp="1"/>
          </p:cNvSpPr>
          <p:nvPr>
            <p:ph type="body" sz="quarter" idx="11"/>
          </p:nvPr>
        </p:nvSpPr>
        <p:spPr>
          <a:xfrm>
            <a:off x="4414604" y="6096000"/>
            <a:ext cx="4364272" cy="487363"/>
          </a:xfrm>
        </p:spPr>
        <p:txBody>
          <a:bodyPr/>
          <a:lstStyle/>
          <a:p>
            <a:r>
              <a:rPr lang="fr-FR" smtClean="0"/>
              <a:t/>
            </a:r>
            <a:br>
              <a:rPr lang="fr-FR" smtClean="0"/>
            </a:br>
            <a:r>
              <a:rPr lang="fr-FR" smtClean="0"/>
              <a:t>Taieb J, et al, Ann Oncol 2018;29(suppl 5):abstr O-002</a:t>
            </a:r>
            <a:endParaRPr lang="fr-F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fr-FR" b="1" dirty="0" smtClean="0"/>
              <a:t>Résultats </a:t>
            </a:r>
          </a:p>
          <a:p>
            <a:endParaRPr lang="fr-FR" dirty="0"/>
          </a:p>
        </p:txBody>
      </p:sp>
      <p:sp>
        <p:nvSpPr>
          <p:cNvPr id="7" name="TextBox 6"/>
          <p:cNvSpPr txBox="1"/>
          <p:nvPr/>
        </p:nvSpPr>
        <p:spPr>
          <a:xfrm>
            <a:off x="383398" y="1665029"/>
            <a:ext cx="8377204"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b="1" dirty="0" smtClean="0">
                <a:solidFill>
                  <a:srgbClr val="4D4D4D"/>
                </a:solidFill>
                <a:latin typeface="Arial"/>
                <a:cs typeface="Arial"/>
              </a:rPr>
              <a:t>Choix du traitement de 2</a:t>
            </a:r>
            <a:r>
              <a:rPr lang="fr-FR" b="1" baseline="30000" dirty="0" smtClean="0">
                <a:solidFill>
                  <a:srgbClr val="4D4D4D"/>
                </a:solidFill>
                <a:latin typeface="Arial"/>
                <a:cs typeface="Arial"/>
              </a:rPr>
              <a:t>e</a:t>
            </a:r>
            <a:r>
              <a:rPr lang="fr-FR" b="1" dirty="0" smtClean="0">
                <a:solidFill>
                  <a:srgbClr val="4D4D4D"/>
                </a:solidFill>
                <a:latin typeface="Arial"/>
                <a:cs typeface="Arial"/>
              </a:rPr>
              <a:t> ligne</a:t>
            </a:r>
            <a:endParaRPr kumimoji="0" lang="fr-FR" sz="1800" b="1" i="0" u="none" strike="noStrike" kern="1200" cap="none" spc="0" normalizeH="0" baseline="0" dirty="0">
              <a:ln>
                <a:noFill/>
              </a:ln>
              <a:solidFill>
                <a:srgbClr val="4D4D4D"/>
              </a:solidFill>
              <a:effectLst/>
              <a:uLnTx/>
              <a:uFillTx/>
              <a:latin typeface="Arial"/>
              <a:ea typeface="+mn-ea"/>
              <a:cs typeface="Arial"/>
            </a:endParaRPr>
          </a:p>
        </p:txBody>
      </p:sp>
      <p:graphicFrame>
        <p:nvGraphicFramePr>
          <p:cNvPr id="10" name="Chart 9"/>
          <p:cNvGraphicFramePr/>
          <p:nvPr>
            <p:extLst>
              <p:ext uri="{D42A27DB-BD31-4B8C-83A1-F6EECF244321}">
                <p14:modId xmlns:p14="http://schemas.microsoft.com/office/powerpoint/2010/main" val="1225780227"/>
              </p:ext>
            </p:extLst>
          </p:nvPr>
        </p:nvGraphicFramePr>
        <p:xfrm>
          <a:off x="408198" y="1849695"/>
          <a:ext cx="1173730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rot="16200000" flipH="1">
            <a:off x="-1085898" y="3666552"/>
            <a:ext cx="279910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i="0" u="none" strike="noStrike" kern="1200" cap="none" spc="0" normalizeH="0" baseline="0" smtClean="0">
                <a:ln>
                  <a:noFill/>
                </a:ln>
                <a:solidFill>
                  <a:srgbClr val="4D4D4D"/>
                </a:solidFill>
                <a:effectLst/>
                <a:uLnTx/>
                <a:uFillTx/>
                <a:latin typeface="Arial"/>
                <a:ea typeface="+mn-ea"/>
                <a:cs typeface="Arial"/>
              </a:rPr>
              <a:t>% patients</a:t>
            </a:r>
            <a:endParaRPr kumimoji="0" lang="fr-FR" sz="1400" i="0" u="none" strike="noStrike" kern="1200" cap="none" spc="0" normalizeH="0" baseline="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val="563083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fr-FR" smtClean="0"/>
              <a:t>Lettre de l’ESDO</a:t>
            </a:r>
            <a:endParaRPr lang="fr-FR"/>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buNone/>
              <a:tabLst>
                <a:tab pos="441325" algn="l"/>
              </a:tabLst>
              <a:defRPr/>
            </a:pPr>
            <a:r>
              <a:rPr lang="fr-FR" sz="1400" b="1" dirty="0" smtClean="0">
                <a:solidFill>
                  <a:schemeClr val="bg2"/>
                </a:solidFill>
              </a:rPr>
              <a:t>Chers collègues</a:t>
            </a:r>
          </a:p>
          <a:p>
            <a:pPr marL="0" indent="0">
              <a:buNone/>
              <a:tabLst>
                <a:tab pos="441325" algn="l"/>
              </a:tabLst>
              <a:defRPr/>
            </a:pPr>
            <a:r>
              <a:rPr lang="fr-FR" sz="1400" dirty="0" smtClean="0"/>
              <a:t>Nous avons le plaisir de vous présenter ce diaporama de l’ESDO qui a été conçu pour mettre en avant et synthétiser les principaux résultats de congrès majeurs en 2018 dans les cancers digestifs. Celui ci est consacré au </a:t>
            </a:r>
            <a:r>
              <a:rPr lang="fr-FR" sz="1400" b="1" dirty="0" smtClean="0"/>
              <a:t>20</a:t>
            </a:r>
            <a:r>
              <a:rPr lang="fr-FR" sz="1400" b="1" baseline="30000" dirty="0" smtClean="0"/>
              <a:t>e</a:t>
            </a:r>
            <a:r>
              <a:rPr lang="fr-FR" sz="1400" b="1" dirty="0" smtClean="0"/>
              <a:t> World </a:t>
            </a:r>
            <a:r>
              <a:rPr lang="fr-FR" sz="1400" b="1" dirty="0" err="1" smtClean="0"/>
              <a:t>Congress</a:t>
            </a:r>
            <a:r>
              <a:rPr lang="fr-FR" sz="1400" b="1" dirty="0" smtClean="0"/>
              <a:t> on </a:t>
            </a:r>
            <a:r>
              <a:rPr lang="fr-FR" sz="1400" b="1" dirty="0" err="1" smtClean="0"/>
              <a:t>Gastrointestinal</a:t>
            </a:r>
            <a:r>
              <a:rPr lang="fr-FR" sz="1400" b="1" dirty="0" smtClean="0"/>
              <a:t> Cancer </a:t>
            </a:r>
            <a:r>
              <a:rPr lang="fr-FR" sz="1400" dirty="0"/>
              <a:t>et il est disponible en anglais, en </a:t>
            </a:r>
            <a:r>
              <a:rPr lang="fr-FR" sz="1400" dirty="0" smtClean="0"/>
              <a:t>français, </a:t>
            </a:r>
            <a:r>
              <a:rPr lang="fr-FR" sz="1400" dirty="0"/>
              <a:t>en </a:t>
            </a:r>
            <a:r>
              <a:rPr lang="fr-FR" sz="1400" dirty="0" smtClean="0"/>
              <a:t>japonais et en chinois.</a:t>
            </a:r>
          </a:p>
          <a:p>
            <a:pPr marL="0" indent="0">
              <a:buNone/>
              <a:tabLst>
                <a:tab pos="441325" algn="l"/>
              </a:tabLst>
              <a:defRPr/>
            </a:pPr>
            <a:r>
              <a:rPr lang="fr-FR" sz="1400" dirty="0"/>
              <a:t>La recherche clinique en oncologie évolue dans un environnement en perpétuelle mutation, et constitue un défi permanent. Dans ce contexte, nous avons tous besoin d’avoir accès aux données scientifiques pour améliorer nos connaissances et progresser dans nos métiers de cliniciens, chercheurs et enseignants. J’espère que cette revue des derniers développements en oncologie digestive vous apportera beaucoup et enrichira votre pratique. Si vous souhaitez partager votre avis avec nous, nous serons très heureux de recevoir vos commentaires. Vous pouvez adresser toute correspondance à l’adresse suivante: </a:t>
            </a:r>
            <a:r>
              <a:rPr lang="en-GB" sz="1400" dirty="0" smtClean="0">
                <a:hlinkClick r:id="rId3"/>
              </a:rPr>
              <a:t>info@esdo.eu</a:t>
            </a:r>
            <a:endParaRPr lang="en-GB" sz="1400" dirty="0" smtClean="0"/>
          </a:p>
          <a:p>
            <a:pPr marL="0" indent="0">
              <a:buNone/>
              <a:tabLst>
                <a:tab pos="441325" algn="l"/>
              </a:tabLst>
              <a:defRPr/>
            </a:pPr>
            <a:r>
              <a:rPr lang="fr-FR" sz="1400" dirty="0" smtClean="0">
                <a:solidFill>
                  <a:srgbClr val="363636"/>
                </a:solidFill>
              </a:rPr>
              <a:t>Nous </a:t>
            </a:r>
            <a:r>
              <a:rPr lang="fr-FR" sz="1400" dirty="0">
                <a:solidFill>
                  <a:srgbClr val="363636"/>
                </a:solidFill>
              </a:rPr>
              <a:t>sommes également très reconnaissants à Lilly Oncologie pour leur support financier, administratif et logistique à cette activité</a:t>
            </a:r>
          </a:p>
          <a:p>
            <a:pPr marL="0" indent="0">
              <a:buNone/>
              <a:tabLst>
                <a:tab pos="441325" algn="l"/>
              </a:tabLst>
              <a:defRPr/>
            </a:pPr>
            <a:r>
              <a:rPr lang="fr-FR" sz="1400" dirty="0">
                <a:solidFill>
                  <a:schemeClr val="tx1"/>
                </a:solidFill>
              </a:rPr>
              <a:t>Sincèrement vôtres, </a:t>
            </a:r>
          </a:p>
          <a:p>
            <a:pPr marL="0" indent="0">
              <a:buNone/>
              <a:tabLst>
                <a:tab pos="441325" algn="l"/>
              </a:tabLst>
              <a:defRPr/>
            </a:pPr>
            <a:endParaRPr lang="fr-FR" sz="1400" dirty="0" smtClean="0">
              <a:solidFill>
                <a:schemeClr val="tx1"/>
              </a:solidFill>
            </a:endParaRPr>
          </a:p>
          <a:p>
            <a:pPr marL="0" indent="0">
              <a:buNone/>
              <a:tabLst>
                <a:tab pos="441325" algn="l"/>
                <a:tab pos="2870200" algn="l"/>
              </a:tabLst>
              <a:defRPr/>
            </a:pPr>
            <a:r>
              <a:rPr lang="fr-FR" sz="1400" b="1" dirty="0" smtClean="0">
                <a:solidFill>
                  <a:schemeClr val="tx1"/>
                </a:solidFill>
              </a:rPr>
              <a:t>Eric Van </a:t>
            </a:r>
            <a:r>
              <a:rPr lang="fr-FR" sz="1400" b="1" dirty="0" err="1" smtClean="0">
                <a:solidFill>
                  <a:schemeClr val="tx1"/>
                </a:solidFill>
              </a:rPr>
              <a:t>Cutsem</a:t>
            </a:r>
            <a:r>
              <a:rPr lang="fr-FR" sz="1400" b="1" dirty="0" smtClean="0">
                <a:solidFill>
                  <a:schemeClr val="tx1"/>
                </a:solidFill>
              </a:rPr>
              <a:t>	Ulrich </a:t>
            </a:r>
            <a:r>
              <a:rPr lang="fr-FR" sz="1400" b="1" dirty="0" err="1" smtClean="0">
                <a:solidFill>
                  <a:schemeClr val="tx1"/>
                </a:solidFill>
              </a:rPr>
              <a:t>Güller</a:t>
            </a:r>
            <a:r>
              <a:rPr lang="fr-FR" sz="1400" b="1" dirty="0" smtClean="0">
                <a:solidFill>
                  <a:schemeClr val="tx1"/>
                </a:solidFill>
              </a:rPr>
              <a:t/>
            </a:r>
            <a:br>
              <a:rPr lang="fr-FR" sz="1400" b="1" dirty="0" smtClean="0">
                <a:solidFill>
                  <a:schemeClr val="tx1"/>
                </a:solidFill>
              </a:rPr>
            </a:br>
            <a:r>
              <a:rPr lang="fr-FR" sz="1400" b="1" dirty="0" smtClean="0">
                <a:solidFill>
                  <a:schemeClr val="tx1"/>
                </a:solidFill>
              </a:rPr>
              <a:t>Thomas </a:t>
            </a:r>
            <a:r>
              <a:rPr lang="fr-FR" sz="1400" b="1" dirty="0" err="1" smtClean="0">
                <a:solidFill>
                  <a:schemeClr val="tx1"/>
                </a:solidFill>
              </a:rPr>
              <a:t>Seufferlein</a:t>
            </a:r>
            <a:r>
              <a:rPr lang="fr-FR" sz="1400" b="1" dirty="0" smtClean="0">
                <a:solidFill>
                  <a:schemeClr val="tx1"/>
                </a:solidFill>
              </a:rPr>
              <a:t> 	Thomas </a:t>
            </a:r>
            <a:r>
              <a:rPr lang="fr-FR" sz="1400" b="1" dirty="0" err="1" smtClean="0">
                <a:solidFill>
                  <a:schemeClr val="tx1"/>
                </a:solidFill>
              </a:rPr>
              <a:t>Grünberger</a:t>
            </a:r>
            <a:r>
              <a:rPr lang="fr-FR" sz="1400" b="1" dirty="0" smtClean="0">
                <a:solidFill>
                  <a:schemeClr val="tx1"/>
                </a:solidFill>
              </a:rPr>
              <a:t/>
            </a:r>
            <a:br>
              <a:rPr lang="fr-FR" sz="1400" b="1" dirty="0" smtClean="0">
                <a:solidFill>
                  <a:schemeClr val="tx1"/>
                </a:solidFill>
              </a:rPr>
            </a:br>
            <a:r>
              <a:rPr lang="fr-FR" sz="1400" b="1" dirty="0" smtClean="0">
                <a:solidFill>
                  <a:schemeClr val="tx1"/>
                </a:solidFill>
              </a:rPr>
              <a:t>Côme Lepage	Tamara </a:t>
            </a:r>
            <a:r>
              <a:rPr lang="fr-FR" sz="1400" b="1" dirty="0" err="1" smtClean="0">
                <a:solidFill>
                  <a:schemeClr val="tx1"/>
                </a:solidFill>
              </a:rPr>
              <a:t>Matysiak-Budnik</a:t>
            </a:r>
            <a:r>
              <a:rPr lang="fr-FR" sz="1400" b="1" dirty="0" smtClean="0">
                <a:solidFill>
                  <a:schemeClr val="tx1"/>
                </a:solidFill>
              </a:rPr>
              <a:t/>
            </a:r>
            <a:br>
              <a:rPr lang="fr-FR" sz="1400" b="1" dirty="0" smtClean="0">
                <a:solidFill>
                  <a:schemeClr val="tx1"/>
                </a:solidFill>
              </a:rPr>
            </a:br>
            <a:r>
              <a:rPr lang="fr-FR" sz="1400" b="1" dirty="0" smtClean="0">
                <a:solidFill>
                  <a:schemeClr val="tx1"/>
                </a:solidFill>
              </a:rPr>
              <a:t>Wolff </a:t>
            </a:r>
            <a:r>
              <a:rPr lang="fr-FR" sz="1400" b="1" dirty="0" err="1" smtClean="0">
                <a:solidFill>
                  <a:schemeClr val="tx1"/>
                </a:solidFill>
              </a:rPr>
              <a:t>Schmiegel</a:t>
            </a:r>
            <a:r>
              <a:rPr lang="fr-FR" sz="1400" b="1" dirty="0" smtClean="0">
                <a:solidFill>
                  <a:schemeClr val="tx1"/>
                </a:solidFill>
              </a:rPr>
              <a:t>	Jaroslaw </a:t>
            </a:r>
            <a:r>
              <a:rPr lang="fr-FR" sz="1400" b="1" dirty="0" err="1" smtClean="0">
                <a:solidFill>
                  <a:schemeClr val="tx1"/>
                </a:solidFill>
              </a:rPr>
              <a:t>Regula</a:t>
            </a:r>
            <a:r>
              <a:rPr lang="fr-FR" sz="1400" b="1" dirty="0" smtClean="0">
                <a:solidFill>
                  <a:schemeClr val="tx1"/>
                </a:solidFill>
              </a:rPr>
              <a:t/>
            </a:r>
            <a:br>
              <a:rPr lang="fr-FR" sz="1400" b="1" dirty="0" smtClean="0">
                <a:solidFill>
                  <a:schemeClr val="tx1"/>
                </a:solidFill>
              </a:rPr>
            </a:br>
            <a:r>
              <a:rPr lang="fr-FR" sz="1400" b="1" dirty="0" err="1" smtClean="0">
                <a:solidFill>
                  <a:schemeClr val="tx1"/>
                </a:solidFill>
              </a:rPr>
              <a:t>Phillippe</a:t>
            </a:r>
            <a:r>
              <a:rPr lang="fr-FR" sz="1400" b="1" dirty="0" smtClean="0">
                <a:solidFill>
                  <a:schemeClr val="tx1"/>
                </a:solidFill>
              </a:rPr>
              <a:t> Rougier </a:t>
            </a:r>
            <a:r>
              <a:rPr lang="fr-FR" sz="1400" dirty="0" smtClean="0">
                <a:solidFill>
                  <a:schemeClr val="tx1"/>
                </a:solidFill>
              </a:rPr>
              <a:t>(hon,)	</a:t>
            </a:r>
            <a:r>
              <a:rPr lang="fr-FR" sz="1400" b="1" dirty="0" smtClean="0">
                <a:solidFill>
                  <a:schemeClr val="tx1"/>
                </a:solidFill>
              </a:rPr>
              <a:t>Jean-Luc Van </a:t>
            </a:r>
            <a:r>
              <a:rPr lang="fr-FR" sz="1400" b="1" dirty="0" err="1" smtClean="0">
                <a:solidFill>
                  <a:schemeClr val="tx1"/>
                </a:solidFill>
              </a:rPr>
              <a:t>Laethem</a:t>
            </a:r>
            <a:r>
              <a:rPr lang="fr-FR" sz="1400" b="1" dirty="0" smtClean="0">
                <a:solidFill>
                  <a:schemeClr val="tx1"/>
                </a:solidFill>
              </a:rPr>
              <a:t/>
            </a:r>
            <a:br>
              <a:rPr lang="fr-FR" sz="1400" b="1" dirty="0" smtClean="0">
                <a:solidFill>
                  <a:schemeClr val="tx1"/>
                </a:solidFill>
              </a:rPr>
            </a:br>
            <a:endParaRPr lang="fr-FR" sz="1400" dirty="0" smtClean="0">
              <a:solidFill>
                <a:schemeClr val="tx1"/>
              </a:solidFill>
            </a:endParaRPr>
          </a:p>
          <a:p>
            <a:pPr marL="0" indent="0">
              <a:buNone/>
              <a:tabLst>
                <a:tab pos="441325" algn="l"/>
              </a:tabLst>
              <a:defRPr/>
            </a:pPr>
            <a:r>
              <a:rPr lang="fr-FR" sz="1400" dirty="0" smtClean="0">
                <a:solidFill>
                  <a:schemeClr val="tx1"/>
                </a:solidFill>
              </a:rPr>
              <a:t>(</a:t>
            </a:r>
            <a:r>
              <a:rPr lang="fr-FR" sz="1400" dirty="0" err="1" smtClean="0">
                <a:solidFill>
                  <a:schemeClr val="tx1"/>
                </a:solidFill>
              </a:rPr>
              <a:t>Board</a:t>
            </a:r>
            <a:r>
              <a:rPr lang="fr-FR" sz="1400" dirty="0" smtClean="0">
                <a:solidFill>
                  <a:schemeClr val="tx1"/>
                </a:solidFill>
              </a:rPr>
              <a:t> de l’ESDO)</a:t>
            </a:r>
            <a:endParaRPr lang="fr-FR"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1678" y="4944345"/>
            <a:ext cx="1500059" cy="1403328"/>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O-002: Variations géographiques dans le traitement systémique en vraie vie des patients avec cancer du pancréas métastatique en Europe </a:t>
            </a:r>
            <a:br>
              <a:rPr lang="fr-FR" dirty="0" smtClean="0"/>
            </a:br>
            <a:r>
              <a:rPr lang="fr-FR" dirty="0" smtClean="0"/>
              <a:t>– Taieb J, et al</a:t>
            </a:r>
            <a:endParaRPr lang="fr-FR" dirty="0"/>
          </a:p>
        </p:txBody>
      </p:sp>
      <p:sp>
        <p:nvSpPr>
          <p:cNvPr id="5" name="Text Placeholder 4"/>
          <p:cNvSpPr>
            <a:spLocks noGrp="1"/>
          </p:cNvSpPr>
          <p:nvPr>
            <p:ph type="body" sz="quarter" idx="11"/>
          </p:nvPr>
        </p:nvSpPr>
        <p:spPr>
          <a:xfrm>
            <a:off x="4414604" y="6096000"/>
            <a:ext cx="4364272" cy="487363"/>
          </a:xfrm>
        </p:spPr>
        <p:txBody>
          <a:bodyPr/>
          <a:lstStyle/>
          <a:p>
            <a:r>
              <a:rPr lang="fr-FR" smtClean="0"/>
              <a:t/>
            </a:r>
            <a:br>
              <a:rPr lang="fr-FR" smtClean="0"/>
            </a:br>
            <a:r>
              <a:rPr lang="fr-FR" smtClean="0"/>
              <a:t>Taieb J, et al, Ann Oncol 2018;29(suppl 5):abstr O-002</a:t>
            </a:r>
            <a:endParaRPr lang="fr-F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fr-FR" b="1" dirty="0" smtClean="0"/>
              <a:t>Conclusions</a:t>
            </a:r>
          </a:p>
          <a:p>
            <a:r>
              <a:rPr lang="fr-FR" b="1" dirty="0" smtClean="0"/>
              <a:t>En Europe, le choix du traitement de 1</a:t>
            </a:r>
            <a:r>
              <a:rPr lang="fr-FR" b="1" baseline="30000" dirty="0" smtClean="0"/>
              <a:t>e</a:t>
            </a:r>
            <a:r>
              <a:rPr lang="fr-FR" b="1" dirty="0" smtClean="0"/>
              <a:t> ligne du cancer du pancréas métastatique est globalement cohérent avec les recommandations de l’ESMO </a:t>
            </a:r>
          </a:p>
          <a:p>
            <a:pPr lvl="1"/>
            <a:r>
              <a:rPr lang="fr-FR" b="1" dirty="0" smtClean="0"/>
              <a:t>Il y a des variations entre les pays dans le pourcentage relatif des différents traitements utilisés</a:t>
            </a:r>
          </a:p>
          <a:p>
            <a:pPr lvl="1"/>
            <a:r>
              <a:rPr lang="fr-FR" b="1" dirty="0" smtClean="0"/>
              <a:t>Le choix du traitement de 1</a:t>
            </a:r>
            <a:r>
              <a:rPr lang="fr-FR" b="1" baseline="30000" dirty="0" smtClean="0"/>
              <a:t>e</a:t>
            </a:r>
            <a:r>
              <a:rPr lang="fr-FR" b="1" dirty="0" smtClean="0"/>
              <a:t> ligne dépend des conditions locales de remboursement et de l’état du patient </a:t>
            </a:r>
          </a:p>
          <a:p>
            <a:r>
              <a:rPr lang="fr-FR" b="1" dirty="0" smtClean="0"/>
              <a:t>Le choix du traitement de 2</a:t>
            </a:r>
            <a:r>
              <a:rPr lang="fr-FR" b="1" baseline="30000" dirty="0" smtClean="0"/>
              <a:t>e</a:t>
            </a:r>
            <a:r>
              <a:rPr lang="fr-FR" b="1" dirty="0" smtClean="0"/>
              <a:t> ligne varie largement entre les pays</a:t>
            </a:r>
          </a:p>
          <a:p>
            <a:pPr lvl="1"/>
            <a:r>
              <a:rPr lang="fr-FR" b="1" dirty="0" smtClean="0"/>
              <a:t>Le choix du traitement de 2</a:t>
            </a:r>
            <a:r>
              <a:rPr lang="fr-FR" b="1" baseline="30000" dirty="0" smtClean="0"/>
              <a:t>e</a:t>
            </a:r>
            <a:r>
              <a:rPr lang="fr-FR" b="1" dirty="0" smtClean="0"/>
              <a:t> ligne s’est avéré dépendant du traitement de 1</a:t>
            </a:r>
            <a:r>
              <a:rPr lang="fr-FR" b="1" baseline="30000" dirty="0" smtClean="0"/>
              <a:t>e</a:t>
            </a:r>
            <a:r>
              <a:rPr lang="fr-FR" b="1" dirty="0" smtClean="0"/>
              <a:t> ligne et des conditions locales de remboursement </a:t>
            </a:r>
          </a:p>
          <a:p>
            <a:r>
              <a:rPr lang="fr-FR" b="1" dirty="0" smtClean="0"/>
              <a:t>Au moment de l’étude, il n’y avait pas de traitement approuvé de 2</a:t>
            </a:r>
            <a:r>
              <a:rPr lang="fr-FR" b="1" baseline="30000" dirty="0" smtClean="0"/>
              <a:t>e</a:t>
            </a:r>
            <a:r>
              <a:rPr lang="fr-FR" b="1" dirty="0" smtClean="0"/>
              <a:t> ligne pour les patients avec cancer du pancréas métastatique </a:t>
            </a:r>
            <a:endParaRPr lang="fr-FR" b="1" dirty="0"/>
          </a:p>
        </p:txBody>
      </p:sp>
    </p:spTree>
    <p:extLst>
      <p:ext uri="{BB962C8B-B14F-4D97-AF65-F5344CB8AC3E}">
        <p14:creationId xmlns:p14="http://schemas.microsoft.com/office/powerpoint/2010/main" val="3464387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2" y="4406900"/>
            <a:ext cx="8205687" cy="1362075"/>
          </a:xfrm>
        </p:spPr>
        <p:txBody>
          <a:bodyPr/>
          <a:lstStyle/>
          <a:p>
            <a:r>
              <a:rPr lang="fr-FR" dirty="0" smtClean="0"/>
              <a:t>Carcinome Hépatocellulaire</a:t>
            </a:r>
            <a:endParaRPr lang="fr-FR" dirty="0"/>
          </a:p>
        </p:txBody>
      </p:sp>
    </p:spTree>
    <p:extLst>
      <p:ext uri="{BB962C8B-B14F-4D97-AF65-F5344CB8AC3E}">
        <p14:creationId xmlns:p14="http://schemas.microsoft.com/office/powerpoint/2010/main" val="1746177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365124" y="179614"/>
            <a:ext cx="8413751" cy="807720"/>
          </a:xfrm>
        </p:spPr>
        <p:txBody>
          <a:bodyPr/>
          <a:lstStyle/>
          <a:p>
            <a:r>
              <a:rPr lang="fr-FR" dirty="0" smtClean="0"/>
              <a:t>LBA-001: Ramucirumab en traitement de 2</a:t>
            </a:r>
            <a:r>
              <a:rPr lang="fr-FR" baseline="30000" dirty="0" smtClean="0"/>
              <a:t>e</a:t>
            </a:r>
            <a:r>
              <a:rPr lang="fr-FR" dirty="0" smtClean="0"/>
              <a:t> ligne chez les patients avec carcinome hépatocellulaire (CHC) avancé et alpha-</a:t>
            </a:r>
            <a:r>
              <a:rPr lang="fr-FR" dirty="0" err="1" smtClean="0"/>
              <a:t>fetoprotéine</a:t>
            </a:r>
            <a:r>
              <a:rPr lang="fr-FR" dirty="0" smtClean="0"/>
              <a:t> (AFP) élevée après une 1</a:t>
            </a:r>
            <a:r>
              <a:rPr lang="fr-FR" baseline="30000" dirty="0" smtClean="0"/>
              <a:t>e</a:t>
            </a:r>
            <a:r>
              <a:rPr lang="fr-FR" dirty="0" smtClean="0"/>
              <a:t> ligne de </a:t>
            </a:r>
            <a:r>
              <a:rPr lang="fr-FR" dirty="0" err="1" smtClean="0"/>
              <a:t>sorafénib</a:t>
            </a:r>
            <a:r>
              <a:rPr lang="fr-FR" dirty="0" smtClean="0"/>
              <a:t>: données </a:t>
            </a:r>
            <a:r>
              <a:rPr lang="fr-FR" dirty="0" err="1" smtClean="0"/>
              <a:t>poolées</a:t>
            </a:r>
            <a:r>
              <a:rPr lang="fr-FR" dirty="0" smtClean="0"/>
              <a:t> d’efficacité et tolérance de deux études randomisées de phase 3 (REACH-2 et REACH) – Zhu A, et al</a:t>
            </a:r>
            <a:endParaRPr lang="fr-FR" dirty="0"/>
          </a:p>
        </p:txBody>
      </p:sp>
      <p:sp>
        <p:nvSpPr>
          <p:cNvPr id="6" name="Content Placeholder 2"/>
          <p:cNvSpPr>
            <a:spLocks noGrp="1"/>
          </p:cNvSpPr>
          <p:nvPr>
            <p:ph idx="1"/>
          </p:nvPr>
        </p:nvSpPr>
        <p:spPr/>
        <p:txBody>
          <a:bodyPr/>
          <a:lstStyle/>
          <a:p>
            <a:pPr marL="0" indent="0">
              <a:buNone/>
            </a:pPr>
            <a:r>
              <a:rPr lang="fr-FR" b="1" dirty="0" smtClean="0"/>
              <a:t>Objectif</a:t>
            </a:r>
          </a:p>
          <a:p>
            <a:r>
              <a:rPr lang="fr-FR" dirty="0" smtClean="0"/>
              <a:t>Evaluer le bénéfice du ramucirumab chez des patients avec CHC avancé et AFP à l’inclusion ≥400 </a:t>
            </a:r>
            <a:r>
              <a:rPr lang="fr-FR" dirty="0" err="1" smtClean="0"/>
              <a:t>ng</a:t>
            </a:r>
            <a:r>
              <a:rPr lang="fr-FR" dirty="0" smtClean="0"/>
              <a:t>/</a:t>
            </a:r>
            <a:r>
              <a:rPr lang="fr-FR" dirty="0" err="1" smtClean="0"/>
              <a:t>mL</a:t>
            </a:r>
            <a:r>
              <a:rPr lang="fr-FR" dirty="0" smtClean="0"/>
              <a:t> dans une analyse </a:t>
            </a:r>
            <a:r>
              <a:rPr lang="fr-FR" dirty="0" err="1" smtClean="0"/>
              <a:t>poolée</a:t>
            </a:r>
            <a:r>
              <a:rPr lang="fr-FR" dirty="0" smtClean="0"/>
              <a:t> des études de phase III REACH et REACH-2</a:t>
            </a:r>
            <a:endParaRPr lang="fr-FR" dirty="0"/>
          </a:p>
        </p:txBody>
      </p:sp>
      <p:sp>
        <p:nvSpPr>
          <p:cNvPr id="21" name="Text Placeholder 3"/>
          <p:cNvSpPr>
            <a:spLocks noGrp="1"/>
          </p:cNvSpPr>
          <p:nvPr>
            <p:ph type="body" sz="quarter" idx="10"/>
          </p:nvPr>
        </p:nvSpPr>
        <p:spPr>
          <a:xfrm>
            <a:off x="365125" y="6096000"/>
            <a:ext cx="4501075" cy="487363"/>
          </a:xfrm>
        </p:spPr>
        <p:txBody>
          <a:bodyPr/>
          <a:lstStyle/>
          <a:p>
            <a:r>
              <a:rPr lang="fr-FR" dirty="0" smtClean="0"/>
              <a:t>*Les patients avec AFP ≥400 </a:t>
            </a:r>
            <a:r>
              <a:rPr lang="fr-FR" dirty="0" err="1" smtClean="0"/>
              <a:t>ng</a:t>
            </a:r>
            <a:r>
              <a:rPr lang="fr-FR" dirty="0" smtClean="0"/>
              <a:t>/</a:t>
            </a:r>
            <a:r>
              <a:rPr lang="fr-FR" dirty="0" err="1" smtClean="0"/>
              <a:t>mL</a:t>
            </a:r>
            <a:r>
              <a:rPr lang="fr-FR" dirty="0" smtClean="0"/>
              <a:t> ont été sélectionnés pour les 2 études dans l’analyse </a:t>
            </a:r>
            <a:r>
              <a:rPr lang="fr-FR" dirty="0" err="1" smtClean="0"/>
              <a:t>poolée</a:t>
            </a:r>
            <a:r>
              <a:rPr lang="fr-FR" dirty="0" smtClean="0"/>
              <a:t> </a:t>
            </a:r>
            <a:r>
              <a:rPr lang="fr-FR" baseline="30000" dirty="0" smtClean="0"/>
              <a:t>†</a:t>
            </a:r>
            <a:r>
              <a:rPr lang="fr-FR" dirty="0" smtClean="0"/>
              <a:t>1:1 (REACH) ou 2:1 (REACH-2)</a:t>
            </a:r>
            <a:endParaRPr lang="fr-FR" dirty="0"/>
          </a:p>
        </p:txBody>
      </p:sp>
      <p:sp>
        <p:nvSpPr>
          <p:cNvPr id="5" name="Text Placeholder 4"/>
          <p:cNvSpPr>
            <a:spLocks noGrp="1"/>
          </p:cNvSpPr>
          <p:nvPr>
            <p:ph type="body" sz="quarter" idx="11"/>
          </p:nvPr>
        </p:nvSpPr>
        <p:spPr/>
        <p:txBody>
          <a:bodyPr/>
          <a:lstStyle/>
          <a:p>
            <a:r>
              <a:rPr lang="fr-FR" smtClean="0"/>
              <a:t>Zhu A, et al, Ann Oncol 2018;29(suppl 5):abstr LBA-001</a:t>
            </a:r>
            <a:endParaRPr lang="fr-FR" dirty="0"/>
          </a:p>
        </p:txBody>
      </p:sp>
      <p:sp>
        <p:nvSpPr>
          <p:cNvPr id="7" name="Oval 14"/>
          <p:cNvSpPr>
            <a:spLocks noChangeArrowheads="1"/>
          </p:cNvSpPr>
          <p:nvPr/>
        </p:nvSpPr>
        <p:spPr bwMode="auto">
          <a:xfrm>
            <a:off x="5075121" y="340781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lvl="0" algn="ctr">
              <a:defRPr/>
            </a:pPr>
            <a:r>
              <a:rPr lang="fr-FR" altLang="zh-CN" sz="1600" b="1" smtClean="0">
                <a:solidFill>
                  <a:srgbClr val="043882"/>
                </a:solidFill>
                <a:ea typeface="SimSun" pitchFamily="2" charset="-122"/>
              </a:rPr>
              <a:t>R</a:t>
            </a:r>
            <a:r>
              <a:rPr lang="fr-FR" altLang="zh-CN" sz="1600" b="1" baseline="30000" smtClean="0">
                <a:solidFill>
                  <a:srgbClr val="043882"/>
                </a:solidFill>
                <a:ea typeface="SimSun" pitchFamily="2" charset="-122"/>
              </a:rPr>
              <a:t>†</a:t>
            </a:r>
            <a:endParaRPr kumimoji="0" lang="fr-FR" altLang="zh-CN" sz="1600" b="1" i="0" u="none" strike="noStrike" kern="1200" cap="none" spc="0" normalizeH="0" baseline="30000" noProof="0" dirty="0">
              <a:ln>
                <a:noFill/>
              </a:ln>
              <a:solidFill>
                <a:srgbClr val="043882"/>
              </a:solidFill>
              <a:effectLst/>
              <a:uLnTx/>
              <a:uFillTx/>
              <a:ea typeface="SimSun" pitchFamily="2" charset="-122"/>
            </a:endParaRPr>
          </a:p>
        </p:txBody>
      </p:sp>
      <p:cxnSp>
        <p:nvCxnSpPr>
          <p:cNvPr id="8" name="AutoShape 15"/>
          <p:cNvCxnSpPr>
            <a:cxnSpLocks noChangeShapeType="1"/>
            <a:stCxn id="7" idx="0"/>
            <a:endCxn id="13" idx="1"/>
          </p:cNvCxnSpPr>
          <p:nvPr/>
        </p:nvCxnSpPr>
        <p:spPr bwMode="auto">
          <a:xfrm rot="5400000" flipH="1" flipV="1">
            <a:off x="5272074" y="2824893"/>
            <a:ext cx="677763" cy="488073"/>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011504" y="2408451"/>
            <a:ext cx="1027565"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Prog/</a:t>
            </a:r>
            <a:b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toxicité</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0" name="Content Placeholder 26"/>
          <p:cNvSpPr txBox="1">
            <a:spLocks/>
          </p:cNvSpPr>
          <p:nvPr/>
        </p:nvSpPr>
        <p:spPr bwMode="auto">
          <a:xfrm>
            <a:off x="5736723" y="3554903"/>
            <a:ext cx="3407277" cy="848939"/>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srgbClr val="043882"/>
                </a:solidFill>
                <a:effectLst/>
                <a:uLnTx/>
                <a:uFillTx/>
                <a:latin typeface="Arial"/>
                <a:ea typeface="+mn-ea"/>
                <a:cs typeface="Arial" charset="0"/>
              </a:rPr>
              <a:t>Stratification de l’analyse poolée</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charset="0"/>
              </a:rPr>
              <a:t>Etude: REACH vs. REACH-2</a:t>
            </a:r>
            <a:endParaRPr kumimoji="0" lang="fr-FR" sz="16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11" name="AutoShape 19"/>
          <p:cNvCxnSpPr>
            <a:cxnSpLocks noChangeShapeType="1"/>
            <a:stCxn id="14" idx="3"/>
            <a:endCxn id="7" idx="2"/>
          </p:cNvCxnSpPr>
          <p:nvPr/>
        </p:nvCxnSpPr>
        <p:spPr bwMode="auto">
          <a:xfrm>
            <a:off x="4866200" y="3699910"/>
            <a:ext cx="208921"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flipV="1">
            <a:off x="7742906" y="2717871"/>
            <a:ext cx="268598" cy="12176"/>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5854992" y="2193542"/>
            <a:ext cx="1887914" cy="1073010"/>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Ramucirumab </a:t>
            </a:r>
            <a:br>
              <a:rPr kumimoji="0" lang="fr-FR" altLang="zh-CN" sz="18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br>
            <a:r>
              <a:rPr kumimoji="0" lang="fr-FR" altLang="zh-CN" sz="18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8 mg/kg iv /2S + MSSu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(n=316)</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sp>
        <p:nvSpPr>
          <p:cNvPr id="14" name="AutoShape 9"/>
          <p:cNvSpPr>
            <a:spLocks noChangeArrowheads="1"/>
          </p:cNvSpPr>
          <p:nvPr/>
        </p:nvSpPr>
        <p:spPr bwMode="auto">
          <a:xfrm>
            <a:off x="132569" y="2117682"/>
            <a:ext cx="4733631" cy="31644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dirty="0" smtClean="0">
                <a:solidFill>
                  <a:srgbClr val="FFFFFF"/>
                </a:solidFill>
                <a:ea typeface="SimSun" pitchFamily="2" charset="-122"/>
              </a:rPr>
              <a:t>Critères d'inclusion de REACH et REACH-2</a:t>
            </a:r>
            <a:endParaRPr kumimoji="0" lang="fr-FR" altLang="zh-CN" sz="1800" b="0" i="0" u="none" strike="noStrike" kern="1200" cap="none" spc="0" normalizeH="0" baseline="0" noProof="0" dirty="0" smtClean="0">
              <a:ln>
                <a:noFill/>
              </a:ln>
              <a:solidFill>
                <a:srgbClr val="FFFFFF"/>
              </a:solidFill>
              <a:effectLst/>
              <a:uLnTx/>
              <a:uFillTx/>
              <a:ea typeface="SimSun" pitchFamily="2" charset="-122"/>
            </a:endParaRP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CHC avancé </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Stade BCLC B ou</a:t>
            </a:r>
            <a:r>
              <a:rPr kumimoji="0" lang="fr-FR" altLang="zh-CN" sz="1800" b="0" i="0" u="none" strike="noStrike" kern="1200" cap="none" spc="0" normalizeH="0" noProof="0" dirty="0" smtClean="0">
                <a:ln>
                  <a:noFill/>
                </a:ln>
                <a:solidFill>
                  <a:srgbClr val="FFFFFF"/>
                </a:solidFill>
                <a:effectLst/>
                <a:uLnTx/>
                <a:uFillTx/>
                <a:latin typeface="Arial" panose="020B0604020202020204" pitchFamily="34" charset="0"/>
                <a:cs typeface="Arial" panose="020B0604020202020204" pitchFamily="34" charset="0"/>
              </a:rPr>
              <a:t> C</a:t>
            </a:r>
            <a:endParaRPr kumimoji="0" lang="fr-FR" altLang="zh-CN" sz="18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Sorafénib préalable</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Child-</a:t>
            </a:r>
            <a:r>
              <a:rPr kumimoji="0" lang="fr-FR" altLang="zh-CN" sz="1800" b="0" i="0" u="none" strike="noStrike" kern="1200" cap="none" spc="0" normalizeH="0" baseline="0" noProof="0" dirty="0" err="1" smtClean="0">
                <a:ln>
                  <a:noFill/>
                </a:ln>
                <a:solidFill>
                  <a:srgbClr val="FFFFFF"/>
                </a:solidFill>
                <a:effectLst/>
                <a:uLnTx/>
                <a:uFillTx/>
                <a:latin typeface="Arial" panose="020B0604020202020204" pitchFamily="34" charset="0"/>
                <a:cs typeface="Arial" panose="020B0604020202020204" pitchFamily="34" charset="0"/>
              </a:rPr>
              <a:t>Pugh</a:t>
            </a:r>
            <a:r>
              <a:rPr kumimoji="0" lang="fr-FR" altLang="zh-CN" sz="18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 A</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ECOG PS 0–1</a:t>
            </a:r>
          </a:p>
          <a:p>
            <a:pPr marL="285750" indent="-285750" defTabSz="892175" eaLnBrk="0" hangingPunct="0">
              <a:spcAft>
                <a:spcPct val="30000"/>
              </a:spcAft>
              <a:buFont typeface="Arial" panose="020B0604020202020204" pitchFamily="34" charset="0"/>
              <a:buChar char="•"/>
              <a:defRPr/>
            </a:pPr>
            <a:r>
              <a:rPr lang="fr-FR" altLang="zh-CN" dirty="0">
                <a:solidFill>
                  <a:srgbClr val="FFFFFF"/>
                </a:solidFill>
                <a:latin typeface="Arial" panose="020B0604020202020204" pitchFamily="34" charset="0"/>
                <a:cs typeface="Arial" panose="020B0604020202020204" pitchFamily="34" charset="0"/>
              </a:rPr>
              <a:t>AFP* ≥400 </a:t>
            </a:r>
            <a:r>
              <a:rPr lang="fr-FR" altLang="zh-CN" dirty="0" err="1">
                <a:solidFill>
                  <a:srgbClr val="FFFFFF"/>
                </a:solidFill>
                <a:latin typeface="Arial" panose="020B0604020202020204" pitchFamily="34" charset="0"/>
                <a:cs typeface="Arial" panose="020B0604020202020204" pitchFamily="34" charset="0"/>
              </a:rPr>
              <a:t>ng</a:t>
            </a:r>
            <a:r>
              <a:rPr lang="fr-FR" altLang="zh-CN" dirty="0">
                <a:solidFill>
                  <a:srgbClr val="FFFFFF"/>
                </a:solidFill>
                <a:latin typeface="Arial" panose="020B0604020202020204" pitchFamily="34" charset="0"/>
                <a:cs typeface="Arial" panose="020B0604020202020204" pitchFamily="34" charset="0"/>
              </a:rPr>
              <a:t>/</a:t>
            </a:r>
            <a:r>
              <a:rPr lang="fr-FR" altLang="zh-CN" dirty="0" err="1" smtClean="0">
                <a:solidFill>
                  <a:srgbClr val="FFFFFF"/>
                </a:solidFill>
                <a:latin typeface="Arial" panose="020B0604020202020204" pitchFamily="34" charset="0"/>
                <a:cs typeface="Arial" panose="020B0604020202020204" pitchFamily="34" charset="0"/>
              </a:rPr>
              <a:t>mL</a:t>
            </a:r>
            <a:r>
              <a:rPr lang="fr-FR" altLang="zh-CN" dirty="0" smtClean="0">
                <a:solidFill>
                  <a:srgbClr val="FFFFFF"/>
                </a:solidFill>
                <a:latin typeface="Arial" panose="020B0604020202020204" pitchFamily="34" charset="0"/>
                <a:cs typeface="Arial" panose="020B0604020202020204" pitchFamily="34" charset="0"/>
              </a:rPr>
              <a:t> à l’inclusion dans </a:t>
            </a:r>
            <a:r>
              <a:rPr lang="fr-FR" altLang="zh-CN" dirty="0" smtClean="0">
                <a:solidFill>
                  <a:srgbClr val="FFFFFF"/>
                </a:solidFill>
                <a:ea typeface="SimSun" pitchFamily="2" charset="-122"/>
              </a:rPr>
              <a:t>REACH-2</a:t>
            </a:r>
            <a:endParaRPr kumimoji="0" lang="fr-FR" altLang="zh-CN" sz="18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(n=542)</a:t>
            </a:r>
            <a:endParaRPr kumimoji="0" lang="fr-FR" altLang="zh-CN"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 name="Rectangle 9"/>
          <p:cNvSpPr txBox="1">
            <a:spLocks noChangeArrowheads="1"/>
          </p:cNvSpPr>
          <p:nvPr/>
        </p:nvSpPr>
        <p:spPr bwMode="auto">
          <a:xfrm>
            <a:off x="365124" y="5290826"/>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PRINCIPAL </a:t>
            </a:r>
            <a:br>
              <a:rPr kumimoji="0" lang="fr-FR" sz="1600" b="1" i="0" u="none" strike="noStrike" kern="1200" cap="none" spc="0" normalizeH="0" baseline="0" noProof="0" dirty="0" smtClean="0">
                <a:ln>
                  <a:noFill/>
                </a:ln>
                <a:solidFill>
                  <a:srgbClr val="A0A0A0"/>
                </a:solidFill>
                <a:effectLst/>
                <a:uLnTx/>
                <a:uFillTx/>
                <a:latin typeface="Arial"/>
                <a:ea typeface="+mn-ea"/>
                <a:cs typeface="Arial"/>
              </a:rPr>
            </a:b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(POUR LES 2 ÉTUDES</a:t>
            </a:r>
            <a:r>
              <a:rPr kumimoji="0" lang="fr-FR" sz="1600" b="1" i="0" u="none" strike="noStrike" kern="1200" cap="none" spc="0" normalizeH="0" noProof="0" dirty="0" smtClean="0">
                <a:ln>
                  <a:noFill/>
                </a:ln>
                <a:solidFill>
                  <a:srgbClr val="A0A0A0"/>
                </a:solidFill>
                <a:effectLst/>
                <a:uLnTx/>
                <a:uFillTx/>
                <a:latin typeface="Arial"/>
                <a:ea typeface="+mn-ea"/>
                <a:cs typeface="Arial"/>
              </a:rPr>
              <a:t>)</a:t>
            </a:r>
            <a:endParaRPr kumimoji="0" lang="fr-FR" sz="1600" b="1" i="0" u="none" strike="noStrike" kern="1200" cap="none" spc="0" normalizeH="0" baseline="0" noProof="0" dirty="0" smtClean="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SG</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 name="Content Placeholder 26"/>
          <p:cNvSpPr txBox="1">
            <a:spLocks/>
          </p:cNvSpPr>
          <p:nvPr/>
        </p:nvSpPr>
        <p:spPr>
          <a:xfrm>
            <a:off x="4817950" y="5290826"/>
            <a:ext cx="424980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buClr>
                <a:srgbClr val="043882"/>
              </a:buClr>
              <a:buNone/>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CRITÈRES SECONDAIRES</a:t>
            </a:r>
            <a:r>
              <a:rPr lang="fr-FR" b="1" dirty="0" smtClean="0">
                <a:solidFill>
                  <a:srgbClr val="A0A0A0"/>
                </a:solidFill>
              </a:rPr>
              <a:t> </a:t>
            </a:r>
            <a:br>
              <a:rPr lang="fr-FR" b="1" dirty="0" smtClean="0">
                <a:solidFill>
                  <a:srgbClr val="A0A0A0"/>
                </a:solidFill>
              </a:rPr>
            </a:br>
            <a:r>
              <a:rPr lang="fr-FR" b="1" dirty="0" smtClean="0">
                <a:solidFill>
                  <a:srgbClr val="A0A0A0"/>
                </a:solidFill>
              </a:rPr>
              <a:t>(POUR LES 2 ÉTUDES)</a:t>
            </a:r>
            <a:endParaRPr kumimoji="0" lang="fr-FR" sz="1600" b="1" i="0" u="none" strike="noStrike" kern="1200" cap="none" spc="0" normalizeH="0" baseline="0" noProof="0" dirty="0" smtClean="0">
              <a:ln>
                <a:noFill/>
              </a:ln>
              <a:solidFill>
                <a:srgbClr val="A0A0A0"/>
              </a:solidFill>
              <a:effectLst/>
              <a:uLnTx/>
              <a:uFillTx/>
              <a:latin typeface="Arial"/>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cs typeface="Arial"/>
              </a:rPr>
              <a:t>SSP, TRO, tolérance, résultats rapportés par le patient</a:t>
            </a:r>
            <a:endParaRPr kumimoji="0" lang="fr-FR" sz="1600" b="0" i="0" u="none" strike="noStrike" kern="1200" cap="none" spc="0" normalizeH="0" baseline="0" noProof="0" dirty="0">
              <a:ln>
                <a:noFill/>
              </a:ln>
              <a:solidFill>
                <a:srgbClr val="4D4D4D"/>
              </a:solidFill>
              <a:effectLst/>
              <a:uLnTx/>
              <a:uFillTx/>
              <a:latin typeface="Arial"/>
              <a:cs typeface="Arial"/>
            </a:endParaRPr>
          </a:p>
        </p:txBody>
      </p:sp>
      <p:cxnSp>
        <p:nvCxnSpPr>
          <p:cNvPr id="17" name="AutoShape 16"/>
          <p:cNvCxnSpPr>
            <a:cxnSpLocks noChangeShapeType="1"/>
            <a:stCxn id="7" idx="4"/>
            <a:endCxn id="19" idx="1"/>
          </p:cNvCxnSpPr>
          <p:nvPr/>
        </p:nvCxnSpPr>
        <p:spPr bwMode="auto">
          <a:xfrm rot="16200000" flipH="1">
            <a:off x="5259085" y="4099843"/>
            <a:ext cx="703639" cy="487971"/>
          </a:xfrm>
          <a:prstGeom prst="bentConnector2">
            <a:avLst/>
          </a:prstGeom>
          <a:noFill/>
          <a:ln w="57150">
            <a:solidFill>
              <a:schemeClr val="bg2">
                <a:lumMod val="60000"/>
                <a:lumOff val="40000"/>
              </a:schemeClr>
            </a:solidFill>
            <a:round/>
            <a:headEnd/>
            <a:tailEnd type="triangle" w="med" len="med"/>
          </a:ln>
        </p:spPr>
      </p:cxnSp>
      <p:cxnSp>
        <p:nvCxnSpPr>
          <p:cNvPr id="18" name="AutoShape 20"/>
          <p:cNvCxnSpPr>
            <a:cxnSpLocks noChangeShapeType="1"/>
            <a:stCxn id="19" idx="3"/>
            <a:endCxn id="20" idx="1"/>
          </p:cNvCxnSpPr>
          <p:nvPr/>
        </p:nvCxnSpPr>
        <p:spPr bwMode="auto">
          <a:xfrm>
            <a:off x="7742804" y="4695649"/>
            <a:ext cx="268700" cy="1"/>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5854890" y="4285281"/>
            <a:ext cx="1887914"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Placebo + MSSu </a:t>
            </a:r>
            <a:b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(n=226)</a:t>
            </a:r>
            <a:endPar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20" name="AutoShape 12"/>
          <p:cNvSpPr>
            <a:spLocks noChangeArrowheads="1"/>
          </p:cNvSpPr>
          <p:nvPr/>
        </p:nvSpPr>
        <p:spPr bwMode="auto">
          <a:xfrm>
            <a:off x="8011504" y="4386230"/>
            <a:ext cx="1027565"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Prog/</a:t>
            </a:r>
            <a:b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toxicité</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val="1028517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43074" cy="807720"/>
          </a:xfrm>
        </p:spPr>
        <p:txBody>
          <a:bodyPr/>
          <a:lstStyle/>
          <a:p>
            <a:r>
              <a:rPr lang="fr-FR" dirty="0" smtClean="0"/>
              <a:t>LBA-001: Ramucirumab en traitement de 2</a:t>
            </a:r>
            <a:r>
              <a:rPr lang="fr-FR" baseline="30000" dirty="0" smtClean="0"/>
              <a:t>e</a:t>
            </a:r>
            <a:r>
              <a:rPr lang="fr-FR" dirty="0" smtClean="0"/>
              <a:t> ligne chez les patients avec carcinome hépatocellulaire (CHC) avancé et alpha-</a:t>
            </a:r>
            <a:r>
              <a:rPr lang="fr-FR" dirty="0" err="1" smtClean="0"/>
              <a:t>fetoprotéine</a:t>
            </a:r>
            <a:r>
              <a:rPr lang="fr-FR" dirty="0" smtClean="0"/>
              <a:t> (AFP) élevée après une 1</a:t>
            </a:r>
            <a:r>
              <a:rPr lang="fr-FR" baseline="30000" dirty="0" smtClean="0"/>
              <a:t>e</a:t>
            </a:r>
            <a:r>
              <a:rPr lang="fr-FR" dirty="0" smtClean="0"/>
              <a:t> ligne de sorafénib: données poolées d’efficacité et tolérance de deux études randomisées de phase 3 (REACH-2 et REACH) – Zhu A, et al</a:t>
            </a:r>
            <a:endParaRPr lang="fr-FR" dirty="0"/>
          </a:p>
        </p:txBody>
      </p:sp>
      <p:sp>
        <p:nvSpPr>
          <p:cNvPr id="5" name="Text Placeholder 4"/>
          <p:cNvSpPr>
            <a:spLocks noGrp="1"/>
          </p:cNvSpPr>
          <p:nvPr>
            <p:ph type="body" sz="quarter" idx="11"/>
          </p:nvPr>
        </p:nvSpPr>
        <p:spPr/>
        <p:txBody>
          <a:bodyPr/>
          <a:lstStyle/>
          <a:p>
            <a:r>
              <a:rPr lang="fr-FR" smtClean="0"/>
              <a:t>Zhu A, et al, Ann Oncol 2018;29(suppl 5):abstr LBA-001</a:t>
            </a:r>
            <a:endParaRPr lang="fr-FR"/>
          </a:p>
        </p:txBody>
      </p:sp>
      <p:sp>
        <p:nvSpPr>
          <p:cNvPr id="6" name="Content Placeholder 2"/>
          <p:cNvSpPr>
            <a:spLocks noGrp="1"/>
          </p:cNvSpPr>
          <p:nvPr>
            <p:ph idx="1"/>
          </p:nvPr>
        </p:nvSpPr>
        <p:spPr>
          <a:xfrm>
            <a:off x="365124" y="1254035"/>
            <a:ext cx="8413751" cy="4746172"/>
          </a:xfrm>
        </p:spPr>
        <p:txBody>
          <a:bodyPr/>
          <a:lstStyle/>
          <a:p>
            <a:pPr marL="0" indent="0">
              <a:buNone/>
            </a:pPr>
            <a:r>
              <a:rPr lang="fr-FR" b="1" smtClean="0"/>
              <a:t>Résultats</a:t>
            </a:r>
          </a:p>
          <a:p>
            <a:endParaRPr lang="fr-FR"/>
          </a:p>
        </p:txBody>
      </p:sp>
      <p:graphicFrame>
        <p:nvGraphicFramePr>
          <p:cNvPr id="10" name="Group 88"/>
          <p:cNvGraphicFramePr>
            <a:graphicFrameLocks noGrp="1"/>
          </p:cNvGraphicFramePr>
          <p:nvPr>
            <p:extLst>
              <p:ext uri="{D42A27DB-BD31-4B8C-83A1-F6EECF244321}">
                <p14:modId xmlns:p14="http://schemas.microsoft.com/office/powerpoint/2010/main" val="4067171925"/>
              </p:ext>
            </p:extLst>
          </p:nvPr>
        </p:nvGraphicFramePr>
        <p:xfrm>
          <a:off x="3648888" y="1933050"/>
          <a:ext cx="4907923" cy="1203960"/>
        </p:xfrm>
        <a:graphic>
          <a:graphicData uri="http://schemas.openxmlformats.org/drawingml/2006/table">
            <a:tbl>
              <a:tblPr firstRow="1" bandRow="1">
                <a:tableStyleId>{69012ECD-51FC-41F1-AA8D-1B2483CD663E}</a:tableStyleId>
              </a:tblPr>
              <a:tblGrid>
                <a:gridCol w="1285779">
                  <a:extLst>
                    <a:ext uri="{9D8B030D-6E8A-4147-A177-3AD203B41FA5}">
                      <a16:colId xmlns:a16="http://schemas.microsoft.com/office/drawing/2014/main" val="20000"/>
                    </a:ext>
                  </a:extLst>
                </a:gridCol>
                <a:gridCol w="1152163">
                  <a:extLst>
                    <a:ext uri="{9D8B030D-6E8A-4147-A177-3AD203B41FA5}">
                      <a16:colId xmlns:a16="http://schemas.microsoft.com/office/drawing/2014/main" val="20001"/>
                    </a:ext>
                  </a:extLst>
                </a:gridCol>
                <a:gridCol w="887814">
                  <a:extLst>
                    <a:ext uri="{9D8B030D-6E8A-4147-A177-3AD203B41FA5}">
                      <a16:colId xmlns:a16="http://schemas.microsoft.com/office/drawing/2014/main" val="20002"/>
                    </a:ext>
                  </a:extLst>
                </a:gridCol>
                <a:gridCol w="879921">
                  <a:extLst>
                    <a:ext uri="{9D8B030D-6E8A-4147-A177-3AD203B41FA5}">
                      <a16:colId xmlns:a16="http://schemas.microsoft.com/office/drawing/2014/main" val="20003"/>
                    </a:ext>
                  </a:extLst>
                </a:gridCol>
                <a:gridCol w="702246">
                  <a:extLst>
                    <a:ext uri="{9D8B030D-6E8A-4147-A177-3AD203B41FA5}">
                      <a16:colId xmlns:a16="http://schemas.microsoft.com/office/drawing/2014/main" val="20004"/>
                    </a:ext>
                  </a:extLst>
                </a:gridCol>
              </a:tblGrid>
              <a:tr h="258686">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100" b="1"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i="0" u="none" strike="noStrike" cap="none" normalizeH="0" baseline="0" noProof="0" dirty="0" smtClean="0">
                          <a:ln>
                            <a:noFill/>
                          </a:ln>
                          <a:solidFill>
                            <a:schemeClr val="tx1"/>
                          </a:solidFill>
                          <a:effectLst/>
                          <a:latin typeface="+mn-lt"/>
                          <a:cs typeface="Arial" charset="0"/>
                        </a:rPr>
                        <a:t>Ramucirumab</a:t>
                      </a:r>
                      <a:br>
                        <a:rPr kumimoji="0" lang="fr-FR" sz="1100" b="1" i="0" u="none" strike="noStrike" cap="none" normalizeH="0" baseline="0" noProof="0" dirty="0" smtClean="0">
                          <a:ln>
                            <a:noFill/>
                          </a:ln>
                          <a:solidFill>
                            <a:schemeClr val="tx1"/>
                          </a:solidFill>
                          <a:effectLst/>
                          <a:latin typeface="+mn-lt"/>
                          <a:cs typeface="Arial" charset="0"/>
                        </a:rPr>
                      </a:br>
                      <a:r>
                        <a:rPr kumimoji="0" lang="fr-FR" sz="1100" b="1" i="0" u="none" strike="noStrike" cap="none" normalizeH="0" baseline="0" noProof="0" dirty="0" smtClean="0">
                          <a:ln>
                            <a:noFill/>
                          </a:ln>
                          <a:solidFill>
                            <a:schemeClr val="tx1"/>
                          </a:solidFill>
                          <a:effectLst/>
                          <a:latin typeface="+mn-lt"/>
                          <a:cs typeface="Arial" charset="0"/>
                        </a:rPr>
                        <a:t>(n=316)</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i="0" u="none" strike="noStrike" cap="none" normalizeH="0" baseline="0" noProof="0" dirty="0" smtClean="0">
                          <a:ln>
                            <a:noFill/>
                          </a:ln>
                          <a:solidFill>
                            <a:schemeClr val="tx1"/>
                          </a:solidFill>
                          <a:effectLst/>
                          <a:latin typeface="+mn-lt"/>
                          <a:cs typeface="Arial" charset="0"/>
                        </a:rPr>
                        <a:t>Placebo</a:t>
                      </a:r>
                      <a:br>
                        <a:rPr kumimoji="0" lang="fr-FR" sz="1100" b="1" i="0" u="none" strike="noStrike" cap="none" normalizeH="0" baseline="0" noProof="0" dirty="0" smtClean="0">
                          <a:ln>
                            <a:noFill/>
                          </a:ln>
                          <a:solidFill>
                            <a:schemeClr val="tx1"/>
                          </a:solidFill>
                          <a:effectLst/>
                          <a:latin typeface="+mn-lt"/>
                          <a:cs typeface="Arial" charset="0"/>
                        </a:rPr>
                      </a:br>
                      <a:r>
                        <a:rPr kumimoji="0" lang="fr-FR" sz="1100" b="1" i="0" u="none" strike="noStrike" cap="none" normalizeH="0" baseline="0" noProof="0" dirty="0" smtClean="0">
                          <a:ln>
                            <a:noFill/>
                          </a:ln>
                          <a:solidFill>
                            <a:schemeClr val="tx1"/>
                          </a:solidFill>
                          <a:effectLst/>
                          <a:latin typeface="+mn-lt"/>
                          <a:cs typeface="Arial" charset="0"/>
                        </a:rPr>
                        <a:t>(n=226)</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cap="none" normalizeH="0" baseline="0" noProof="0" smtClean="0">
                          <a:ln>
                            <a:noFill/>
                          </a:ln>
                          <a:solidFill>
                            <a:schemeClr val="tx1"/>
                          </a:solidFill>
                          <a:effectLst/>
                          <a:latin typeface="+mn-lt"/>
                          <a:cs typeface="Arial" charset="0"/>
                        </a:rPr>
                        <a:t>Différence</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cap="none" normalizeH="0" baseline="0" noProof="0" smtClean="0">
                          <a:ln>
                            <a:noFill/>
                          </a:ln>
                          <a:solidFill>
                            <a:schemeClr val="tx1"/>
                          </a:solidFill>
                          <a:effectLst/>
                          <a:latin typeface="+mn-lt"/>
                          <a:cs typeface="Arial" charset="0"/>
                        </a:rPr>
                        <a:t>p</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smtClean="0">
                          <a:ln>
                            <a:noFill/>
                          </a:ln>
                          <a:solidFill>
                            <a:schemeClr val="tx1"/>
                          </a:solidFill>
                          <a:effectLst/>
                          <a:latin typeface="+mn-lt"/>
                          <a:cs typeface="Arial" charset="0"/>
                        </a:rPr>
                        <a:t>Décès,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smtClean="0">
                          <a:ln>
                            <a:noFill/>
                          </a:ln>
                          <a:solidFill>
                            <a:schemeClr val="tx1"/>
                          </a:solidFill>
                          <a:effectLst/>
                          <a:latin typeface="+mn-lt"/>
                          <a:cs typeface="Arial" charset="0"/>
                        </a:rPr>
                        <a:t>246 (77,8)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smtClean="0">
                          <a:ln>
                            <a:noFill/>
                          </a:ln>
                          <a:solidFill>
                            <a:schemeClr val="tx1"/>
                          </a:solidFill>
                          <a:effectLst/>
                          <a:latin typeface="+mn-lt"/>
                          <a:cs typeface="Arial" charset="0"/>
                        </a:rPr>
                        <a:t>190 (84,1)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100" b="0"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100" b="0"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35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smtClean="0">
                          <a:ln>
                            <a:noFill/>
                          </a:ln>
                          <a:solidFill>
                            <a:schemeClr val="tx1"/>
                          </a:solidFill>
                          <a:effectLst/>
                          <a:latin typeface="+mn-lt"/>
                          <a:cs typeface="Arial" charset="0"/>
                        </a:rPr>
                        <a:t>Médiane,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smtClean="0">
                          <a:ln>
                            <a:noFill/>
                          </a:ln>
                          <a:solidFill>
                            <a:schemeClr val="tx1"/>
                          </a:solidFill>
                          <a:effectLst/>
                          <a:latin typeface="+mn-lt"/>
                          <a:cs typeface="Arial" charset="0"/>
                        </a:rPr>
                        <a:t>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smtClean="0">
                          <a:ln>
                            <a:noFill/>
                          </a:ln>
                          <a:solidFill>
                            <a:schemeClr val="tx1"/>
                          </a:solidFill>
                          <a:effectLst/>
                          <a:latin typeface="+mn-lt"/>
                          <a:cs typeface="Arial" charset="0"/>
                        </a:rPr>
                        <a:t>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smtClean="0">
                          <a:ln>
                            <a:noFill/>
                          </a:ln>
                          <a:solidFill>
                            <a:schemeClr val="tx1"/>
                          </a:solidFill>
                          <a:effectLst/>
                          <a:latin typeface="+mn-lt"/>
                          <a:cs typeface="Arial" charset="0"/>
                        </a:rPr>
                        <a:t>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100" b="0" i="0" u="none" strike="noStrike" cap="none" normalizeH="0" baseline="0" dirty="0" smtClean="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0" i="0" u="none" strike="noStrike" cap="none" normalizeH="0" baseline="0" noProof="0" smtClean="0">
                          <a:ln>
                            <a:noFill/>
                          </a:ln>
                          <a:solidFill>
                            <a:schemeClr val="tx1"/>
                          </a:solidFill>
                          <a:effectLst/>
                          <a:latin typeface="+mn-lt"/>
                          <a:cs typeface="Arial" charset="0"/>
                        </a:rPr>
                        <a:t>HR (IC95%)</a:t>
                      </a:r>
                      <a:endParaRPr kumimoji="0" lang="fr-FR" sz="11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smtClean="0">
                          <a:ln>
                            <a:noFill/>
                          </a:ln>
                          <a:solidFill>
                            <a:schemeClr val="tx1"/>
                          </a:solidFill>
                          <a:effectLst/>
                          <a:latin typeface="+mn-lt"/>
                          <a:cs typeface="Arial" charset="0"/>
                        </a:rPr>
                        <a:t>0,694 (0,571 - 0,842)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100" b="0" i="0" u="none" strike="noStrike" cap="none" normalizeH="0" baseline="0" dirty="0" smtClean="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0" i="0" u="none" strike="noStrike" cap="none" normalizeH="0" baseline="0" dirty="0" smtClean="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0" i="0" u="none" strike="noStrike" cap="none" normalizeH="0" baseline="0" noProof="0" dirty="0" smtClean="0">
                          <a:ln>
                            <a:noFill/>
                          </a:ln>
                          <a:solidFill>
                            <a:schemeClr val="tx1"/>
                          </a:solidFill>
                          <a:effectLst/>
                          <a:latin typeface="+mn-lt"/>
                          <a:cs typeface="Arial" charset="0"/>
                        </a:rPr>
                        <a:t>0,0002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1" name="TextBox 10"/>
          <p:cNvSpPr txBox="1"/>
          <p:nvPr/>
        </p:nvSpPr>
        <p:spPr>
          <a:xfrm>
            <a:off x="7085535" y="3382364"/>
            <a:ext cx="2058465" cy="2123658"/>
          </a:xfrm>
          <a:prstGeom prst="rect">
            <a:avLst/>
          </a:prstGeom>
          <a:noFill/>
        </p:spPr>
        <p:txBody>
          <a:bodyPr wrap="square" rtlCol="0">
            <a:spAutoFit/>
          </a:bodyPr>
          <a:lstStyle/>
          <a:p>
            <a:r>
              <a:rPr lang="fr-FR" sz="1200" dirty="0" smtClean="0"/>
              <a:t>Aucune hétérogénéité dans</a:t>
            </a:r>
            <a:br>
              <a:rPr lang="fr-FR" sz="1200" dirty="0" smtClean="0"/>
            </a:br>
            <a:r>
              <a:rPr lang="fr-FR" sz="1200" dirty="0" smtClean="0"/>
              <a:t>l’effet du traitement n’a été </a:t>
            </a:r>
            <a:br>
              <a:rPr lang="fr-FR" sz="1200" dirty="0" smtClean="0"/>
            </a:br>
            <a:r>
              <a:rPr lang="fr-FR" sz="1200" dirty="0" smtClean="0"/>
              <a:t>observée</a:t>
            </a:r>
            <a:r>
              <a:rPr lang="fr-FR" sz="1200" dirty="0"/>
              <a:t> </a:t>
            </a:r>
            <a:r>
              <a:rPr lang="fr-FR" sz="1200" dirty="0" smtClean="0"/>
              <a:t>dans les 2 études</a:t>
            </a:r>
            <a:br>
              <a:rPr lang="fr-FR" sz="1200" dirty="0" smtClean="0"/>
            </a:br>
            <a:endParaRPr lang="fr-FR" sz="1200" dirty="0" smtClean="0"/>
          </a:p>
          <a:p>
            <a:r>
              <a:rPr lang="fr-FR" sz="1200" dirty="0" smtClean="0"/>
              <a:t>Un « modèle à fragilités »</a:t>
            </a:r>
            <a:br>
              <a:rPr lang="fr-FR" sz="1200" dirty="0" smtClean="0"/>
            </a:br>
            <a:r>
              <a:rPr lang="fr-FR" sz="1200" dirty="0" smtClean="0"/>
              <a:t>de l’effet aléatoire après</a:t>
            </a:r>
            <a:br>
              <a:rPr lang="fr-FR" sz="1200" dirty="0" smtClean="0"/>
            </a:br>
            <a:r>
              <a:rPr lang="fr-FR" sz="1200" dirty="0" smtClean="0"/>
              <a:t>ajustement pour l’étude</a:t>
            </a:r>
            <a:br>
              <a:rPr lang="fr-FR" sz="1200" dirty="0" smtClean="0"/>
            </a:br>
            <a:r>
              <a:rPr lang="fr-FR" sz="1200" dirty="0" smtClean="0"/>
              <a:t>(en tant qu’effet aléatoire)</a:t>
            </a:r>
            <a:br>
              <a:rPr lang="fr-FR" sz="1200" dirty="0" smtClean="0"/>
            </a:br>
            <a:r>
              <a:rPr lang="fr-FR" sz="1200" dirty="0" smtClean="0"/>
              <a:t>a montré des résultats du</a:t>
            </a:r>
            <a:br>
              <a:rPr lang="fr-FR" sz="1200" dirty="0" smtClean="0"/>
            </a:br>
            <a:r>
              <a:rPr lang="fr-FR" sz="1200" dirty="0" smtClean="0"/>
              <a:t>traitement similaires</a:t>
            </a:r>
            <a:br>
              <a:rPr lang="fr-FR" sz="1200" dirty="0" smtClean="0"/>
            </a:br>
            <a:r>
              <a:rPr lang="fr-FR" sz="1200" dirty="0" smtClean="0"/>
              <a:t>(HR 0,689; p=0,0002)</a:t>
            </a:r>
            <a:endParaRPr lang="fr-FR" sz="1200" dirty="0"/>
          </a:p>
        </p:txBody>
      </p:sp>
      <p:sp>
        <p:nvSpPr>
          <p:cNvPr id="12" name="TextBox 11"/>
          <p:cNvSpPr txBox="1"/>
          <p:nvPr/>
        </p:nvSpPr>
        <p:spPr>
          <a:xfrm>
            <a:off x="4206085" y="5450000"/>
            <a:ext cx="563726" cy="307777"/>
          </a:xfrm>
          <a:prstGeom prst="rect">
            <a:avLst/>
          </a:prstGeom>
          <a:noFill/>
        </p:spPr>
        <p:txBody>
          <a:bodyPr wrap="none" rtlCol="0">
            <a:spAutoFit/>
          </a:bodyPr>
          <a:lstStyle/>
          <a:p>
            <a:pPr algn="ctr" fontAlgn="base">
              <a:spcBef>
                <a:spcPct val="0"/>
              </a:spcBef>
              <a:spcAft>
                <a:spcPct val="0"/>
              </a:spcAft>
            </a:pPr>
            <a:r>
              <a:rPr lang="fr-FR" sz="1400" dirty="0">
                <a:cs typeface="Arial" panose="020B0604020202020204" pitchFamily="34" charset="0"/>
              </a:rPr>
              <a:t>M</a:t>
            </a:r>
            <a:r>
              <a:rPr lang="fr-FR" sz="1400" dirty="0" smtClean="0">
                <a:cs typeface="Arial" panose="020B0604020202020204" pitchFamily="34" charset="0"/>
              </a:rPr>
              <a:t>ois</a:t>
            </a:r>
            <a:endParaRPr lang="fr-FR" sz="1400" dirty="0">
              <a:cs typeface="Arial" panose="020B0604020202020204" pitchFamily="34" charset="0"/>
            </a:endParaRPr>
          </a:p>
        </p:txBody>
      </p:sp>
      <p:sp>
        <p:nvSpPr>
          <p:cNvPr id="13" name="TextBox 12"/>
          <p:cNvSpPr txBox="1"/>
          <p:nvPr/>
        </p:nvSpPr>
        <p:spPr>
          <a:xfrm>
            <a:off x="199680" y="5473678"/>
            <a:ext cx="1350237" cy="738664"/>
          </a:xfrm>
          <a:prstGeom prst="rect">
            <a:avLst/>
          </a:prstGeom>
          <a:noFill/>
        </p:spPr>
        <p:txBody>
          <a:bodyPr wrap="none" rtlCol="0">
            <a:spAutoFit/>
          </a:bodyPr>
          <a:lstStyle/>
          <a:p>
            <a:pPr algn="r"/>
            <a:endParaRPr lang="fr-FR" sz="1400" dirty="0" smtClean="0">
              <a:solidFill>
                <a:srgbClr val="000000"/>
              </a:solidFill>
            </a:endParaRPr>
          </a:p>
          <a:p>
            <a:pPr algn="r"/>
            <a:r>
              <a:rPr lang="fr-FR" sz="1400" dirty="0" err="1" smtClean="0">
                <a:solidFill>
                  <a:srgbClr val="C00000"/>
                </a:solidFill>
              </a:rPr>
              <a:t>Ramucirumab</a:t>
            </a:r>
            <a:r>
              <a:rPr lang="fr-FR" sz="1400" dirty="0" smtClean="0">
                <a:solidFill>
                  <a:srgbClr val="C00000"/>
                </a:solidFill>
              </a:rPr>
              <a:t/>
            </a:r>
            <a:br>
              <a:rPr lang="fr-FR" sz="1400" dirty="0" smtClean="0">
                <a:solidFill>
                  <a:srgbClr val="C00000"/>
                </a:solidFill>
              </a:rPr>
            </a:br>
            <a:r>
              <a:rPr lang="fr-FR" sz="1400" dirty="0" smtClean="0">
                <a:solidFill>
                  <a:srgbClr val="B2C0D8"/>
                </a:solidFill>
              </a:rPr>
              <a:t>Censuré</a:t>
            </a:r>
          </a:p>
        </p:txBody>
      </p:sp>
      <p:sp>
        <p:nvSpPr>
          <p:cNvPr id="14" name="Freeform 13"/>
          <p:cNvSpPr>
            <a:spLocks/>
          </p:cNvSpPr>
          <p:nvPr/>
        </p:nvSpPr>
        <p:spPr bwMode="auto">
          <a:xfrm>
            <a:off x="1673000" y="1958358"/>
            <a:ext cx="5191606" cy="326846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5" name="Line 6"/>
          <p:cNvSpPr>
            <a:spLocks noChangeShapeType="1"/>
          </p:cNvSpPr>
          <p:nvPr/>
        </p:nvSpPr>
        <p:spPr bwMode="auto">
          <a:xfrm>
            <a:off x="1592726" y="1958357"/>
            <a:ext cx="799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6" name="Line 7"/>
          <p:cNvSpPr>
            <a:spLocks noChangeShapeType="1"/>
          </p:cNvSpPr>
          <p:nvPr/>
        </p:nvSpPr>
        <p:spPr bwMode="auto">
          <a:xfrm>
            <a:off x="1592726" y="2578199"/>
            <a:ext cx="799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7" name="Line 8"/>
          <p:cNvSpPr>
            <a:spLocks noChangeShapeType="1"/>
          </p:cNvSpPr>
          <p:nvPr/>
        </p:nvSpPr>
        <p:spPr bwMode="auto">
          <a:xfrm>
            <a:off x="1592726" y="3271921"/>
            <a:ext cx="799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8" name="Line 9"/>
          <p:cNvSpPr>
            <a:spLocks noChangeShapeType="1"/>
          </p:cNvSpPr>
          <p:nvPr/>
        </p:nvSpPr>
        <p:spPr bwMode="auto">
          <a:xfrm>
            <a:off x="1592726" y="3906508"/>
            <a:ext cx="799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9" name="Line 10"/>
          <p:cNvSpPr>
            <a:spLocks noChangeShapeType="1"/>
          </p:cNvSpPr>
          <p:nvPr/>
        </p:nvSpPr>
        <p:spPr bwMode="auto">
          <a:xfrm>
            <a:off x="1592726" y="4567269"/>
            <a:ext cx="799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20" name="Line 11"/>
          <p:cNvSpPr>
            <a:spLocks noChangeShapeType="1"/>
          </p:cNvSpPr>
          <p:nvPr/>
        </p:nvSpPr>
        <p:spPr bwMode="auto">
          <a:xfrm>
            <a:off x="1592726" y="5226869"/>
            <a:ext cx="799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21" name="TextBox 20"/>
          <p:cNvSpPr txBox="1"/>
          <p:nvPr/>
        </p:nvSpPr>
        <p:spPr>
          <a:xfrm rot="16200000">
            <a:off x="766174" y="3448376"/>
            <a:ext cx="703463" cy="307777"/>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SG, %</a:t>
            </a:r>
            <a:endParaRPr lang="fr-FR" sz="1400" dirty="0">
              <a:cs typeface="Arial" panose="020B0604020202020204" pitchFamily="34" charset="0"/>
            </a:endParaRPr>
          </a:p>
        </p:txBody>
      </p:sp>
      <p:sp>
        <p:nvSpPr>
          <p:cNvPr id="22" name="TextBox 21"/>
          <p:cNvSpPr txBox="1"/>
          <p:nvPr/>
        </p:nvSpPr>
        <p:spPr>
          <a:xfrm>
            <a:off x="1148771" y="1800967"/>
            <a:ext cx="482823" cy="307776"/>
          </a:xfrm>
          <a:prstGeom prst="rect">
            <a:avLst/>
          </a:prstGeom>
          <a:noFill/>
        </p:spPr>
        <p:txBody>
          <a:bodyPr wrap="none" rtlCol="0" anchor="ctr" anchorCtr="0">
            <a:spAutoFit/>
          </a:bodyPr>
          <a:lstStyle/>
          <a:p>
            <a:pPr algn="r"/>
            <a:r>
              <a:rPr lang="fr-FR" sz="1400" smtClean="0">
                <a:cs typeface="Arial" panose="020B0604020202020204" pitchFamily="34" charset="0"/>
              </a:rPr>
              <a:t>100</a:t>
            </a:r>
            <a:endParaRPr lang="fr-FR" sz="1400">
              <a:cs typeface="Arial" panose="020B0604020202020204" pitchFamily="34" charset="0"/>
            </a:endParaRPr>
          </a:p>
        </p:txBody>
      </p:sp>
      <p:sp>
        <p:nvSpPr>
          <p:cNvPr id="23" name="TextBox 22"/>
          <p:cNvSpPr txBox="1"/>
          <p:nvPr/>
        </p:nvSpPr>
        <p:spPr>
          <a:xfrm>
            <a:off x="1248160" y="2423254"/>
            <a:ext cx="383438" cy="307777"/>
          </a:xfrm>
          <a:prstGeom prst="rect">
            <a:avLst/>
          </a:prstGeom>
          <a:noFill/>
        </p:spPr>
        <p:txBody>
          <a:bodyPr wrap="none" rtlCol="0" anchor="ctr" anchorCtr="0">
            <a:spAutoFit/>
          </a:bodyPr>
          <a:lstStyle/>
          <a:p>
            <a:pPr algn="r"/>
            <a:r>
              <a:rPr lang="fr-FR" sz="1400" smtClean="0">
                <a:cs typeface="Arial" panose="020B0604020202020204" pitchFamily="34" charset="0"/>
              </a:rPr>
              <a:t>80</a:t>
            </a:r>
            <a:endParaRPr lang="fr-FR" sz="1400">
              <a:cs typeface="Arial" panose="020B0604020202020204" pitchFamily="34" charset="0"/>
            </a:endParaRPr>
          </a:p>
        </p:txBody>
      </p:sp>
      <p:sp>
        <p:nvSpPr>
          <p:cNvPr id="24" name="TextBox 23"/>
          <p:cNvSpPr txBox="1"/>
          <p:nvPr/>
        </p:nvSpPr>
        <p:spPr>
          <a:xfrm>
            <a:off x="1248160" y="3116686"/>
            <a:ext cx="383438" cy="307777"/>
          </a:xfrm>
          <a:prstGeom prst="rect">
            <a:avLst/>
          </a:prstGeom>
          <a:noFill/>
        </p:spPr>
        <p:txBody>
          <a:bodyPr wrap="none" rtlCol="0" anchor="ctr" anchorCtr="0">
            <a:spAutoFit/>
          </a:bodyPr>
          <a:lstStyle/>
          <a:p>
            <a:pPr algn="r"/>
            <a:r>
              <a:rPr lang="fr-FR" sz="1400" smtClean="0">
                <a:cs typeface="Arial" panose="020B0604020202020204" pitchFamily="34" charset="0"/>
              </a:rPr>
              <a:t>60</a:t>
            </a:r>
            <a:endParaRPr lang="fr-FR" sz="1400">
              <a:cs typeface="Arial" panose="020B0604020202020204" pitchFamily="34" charset="0"/>
            </a:endParaRPr>
          </a:p>
        </p:txBody>
      </p:sp>
      <p:sp>
        <p:nvSpPr>
          <p:cNvPr id="25" name="TextBox 24"/>
          <p:cNvSpPr txBox="1"/>
          <p:nvPr/>
        </p:nvSpPr>
        <p:spPr>
          <a:xfrm>
            <a:off x="1248160" y="3750981"/>
            <a:ext cx="383438" cy="307777"/>
          </a:xfrm>
          <a:prstGeom prst="rect">
            <a:avLst/>
          </a:prstGeom>
          <a:noFill/>
        </p:spPr>
        <p:txBody>
          <a:bodyPr wrap="none" rtlCol="0" anchor="ctr" anchorCtr="0">
            <a:spAutoFit/>
          </a:bodyPr>
          <a:lstStyle/>
          <a:p>
            <a:pPr algn="r"/>
            <a:r>
              <a:rPr lang="fr-FR" sz="1400" smtClean="0">
                <a:cs typeface="Arial" panose="020B0604020202020204" pitchFamily="34" charset="0"/>
              </a:rPr>
              <a:t>40</a:t>
            </a:r>
            <a:endParaRPr lang="fr-FR" sz="1400">
              <a:cs typeface="Arial" panose="020B0604020202020204" pitchFamily="34" charset="0"/>
            </a:endParaRPr>
          </a:p>
        </p:txBody>
      </p:sp>
      <p:sp>
        <p:nvSpPr>
          <p:cNvPr id="26" name="TextBox 25"/>
          <p:cNvSpPr txBox="1"/>
          <p:nvPr/>
        </p:nvSpPr>
        <p:spPr>
          <a:xfrm>
            <a:off x="1248160" y="4411447"/>
            <a:ext cx="383438" cy="307777"/>
          </a:xfrm>
          <a:prstGeom prst="rect">
            <a:avLst/>
          </a:prstGeom>
          <a:noFill/>
        </p:spPr>
        <p:txBody>
          <a:bodyPr wrap="none" rtlCol="0" anchor="ctr" anchorCtr="0">
            <a:spAutoFit/>
          </a:bodyPr>
          <a:lstStyle/>
          <a:p>
            <a:pPr algn="r"/>
            <a:r>
              <a:rPr lang="fr-FR" sz="1400" smtClean="0">
                <a:cs typeface="Arial" panose="020B0604020202020204" pitchFamily="34" charset="0"/>
              </a:rPr>
              <a:t>20</a:t>
            </a:r>
            <a:endParaRPr lang="fr-FR" sz="1400">
              <a:cs typeface="Arial" panose="020B0604020202020204" pitchFamily="34" charset="0"/>
            </a:endParaRPr>
          </a:p>
        </p:txBody>
      </p:sp>
      <p:sp>
        <p:nvSpPr>
          <p:cNvPr id="27" name="TextBox 26"/>
          <p:cNvSpPr txBox="1"/>
          <p:nvPr/>
        </p:nvSpPr>
        <p:spPr>
          <a:xfrm>
            <a:off x="1347543" y="5070758"/>
            <a:ext cx="284052" cy="307777"/>
          </a:xfrm>
          <a:prstGeom prst="rect">
            <a:avLst/>
          </a:prstGeom>
          <a:noFill/>
        </p:spPr>
        <p:txBody>
          <a:bodyPr wrap="none" rtlCol="0" anchor="ctr" anchorCtr="0">
            <a:spAutoFit/>
          </a:bodyPr>
          <a:lstStyle/>
          <a:p>
            <a:pPr algn="r"/>
            <a:r>
              <a:rPr lang="fr-FR" sz="1400" smtClean="0">
                <a:cs typeface="Arial" panose="020B0604020202020204" pitchFamily="34" charset="0"/>
              </a:rPr>
              <a:t>0</a:t>
            </a:r>
            <a:endParaRPr lang="fr-FR" sz="1400">
              <a:cs typeface="Arial" panose="020B0604020202020204" pitchFamily="34" charset="0"/>
            </a:endParaRPr>
          </a:p>
        </p:txBody>
      </p:sp>
      <p:grpSp>
        <p:nvGrpSpPr>
          <p:cNvPr id="28" name="Group 27"/>
          <p:cNvGrpSpPr/>
          <p:nvPr/>
        </p:nvGrpSpPr>
        <p:grpSpPr>
          <a:xfrm>
            <a:off x="1437741" y="5219415"/>
            <a:ext cx="482824" cy="980621"/>
            <a:chOff x="1319757" y="5219415"/>
            <a:chExt cx="482824" cy="980621"/>
          </a:xfrm>
        </p:grpSpPr>
        <p:sp>
          <p:nvSpPr>
            <p:cNvPr id="29"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30" name="TextBox 29"/>
            <p:cNvSpPr txBox="1"/>
            <p:nvPr/>
          </p:nvSpPr>
          <p:spPr>
            <a:xfrm>
              <a:off x="1319757" y="5245929"/>
              <a:ext cx="482824" cy="954107"/>
            </a:xfrm>
            <a:prstGeom prst="rect">
              <a:avLst/>
            </a:prstGeom>
            <a:noFill/>
          </p:spPr>
          <p:txBody>
            <a:bodyPr wrap="none" rtlCol="0" anchor="t" anchorCtr="0">
              <a:spAutoFit/>
            </a:bodyPr>
            <a:lstStyle/>
            <a:p>
              <a:pPr algn="ctr"/>
              <a:r>
                <a:rPr lang="fr-FR" sz="1400" smtClean="0">
                  <a:cs typeface="Arial" panose="020B0604020202020204" pitchFamily="34" charset="0"/>
                </a:rPr>
                <a:t>0</a:t>
              </a:r>
            </a:p>
            <a:p>
              <a:pPr algn="ctr"/>
              <a:endParaRPr lang="fr-FR" sz="1400" smtClean="0">
                <a:solidFill>
                  <a:srgbClr val="000000"/>
                </a:solidFill>
                <a:cs typeface="Arial" panose="020B0604020202020204" pitchFamily="34" charset="0"/>
              </a:endParaRPr>
            </a:p>
            <a:p>
              <a:pPr algn="r"/>
              <a:r>
                <a:rPr lang="fr-FR" sz="1400" smtClean="0">
                  <a:solidFill>
                    <a:srgbClr val="C00000"/>
                  </a:solidFill>
                  <a:cs typeface="Arial" panose="020B0604020202020204" pitchFamily="34" charset="0"/>
                </a:rPr>
                <a:t>316</a:t>
              </a:r>
            </a:p>
            <a:p>
              <a:pPr algn="r"/>
              <a:r>
                <a:rPr lang="fr-FR" sz="1400" smtClean="0">
                  <a:solidFill>
                    <a:srgbClr val="B2C0D8"/>
                  </a:solidFill>
                  <a:cs typeface="Arial" panose="020B0604020202020204" pitchFamily="34" charset="0"/>
                </a:rPr>
                <a:t>226</a:t>
              </a:r>
              <a:endParaRPr lang="fr-FR" sz="1400">
                <a:solidFill>
                  <a:srgbClr val="B2C0D8"/>
                </a:solidFill>
                <a:cs typeface="Arial" panose="020B0604020202020204" pitchFamily="34" charset="0"/>
              </a:endParaRPr>
            </a:p>
          </p:txBody>
        </p:sp>
      </p:grpSp>
      <p:cxnSp>
        <p:nvCxnSpPr>
          <p:cNvPr id="32" name="Straight Connector 31"/>
          <p:cNvCxnSpPr/>
          <p:nvPr/>
        </p:nvCxnSpPr>
        <p:spPr>
          <a:xfrm>
            <a:off x="1912614" y="4645573"/>
            <a:ext cx="388642" cy="0"/>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33" name="Straight Connector 32"/>
          <p:cNvCxnSpPr/>
          <p:nvPr/>
        </p:nvCxnSpPr>
        <p:spPr>
          <a:xfrm>
            <a:off x="1912614" y="4810235"/>
            <a:ext cx="388642" cy="0"/>
          </a:xfrm>
          <a:prstGeom prst="line">
            <a:avLst/>
          </a:pr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cxnSp>
      <p:sp>
        <p:nvSpPr>
          <p:cNvPr id="34" name="TextBox 33"/>
          <p:cNvSpPr txBox="1"/>
          <p:nvPr/>
        </p:nvSpPr>
        <p:spPr>
          <a:xfrm>
            <a:off x="2301256" y="4487070"/>
            <a:ext cx="1138453" cy="646331"/>
          </a:xfrm>
          <a:prstGeom prst="rect">
            <a:avLst/>
          </a:prstGeom>
          <a:noFill/>
        </p:spPr>
        <p:txBody>
          <a:bodyPr wrap="none" rtlCol="0">
            <a:spAutoFit/>
          </a:bodyPr>
          <a:lstStyle/>
          <a:p>
            <a:r>
              <a:rPr lang="fr-FR" sz="1200" dirty="0" smtClean="0"/>
              <a:t>Ramucirumab</a:t>
            </a:r>
          </a:p>
          <a:p>
            <a:r>
              <a:rPr lang="fr-FR" sz="1200" dirty="0" smtClean="0"/>
              <a:t>Placebo</a:t>
            </a:r>
          </a:p>
          <a:p>
            <a:r>
              <a:rPr lang="fr-FR" sz="1200" dirty="0" smtClean="0"/>
              <a:t>Censuré </a:t>
            </a:r>
            <a:endParaRPr lang="fr-FR" sz="1200" dirty="0"/>
          </a:p>
        </p:txBody>
      </p:sp>
      <p:cxnSp>
        <p:nvCxnSpPr>
          <p:cNvPr id="35" name="Straight Connector 34"/>
          <p:cNvCxnSpPr/>
          <p:nvPr/>
        </p:nvCxnSpPr>
        <p:spPr>
          <a:xfrm>
            <a:off x="2106935" y="4945131"/>
            <a:ext cx="0" cy="114752"/>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36" name="Straight Connector 35"/>
          <p:cNvCxnSpPr/>
          <p:nvPr/>
        </p:nvCxnSpPr>
        <p:spPr>
          <a:xfrm>
            <a:off x="2218454" y="4945131"/>
            <a:ext cx="0" cy="114752"/>
          </a:xfrm>
          <a:prstGeom prst="line">
            <a:avLst/>
          </a:pr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cxnSp>
      <p:sp>
        <p:nvSpPr>
          <p:cNvPr id="37" name="TextBox 36"/>
          <p:cNvSpPr txBox="1"/>
          <p:nvPr/>
        </p:nvSpPr>
        <p:spPr>
          <a:xfrm>
            <a:off x="1235596" y="5389411"/>
            <a:ext cx="314321" cy="307777"/>
          </a:xfrm>
          <a:prstGeom prst="rect">
            <a:avLst/>
          </a:prstGeom>
          <a:noFill/>
        </p:spPr>
        <p:txBody>
          <a:bodyPr wrap="none" rtlCol="0">
            <a:spAutoFit/>
          </a:bodyPr>
          <a:lstStyle/>
          <a:p>
            <a:pPr algn="r"/>
            <a:r>
              <a:rPr lang="fr-FR" sz="1400" dirty="0" smtClean="0"/>
              <a:t>N</a:t>
            </a:r>
            <a:endParaRPr lang="fr-FR" sz="1400" dirty="0"/>
          </a:p>
        </p:txBody>
      </p:sp>
      <p:grpSp>
        <p:nvGrpSpPr>
          <p:cNvPr id="38" name="Group 37"/>
          <p:cNvGrpSpPr/>
          <p:nvPr/>
        </p:nvGrpSpPr>
        <p:grpSpPr>
          <a:xfrm>
            <a:off x="1852524" y="5219415"/>
            <a:ext cx="482824" cy="980621"/>
            <a:chOff x="1319757" y="5219415"/>
            <a:chExt cx="482824" cy="980621"/>
          </a:xfrm>
        </p:grpSpPr>
        <p:sp>
          <p:nvSpPr>
            <p:cNvPr id="39"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40" name="TextBox 39"/>
            <p:cNvSpPr txBox="1"/>
            <p:nvPr/>
          </p:nvSpPr>
          <p:spPr>
            <a:xfrm>
              <a:off x="1319757" y="5245929"/>
              <a:ext cx="482824" cy="954107"/>
            </a:xfrm>
            <a:prstGeom prst="rect">
              <a:avLst/>
            </a:prstGeom>
            <a:noFill/>
          </p:spPr>
          <p:txBody>
            <a:bodyPr wrap="none" rtlCol="0" anchor="t" anchorCtr="0">
              <a:spAutoFit/>
            </a:bodyPr>
            <a:lstStyle/>
            <a:p>
              <a:pPr algn="ctr"/>
              <a:r>
                <a:rPr lang="fr-FR" sz="1400" smtClean="0">
                  <a:cs typeface="Arial" panose="020B0604020202020204" pitchFamily="34" charset="0"/>
                </a:rPr>
                <a:t>3</a:t>
              </a:r>
            </a:p>
            <a:p>
              <a:pPr algn="ctr"/>
              <a:endParaRPr lang="fr-FR" sz="1400" smtClean="0">
                <a:solidFill>
                  <a:srgbClr val="000000"/>
                </a:solidFill>
                <a:cs typeface="Arial" panose="020B0604020202020204" pitchFamily="34" charset="0"/>
              </a:endParaRPr>
            </a:p>
            <a:p>
              <a:pPr algn="r"/>
              <a:r>
                <a:rPr lang="fr-FR" sz="1400" smtClean="0">
                  <a:solidFill>
                    <a:srgbClr val="C00000"/>
                  </a:solidFill>
                  <a:cs typeface="Arial" panose="020B0604020202020204" pitchFamily="34" charset="0"/>
                </a:rPr>
                <a:t>265</a:t>
              </a:r>
            </a:p>
            <a:p>
              <a:pPr algn="r"/>
              <a:r>
                <a:rPr lang="fr-FR" sz="1400" smtClean="0">
                  <a:solidFill>
                    <a:srgbClr val="B2C0D8"/>
                  </a:solidFill>
                  <a:cs typeface="Arial" panose="020B0604020202020204" pitchFamily="34" charset="0"/>
                </a:rPr>
                <a:t>166</a:t>
              </a:r>
              <a:endParaRPr lang="fr-FR" sz="1400">
                <a:solidFill>
                  <a:srgbClr val="B2C0D8"/>
                </a:solidFill>
                <a:cs typeface="Arial" panose="020B0604020202020204" pitchFamily="34" charset="0"/>
              </a:endParaRPr>
            </a:p>
          </p:txBody>
        </p:sp>
      </p:grpSp>
      <p:grpSp>
        <p:nvGrpSpPr>
          <p:cNvPr id="41" name="Group 40"/>
          <p:cNvGrpSpPr/>
          <p:nvPr/>
        </p:nvGrpSpPr>
        <p:grpSpPr>
          <a:xfrm>
            <a:off x="2267307" y="5219415"/>
            <a:ext cx="482824" cy="980621"/>
            <a:chOff x="1319757" y="5219415"/>
            <a:chExt cx="482824" cy="980621"/>
          </a:xfrm>
        </p:grpSpPr>
        <p:sp>
          <p:nvSpPr>
            <p:cNvPr id="42"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43" name="TextBox 42"/>
            <p:cNvSpPr txBox="1"/>
            <p:nvPr/>
          </p:nvSpPr>
          <p:spPr>
            <a:xfrm>
              <a:off x="1319757" y="5245929"/>
              <a:ext cx="482824" cy="954107"/>
            </a:xfrm>
            <a:prstGeom prst="rect">
              <a:avLst/>
            </a:prstGeom>
            <a:noFill/>
          </p:spPr>
          <p:txBody>
            <a:bodyPr wrap="none" rtlCol="0" anchor="t" anchorCtr="0">
              <a:spAutoFit/>
            </a:bodyPr>
            <a:lstStyle/>
            <a:p>
              <a:pPr algn="ctr"/>
              <a:r>
                <a:rPr lang="fr-FR" sz="1400" smtClean="0">
                  <a:cs typeface="Arial" panose="020B0604020202020204" pitchFamily="34" charset="0"/>
                </a:rPr>
                <a:t>6</a:t>
              </a:r>
            </a:p>
            <a:p>
              <a:pPr algn="ctr"/>
              <a:endParaRPr lang="fr-FR" sz="1400" smtClean="0">
                <a:solidFill>
                  <a:srgbClr val="000000"/>
                </a:solidFill>
                <a:cs typeface="Arial" panose="020B0604020202020204" pitchFamily="34" charset="0"/>
              </a:endParaRPr>
            </a:p>
            <a:p>
              <a:pPr algn="r"/>
              <a:r>
                <a:rPr lang="fr-FR" sz="1400" smtClean="0">
                  <a:solidFill>
                    <a:srgbClr val="C00000"/>
                  </a:solidFill>
                  <a:cs typeface="Arial" panose="020B0604020202020204" pitchFamily="34" charset="0"/>
                </a:rPr>
                <a:t>186</a:t>
              </a:r>
            </a:p>
            <a:p>
              <a:pPr algn="r"/>
              <a:r>
                <a:rPr lang="fr-FR" sz="1400" smtClean="0">
                  <a:solidFill>
                    <a:srgbClr val="B2C0D8"/>
                  </a:solidFill>
                  <a:cs typeface="Arial" panose="020B0604020202020204" pitchFamily="34" charset="0"/>
                </a:rPr>
                <a:t>94</a:t>
              </a:r>
              <a:endParaRPr lang="fr-FR" sz="1400">
                <a:solidFill>
                  <a:srgbClr val="B2C0D8"/>
                </a:solidFill>
                <a:cs typeface="Arial" panose="020B0604020202020204" pitchFamily="34" charset="0"/>
              </a:endParaRPr>
            </a:p>
          </p:txBody>
        </p:sp>
      </p:grpSp>
      <p:grpSp>
        <p:nvGrpSpPr>
          <p:cNvPr id="44" name="Group 43"/>
          <p:cNvGrpSpPr/>
          <p:nvPr/>
        </p:nvGrpSpPr>
        <p:grpSpPr>
          <a:xfrm>
            <a:off x="2682090" y="5219415"/>
            <a:ext cx="482824" cy="980621"/>
            <a:chOff x="1319757" y="5219415"/>
            <a:chExt cx="482824" cy="980621"/>
          </a:xfrm>
        </p:grpSpPr>
        <p:sp>
          <p:nvSpPr>
            <p:cNvPr id="45"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46" name="TextBox 45"/>
            <p:cNvSpPr txBox="1"/>
            <p:nvPr/>
          </p:nvSpPr>
          <p:spPr>
            <a:xfrm>
              <a:off x="1319757" y="5245929"/>
              <a:ext cx="482824" cy="954107"/>
            </a:xfrm>
            <a:prstGeom prst="rect">
              <a:avLst/>
            </a:prstGeom>
            <a:noFill/>
          </p:spPr>
          <p:txBody>
            <a:bodyPr wrap="none" rtlCol="0" anchor="t" anchorCtr="0">
              <a:spAutoFit/>
            </a:bodyPr>
            <a:lstStyle/>
            <a:p>
              <a:pPr algn="ctr"/>
              <a:r>
                <a:rPr lang="fr-FR" sz="1400" smtClean="0">
                  <a:cs typeface="Arial" panose="020B0604020202020204" pitchFamily="34" charset="0"/>
                </a:rPr>
                <a:t>9</a:t>
              </a:r>
            </a:p>
            <a:p>
              <a:pPr algn="ctr"/>
              <a:endParaRPr lang="fr-FR" sz="1400" smtClean="0">
                <a:solidFill>
                  <a:srgbClr val="000000"/>
                </a:solidFill>
                <a:cs typeface="Arial" panose="020B0604020202020204" pitchFamily="34" charset="0"/>
              </a:endParaRPr>
            </a:p>
            <a:p>
              <a:pPr algn="r"/>
              <a:r>
                <a:rPr lang="fr-FR" sz="1400" smtClean="0">
                  <a:solidFill>
                    <a:srgbClr val="C00000"/>
                  </a:solidFill>
                  <a:cs typeface="Arial" panose="020B0604020202020204" pitchFamily="34" charset="0"/>
                </a:rPr>
                <a:t>133</a:t>
              </a:r>
            </a:p>
            <a:p>
              <a:pPr algn="r"/>
              <a:r>
                <a:rPr lang="fr-FR" sz="1400" smtClean="0">
                  <a:solidFill>
                    <a:srgbClr val="B2C0D8"/>
                  </a:solidFill>
                  <a:cs typeface="Arial" panose="020B0604020202020204" pitchFamily="34" charset="0"/>
                </a:rPr>
                <a:t>64</a:t>
              </a:r>
              <a:endParaRPr lang="fr-FR" sz="1400">
                <a:solidFill>
                  <a:srgbClr val="B2C0D8"/>
                </a:solidFill>
                <a:cs typeface="Arial" panose="020B0604020202020204" pitchFamily="34" charset="0"/>
              </a:endParaRPr>
            </a:p>
          </p:txBody>
        </p:sp>
      </p:grpSp>
      <p:grpSp>
        <p:nvGrpSpPr>
          <p:cNvPr id="47" name="Group 46"/>
          <p:cNvGrpSpPr/>
          <p:nvPr/>
        </p:nvGrpSpPr>
        <p:grpSpPr>
          <a:xfrm>
            <a:off x="3146102" y="5219415"/>
            <a:ext cx="384365" cy="980621"/>
            <a:chOff x="1368986" y="5219415"/>
            <a:chExt cx="384365" cy="980621"/>
          </a:xfrm>
        </p:grpSpPr>
        <p:sp>
          <p:nvSpPr>
            <p:cNvPr id="48"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49" name="TextBox 48"/>
            <p:cNvSpPr txBox="1"/>
            <p:nvPr/>
          </p:nvSpPr>
          <p:spPr>
            <a:xfrm>
              <a:off x="1368986" y="5245929"/>
              <a:ext cx="384365" cy="954107"/>
            </a:xfrm>
            <a:prstGeom prst="rect">
              <a:avLst/>
            </a:prstGeom>
            <a:noFill/>
          </p:spPr>
          <p:txBody>
            <a:bodyPr wrap="none" rtlCol="0" anchor="t" anchorCtr="0">
              <a:spAutoFit/>
            </a:bodyPr>
            <a:lstStyle/>
            <a:p>
              <a:pPr algn="ctr"/>
              <a:r>
                <a:rPr lang="fr-FR" sz="1400" smtClean="0">
                  <a:cs typeface="Arial" panose="020B0604020202020204" pitchFamily="34" charset="0"/>
                </a:rPr>
                <a:t>12</a:t>
              </a:r>
            </a:p>
            <a:p>
              <a:pPr algn="ctr"/>
              <a:endParaRPr lang="fr-FR" sz="1400" smtClean="0">
                <a:solidFill>
                  <a:srgbClr val="000000"/>
                </a:solidFill>
                <a:cs typeface="Arial" panose="020B0604020202020204" pitchFamily="34" charset="0"/>
              </a:endParaRPr>
            </a:p>
            <a:p>
              <a:pPr algn="r"/>
              <a:r>
                <a:rPr lang="fr-FR" sz="1400" smtClean="0">
                  <a:solidFill>
                    <a:srgbClr val="C00000"/>
                  </a:solidFill>
                  <a:cs typeface="Arial" panose="020B0604020202020204" pitchFamily="34" charset="0"/>
                </a:rPr>
                <a:t>91</a:t>
              </a:r>
            </a:p>
            <a:p>
              <a:pPr algn="r"/>
              <a:r>
                <a:rPr lang="fr-FR" sz="1400" smtClean="0">
                  <a:solidFill>
                    <a:srgbClr val="B2C0D8"/>
                  </a:solidFill>
                  <a:cs typeface="Arial" panose="020B0604020202020204" pitchFamily="34" charset="0"/>
                </a:rPr>
                <a:t>37</a:t>
              </a:r>
              <a:endParaRPr lang="fr-FR" sz="1400">
                <a:solidFill>
                  <a:srgbClr val="B2C0D8"/>
                </a:solidFill>
                <a:cs typeface="Arial" panose="020B0604020202020204" pitchFamily="34" charset="0"/>
              </a:endParaRPr>
            </a:p>
          </p:txBody>
        </p:sp>
      </p:grpSp>
      <p:grpSp>
        <p:nvGrpSpPr>
          <p:cNvPr id="50" name="Group 49"/>
          <p:cNvGrpSpPr/>
          <p:nvPr/>
        </p:nvGrpSpPr>
        <p:grpSpPr>
          <a:xfrm>
            <a:off x="3560885" y="5219415"/>
            <a:ext cx="384365" cy="980621"/>
            <a:chOff x="1368986" y="5219415"/>
            <a:chExt cx="384365" cy="980621"/>
          </a:xfrm>
        </p:grpSpPr>
        <p:sp>
          <p:nvSpPr>
            <p:cNvPr id="51"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52" name="TextBox 51"/>
            <p:cNvSpPr txBox="1"/>
            <p:nvPr/>
          </p:nvSpPr>
          <p:spPr>
            <a:xfrm>
              <a:off x="1368986" y="5245929"/>
              <a:ext cx="384365" cy="954107"/>
            </a:xfrm>
            <a:prstGeom prst="rect">
              <a:avLst/>
            </a:prstGeom>
            <a:noFill/>
          </p:spPr>
          <p:txBody>
            <a:bodyPr wrap="none" rtlCol="0" anchor="t" anchorCtr="0">
              <a:spAutoFit/>
            </a:bodyPr>
            <a:lstStyle/>
            <a:p>
              <a:pPr algn="ctr"/>
              <a:r>
                <a:rPr lang="fr-FR" sz="1400" smtClean="0">
                  <a:cs typeface="Arial" panose="020B0604020202020204" pitchFamily="34" charset="0"/>
                </a:rPr>
                <a:t>15</a:t>
              </a:r>
            </a:p>
            <a:p>
              <a:pPr algn="ctr"/>
              <a:endParaRPr lang="fr-FR" sz="1400" smtClean="0">
                <a:solidFill>
                  <a:srgbClr val="000000"/>
                </a:solidFill>
                <a:cs typeface="Arial" panose="020B0604020202020204" pitchFamily="34" charset="0"/>
              </a:endParaRPr>
            </a:p>
            <a:p>
              <a:pPr algn="r"/>
              <a:r>
                <a:rPr lang="fr-FR" sz="1400" smtClean="0">
                  <a:solidFill>
                    <a:srgbClr val="C00000"/>
                  </a:solidFill>
                  <a:cs typeface="Arial" panose="020B0604020202020204" pitchFamily="34" charset="0"/>
                </a:rPr>
                <a:t>59</a:t>
              </a:r>
            </a:p>
            <a:p>
              <a:pPr algn="r"/>
              <a:r>
                <a:rPr lang="fr-FR" sz="1400" smtClean="0">
                  <a:solidFill>
                    <a:srgbClr val="B2C0D8"/>
                  </a:solidFill>
                  <a:cs typeface="Arial" panose="020B0604020202020204" pitchFamily="34" charset="0"/>
                </a:rPr>
                <a:t>26</a:t>
              </a:r>
              <a:endParaRPr lang="fr-FR" sz="1400">
                <a:solidFill>
                  <a:srgbClr val="B2C0D8"/>
                </a:solidFill>
                <a:cs typeface="Arial" panose="020B0604020202020204" pitchFamily="34" charset="0"/>
              </a:endParaRPr>
            </a:p>
          </p:txBody>
        </p:sp>
      </p:grpSp>
      <p:grpSp>
        <p:nvGrpSpPr>
          <p:cNvPr id="53" name="Group 52"/>
          <p:cNvGrpSpPr/>
          <p:nvPr/>
        </p:nvGrpSpPr>
        <p:grpSpPr>
          <a:xfrm>
            <a:off x="3967717" y="5219415"/>
            <a:ext cx="384365" cy="980621"/>
            <a:chOff x="1368986" y="5219415"/>
            <a:chExt cx="384365" cy="980621"/>
          </a:xfrm>
        </p:grpSpPr>
        <p:sp>
          <p:nvSpPr>
            <p:cNvPr id="54"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55" name="TextBox 54"/>
            <p:cNvSpPr txBox="1"/>
            <p:nvPr/>
          </p:nvSpPr>
          <p:spPr>
            <a:xfrm>
              <a:off x="1368986" y="5245929"/>
              <a:ext cx="384365" cy="954107"/>
            </a:xfrm>
            <a:prstGeom prst="rect">
              <a:avLst/>
            </a:prstGeom>
            <a:noFill/>
          </p:spPr>
          <p:txBody>
            <a:bodyPr wrap="none" rtlCol="0" anchor="t" anchorCtr="0">
              <a:spAutoFit/>
            </a:bodyPr>
            <a:lstStyle/>
            <a:p>
              <a:pPr algn="ctr"/>
              <a:r>
                <a:rPr lang="fr-FR" sz="1400" smtClean="0">
                  <a:cs typeface="Arial" panose="020B0604020202020204" pitchFamily="34" charset="0"/>
                </a:rPr>
                <a:t>18</a:t>
              </a:r>
            </a:p>
            <a:p>
              <a:pPr algn="ctr"/>
              <a:endParaRPr lang="fr-FR" sz="1400" smtClean="0">
                <a:solidFill>
                  <a:srgbClr val="000000"/>
                </a:solidFill>
                <a:cs typeface="Arial" panose="020B0604020202020204" pitchFamily="34" charset="0"/>
              </a:endParaRPr>
            </a:p>
            <a:p>
              <a:pPr algn="r"/>
              <a:r>
                <a:rPr lang="fr-FR" sz="1400" smtClean="0">
                  <a:solidFill>
                    <a:srgbClr val="C00000"/>
                  </a:solidFill>
                  <a:cs typeface="Arial" panose="020B0604020202020204" pitchFamily="34" charset="0"/>
                </a:rPr>
                <a:t>38</a:t>
              </a:r>
            </a:p>
            <a:p>
              <a:pPr algn="r"/>
              <a:r>
                <a:rPr lang="fr-FR" sz="1400" smtClean="0">
                  <a:solidFill>
                    <a:srgbClr val="B2C0D8"/>
                  </a:solidFill>
                  <a:cs typeface="Arial" panose="020B0604020202020204" pitchFamily="34" charset="0"/>
                </a:rPr>
                <a:t>12</a:t>
              </a:r>
              <a:endParaRPr lang="fr-FR" sz="1400">
                <a:solidFill>
                  <a:srgbClr val="B2C0D8"/>
                </a:solidFill>
                <a:cs typeface="Arial" panose="020B0604020202020204" pitchFamily="34" charset="0"/>
              </a:endParaRPr>
            </a:p>
          </p:txBody>
        </p:sp>
      </p:grpSp>
      <p:grpSp>
        <p:nvGrpSpPr>
          <p:cNvPr id="56" name="Group 55"/>
          <p:cNvGrpSpPr/>
          <p:nvPr/>
        </p:nvGrpSpPr>
        <p:grpSpPr>
          <a:xfrm>
            <a:off x="4366598" y="5219415"/>
            <a:ext cx="384365" cy="980621"/>
            <a:chOff x="1368986" y="5219415"/>
            <a:chExt cx="384365" cy="980621"/>
          </a:xfrm>
        </p:grpSpPr>
        <p:sp>
          <p:nvSpPr>
            <p:cNvPr id="57"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58" name="TextBox 57"/>
            <p:cNvSpPr txBox="1"/>
            <p:nvPr/>
          </p:nvSpPr>
          <p:spPr>
            <a:xfrm>
              <a:off x="1368986" y="5245929"/>
              <a:ext cx="384365" cy="954107"/>
            </a:xfrm>
            <a:prstGeom prst="rect">
              <a:avLst/>
            </a:prstGeom>
            <a:noFill/>
          </p:spPr>
          <p:txBody>
            <a:bodyPr wrap="none" rtlCol="0" anchor="t" anchorCtr="0">
              <a:spAutoFit/>
            </a:bodyPr>
            <a:lstStyle/>
            <a:p>
              <a:pPr algn="ctr"/>
              <a:r>
                <a:rPr lang="fr-FR" sz="1400" dirty="0" smtClean="0">
                  <a:cs typeface="Arial" panose="020B0604020202020204" pitchFamily="34" charset="0"/>
                </a:rPr>
                <a:t>21</a:t>
              </a:r>
            </a:p>
            <a:p>
              <a:pPr algn="ctr"/>
              <a:endParaRPr lang="fr-FR" sz="1400" dirty="0" smtClean="0">
                <a:solidFill>
                  <a:srgbClr val="000000"/>
                </a:solidFill>
                <a:cs typeface="Arial" panose="020B0604020202020204" pitchFamily="34" charset="0"/>
              </a:endParaRPr>
            </a:p>
            <a:p>
              <a:pPr algn="r"/>
              <a:r>
                <a:rPr lang="fr-FR" sz="1400" dirty="0" smtClean="0">
                  <a:solidFill>
                    <a:srgbClr val="C00000"/>
                  </a:solidFill>
                  <a:cs typeface="Arial" panose="020B0604020202020204" pitchFamily="34" charset="0"/>
                </a:rPr>
                <a:t>22</a:t>
              </a:r>
            </a:p>
            <a:p>
              <a:pPr algn="r"/>
              <a:r>
                <a:rPr lang="fr-FR" sz="1400" dirty="0" smtClean="0">
                  <a:solidFill>
                    <a:srgbClr val="B2C0D8"/>
                  </a:solidFill>
                  <a:cs typeface="Arial" panose="020B0604020202020204" pitchFamily="34" charset="0"/>
                </a:rPr>
                <a:t>5</a:t>
              </a:r>
              <a:endParaRPr lang="fr-FR" sz="1400" dirty="0">
                <a:solidFill>
                  <a:srgbClr val="B2C0D8"/>
                </a:solidFill>
                <a:cs typeface="Arial" panose="020B0604020202020204" pitchFamily="34" charset="0"/>
              </a:endParaRPr>
            </a:p>
          </p:txBody>
        </p:sp>
      </p:grpSp>
      <p:grpSp>
        <p:nvGrpSpPr>
          <p:cNvPr id="59" name="Group 58"/>
          <p:cNvGrpSpPr/>
          <p:nvPr/>
        </p:nvGrpSpPr>
        <p:grpSpPr>
          <a:xfrm>
            <a:off x="4757991" y="5219415"/>
            <a:ext cx="383438" cy="980621"/>
            <a:chOff x="1369449" y="5219415"/>
            <a:chExt cx="383438" cy="980621"/>
          </a:xfrm>
        </p:grpSpPr>
        <p:sp>
          <p:nvSpPr>
            <p:cNvPr id="60"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61" name="TextBox 60"/>
            <p:cNvSpPr txBox="1"/>
            <p:nvPr/>
          </p:nvSpPr>
          <p:spPr>
            <a:xfrm>
              <a:off x="1369449" y="5245929"/>
              <a:ext cx="383438" cy="954107"/>
            </a:xfrm>
            <a:prstGeom prst="rect">
              <a:avLst/>
            </a:prstGeom>
            <a:noFill/>
          </p:spPr>
          <p:txBody>
            <a:bodyPr wrap="none" rtlCol="0" anchor="t" anchorCtr="0">
              <a:spAutoFit/>
            </a:bodyPr>
            <a:lstStyle/>
            <a:p>
              <a:pPr algn="ctr"/>
              <a:r>
                <a:rPr lang="fr-FR" sz="1400" smtClean="0">
                  <a:cs typeface="Arial" panose="020B0604020202020204" pitchFamily="34" charset="0"/>
                </a:rPr>
                <a:t>24</a:t>
              </a:r>
            </a:p>
            <a:p>
              <a:pPr algn="ctr"/>
              <a:endParaRPr lang="fr-FR" sz="1400" smtClean="0">
                <a:solidFill>
                  <a:srgbClr val="000000"/>
                </a:solidFill>
                <a:cs typeface="Arial" panose="020B0604020202020204" pitchFamily="34" charset="0"/>
              </a:endParaRPr>
            </a:p>
            <a:p>
              <a:pPr algn="ctr"/>
              <a:r>
                <a:rPr lang="fr-FR" sz="1400" smtClean="0">
                  <a:solidFill>
                    <a:srgbClr val="C00000"/>
                  </a:solidFill>
                  <a:cs typeface="Arial" panose="020B0604020202020204" pitchFamily="34" charset="0"/>
                </a:rPr>
                <a:t>8</a:t>
              </a:r>
            </a:p>
            <a:p>
              <a:pPr algn="ctr"/>
              <a:r>
                <a:rPr lang="fr-FR" sz="1400" smtClean="0">
                  <a:solidFill>
                    <a:srgbClr val="B2C0D8"/>
                  </a:solidFill>
                  <a:cs typeface="Arial" panose="020B0604020202020204" pitchFamily="34" charset="0"/>
                </a:rPr>
                <a:t>3</a:t>
              </a:r>
              <a:endParaRPr lang="fr-FR" sz="1400">
                <a:solidFill>
                  <a:srgbClr val="B2C0D8"/>
                </a:solidFill>
                <a:cs typeface="Arial" panose="020B0604020202020204" pitchFamily="34" charset="0"/>
              </a:endParaRPr>
            </a:p>
          </p:txBody>
        </p:sp>
      </p:grpSp>
      <p:grpSp>
        <p:nvGrpSpPr>
          <p:cNvPr id="62" name="Group 61"/>
          <p:cNvGrpSpPr/>
          <p:nvPr/>
        </p:nvGrpSpPr>
        <p:grpSpPr>
          <a:xfrm>
            <a:off x="5140970" y="5219415"/>
            <a:ext cx="383438" cy="980621"/>
            <a:chOff x="1369449" y="5219415"/>
            <a:chExt cx="383438" cy="980621"/>
          </a:xfrm>
        </p:grpSpPr>
        <p:sp>
          <p:nvSpPr>
            <p:cNvPr id="63"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64" name="TextBox 63"/>
            <p:cNvSpPr txBox="1"/>
            <p:nvPr/>
          </p:nvSpPr>
          <p:spPr>
            <a:xfrm>
              <a:off x="1369449" y="5245929"/>
              <a:ext cx="383438" cy="954107"/>
            </a:xfrm>
            <a:prstGeom prst="rect">
              <a:avLst/>
            </a:prstGeom>
            <a:noFill/>
          </p:spPr>
          <p:txBody>
            <a:bodyPr wrap="none" rtlCol="0" anchor="t" anchorCtr="0">
              <a:spAutoFit/>
            </a:bodyPr>
            <a:lstStyle/>
            <a:p>
              <a:pPr algn="ctr"/>
              <a:r>
                <a:rPr lang="fr-FR" sz="1400" smtClean="0">
                  <a:cs typeface="Arial" panose="020B0604020202020204" pitchFamily="34" charset="0"/>
                </a:rPr>
                <a:t>27</a:t>
              </a:r>
            </a:p>
            <a:p>
              <a:pPr algn="ctr"/>
              <a:endParaRPr lang="fr-FR" sz="1400" smtClean="0">
                <a:solidFill>
                  <a:srgbClr val="000000"/>
                </a:solidFill>
                <a:cs typeface="Arial" panose="020B0604020202020204" pitchFamily="34" charset="0"/>
              </a:endParaRPr>
            </a:p>
            <a:p>
              <a:pPr algn="ctr"/>
              <a:r>
                <a:rPr lang="fr-FR" sz="1400" smtClean="0">
                  <a:solidFill>
                    <a:srgbClr val="C00000"/>
                  </a:solidFill>
                  <a:cs typeface="Arial" panose="020B0604020202020204" pitchFamily="34" charset="0"/>
                </a:rPr>
                <a:t>2</a:t>
              </a:r>
            </a:p>
            <a:p>
              <a:pPr algn="ctr"/>
              <a:r>
                <a:rPr lang="fr-FR" sz="1400" smtClean="0">
                  <a:solidFill>
                    <a:srgbClr val="B2C0D8"/>
                  </a:solidFill>
                  <a:cs typeface="Arial" panose="020B0604020202020204" pitchFamily="34" charset="0"/>
                </a:rPr>
                <a:t>1</a:t>
              </a:r>
              <a:endParaRPr lang="fr-FR" sz="1400">
                <a:solidFill>
                  <a:srgbClr val="B2C0D8"/>
                </a:solidFill>
                <a:cs typeface="Arial" panose="020B0604020202020204" pitchFamily="34" charset="0"/>
              </a:endParaRPr>
            </a:p>
          </p:txBody>
        </p:sp>
      </p:grpSp>
      <p:grpSp>
        <p:nvGrpSpPr>
          <p:cNvPr id="65" name="Group 64"/>
          <p:cNvGrpSpPr/>
          <p:nvPr/>
        </p:nvGrpSpPr>
        <p:grpSpPr>
          <a:xfrm>
            <a:off x="5523949" y="5219415"/>
            <a:ext cx="383438" cy="980621"/>
            <a:chOff x="1369449" y="5219415"/>
            <a:chExt cx="383438" cy="980621"/>
          </a:xfrm>
        </p:grpSpPr>
        <p:sp>
          <p:nvSpPr>
            <p:cNvPr id="66"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67" name="TextBox 66"/>
            <p:cNvSpPr txBox="1"/>
            <p:nvPr/>
          </p:nvSpPr>
          <p:spPr>
            <a:xfrm>
              <a:off x="1369449" y="5245929"/>
              <a:ext cx="383438" cy="954107"/>
            </a:xfrm>
            <a:prstGeom prst="rect">
              <a:avLst/>
            </a:prstGeom>
            <a:noFill/>
          </p:spPr>
          <p:txBody>
            <a:bodyPr wrap="none" rtlCol="0" anchor="t" anchorCtr="0">
              <a:spAutoFit/>
            </a:bodyPr>
            <a:lstStyle/>
            <a:p>
              <a:pPr algn="ctr"/>
              <a:r>
                <a:rPr lang="fr-FR" sz="1400" smtClean="0">
                  <a:cs typeface="Arial" panose="020B0604020202020204" pitchFamily="34" charset="0"/>
                </a:rPr>
                <a:t>30</a:t>
              </a:r>
            </a:p>
            <a:p>
              <a:pPr algn="ctr"/>
              <a:endParaRPr lang="fr-FR" sz="1400" smtClean="0">
                <a:solidFill>
                  <a:srgbClr val="000000"/>
                </a:solidFill>
                <a:cs typeface="Arial" panose="020B0604020202020204" pitchFamily="34" charset="0"/>
              </a:endParaRPr>
            </a:p>
            <a:p>
              <a:pPr algn="ctr"/>
              <a:r>
                <a:rPr lang="fr-FR" sz="1400" smtClean="0">
                  <a:solidFill>
                    <a:srgbClr val="C00000"/>
                  </a:solidFill>
                  <a:cs typeface="Arial" panose="020B0604020202020204" pitchFamily="34" charset="0"/>
                </a:rPr>
                <a:t>1</a:t>
              </a:r>
            </a:p>
            <a:p>
              <a:pPr algn="ctr"/>
              <a:r>
                <a:rPr lang="fr-FR" sz="1400" smtClean="0">
                  <a:solidFill>
                    <a:srgbClr val="B2C0D8"/>
                  </a:solidFill>
                  <a:cs typeface="Arial" panose="020B0604020202020204" pitchFamily="34" charset="0"/>
                </a:rPr>
                <a:t>0</a:t>
              </a:r>
              <a:endParaRPr lang="fr-FR" sz="1400">
                <a:solidFill>
                  <a:srgbClr val="B2C0D8"/>
                </a:solidFill>
                <a:cs typeface="Arial" panose="020B0604020202020204" pitchFamily="34" charset="0"/>
              </a:endParaRPr>
            </a:p>
          </p:txBody>
        </p:sp>
      </p:grpSp>
      <p:grpSp>
        <p:nvGrpSpPr>
          <p:cNvPr id="68" name="Group 67"/>
          <p:cNvGrpSpPr/>
          <p:nvPr/>
        </p:nvGrpSpPr>
        <p:grpSpPr>
          <a:xfrm>
            <a:off x="5906928" y="5219415"/>
            <a:ext cx="383438" cy="980621"/>
            <a:chOff x="1369449" y="5219415"/>
            <a:chExt cx="383438" cy="980621"/>
          </a:xfrm>
        </p:grpSpPr>
        <p:sp>
          <p:nvSpPr>
            <p:cNvPr id="69"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70" name="TextBox 69"/>
            <p:cNvSpPr txBox="1"/>
            <p:nvPr/>
          </p:nvSpPr>
          <p:spPr>
            <a:xfrm>
              <a:off x="1369449" y="5245929"/>
              <a:ext cx="383438" cy="954107"/>
            </a:xfrm>
            <a:prstGeom prst="rect">
              <a:avLst/>
            </a:prstGeom>
            <a:noFill/>
          </p:spPr>
          <p:txBody>
            <a:bodyPr wrap="none" rtlCol="0" anchor="t" anchorCtr="0">
              <a:spAutoFit/>
            </a:bodyPr>
            <a:lstStyle/>
            <a:p>
              <a:pPr algn="ctr"/>
              <a:r>
                <a:rPr lang="fr-FR" sz="1400" smtClean="0">
                  <a:cs typeface="Arial" panose="020B0604020202020204" pitchFamily="34" charset="0"/>
                </a:rPr>
                <a:t>33</a:t>
              </a:r>
            </a:p>
            <a:p>
              <a:pPr algn="ctr"/>
              <a:endParaRPr lang="fr-FR" sz="1400" smtClean="0">
                <a:solidFill>
                  <a:srgbClr val="000000"/>
                </a:solidFill>
                <a:cs typeface="Arial" panose="020B0604020202020204" pitchFamily="34" charset="0"/>
              </a:endParaRPr>
            </a:p>
            <a:p>
              <a:pPr algn="ctr"/>
              <a:r>
                <a:rPr lang="fr-FR" sz="1400" smtClean="0">
                  <a:solidFill>
                    <a:srgbClr val="C00000"/>
                  </a:solidFill>
                  <a:cs typeface="Arial" panose="020B0604020202020204" pitchFamily="34" charset="0"/>
                </a:rPr>
                <a:t>1</a:t>
              </a:r>
            </a:p>
            <a:p>
              <a:pPr algn="ctr"/>
              <a:r>
                <a:rPr lang="fr-FR" sz="1400" smtClean="0">
                  <a:solidFill>
                    <a:srgbClr val="B2C0D8"/>
                  </a:solidFill>
                  <a:cs typeface="Arial" panose="020B0604020202020204" pitchFamily="34" charset="0"/>
                </a:rPr>
                <a:t>0</a:t>
              </a:r>
              <a:endParaRPr lang="fr-FR" sz="1400">
                <a:solidFill>
                  <a:srgbClr val="B2C0D8"/>
                </a:solidFill>
                <a:cs typeface="Arial" panose="020B0604020202020204" pitchFamily="34" charset="0"/>
              </a:endParaRPr>
            </a:p>
          </p:txBody>
        </p:sp>
      </p:grpSp>
      <p:grpSp>
        <p:nvGrpSpPr>
          <p:cNvPr id="71" name="Group 70"/>
          <p:cNvGrpSpPr/>
          <p:nvPr/>
        </p:nvGrpSpPr>
        <p:grpSpPr>
          <a:xfrm>
            <a:off x="6289907" y="5219415"/>
            <a:ext cx="383438" cy="980621"/>
            <a:chOff x="1369449" y="5219415"/>
            <a:chExt cx="383438" cy="980621"/>
          </a:xfrm>
        </p:grpSpPr>
        <p:sp>
          <p:nvSpPr>
            <p:cNvPr id="72"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73" name="TextBox 72"/>
            <p:cNvSpPr txBox="1"/>
            <p:nvPr/>
          </p:nvSpPr>
          <p:spPr>
            <a:xfrm>
              <a:off x="1369449" y="5245929"/>
              <a:ext cx="383438" cy="954107"/>
            </a:xfrm>
            <a:prstGeom prst="rect">
              <a:avLst/>
            </a:prstGeom>
            <a:noFill/>
          </p:spPr>
          <p:txBody>
            <a:bodyPr wrap="none" rtlCol="0" anchor="t" anchorCtr="0">
              <a:spAutoFit/>
            </a:bodyPr>
            <a:lstStyle/>
            <a:p>
              <a:pPr algn="ctr"/>
              <a:r>
                <a:rPr lang="fr-FR" sz="1400" smtClean="0">
                  <a:cs typeface="Arial" panose="020B0604020202020204" pitchFamily="34" charset="0"/>
                </a:rPr>
                <a:t>36</a:t>
              </a:r>
            </a:p>
            <a:p>
              <a:pPr algn="ctr"/>
              <a:endParaRPr lang="fr-FR" sz="1400" smtClean="0">
                <a:solidFill>
                  <a:srgbClr val="000000"/>
                </a:solidFill>
                <a:cs typeface="Arial" panose="020B0604020202020204" pitchFamily="34" charset="0"/>
              </a:endParaRPr>
            </a:p>
            <a:p>
              <a:pPr algn="ctr"/>
              <a:r>
                <a:rPr lang="fr-FR" sz="1400" smtClean="0">
                  <a:solidFill>
                    <a:srgbClr val="C00000"/>
                  </a:solidFill>
                  <a:cs typeface="Arial" panose="020B0604020202020204" pitchFamily="34" charset="0"/>
                </a:rPr>
                <a:t>1</a:t>
              </a:r>
            </a:p>
            <a:p>
              <a:pPr algn="ctr"/>
              <a:r>
                <a:rPr lang="fr-FR" sz="1400" smtClean="0">
                  <a:solidFill>
                    <a:srgbClr val="B2C0D8"/>
                  </a:solidFill>
                  <a:cs typeface="Arial" panose="020B0604020202020204" pitchFamily="34" charset="0"/>
                </a:rPr>
                <a:t>0</a:t>
              </a:r>
              <a:endParaRPr lang="fr-FR" sz="1400">
                <a:solidFill>
                  <a:srgbClr val="B2C0D8"/>
                </a:solidFill>
                <a:cs typeface="Arial" panose="020B0604020202020204" pitchFamily="34" charset="0"/>
              </a:endParaRPr>
            </a:p>
          </p:txBody>
        </p:sp>
      </p:grpSp>
      <p:grpSp>
        <p:nvGrpSpPr>
          <p:cNvPr id="74" name="Group 73"/>
          <p:cNvGrpSpPr/>
          <p:nvPr/>
        </p:nvGrpSpPr>
        <p:grpSpPr>
          <a:xfrm>
            <a:off x="6672886" y="5219415"/>
            <a:ext cx="383438" cy="980621"/>
            <a:chOff x="1369449" y="5219415"/>
            <a:chExt cx="383438" cy="980621"/>
          </a:xfrm>
        </p:grpSpPr>
        <p:sp>
          <p:nvSpPr>
            <p:cNvPr id="75"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76" name="TextBox 75"/>
            <p:cNvSpPr txBox="1"/>
            <p:nvPr/>
          </p:nvSpPr>
          <p:spPr>
            <a:xfrm>
              <a:off x="1369449" y="5245929"/>
              <a:ext cx="383438" cy="954107"/>
            </a:xfrm>
            <a:prstGeom prst="rect">
              <a:avLst/>
            </a:prstGeom>
            <a:noFill/>
          </p:spPr>
          <p:txBody>
            <a:bodyPr wrap="none" rtlCol="0" anchor="t" anchorCtr="0">
              <a:spAutoFit/>
            </a:bodyPr>
            <a:lstStyle/>
            <a:p>
              <a:pPr algn="ctr"/>
              <a:r>
                <a:rPr lang="fr-FR" sz="1400" smtClean="0">
                  <a:cs typeface="Arial" panose="020B0604020202020204" pitchFamily="34" charset="0"/>
                </a:rPr>
                <a:t>39</a:t>
              </a:r>
            </a:p>
            <a:p>
              <a:pPr algn="ctr"/>
              <a:endParaRPr lang="fr-FR" sz="1400" smtClean="0">
                <a:solidFill>
                  <a:srgbClr val="000000"/>
                </a:solidFill>
                <a:cs typeface="Arial" panose="020B0604020202020204" pitchFamily="34" charset="0"/>
              </a:endParaRPr>
            </a:p>
            <a:p>
              <a:pPr algn="ctr"/>
              <a:r>
                <a:rPr lang="fr-FR" sz="1400" smtClean="0">
                  <a:solidFill>
                    <a:srgbClr val="C00000"/>
                  </a:solidFill>
                  <a:cs typeface="Arial" panose="020B0604020202020204" pitchFamily="34" charset="0"/>
                </a:rPr>
                <a:t>0</a:t>
              </a:r>
            </a:p>
            <a:p>
              <a:pPr algn="ctr"/>
              <a:r>
                <a:rPr lang="fr-FR" sz="1400" smtClean="0">
                  <a:solidFill>
                    <a:srgbClr val="B2C0D8"/>
                  </a:solidFill>
                  <a:cs typeface="Arial" panose="020B0604020202020204" pitchFamily="34" charset="0"/>
                </a:rPr>
                <a:t>0</a:t>
              </a:r>
              <a:endParaRPr lang="fr-FR" sz="1400">
                <a:solidFill>
                  <a:srgbClr val="B2C0D8"/>
                </a:solidFill>
                <a:cs typeface="Arial" panose="020B0604020202020204" pitchFamily="34" charset="0"/>
              </a:endParaRPr>
            </a:p>
          </p:txBody>
        </p:sp>
      </p:grpSp>
      <p:grpSp>
        <p:nvGrpSpPr>
          <p:cNvPr id="77" name="Group 2"/>
          <p:cNvGrpSpPr>
            <a:grpSpLocks/>
          </p:cNvGrpSpPr>
          <p:nvPr/>
        </p:nvGrpSpPr>
        <p:grpSpPr bwMode="auto">
          <a:xfrm>
            <a:off x="1672073" y="1958358"/>
            <a:ext cx="4809551" cy="3204000"/>
            <a:chOff x="1732" y="1400"/>
            <a:chExt cx="2292" cy="1518"/>
          </a:xfrm>
        </p:grpSpPr>
        <p:sp>
          <p:nvSpPr>
            <p:cNvPr id="78" name="Freeform 3"/>
            <p:cNvSpPr>
              <a:spLocks/>
            </p:cNvSpPr>
            <p:nvPr/>
          </p:nvSpPr>
          <p:spPr bwMode="auto">
            <a:xfrm>
              <a:off x="1732" y="1400"/>
              <a:ext cx="2292" cy="1500"/>
            </a:xfrm>
            <a:custGeom>
              <a:avLst/>
              <a:gdLst>
                <a:gd name="T0" fmla="*/ 294 w 382"/>
                <a:gd name="T1" fmla="*/ 241 h 250"/>
                <a:gd name="T2" fmla="*/ 263 w 382"/>
                <a:gd name="T3" fmla="*/ 238 h 250"/>
                <a:gd name="T4" fmla="*/ 260 w 382"/>
                <a:gd name="T5" fmla="*/ 234 h 250"/>
                <a:gd name="T6" fmla="*/ 249 w 382"/>
                <a:gd name="T7" fmla="*/ 231 h 250"/>
                <a:gd name="T8" fmla="*/ 246 w 382"/>
                <a:gd name="T9" fmla="*/ 227 h 250"/>
                <a:gd name="T10" fmla="*/ 238 w 382"/>
                <a:gd name="T11" fmla="*/ 225 h 250"/>
                <a:gd name="T12" fmla="*/ 229 w 382"/>
                <a:gd name="T13" fmla="*/ 218 h 250"/>
                <a:gd name="T14" fmla="*/ 217 w 382"/>
                <a:gd name="T15" fmla="*/ 215 h 250"/>
                <a:gd name="T16" fmla="*/ 211 w 382"/>
                <a:gd name="T17" fmla="*/ 211 h 250"/>
                <a:gd name="T18" fmla="*/ 199 w 382"/>
                <a:gd name="T19" fmla="*/ 207 h 250"/>
                <a:gd name="T20" fmla="*/ 192 w 382"/>
                <a:gd name="T21" fmla="*/ 202 h 250"/>
                <a:gd name="T22" fmla="*/ 178 w 382"/>
                <a:gd name="T23" fmla="*/ 198 h 250"/>
                <a:gd name="T24" fmla="*/ 176 w 382"/>
                <a:gd name="T25" fmla="*/ 190 h 250"/>
                <a:gd name="T26" fmla="*/ 169 w 382"/>
                <a:gd name="T27" fmla="*/ 188 h 250"/>
                <a:gd name="T28" fmla="*/ 162 w 382"/>
                <a:gd name="T29" fmla="*/ 184 h 250"/>
                <a:gd name="T30" fmla="*/ 152 w 382"/>
                <a:gd name="T31" fmla="*/ 182 h 250"/>
                <a:gd name="T32" fmla="*/ 149 w 382"/>
                <a:gd name="T33" fmla="*/ 175 h 250"/>
                <a:gd name="T34" fmla="*/ 142 w 382"/>
                <a:gd name="T35" fmla="*/ 170 h 250"/>
                <a:gd name="T36" fmla="*/ 132 w 382"/>
                <a:gd name="T37" fmla="*/ 165 h 250"/>
                <a:gd name="T38" fmla="*/ 126 w 382"/>
                <a:gd name="T39" fmla="*/ 163 h 250"/>
                <a:gd name="T40" fmla="*/ 124 w 382"/>
                <a:gd name="T41" fmla="*/ 156 h 250"/>
                <a:gd name="T42" fmla="*/ 117 w 382"/>
                <a:gd name="T43" fmla="*/ 154 h 250"/>
                <a:gd name="T44" fmla="*/ 115 w 382"/>
                <a:gd name="T45" fmla="*/ 150 h 250"/>
                <a:gd name="T46" fmla="*/ 109 w 382"/>
                <a:gd name="T47" fmla="*/ 148 h 250"/>
                <a:gd name="T48" fmla="*/ 103 w 382"/>
                <a:gd name="T49" fmla="*/ 142 h 250"/>
                <a:gd name="T50" fmla="*/ 97 w 382"/>
                <a:gd name="T51" fmla="*/ 139 h 250"/>
                <a:gd name="T52" fmla="*/ 94 w 382"/>
                <a:gd name="T53" fmla="*/ 132 h 250"/>
                <a:gd name="T54" fmla="*/ 88 w 382"/>
                <a:gd name="T55" fmla="*/ 127 h 250"/>
                <a:gd name="T56" fmla="*/ 85 w 382"/>
                <a:gd name="T57" fmla="*/ 120 h 250"/>
                <a:gd name="T58" fmla="*/ 79 w 382"/>
                <a:gd name="T59" fmla="*/ 118 h 250"/>
                <a:gd name="T60" fmla="*/ 76 w 382"/>
                <a:gd name="T61" fmla="*/ 111 h 250"/>
                <a:gd name="T62" fmla="*/ 72 w 382"/>
                <a:gd name="T63" fmla="*/ 108 h 250"/>
                <a:gd name="T64" fmla="*/ 68 w 382"/>
                <a:gd name="T65" fmla="*/ 101 h 250"/>
                <a:gd name="T66" fmla="*/ 65 w 382"/>
                <a:gd name="T67" fmla="*/ 97 h 250"/>
                <a:gd name="T68" fmla="*/ 63 w 382"/>
                <a:gd name="T69" fmla="*/ 92 h 250"/>
                <a:gd name="T70" fmla="*/ 59 w 382"/>
                <a:gd name="T71" fmla="*/ 90 h 250"/>
                <a:gd name="T72" fmla="*/ 57 w 382"/>
                <a:gd name="T73" fmla="*/ 82 h 250"/>
                <a:gd name="T74" fmla="*/ 53 w 382"/>
                <a:gd name="T75" fmla="*/ 75 h 250"/>
                <a:gd name="T76" fmla="*/ 50 w 382"/>
                <a:gd name="T77" fmla="*/ 68 h 250"/>
                <a:gd name="T78" fmla="*/ 46 w 382"/>
                <a:gd name="T79" fmla="*/ 66 h 250"/>
                <a:gd name="T80" fmla="*/ 44 w 382"/>
                <a:gd name="T81" fmla="*/ 58 h 250"/>
                <a:gd name="T82" fmla="*/ 41 w 382"/>
                <a:gd name="T83" fmla="*/ 53 h 250"/>
                <a:gd name="T84" fmla="*/ 39 w 382"/>
                <a:gd name="T85" fmla="*/ 45 h 250"/>
                <a:gd name="T86" fmla="*/ 36 w 382"/>
                <a:gd name="T87" fmla="*/ 42 h 250"/>
                <a:gd name="T88" fmla="*/ 35 w 382"/>
                <a:gd name="T89" fmla="*/ 37 h 250"/>
                <a:gd name="T90" fmla="*/ 31 w 382"/>
                <a:gd name="T91" fmla="*/ 34 h 250"/>
                <a:gd name="T92" fmla="*/ 29 w 382"/>
                <a:gd name="T93" fmla="*/ 24 h 250"/>
                <a:gd name="T94" fmla="*/ 23 w 382"/>
                <a:gd name="T95" fmla="*/ 18 h 250"/>
                <a:gd name="T96" fmla="*/ 21 w 382"/>
                <a:gd name="T97" fmla="*/ 11 h 250"/>
                <a:gd name="T98" fmla="*/ 11 w 382"/>
                <a:gd name="T99" fmla="*/ 9 h 250"/>
                <a:gd name="T100" fmla="*/ 7 w 382"/>
                <a:gd name="T101" fmla="*/ 4 h 250"/>
                <a:gd name="T102" fmla="*/ 3 w 382"/>
                <a:gd name="T10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2" h="250">
                  <a:moveTo>
                    <a:pt x="382" y="250"/>
                  </a:moveTo>
                  <a:lnTo>
                    <a:pt x="294" y="250"/>
                  </a:lnTo>
                  <a:lnTo>
                    <a:pt x="294" y="241"/>
                  </a:lnTo>
                  <a:lnTo>
                    <a:pt x="277" y="241"/>
                  </a:lnTo>
                  <a:lnTo>
                    <a:pt x="277" y="238"/>
                  </a:lnTo>
                  <a:lnTo>
                    <a:pt x="263" y="238"/>
                  </a:lnTo>
                  <a:lnTo>
                    <a:pt x="263" y="235"/>
                  </a:lnTo>
                  <a:lnTo>
                    <a:pt x="260" y="235"/>
                  </a:lnTo>
                  <a:lnTo>
                    <a:pt x="260" y="234"/>
                  </a:lnTo>
                  <a:lnTo>
                    <a:pt x="258" y="234"/>
                  </a:lnTo>
                  <a:lnTo>
                    <a:pt x="258" y="231"/>
                  </a:lnTo>
                  <a:lnTo>
                    <a:pt x="249" y="231"/>
                  </a:lnTo>
                  <a:lnTo>
                    <a:pt x="249" y="230"/>
                  </a:lnTo>
                  <a:lnTo>
                    <a:pt x="246" y="230"/>
                  </a:lnTo>
                  <a:lnTo>
                    <a:pt x="246" y="227"/>
                  </a:lnTo>
                  <a:lnTo>
                    <a:pt x="240" y="227"/>
                  </a:lnTo>
                  <a:lnTo>
                    <a:pt x="240" y="225"/>
                  </a:lnTo>
                  <a:lnTo>
                    <a:pt x="238" y="225"/>
                  </a:lnTo>
                  <a:lnTo>
                    <a:pt x="238" y="220"/>
                  </a:lnTo>
                  <a:lnTo>
                    <a:pt x="229" y="220"/>
                  </a:lnTo>
                  <a:lnTo>
                    <a:pt x="229" y="218"/>
                  </a:lnTo>
                  <a:lnTo>
                    <a:pt x="222" y="218"/>
                  </a:lnTo>
                  <a:lnTo>
                    <a:pt x="222" y="215"/>
                  </a:lnTo>
                  <a:lnTo>
                    <a:pt x="217" y="215"/>
                  </a:lnTo>
                  <a:lnTo>
                    <a:pt x="217" y="213"/>
                  </a:lnTo>
                  <a:lnTo>
                    <a:pt x="211" y="213"/>
                  </a:lnTo>
                  <a:lnTo>
                    <a:pt x="211" y="211"/>
                  </a:lnTo>
                  <a:lnTo>
                    <a:pt x="208" y="211"/>
                  </a:lnTo>
                  <a:lnTo>
                    <a:pt x="208" y="207"/>
                  </a:lnTo>
                  <a:lnTo>
                    <a:pt x="199" y="207"/>
                  </a:lnTo>
                  <a:lnTo>
                    <a:pt x="199" y="205"/>
                  </a:lnTo>
                  <a:lnTo>
                    <a:pt x="192" y="205"/>
                  </a:lnTo>
                  <a:lnTo>
                    <a:pt x="192" y="202"/>
                  </a:lnTo>
                  <a:lnTo>
                    <a:pt x="183" y="202"/>
                  </a:lnTo>
                  <a:lnTo>
                    <a:pt x="183" y="198"/>
                  </a:lnTo>
                  <a:lnTo>
                    <a:pt x="178" y="198"/>
                  </a:lnTo>
                  <a:lnTo>
                    <a:pt x="178" y="193"/>
                  </a:lnTo>
                  <a:lnTo>
                    <a:pt x="176" y="193"/>
                  </a:lnTo>
                  <a:lnTo>
                    <a:pt x="176" y="190"/>
                  </a:lnTo>
                  <a:lnTo>
                    <a:pt x="173" y="190"/>
                  </a:lnTo>
                  <a:lnTo>
                    <a:pt x="173" y="188"/>
                  </a:lnTo>
                  <a:lnTo>
                    <a:pt x="169" y="188"/>
                  </a:lnTo>
                  <a:lnTo>
                    <a:pt x="169" y="186"/>
                  </a:lnTo>
                  <a:lnTo>
                    <a:pt x="162" y="186"/>
                  </a:lnTo>
                  <a:lnTo>
                    <a:pt x="162" y="184"/>
                  </a:lnTo>
                  <a:lnTo>
                    <a:pt x="159" y="184"/>
                  </a:lnTo>
                  <a:lnTo>
                    <a:pt x="159" y="182"/>
                  </a:lnTo>
                  <a:lnTo>
                    <a:pt x="152" y="182"/>
                  </a:lnTo>
                  <a:lnTo>
                    <a:pt x="152" y="178"/>
                  </a:lnTo>
                  <a:lnTo>
                    <a:pt x="149" y="178"/>
                  </a:lnTo>
                  <a:lnTo>
                    <a:pt x="149" y="175"/>
                  </a:lnTo>
                  <a:lnTo>
                    <a:pt x="147" y="175"/>
                  </a:lnTo>
                  <a:lnTo>
                    <a:pt x="147" y="170"/>
                  </a:lnTo>
                  <a:lnTo>
                    <a:pt x="142" y="170"/>
                  </a:lnTo>
                  <a:lnTo>
                    <a:pt x="142" y="168"/>
                  </a:lnTo>
                  <a:lnTo>
                    <a:pt x="132" y="168"/>
                  </a:lnTo>
                  <a:lnTo>
                    <a:pt x="132" y="165"/>
                  </a:lnTo>
                  <a:lnTo>
                    <a:pt x="130" y="165"/>
                  </a:lnTo>
                  <a:lnTo>
                    <a:pt x="130" y="163"/>
                  </a:lnTo>
                  <a:lnTo>
                    <a:pt x="126" y="163"/>
                  </a:lnTo>
                  <a:lnTo>
                    <a:pt x="126" y="159"/>
                  </a:lnTo>
                  <a:lnTo>
                    <a:pt x="124" y="159"/>
                  </a:lnTo>
                  <a:lnTo>
                    <a:pt x="124" y="156"/>
                  </a:lnTo>
                  <a:lnTo>
                    <a:pt x="121" y="156"/>
                  </a:lnTo>
                  <a:lnTo>
                    <a:pt x="121" y="154"/>
                  </a:lnTo>
                  <a:lnTo>
                    <a:pt x="117" y="154"/>
                  </a:lnTo>
                  <a:lnTo>
                    <a:pt x="117" y="152"/>
                  </a:lnTo>
                  <a:lnTo>
                    <a:pt x="115" y="152"/>
                  </a:lnTo>
                  <a:lnTo>
                    <a:pt x="115" y="150"/>
                  </a:lnTo>
                  <a:lnTo>
                    <a:pt x="112" y="150"/>
                  </a:lnTo>
                  <a:lnTo>
                    <a:pt x="112" y="148"/>
                  </a:lnTo>
                  <a:lnTo>
                    <a:pt x="109" y="148"/>
                  </a:lnTo>
                  <a:lnTo>
                    <a:pt x="109" y="146"/>
                  </a:lnTo>
                  <a:lnTo>
                    <a:pt x="103" y="146"/>
                  </a:lnTo>
                  <a:lnTo>
                    <a:pt x="103" y="142"/>
                  </a:lnTo>
                  <a:lnTo>
                    <a:pt x="100" y="142"/>
                  </a:lnTo>
                  <a:lnTo>
                    <a:pt x="100" y="139"/>
                  </a:lnTo>
                  <a:lnTo>
                    <a:pt x="97" y="139"/>
                  </a:lnTo>
                  <a:lnTo>
                    <a:pt x="97" y="135"/>
                  </a:lnTo>
                  <a:lnTo>
                    <a:pt x="94" y="135"/>
                  </a:lnTo>
                  <a:lnTo>
                    <a:pt x="94" y="132"/>
                  </a:lnTo>
                  <a:lnTo>
                    <a:pt x="91" y="132"/>
                  </a:lnTo>
                  <a:lnTo>
                    <a:pt x="91" y="127"/>
                  </a:lnTo>
                  <a:lnTo>
                    <a:pt x="88" y="127"/>
                  </a:lnTo>
                  <a:lnTo>
                    <a:pt x="88" y="124"/>
                  </a:lnTo>
                  <a:lnTo>
                    <a:pt x="85" y="124"/>
                  </a:lnTo>
                  <a:lnTo>
                    <a:pt x="85" y="120"/>
                  </a:lnTo>
                  <a:lnTo>
                    <a:pt x="81" y="120"/>
                  </a:lnTo>
                  <a:lnTo>
                    <a:pt x="81" y="118"/>
                  </a:lnTo>
                  <a:lnTo>
                    <a:pt x="79" y="118"/>
                  </a:lnTo>
                  <a:lnTo>
                    <a:pt x="79" y="114"/>
                  </a:lnTo>
                  <a:lnTo>
                    <a:pt x="76" y="114"/>
                  </a:lnTo>
                  <a:lnTo>
                    <a:pt x="76" y="111"/>
                  </a:lnTo>
                  <a:lnTo>
                    <a:pt x="74" y="111"/>
                  </a:lnTo>
                  <a:lnTo>
                    <a:pt x="74" y="108"/>
                  </a:lnTo>
                  <a:lnTo>
                    <a:pt x="72" y="108"/>
                  </a:lnTo>
                  <a:lnTo>
                    <a:pt x="72" y="104"/>
                  </a:lnTo>
                  <a:lnTo>
                    <a:pt x="68" y="104"/>
                  </a:lnTo>
                  <a:lnTo>
                    <a:pt x="68" y="101"/>
                  </a:lnTo>
                  <a:lnTo>
                    <a:pt x="67" y="101"/>
                  </a:lnTo>
                  <a:lnTo>
                    <a:pt x="67" y="97"/>
                  </a:lnTo>
                  <a:lnTo>
                    <a:pt x="65" y="97"/>
                  </a:lnTo>
                  <a:lnTo>
                    <a:pt x="65" y="94"/>
                  </a:lnTo>
                  <a:lnTo>
                    <a:pt x="63" y="94"/>
                  </a:lnTo>
                  <a:lnTo>
                    <a:pt x="63" y="92"/>
                  </a:lnTo>
                  <a:lnTo>
                    <a:pt x="61" y="92"/>
                  </a:lnTo>
                  <a:lnTo>
                    <a:pt x="61" y="90"/>
                  </a:lnTo>
                  <a:lnTo>
                    <a:pt x="59" y="90"/>
                  </a:lnTo>
                  <a:lnTo>
                    <a:pt x="59" y="86"/>
                  </a:lnTo>
                  <a:lnTo>
                    <a:pt x="57" y="86"/>
                  </a:lnTo>
                  <a:lnTo>
                    <a:pt x="57" y="82"/>
                  </a:lnTo>
                  <a:lnTo>
                    <a:pt x="55" y="82"/>
                  </a:lnTo>
                  <a:lnTo>
                    <a:pt x="55" y="75"/>
                  </a:lnTo>
                  <a:lnTo>
                    <a:pt x="53" y="75"/>
                  </a:lnTo>
                  <a:lnTo>
                    <a:pt x="53" y="72"/>
                  </a:lnTo>
                  <a:lnTo>
                    <a:pt x="50" y="72"/>
                  </a:lnTo>
                  <a:lnTo>
                    <a:pt x="50" y="68"/>
                  </a:lnTo>
                  <a:lnTo>
                    <a:pt x="48" y="68"/>
                  </a:lnTo>
                  <a:lnTo>
                    <a:pt x="48" y="66"/>
                  </a:lnTo>
                  <a:lnTo>
                    <a:pt x="46" y="66"/>
                  </a:lnTo>
                  <a:lnTo>
                    <a:pt x="46" y="63"/>
                  </a:lnTo>
                  <a:lnTo>
                    <a:pt x="44" y="63"/>
                  </a:lnTo>
                  <a:lnTo>
                    <a:pt x="44" y="58"/>
                  </a:lnTo>
                  <a:lnTo>
                    <a:pt x="42" y="58"/>
                  </a:lnTo>
                  <a:lnTo>
                    <a:pt x="42" y="53"/>
                  </a:lnTo>
                  <a:lnTo>
                    <a:pt x="41" y="53"/>
                  </a:lnTo>
                  <a:lnTo>
                    <a:pt x="41" y="49"/>
                  </a:lnTo>
                  <a:lnTo>
                    <a:pt x="39" y="49"/>
                  </a:lnTo>
                  <a:lnTo>
                    <a:pt x="39" y="45"/>
                  </a:lnTo>
                  <a:lnTo>
                    <a:pt x="38" y="45"/>
                  </a:lnTo>
                  <a:lnTo>
                    <a:pt x="38" y="42"/>
                  </a:lnTo>
                  <a:lnTo>
                    <a:pt x="36" y="42"/>
                  </a:lnTo>
                  <a:lnTo>
                    <a:pt x="36" y="40"/>
                  </a:lnTo>
                  <a:lnTo>
                    <a:pt x="35" y="40"/>
                  </a:lnTo>
                  <a:lnTo>
                    <a:pt x="35" y="37"/>
                  </a:lnTo>
                  <a:lnTo>
                    <a:pt x="34" y="37"/>
                  </a:lnTo>
                  <a:lnTo>
                    <a:pt x="34" y="34"/>
                  </a:lnTo>
                  <a:lnTo>
                    <a:pt x="31" y="34"/>
                  </a:lnTo>
                  <a:lnTo>
                    <a:pt x="31" y="29"/>
                  </a:lnTo>
                  <a:lnTo>
                    <a:pt x="29" y="29"/>
                  </a:lnTo>
                  <a:lnTo>
                    <a:pt x="29" y="24"/>
                  </a:lnTo>
                  <a:lnTo>
                    <a:pt x="26" y="24"/>
                  </a:lnTo>
                  <a:lnTo>
                    <a:pt x="26" y="18"/>
                  </a:lnTo>
                  <a:lnTo>
                    <a:pt x="23" y="18"/>
                  </a:lnTo>
                  <a:lnTo>
                    <a:pt x="23" y="14"/>
                  </a:lnTo>
                  <a:lnTo>
                    <a:pt x="21" y="14"/>
                  </a:lnTo>
                  <a:lnTo>
                    <a:pt x="21" y="11"/>
                  </a:lnTo>
                  <a:lnTo>
                    <a:pt x="17" y="11"/>
                  </a:lnTo>
                  <a:lnTo>
                    <a:pt x="17" y="9"/>
                  </a:lnTo>
                  <a:lnTo>
                    <a:pt x="11" y="9"/>
                  </a:lnTo>
                  <a:lnTo>
                    <a:pt x="11" y="6"/>
                  </a:lnTo>
                  <a:lnTo>
                    <a:pt x="7" y="6"/>
                  </a:lnTo>
                  <a:lnTo>
                    <a:pt x="7" y="4"/>
                  </a:lnTo>
                  <a:lnTo>
                    <a:pt x="5" y="4"/>
                  </a:lnTo>
                  <a:lnTo>
                    <a:pt x="5" y="1"/>
                  </a:lnTo>
                  <a:lnTo>
                    <a:pt x="3" y="1"/>
                  </a:lnTo>
                  <a:lnTo>
                    <a:pt x="3" y="0"/>
                  </a:lnTo>
                  <a:lnTo>
                    <a:pt x="0" y="0"/>
                  </a:lnTo>
                </a:path>
              </a:pathLst>
            </a:cu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9" name="Line 4"/>
            <p:cNvSpPr>
              <a:spLocks noChangeShapeType="1"/>
            </p:cNvSpPr>
            <p:nvPr/>
          </p:nvSpPr>
          <p:spPr bwMode="auto">
            <a:xfrm>
              <a:off x="2356" y="2258"/>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5"/>
            <p:cNvSpPr>
              <a:spLocks noChangeShapeType="1"/>
            </p:cNvSpPr>
            <p:nvPr/>
          </p:nvSpPr>
          <p:spPr bwMode="auto">
            <a:xfrm>
              <a:off x="2368" y="2258"/>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6"/>
            <p:cNvSpPr>
              <a:spLocks noChangeShapeType="1"/>
            </p:cNvSpPr>
            <p:nvPr/>
          </p:nvSpPr>
          <p:spPr bwMode="auto">
            <a:xfrm>
              <a:off x="2410" y="2282"/>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7"/>
            <p:cNvSpPr>
              <a:spLocks noChangeShapeType="1"/>
            </p:cNvSpPr>
            <p:nvPr/>
          </p:nvSpPr>
          <p:spPr bwMode="auto">
            <a:xfrm>
              <a:off x="1810" y="1436"/>
              <a:ext cx="0" cy="30"/>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8"/>
            <p:cNvSpPr>
              <a:spLocks noChangeShapeType="1"/>
            </p:cNvSpPr>
            <p:nvPr/>
          </p:nvSpPr>
          <p:spPr bwMode="auto">
            <a:xfrm>
              <a:off x="1822" y="1436"/>
              <a:ext cx="0" cy="30"/>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9"/>
            <p:cNvSpPr>
              <a:spLocks noChangeShapeType="1"/>
            </p:cNvSpPr>
            <p:nvPr/>
          </p:nvSpPr>
          <p:spPr bwMode="auto">
            <a:xfrm>
              <a:off x="2854" y="2594"/>
              <a:ext cx="0" cy="30"/>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10"/>
            <p:cNvSpPr>
              <a:spLocks noChangeShapeType="1"/>
            </p:cNvSpPr>
            <p:nvPr/>
          </p:nvSpPr>
          <p:spPr bwMode="auto">
            <a:xfrm>
              <a:off x="2728" y="2498"/>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11"/>
            <p:cNvSpPr>
              <a:spLocks noChangeShapeType="1"/>
            </p:cNvSpPr>
            <p:nvPr/>
          </p:nvSpPr>
          <p:spPr bwMode="auto">
            <a:xfrm>
              <a:off x="2908" y="2612"/>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Line 12"/>
            <p:cNvSpPr>
              <a:spLocks noChangeShapeType="1"/>
            </p:cNvSpPr>
            <p:nvPr/>
          </p:nvSpPr>
          <p:spPr bwMode="auto">
            <a:xfrm>
              <a:off x="2434" y="2300"/>
              <a:ext cx="0" cy="30"/>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Line 13"/>
            <p:cNvSpPr>
              <a:spLocks noChangeShapeType="1"/>
            </p:cNvSpPr>
            <p:nvPr/>
          </p:nvSpPr>
          <p:spPr bwMode="auto">
            <a:xfrm>
              <a:off x="2950" y="2624"/>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9" name="Line 14"/>
            <p:cNvSpPr>
              <a:spLocks noChangeShapeType="1"/>
            </p:cNvSpPr>
            <p:nvPr/>
          </p:nvSpPr>
          <p:spPr bwMode="auto">
            <a:xfrm>
              <a:off x="2986" y="2642"/>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0" name="Line 15"/>
            <p:cNvSpPr>
              <a:spLocks noChangeShapeType="1"/>
            </p:cNvSpPr>
            <p:nvPr/>
          </p:nvSpPr>
          <p:spPr bwMode="auto">
            <a:xfrm>
              <a:off x="3082" y="2690"/>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1" name="Line 16"/>
            <p:cNvSpPr>
              <a:spLocks noChangeShapeType="1"/>
            </p:cNvSpPr>
            <p:nvPr/>
          </p:nvSpPr>
          <p:spPr bwMode="auto">
            <a:xfrm>
              <a:off x="3136" y="2702"/>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 name="Line 17"/>
            <p:cNvSpPr>
              <a:spLocks noChangeShapeType="1"/>
            </p:cNvSpPr>
            <p:nvPr/>
          </p:nvSpPr>
          <p:spPr bwMode="auto">
            <a:xfrm>
              <a:off x="3322" y="2804"/>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 name="Line 18"/>
            <p:cNvSpPr>
              <a:spLocks noChangeShapeType="1"/>
            </p:cNvSpPr>
            <p:nvPr/>
          </p:nvSpPr>
          <p:spPr bwMode="auto">
            <a:xfrm>
              <a:off x="3406" y="2834"/>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 name="Line 19"/>
            <p:cNvSpPr>
              <a:spLocks noChangeShapeType="1"/>
            </p:cNvSpPr>
            <p:nvPr/>
          </p:nvSpPr>
          <p:spPr bwMode="auto">
            <a:xfrm>
              <a:off x="3484" y="2834"/>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 name="Line 20"/>
            <p:cNvSpPr>
              <a:spLocks noChangeShapeType="1"/>
            </p:cNvSpPr>
            <p:nvPr/>
          </p:nvSpPr>
          <p:spPr bwMode="auto">
            <a:xfrm>
              <a:off x="4024" y="2882"/>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 name="Line 21"/>
            <p:cNvSpPr>
              <a:spLocks noChangeShapeType="1"/>
            </p:cNvSpPr>
            <p:nvPr/>
          </p:nvSpPr>
          <p:spPr bwMode="auto">
            <a:xfrm>
              <a:off x="3268" y="2774"/>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 name="Line 22"/>
            <p:cNvSpPr>
              <a:spLocks noChangeShapeType="1"/>
            </p:cNvSpPr>
            <p:nvPr/>
          </p:nvSpPr>
          <p:spPr bwMode="auto">
            <a:xfrm>
              <a:off x="3238" y="2768"/>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8" name="Line 23"/>
            <p:cNvSpPr>
              <a:spLocks noChangeShapeType="1"/>
            </p:cNvSpPr>
            <p:nvPr/>
          </p:nvSpPr>
          <p:spPr bwMode="auto">
            <a:xfrm>
              <a:off x="2650" y="2468"/>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9" name="Line 24"/>
            <p:cNvSpPr>
              <a:spLocks noChangeShapeType="1"/>
            </p:cNvSpPr>
            <p:nvPr/>
          </p:nvSpPr>
          <p:spPr bwMode="auto">
            <a:xfrm>
              <a:off x="2578" y="2402"/>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0" name="Line 25"/>
            <p:cNvSpPr>
              <a:spLocks noChangeShapeType="1"/>
            </p:cNvSpPr>
            <p:nvPr/>
          </p:nvSpPr>
          <p:spPr bwMode="auto">
            <a:xfrm>
              <a:off x="2716" y="2498"/>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1" name="Line 26"/>
            <p:cNvSpPr>
              <a:spLocks noChangeShapeType="1"/>
            </p:cNvSpPr>
            <p:nvPr/>
          </p:nvSpPr>
          <p:spPr bwMode="auto">
            <a:xfrm>
              <a:off x="2848" y="2594"/>
              <a:ext cx="0" cy="30"/>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 name="Line 27"/>
            <p:cNvSpPr>
              <a:spLocks noChangeShapeType="1"/>
            </p:cNvSpPr>
            <p:nvPr/>
          </p:nvSpPr>
          <p:spPr bwMode="auto">
            <a:xfrm>
              <a:off x="2554" y="2390"/>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 name="Line 28"/>
            <p:cNvSpPr>
              <a:spLocks noChangeShapeType="1"/>
            </p:cNvSpPr>
            <p:nvPr/>
          </p:nvSpPr>
          <p:spPr bwMode="auto">
            <a:xfrm>
              <a:off x="2338" y="2240"/>
              <a:ext cx="0" cy="30"/>
            </a:xfrm>
            <a:prstGeom prst="line">
              <a:avLst/>
            </a:pr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4" name="Group 29"/>
          <p:cNvGrpSpPr>
            <a:grpSpLocks/>
          </p:cNvGrpSpPr>
          <p:nvPr/>
        </p:nvGrpSpPr>
        <p:grpSpPr bwMode="auto">
          <a:xfrm>
            <a:off x="1672073" y="1958358"/>
            <a:ext cx="3996000" cy="3204000"/>
            <a:chOff x="1933" y="1403"/>
            <a:chExt cx="1890" cy="1512"/>
          </a:xfrm>
        </p:grpSpPr>
        <p:sp>
          <p:nvSpPr>
            <p:cNvPr id="105" name="Freeform 30"/>
            <p:cNvSpPr>
              <a:spLocks/>
            </p:cNvSpPr>
            <p:nvPr/>
          </p:nvSpPr>
          <p:spPr bwMode="auto">
            <a:xfrm>
              <a:off x="1933" y="1403"/>
              <a:ext cx="1890" cy="1494"/>
            </a:xfrm>
            <a:custGeom>
              <a:avLst/>
              <a:gdLst>
                <a:gd name="T0" fmla="*/ 273 w 315"/>
                <a:gd name="T1" fmla="*/ 246 h 249"/>
                <a:gd name="T2" fmla="*/ 229 w 315"/>
                <a:gd name="T3" fmla="*/ 242 h 249"/>
                <a:gd name="T4" fmla="*/ 223 w 315"/>
                <a:gd name="T5" fmla="*/ 237 h 249"/>
                <a:gd name="T6" fmla="*/ 212 w 315"/>
                <a:gd name="T7" fmla="*/ 235 h 249"/>
                <a:gd name="T8" fmla="*/ 208 w 315"/>
                <a:gd name="T9" fmla="*/ 230 h 249"/>
                <a:gd name="T10" fmla="*/ 179 w 315"/>
                <a:gd name="T11" fmla="*/ 225 h 249"/>
                <a:gd name="T12" fmla="*/ 177 w 315"/>
                <a:gd name="T13" fmla="*/ 220 h 249"/>
                <a:gd name="T14" fmla="*/ 171 w 315"/>
                <a:gd name="T15" fmla="*/ 218 h 249"/>
                <a:gd name="T16" fmla="*/ 168 w 315"/>
                <a:gd name="T17" fmla="*/ 212 h 249"/>
                <a:gd name="T18" fmla="*/ 158 w 315"/>
                <a:gd name="T19" fmla="*/ 210 h 249"/>
                <a:gd name="T20" fmla="*/ 144 w 315"/>
                <a:gd name="T21" fmla="*/ 205 h 249"/>
                <a:gd name="T22" fmla="*/ 134 w 315"/>
                <a:gd name="T23" fmla="*/ 202 h 249"/>
                <a:gd name="T24" fmla="*/ 126 w 315"/>
                <a:gd name="T25" fmla="*/ 196 h 249"/>
                <a:gd name="T26" fmla="*/ 118 w 315"/>
                <a:gd name="T27" fmla="*/ 192 h 249"/>
                <a:gd name="T28" fmla="*/ 116 w 315"/>
                <a:gd name="T29" fmla="*/ 187 h 249"/>
                <a:gd name="T30" fmla="*/ 109 w 315"/>
                <a:gd name="T31" fmla="*/ 186 h 249"/>
                <a:gd name="T32" fmla="*/ 105 w 315"/>
                <a:gd name="T33" fmla="*/ 180 h 249"/>
                <a:gd name="T34" fmla="*/ 100 w 315"/>
                <a:gd name="T35" fmla="*/ 176 h 249"/>
                <a:gd name="T36" fmla="*/ 98 w 315"/>
                <a:gd name="T37" fmla="*/ 171 h 249"/>
                <a:gd name="T38" fmla="*/ 90 w 315"/>
                <a:gd name="T39" fmla="*/ 168 h 249"/>
                <a:gd name="T40" fmla="*/ 86 w 315"/>
                <a:gd name="T41" fmla="*/ 163 h 249"/>
                <a:gd name="T42" fmla="*/ 81 w 315"/>
                <a:gd name="T43" fmla="*/ 161 h 249"/>
                <a:gd name="T44" fmla="*/ 79 w 315"/>
                <a:gd name="T45" fmla="*/ 155 h 249"/>
                <a:gd name="T46" fmla="*/ 73 w 315"/>
                <a:gd name="T47" fmla="*/ 152 h 249"/>
                <a:gd name="T48" fmla="*/ 71 w 315"/>
                <a:gd name="T49" fmla="*/ 145 h 249"/>
                <a:gd name="T50" fmla="*/ 67 w 315"/>
                <a:gd name="T51" fmla="*/ 142 h 249"/>
                <a:gd name="T52" fmla="*/ 64 w 315"/>
                <a:gd name="T53" fmla="*/ 136 h 249"/>
                <a:gd name="T54" fmla="*/ 60 w 315"/>
                <a:gd name="T55" fmla="*/ 134 h 249"/>
                <a:gd name="T56" fmla="*/ 57 w 315"/>
                <a:gd name="T57" fmla="*/ 123 h 249"/>
                <a:gd name="T58" fmla="*/ 52 w 315"/>
                <a:gd name="T59" fmla="*/ 116 h 249"/>
                <a:gd name="T60" fmla="*/ 49 w 315"/>
                <a:gd name="T61" fmla="*/ 105 h 249"/>
                <a:gd name="T62" fmla="*/ 47 w 315"/>
                <a:gd name="T63" fmla="*/ 97 h 249"/>
                <a:gd name="T64" fmla="*/ 45 w 315"/>
                <a:gd name="T65" fmla="*/ 87 h 249"/>
                <a:gd name="T66" fmla="*/ 40 w 315"/>
                <a:gd name="T67" fmla="*/ 81 h 249"/>
                <a:gd name="T68" fmla="*/ 38 w 315"/>
                <a:gd name="T69" fmla="*/ 68 h 249"/>
                <a:gd name="T70" fmla="*/ 35 w 315"/>
                <a:gd name="T71" fmla="*/ 64 h 249"/>
                <a:gd name="T72" fmla="*/ 34 w 315"/>
                <a:gd name="T73" fmla="*/ 53 h 249"/>
                <a:gd name="T74" fmla="*/ 31 w 315"/>
                <a:gd name="T75" fmla="*/ 49 h 249"/>
                <a:gd name="T76" fmla="*/ 28 w 315"/>
                <a:gd name="T77" fmla="*/ 38 h 249"/>
                <a:gd name="T78" fmla="*/ 24 w 315"/>
                <a:gd name="T79" fmla="*/ 29 h 249"/>
                <a:gd name="T80" fmla="*/ 23 w 315"/>
                <a:gd name="T81" fmla="*/ 22 h 249"/>
                <a:gd name="T82" fmla="*/ 19 w 315"/>
                <a:gd name="T83" fmla="*/ 19 h 249"/>
                <a:gd name="T84" fmla="*/ 18 w 315"/>
                <a:gd name="T85" fmla="*/ 12 h 249"/>
                <a:gd name="T86" fmla="*/ 11 w 315"/>
                <a:gd name="T87" fmla="*/ 9 h 249"/>
                <a:gd name="T88" fmla="*/ 6 w 315"/>
                <a:gd name="T89" fmla="*/ 3 h 249"/>
                <a:gd name="T90" fmla="*/ 0 w 315"/>
                <a:gd name="T9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249">
                  <a:moveTo>
                    <a:pt x="315" y="249"/>
                  </a:moveTo>
                  <a:lnTo>
                    <a:pt x="273" y="249"/>
                  </a:lnTo>
                  <a:lnTo>
                    <a:pt x="273" y="246"/>
                  </a:lnTo>
                  <a:lnTo>
                    <a:pt x="243" y="246"/>
                  </a:lnTo>
                  <a:lnTo>
                    <a:pt x="243" y="242"/>
                  </a:lnTo>
                  <a:lnTo>
                    <a:pt x="229" y="242"/>
                  </a:lnTo>
                  <a:lnTo>
                    <a:pt x="229" y="240"/>
                  </a:lnTo>
                  <a:lnTo>
                    <a:pt x="223" y="240"/>
                  </a:lnTo>
                  <a:lnTo>
                    <a:pt x="223" y="237"/>
                  </a:lnTo>
                  <a:lnTo>
                    <a:pt x="221" y="237"/>
                  </a:lnTo>
                  <a:lnTo>
                    <a:pt x="221" y="235"/>
                  </a:lnTo>
                  <a:lnTo>
                    <a:pt x="212" y="235"/>
                  </a:lnTo>
                  <a:lnTo>
                    <a:pt x="212" y="232"/>
                  </a:lnTo>
                  <a:lnTo>
                    <a:pt x="208" y="232"/>
                  </a:lnTo>
                  <a:lnTo>
                    <a:pt x="208" y="230"/>
                  </a:lnTo>
                  <a:lnTo>
                    <a:pt x="198" y="230"/>
                  </a:lnTo>
                  <a:lnTo>
                    <a:pt x="198" y="225"/>
                  </a:lnTo>
                  <a:lnTo>
                    <a:pt x="179" y="225"/>
                  </a:lnTo>
                  <a:lnTo>
                    <a:pt x="179" y="223"/>
                  </a:lnTo>
                  <a:lnTo>
                    <a:pt x="177" y="223"/>
                  </a:lnTo>
                  <a:lnTo>
                    <a:pt x="177" y="220"/>
                  </a:lnTo>
                  <a:lnTo>
                    <a:pt x="173" y="220"/>
                  </a:lnTo>
                  <a:lnTo>
                    <a:pt x="173" y="218"/>
                  </a:lnTo>
                  <a:lnTo>
                    <a:pt x="171" y="218"/>
                  </a:lnTo>
                  <a:lnTo>
                    <a:pt x="171" y="215"/>
                  </a:lnTo>
                  <a:lnTo>
                    <a:pt x="168" y="215"/>
                  </a:lnTo>
                  <a:lnTo>
                    <a:pt x="168" y="212"/>
                  </a:lnTo>
                  <a:lnTo>
                    <a:pt x="162" y="212"/>
                  </a:lnTo>
                  <a:lnTo>
                    <a:pt x="162" y="210"/>
                  </a:lnTo>
                  <a:lnTo>
                    <a:pt x="158" y="210"/>
                  </a:lnTo>
                  <a:lnTo>
                    <a:pt x="158" y="208"/>
                  </a:lnTo>
                  <a:lnTo>
                    <a:pt x="144" y="208"/>
                  </a:lnTo>
                  <a:lnTo>
                    <a:pt x="144" y="205"/>
                  </a:lnTo>
                  <a:lnTo>
                    <a:pt x="142" y="205"/>
                  </a:lnTo>
                  <a:lnTo>
                    <a:pt x="142" y="202"/>
                  </a:lnTo>
                  <a:lnTo>
                    <a:pt x="134" y="202"/>
                  </a:lnTo>
                  <a:lnTo>
                    <a:pt x="134" y="198"/>
                  </a:lnTo>
                  <a:lnTo>
                    <a:pt x="126" y="198"/>
                  </a:lnTo>
                  <a:lnTo>
                    <a:pt x="126" y="196"/>
                  </a:lnTo>
                  <a:lnTo>
                    <a:pt x="120" y="196"/>
                  </a:lnTo>
                  <a:lnTo>
                    <a:pt x="120" y="192"/>
                  </a:lnTo>
                  <a:lnTo>
                    <a:pt x="118" y="192"/>
                  </a:lnTo>
                  <a:lnTo>
                    <a:pt x="118" y="189"/>
                  </a:lnTo>
                  <a:lnTo>
                    <a:pt x="116" y="189"/>
                  </a:lnTo>
                  <a:lnTo>
                    <a:pt x="116" y="187"/>
                  </a:lnTo>
                  <a:lnTo>
                    <a:pt x="112" y="187"/>
                  </a:lnTo>
                  <a:lnTo>
                    <a:pt x="112" y="186"/>
                  </a:lnTo>
                  <a:lnTo>
                    <a:pt x="109" y="186"/>
                  </a:lnTo>
                  <a:lnTo>
                    <a:pt x="109" y="183"/>
                  </a:lnTo>
                  <a:lnTo>
                    <a:pt x="105" y="183"/>
                  </a:lnTo>
                  <a:lnTo>
                    <a:pt x="105" y="180"/>
                  </a:lnTo>
                  <a:lnTo>
                    <a:pt x="102" y="180"/>
                  </a:lnTo>
                  <a:lnTo>
                    <a:pt x="102" y="176"/>
                  </a:lnTo>
                  <a:lnTo>
                    <a:pt x="100" y="176"/>
                  </a:lnTo>
                  <a:lnTo>
                    <a:pt x="100" y="173"/>
                  </a:lnTo>
                  <a:lnTo>
                    <a:pt x="98" y="173"/>
                  </a:lnTo>
                  <a:lnTo>
                    <a:pt x="98" y="171"/>
                  </a:lnTo>
                  <a:lnTo>
                    <a:pt x="96" y="171"/>
                  </a:lnTo>
                  <a:lnTo>
                    <a:pt x="96" y="168"/>
                  </a:lnTo>
                  <a:lnTo>
                    <a:pt x="90" y="168"/>
                  </a:lnTo>
                  <a:lnTo>
                    <a:pt x="90" y="165"/>
                  </a:lnTo>
                  <a:lnTo>
                    <a:pt x="86" y="165"/>
                  </a:lnTo>
                  <a:lnTo>
                    <a:pt x="86" y="163"/>
                  </a:lnTo>
                  <a:lnTo>
                    <a:pt x="83" y="163"/>
                  </a:lnTo>
                  <a:lnTo>
                    <a:pt x="83" y="161"/>
                  </a:lnTo>
                  <a:lnTo>
                    <a:pt x="81" y="161"/>
                  </a:lnTo>
                  <a:lnTo>
                    <a:pt x="81" y="158"/>
                  </a:lnTo>
                  <a:lnTo>
                    <a:pt x="79" y="158"/>
                  </a:lnTo>
                  <a:lnTo>
                    <a:pt x="79" y="155"/>
                  </a:lnTo>
                  <a:lnTo>
                    <a:pt x="76" y="155"/>
                  </a:lnTo>
                  <a:lnTo>
                    <a:pt x="76" y="152"/>
                  </a:lnTo>
                  <a:lnTo>
                    <a:pt x="73" y="152"/>
                  </a:lnTo>
                  <a:lnTo>
                    <a:pt x="73" y="150"/>
                  </a:lnTo>
                  <a:lnTo>
                    <a:pt x="71" y="150"/>
                  </a:lnTo>
                  <a:lnTo>
                    <a:pt x="71" y="145"/>
                  </a:lnTo>
                  <a:lnTo>
                    <a:pt x="69" y="145"/>
                  </a:lnTo>
                  <a:lnTo>
                    <a:pt x="69" y="142"/>
                  </a:lnTo>
                  <a:lnTo>
                    <a:pt x="67" y="142"/>
                  </a:lnTo>
                  <a:lnTo>
                    <a:pt x="67" y="138"/>
                  </a:lnTo>
                  <a:lnTo>
                    <a:pt x="64" y="138"/>
                  </a:lnTo>
                  <a:lnTo>
                    <a:pt x="64" y="136"/>
                  </a:lnTo>
                  <a:lnTo>
                    <a:pt x="62" y="136"/>
                  </a:lnTo>
                  <a:lnTo>
                    <a:pt x="62" y="134"/>
                  </a:lnTo>
                  <a:lnTo>
                    <a:pt x="60" y="134"/>
                  </a:lnTo>
                  <a:lnTo>
                    <a:pt x="60" y="128"/>
                  </a:lnTo>
                  <a:lnTo>
                    <a:pt x="57" y="128"/>
                  </a:lnTo>
                  <a:lnTo>
                    <a:pt x="57" y="123"/>
                  </a:lnTo>
                  <a:lnTo>
                    <a:pt x="54" y="123"/>
                  </a:lnTo>
                  <a:lnTo>
                    <a:pt x="54" y="116"/>
                  </a:lnTo>
                  <a:lnTo>
                    <a:pt x="52" y="116"/>
                  </a:lnTo>
                  <a:lnTo>
                    <a:pt x="52" y="110"/>
                  </a:lnTo>
                  <a:lnTo>
                    <a:pt x="49" y="110"/>
                  </a:lnTo>
                  <a:lnTo>
                    <a:pt x="49" y="105"/>
                  </a:lnTo>
                  <a:lnTo>
                    <a:pt x="48" y="105"/>
                  </a:lnTo>
                  <a:lnTo>
                    <a:pt x="48" y="97"/>
                  </a:lnTo>
                  <a:lnTo>
                    <a:pt x="47" y="97"/>
                  </a:lnTo>
                  <a:lnTo>
                    <a:pt x="47" y="92"/>
                  </a:lnTo>
                  <a:lnTo>
                    <a:pt x="45" y="92"/>
                  </a:lnTo>
                  <a:lnTo>
                    <a:pt x="45" y="87"/>
                  </a:lnTo>
                  <a:lnTo>
                    <a:pt x="42" y="87"/>
                  </a:lnTo>
                  <a:lnTo>
                    <a:pt x="42" y="81"/>
                  </a:lnTo>
                  <a:lnTo>
                    <a:pt x="40" y="81"/>
                  </a:lnTo>
                  <a:lnTo>
                    <a:pt x="40" y="72"/>
                  </a:lnTo>
                  <a:lnTo>
                    <a:pt x="38" y="72"/>
                  </a:lnTo>
                  <a:lnTo>
                    <a:pt x="38" y="68"/>
                  </a:lnTo>
                  <a:lnTo>
                    <a:pt x="37" y="68"/>
                  </a:lnTo>
                  <a:lnTo>
                    <a:pt x="37" y="64"/>
                  </a:lnTo>
                  <a:lnTo>
                    <a:pt x="35" y="64"/>
                  </a:lnTo>
                  <a:lnTo>
                    <a:pt x="35" y="58"/>
                  </a:lnTo>
                  <a:lnTo>
                    <a:pt x="34" y="58"/>
                  </a:lnTo>
                  <a:lnTo>
                    <a:pt x="34" y="53"/>
                  </a:lnTo>
                  <a:lnTo>
                    <a:pt x="32" y="53"/>
                  </a:lnTo>
                  <a:lnTo>
                    <a:pt x="32" y="49"/>
                  </a:lnTo>
                  <a:lnTo>
                    <a:pt x="31" y="49"/>
                  </a:lnTo>
                  <a:lnTo>
                    <a:pt x="31" y="45"/>
                  </a:lnTo>
                  <a:lnTo>
                    <a:pt x="28" y="45"/>
                  </a:lnTo>
                  <a:lnTo>
                    <a:pt x="28" y="38"/>
                  </a:lnTo>
                  <a:lnTo>
                    <a:pt x="27" y="38"/>
                  </a:lnTo>
                  <a:lnTo>
                    <a:pt x="27" y="29"/>
                  </a:lnTo>
                  <a:lnTo>
                    <a:pt x="24" y="29"/>
                  </a:lnTo>
                  <a:lnTo>
                    <a:pt x="24" y="26"/>
                  </a:lnTo>
                  <a:lnTo>
                    <a:pt x="23" y="26"/>
                  </a:lnTo>
                  <a:lnTo>
                    <a:pt x="23" y="22"/>
                  </a:lnTo>
                  <a:lnTo>
                    <a:pt x="21" y="22"/>
                  </a:lnTo>
                  <a:lnTo>
                    <a:pt x="21" y="19"/>
                  </a:lnTo>
                  <a:lnTo>
                    <a:pt x="19" y="19"/>
                  </a:lnTo>
                  <a:lnTo>
                    <a:pt x="19" y="14"/>
                  </a:lnTo>
                  <a:lnTo>
                    <a:pt x="18" y="14"/>
                  </a:lnTo>
                  <a:lnTo>
                    <a:pt x="18" y="12"/>
                  </a:lnTo>
                  <a:lnTo>
                    <a:pt x="16" y="12"/>
                  </a:lnTo>
                  <a:lnTo>
                    <a:pt x="16" y="9"/>
                  </a:lnTo>
                  <a:lnTo>
                    <a:pt x="11" y="9"/>
                  </a:lnTo>
                  <a:lnTo>
                    <a:pt x="11" y="5"/>
                  </a:lnTo>
                  <a:lnTo>
                    <a:pt x="6" y="5"/>
                  </a:lnTo>
                  <a:lnTo>
                    <a:pt x="6" y="3"/>
                  </a:lnTo>
                  <a:lnTo>
                    <a:pt x="4" y="3"/>
                  </a:lnTo>
                  <a:lnTo>
                    <a:pt x="4" y="0"/>
                  </a:lnTo>
                  <a:lnTo>
                    <a:pt x="0" y="0"/>
                  </a:lnTo>
                </a:path>
              </a:pathLst>
            </a:cu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6" name="Line 31"/>
            <p:cNvSpPr>
              <a:spLocks noChangeShapeType="1"/>
            </p:cNvSpPr>
            <p:nvPr/>
          </p:nvSpPr>
          <p:spPr bwMode="auto">
            <a:xfrm>
              <a:off x="2971" y="2693"/>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 name="Line 32"/>
            <p:cNvSpPr>
              <a:spLocks noChangeShapeType="1"/>
            </p:cNvSpPr>
            <p:nvPr/>
          </p:nvSpPr>
          <p:spPr bwMode="auto">
            <a:xfrm>
              <a:off x="3235" y="2795"/>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8" name="Line 33"/>
            <p:cNvSpPr>
              <a:spLocks noChangeShapeType="1"/>
            </p:cNvSpPr>
            <p:nvPr/>
          </p:nvSpPr>
          <p:spPr bwMode="auto">
            <a:xfrm>
              <a:off x="3337" y="2843"/>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9" name="Line 34"/>
            <p:cNvSpPr>
              <a:spLocks noChangeShapeType="1"/>
            </p:cNvSpPr>
            <p:nvPr/>
          </p:nvSpPr>
          <p:spPr bwMode="auto">
            <a:xfrm>
              <a:off x="3145" y="2759"/>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0" name="Line 35"/>
            <p:cNvSpPr>
              <a:spLocks noChangeShapeType="1"/>
            </p:cNvSpPr>
            <p:nvPr/>
          </p:nvSpPr>
          <p:spPr bwMode="auto">
            <a:xfrm>
              <a:off x="3583" y="2879"/>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1" name="Line 36"/>
            <p:cNvSpPr>
              <a:spLocks noChangeShapeType="1"/>
            </p:cNvSpPr>
            <p:nvPr/>
          </p:nvSpPr>
          <p:spPr bwMode="auto">
            <a:xfrm>
              <a:off x="2719" y="2585"/>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 name="Line 37"/>
            <p:cNvSpPr>
              <a:spLocks noChangeShapeType="1"/>
            </p:cNvSpPr>
            <p:nvPr/>
          </p:nvSpPr>
          <p:spPr bwMode="auto">
            <a:xfrm>
              <a:off x="3031" y="273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3" name="Line 38"/>
            <p:cNvSpPr>
              <a:spLocks noChangeShapeType="1"/>
            </p:cNvSpPr>
            <p:nvPr/>
          </p:nvSpPr>
          <p:spPr bwMode="auto">
            <a:xfrm>
              <a:off x="3421" y="2861"/>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4" name="Line 39"/>
            <p:cNvSpPr>
              <a:spLocks noChangeShapeType="1"/>
            </p:cNvSpPr>
            <p:nvPr/>
          </p:nvSpPr>
          <p:spPr bwMode="auto">
            <a:xfrm>
              <a:off x="2983" y="2699"/>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5" name="Line 40"/>
            <p:cNvSpPr>
              <a:spLocks noChangeShapeType="1"/>
            </p:cNvSpPr>
            <p:nvPr/>
          </p:nvSpPr>
          <p:spPr bwMode="auto">
            <a:xfrm>
              <a:off x="3061" y="273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6" name="Line 41"/>
            <p:cNvSpPr>
              <a:spLocks noChangeShapeType="1"/>
            </p:cNvSpPr>
            <p:nvPr/>
          </p:nvSpPr>
          <p:spPr bwMode="auto">
            <a:xfrm>
              <a:off x="2929" y="2663"/>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7" name="Line 42"/>
            <p:cNvSpPr>
              <a:spLocks noChangeShapeType="1"/>
            </p:cNvSpPr>
            <p:nvPr/>
          </p:nvSpPr>
          <p:spPr bwMode="auto">
            <a:xfrm>
              <a:off x="3511" y="2861"/>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8" name="Line 43"/>
            <p:cNvSpPr>
              <a:spLocks noChangeShapeType="1"/>
            </p:cNvSpPr>
            <p:nvPr/>
          </p:nvSpPr>
          <p:spPr bwMode="auto">
            <a:xfrm>
              <a:off x="3823" y="2879"/>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5710867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77948" cy="807720"/>
          </a:xfrm>
        </p:spPr>
        <p:txBody>
          <a:bodyPr/>
          <a:lstStyle/>
          <a:p>
            <a:r>
              <a:rPr lang="en-US" dirty="0"/>
              <a:t>LBA-001</a:t>
            </a:r>
            <a:r>
              <a:rPr lang="en-US" dirty="0" smtClean="0"/>
              <a:t>: </a:t>
            </a:r>
            <a:r>
              <a:rPr lang="fr-FR" dirty="0"/>
              <a:t>Ramucirumab en traitement de 2</a:t>
            </a:r>
            <a:r>
              <a:rPr lang="fr-FR" baseline="30000" dirty="0"/>
              <a:t>e</a:t>
            </a:r>
            <a:r>
              <a:rPr lang="fr-FR" dirty="0"/>
              <a:t> ligne chez les patients avec carcinome hépatocellulaire (CHC) avancé et alpha-</a:t>
            </a:r>
            <a:r>
              <a:rPr lang="fr-FR" dirty="0" err="1"/>
              <a:t>fetoprotéine</a:t>
            </a:r>
            <a:r>
              <a:rPr lang="fr-FR" dirty="0"/>
              <a:t> (AFP) élevée après une 1</a:t>
            </a:r>
            <a:r>
              <a:rPr lang="fr-FR" baseline="30000" dirty="0"/>
              <a:t>e</a:t>
            </a:r>
            <a:r>
              <a:rPr lang="fr-FR" dirty="0"/>
              <a:t> ligne de sorafénib: données poolées d’efficacité et tolérance de deux études randomisées de phase 3 (REACH-2 et REACH) – Zhu A, et al</a:t>
            </a:r>
            <a:endParaRPr lang="en-US" dirty="0"/>
          </a:p>
        </p:txBody>
      </p:sp>
      <p:sp>
        <p:nvSpPr>
          <p:cNvPr id="5" name="Text Placeholder 4"/>
          <p:cNvSpPr>
            <a:spLocks noGrp="1"/>
          </p:cNvSpPr>
          <p:nvPr>
            <p:ph type="body" sz="quarter" idx="11"/>
          </p:nvPr>
        </p:nvSpPr>
        <p:spPr/>
        <p:txBody>
          <a:bodyPr/>
          <a:lstStyle/>
          <a:p>
            <a:r>
              <a:rPr lang="en-GB" dirty="0" smtClean="0"/>
              <a:t>Zhu A, </a:t>
            </a:r>
            <a:r>
              <a:rPr lang="fr-FR" dirty="0"/>
              <a:t>et </a:t>
            </a:r>
            <a:r>
              <a:rPr lang="fr-FR" dirty="0" smtClean="0"/>
              <a:t>al, Ann </a:t>
            </a:r>
            <a:r>
              <a:rPr lang="fr-FR" dirty="0" err="1"/>
              <a:t>Oncol</a:t>
            </a:r>
            <a:r>
              <a:rPr lang="fr-FR" dirty="0"/>
              <a:t> </a:t>
            </a:r>
            <a:r>
              <a:rPr lang="fr-FR" dirty="0" smtClean="0"/>
              <a:t>2018;29(</a:t>
            </a:r>
            <a:r>
              <a:rPr lang="fr-FR" dirty="0" err="1" smtClean="0"/>
              <a:t>suppl</a:t>
            </a:r>
            <a:r>
              <a:rPr lang="fr-FR" dirty="0" smtClean="0"/>
              <a:t> 5):</a:t>
            </a:r>
            <a:r>
              <a:rPr lang="en-GB" dirty="0" err="1"/>
              <a:t>abstr</a:t>
            </a:r>
            <a:r>
              <a:rPr lang="en-GB" dirty="0"/>
              <a:t> </a:t>
            </a:r>
            <a:r>
              <a:rPr lang="en-US" dirty="0"/>
              <a:t>LBA-001</a:t>
            </a:r>
          </a:p>
        </p:txBody>
      </p:sp>
      <p:sp>
        <p:nvSpPr>
          <p:cNvPr id="6" name="Content Placeholder 2"/>
          <p:cNvSpPr>
            <a:spLocks noGrp="1"/>
          </p:cNvSpPr>
          <p:nvPr>
            <p:ph idx="1"/>
          </p:nvPr>
        </p:nvSpPr>
        <p:spPr>
          <a:xfrm>
            <a:off x="365124" y="1254035"/>
            <a:ext cx="8413751" cy="4746172"/>
          </a:xfrm>
        </p:spPr>
        <p:txBody>
          <a:bodyPr/>
          <a:lstStyle/>
          <a:p>
            <a:pPr marL="0" indent="0">
              <a:buNone/>
            </a:pPr>
            <a:r>
              <a:rPr lang="en-GB" b="1" dirty="0" err="1" smtClean="0"/>
              <a:t>Résultats</a:t>
            </a:r>
            <a:r>
              <a:rPr lang="en-GB" b="1" dirty="0" smtClean="0"/>
              <a:t> </a:t>
            </a:r>
            <a:endParaRPr lang="en-GB" b="1" dirty="0"/>
          </a:p>
          <a:p>
            <a:endParaRPr lang="en-GB" dirty="0"/>
          </a:p>
        </p:txBody>
      </p:sp>
      <p:graphicFrame>
        <p:nvGraphicFramePr>
          <p:cNvPr id="70" name="Group 88"/>
          <p:cNvGraphicFramePr>
            <a:graphicFrameLocks noGrp="1"/>
          </p:cNvGraphicFramePr>
          <p:nvPr>
            <p:extLst>
              <p:ext uri="{D42A27DB-BD31-4B8C-83A1-F6EECF244321}">
                <p14:modId xmlns:p14="http://schemas.microsoft.com/office/powerpoint/2010/main" val="3699286227"/>
              </p:ext>
            </p:extLst>
          </p:nvPr>
        </p:nvGraphicFramePr>
        <p:xfrm>
          <a:off x="369888" y="1624520"/>
          <a:ext cx="8376180" cy="2887522"/>
        </p:xfrm>
        <a:graphic>
          <a:graphicData uri="http://schemas.openxmlformats.org/drawingml/2006/table">
            <a:tbl>
              <a:tblPr firstRow="1" bandRow="1">
                <a:tableStyleId>{69012ECD-51FC-41F1-AA8D-1B2483CD663E}</a:tableStyleId>
              </a:tblPr>
              <a:tblGrid>
                <a:gridCol w="2253391">
                  <a:extLst>
                    <a:ext uri="{9D8B030D-6E8A-4147-A177-3AD203B41FA5}">
                      <a16:colId xmlns:a16="http://schemas.microsoft.com/office/drawing/2014/main" val="20000"/>
                    </a:ext>
                  </a:extLst>
                </a:gridCol>
                <a:gridCol w="2304738">
                  <a:extLst>
                    <a:ext uri="{9D8B030D-6E8A-4147-A177-3AD203B41FA5}">
                      <a16:colId xmlns:a16="http://schemas.microsoft.com/office/drawing/2014/main" val="20001"/>
                    </a:ext>
                  </a:extLst>
                </a:gridCol>
                <a:gridCol w="2304738">
                  <a:extLst>
                    <a:ext uri="{9D8B030D-6E8A-4147-A177-3AD203B41FA5}">
                      <a16:colId xmlns:a16="http://schemas.microsoft.com/office/drawing/2014/main" val="20002"/>
                    </a:ext>
                  </a:extLst>
                </a:gridCol>
                <a:gridCol w="1513313">
                  <a:extLst>
                    <a:ext uri="{9D8B030D-6E8A-4147-A177-3AD203B41FA5}">
                      <a16:colId xmlns:a16="http://schemas.microsoft.com/office/drawing/2014/main" val="20003"/>
                    </a:ext>
                  </a:extLst>
                </a:gridCol>
              </a:tblGrid>
              <a:tr h="5490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Ramucirumab</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(n=316)</a:t>
                      </a: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Placebo</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(n=226)</a:t>
                      </a: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p</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6533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1"/>
                          </a:solidFill>
                          <a:effectLst/>
                          <a:latin typeface="+mn-lt"/>
                          <a:cs typeface="Arial" charset="0"/>
                        </a:rPr>
                        <a:t>SSP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465338">
                <a:tc>
                  <a:txBody>
                    <a:bodyPr/>
                    <a:lstStyle/>
                    <a:p>
                      <a:pPr marL="179388"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mn-lt"/>
                          <a:cs typeface="Arial" charset="0"/>
                        </a:rPr>
                        <a:t>Médiane,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mn-lt"/>
                          <a:cs typeface="Arial" charset="0"/>
                        </a:rPr>
                        <a:t>2,8</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1,5</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465338">
                <a:tc>
                  <a:txBody>
                    <a:bodyPr/>
                    <a:lstStyle/>
                    <a:p>
                      <a:pPr marL="179388"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mn-lt"/>
                          <a:cs typeface="Arial" charset="0"/>
                        </a:rPr>
                        <a:t>HR (IC95%)</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0,572 (0,472 - 0,694)</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&lt;0,0001</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4653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1"/>
                          </a:solidFill>
                          <a:effectLst/>
                          <a:latin typeface="+mn-lt"/>
                          <a:cs typeface="Arial" charset="0"/>
                        </a:rPr>
                        <a:t>TRO</a:t>
                      </a:r>
                      <a:r>
                        <a:rPr kumimoji="0" lang="fr-FR" sz="1400" b="0" i="0" u="none" strike="noStrike" cap="none" normalizeH="0" baseline="0" noProof="0" dirty="0" smtClean="0">
                          <a:ln>
                            <a:noFill/>
                          </a:ln>
                          <a:solidFill>
                            <a:schemeClr val="tx1"/>
                          </a:solidFill>
                          <a:effectLst/>
                          <a:latin typeface="+mn-lt"/>
                          <a:cs typeface="Arial" charset="0"/>
                        </a:rPr>
                        <a:t>, n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17 (5,4) [2,9 - 7,9]</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2 (0,9) [0,0 - 2,1]</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0,0064</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4653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1"/>
                          </a:solidFill>
                          <a:effectLst/>
                          <a:latin typeface="+mn-lt"/>
                          <a:cs typeface="Arial" charset="0"/>
                        </a:rPr>
                        <a:t>TCM</a:t>
                      </a:r>
                      <a:r>
                        <a:rPr kumimoji="0" lang="fr-FR" sz="1400" b="0" i="0" u="none" strike="noStrike" cap="none" normalizeH="0" baseline="0" noProof="0" dirty="0" smtClean="0">
                          <a:ln>
                            <a:noFill/>
                          </a:ln>
                          <a:solidFill>
                            <a:schemeClr val="tx1"/>
                          </a:solidFill>
                          <a:effectLst/>
                          <a:latin typeface="+mn-lt"/>
                          <a:cs typeface="Arial" charset="0"/>
                        </a:rPr>
                        <a:t> n (%) [IC95%]</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178 (56,3) [50,9 - 61,8]</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84 (37,2) [30,9 - 43,5]</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&lt;0,001</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71086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75636" cy="807720"/>
          </a:xfrm>
        </p:spPr>
        <p:txBody>
          <a:bodyPr/>
          <a:lstStyle/>
          <a:p>
            <a:r>
              <a:rPr lang="fr-FR" dirty="0" smtClean="0"/>
              <a:t>LBA-001: Ramucirumab en traitement de 2</a:t>
            </a:r>
            <a:r>
              <a:rPr lang="fr-FR" baseline="30000" dirty="0" smtClean="0"/>
              <a:t>e</a:t>
            </a:r>
            <a:r>
              <a:rPr lang="fr-FR" dirty="0" smtClean="0"/>
              <a:t> ligne chez les patients avec carcinome hépatocellulaire (CHC) avancé et alpha-</a:t>
            </a:r>
            <a:r>
              <a:rPr lang="fr-FR" dirty="0" err="1" smtClean="0"/>
              <a:t>fetoprotéine</a:t>
            </a:r>
            <a:r>
              <a:rPr lang="fr-FR" dirty="0" smtClean="0"/>
              <a:t> (AFP) élevée après une 1</a:t>
            </a:r>
            <a:r>
              <a:rPr lang="fr-FR" baseline="30000" dirty="0" smtClean="0"/>
              <a:t>e</a:t>
            </a:r>
            <a:r>
              <a:rPr lang="fr-FR" dirty="0" smtClean="0"/>
              <a:t> ligne de sorafénib: données poolées d’efficacité et tolérance de deux études randomisées de phase 3 (REACH-2 et REACH) – Zhu A, et al</a:t>
            </a:r>
            <a:endParaRPr lang="fr-FR" dirty="0"/>
          </a:p>
        </p:txBody>
      </p:sp>
      <p:sp>
        <p:nvSpPr>
          <p:cNvPr id="5" name="Text Placeholder 4"/>
          <p:cNvSpPr>
            <a:spLocks noGrp="1"/>
          </p:cNvSpPr>
          <p:nvPr>
            <p:ph type="body" sz="quarter" idx="11"/>
          </p:nvPr>
        </p:nvSpPr>
        <p:spPr/>
        <p:txBody>
          <a:bodyPr/>
          <a:lstStyle/>
          <a:p>
            <a:r>
              <a:rPr lang="fr-FR" smtClean="0"/>
              <a:t>Zhu A, et al, Ann Oncol 2018;29(suppl 5):abstr LBA-001</a:t>
            </a:r>
            <a:endParaRPr lang="fr-FR"/>
          </a:p>
        </p:txBody>
      </p:sp>
      <p:sp>
        <p:nvSpPr>
          <p:cNvPr id="6" name="Content Placeholder 2"/>
          <p:cNvSpPr>
            <a:spLocks noGrp="1"/>
          </p:cNvSpPr>
          <p:nvPr>
            <p:ph idx="1"/>
          </p:nvPr>
        </p:nvSpPr>
        <p:spPr>
          <a:xfrm>
            <a:off x="365124" y="1254034"/>
            <a:ext cx="8413751" cy="5274293"/>
          </a:xfrm>
        </p:spPr>
        <p:txBody>
          <a:bodyPr/>
          <a:lstStyle/>
          <a:p>
            <a:pPr marL="0" indent="0">
              <a:buNone/>
            </a:pPr>
            <a:r>
              <a:rPr lang="fr-FR" b="1" dirty="0" smtClean="0"/>
              <a:t>Résultats</a:t>
            </a:r>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r>
              <a:rPr lang="fr-FR" b="1" dirty="0" smtClean="0"/>
              <a:t>Conclusions</a:t>
            </a:r>
          </a:p>
          <a:p>
            <a:r>
              <a:rPr lang="fr-FR" b="1" dirty="0" smtClean="0"/>
              <a:t>Chez ces patients avec CHC avancé et AFP à l’inclusion </a:t>
            </a:r>
            <a:r>
              <a:rPr lang="fr-FR" b="1" dirty="0" smtClean="0">
                <a:latin typeface="Arial" panose="020B0604020202020204" pitchFamily="34" charset="0"/>
                <a:cs typeface="Arial" panose="020B0604020202020204" pitchFamily="34" charset="0"/>
              </a:rPr>
              <a:t>≥</a:t>
            </a:r>
            <a:r>
              <a:rPr lang="fr-FR" b="1" dirty="0" smtClean="0"/>
              <a:t>400 </a:t>
            </a:r>
            <a:r>
              <a:rPr lang="fr-FR" b="1" dirty="0" err="1" smtClean="0"/>
              <a:t>ng</a:t>
            </a:r>
            <a:r>
              <a:rPr lang="fr-FR" b="1" dirty="0" smtClean="0"/>
              <a:t>/</a:t>
            </a:r>
            <a:r>
              <a:rPr lang="fr-FR" b="1" dirty="0" err="1" smtClean="0"/>
              <a:t>mL</a:t>
            </a:r>
            <a:r>
              <a:rPr lang="fr-FR" b="1" dirty="0" smtClean="0"/>
              <a:t>, le ramucirumab a amélioré la SG vs. placebo dans une analyse poolée des études REACH et REACH-2</a:t>
            </a:r>
          </a:p>
          <a:p>
            <a:r>
              <a:rPr lang="fr-FR" b="1" dirty="0" smtClean="0"/>
              <a:t>Le ramucirumab a été bien toléré avec un profil de toxicité compatible avec celui des autres études sur le ramucirumab en monothérapie</a:t>
            </a:r>
          </a:p>
          <a:p>
            <a:r>
              <a:rPr lang="fr-FR" b="1" dirty="0" smtClean="0"/>
              <a:t>Chez les </a:t>
            </a:r>
            <a:r>
              <a:rPr lang="fr-FR" b="1" dirty="0"/>
              <a:t>patients avec CHC avancé et </a:t>
            </a:r>
            <a:r>
              <a:rPr lang="fr-FR" b="1" dirty="0" smtClean="0"/>
              <a:t>AFP élevée, ayant reçu un traitement préalable par </a:t>
            </a:r>
            <a:r>
              <a:rPr lang="fr-FR" b="1" dirty="0" smtClean="0">
                <a:latin typeface="Arial" panose="020B0604020202020204" pitchFamily="34" charset="0"/>
                <a:cs typeface="Arial" panose="020B0604020202020204" pitchFamily="34" charset="0"/>
              </a:rPr>
              <a:t>sorafénib</a:t>
            </a:r>
            <a:r>
              <a:rPr lang="fr-FR" b="1" dirty="0" smtClean="0"/>
              <a:t>, le ramucirumab pourrait être une nouvelle option thérapeutique importante</a:t>
            </a:r>
            <a:endParaRPr lang="fr-FR" b="1" dirty="0"/>
          </a:p>
        </p:txBody>
      </p:sp>
      <p:graphicFrame>
        <p:nvGraphicFramePr>
          <p:cNvPr id="7" name="Group 88"/>
          <p:cNvGraphicFramePr>
            <a:graphicFrameLocks noGrp="1"/>
          </p:cNvGraphicFramePr>
          <p:nvPr>
            <p:extLst>
              <p:ext uri="{D42A27DB-BD31-4B8C-83A1-F6EECF244321}">
                <p14:modId xmlns:p14="http://schemas.microsoft.com/office/powerpoint/2010/main" val="2265590893"/>
              </p:ext>
            </p:extLst>
          </p:nvPr>
        </p:nvGraphicFramePr>
        <p:xfrm>
          <a:off x="369888" y="1624521"/>
          <a:ext cx="8376179" cy="2084832"/>
        </p:xfrm>
        <a:graphic>
          <a:graphicData uri="http://schemas.openxmlformats.org/drawingml/2006/table">
            <a:tbl>
              <a:tblPr firstRow="1" bandRow="1">
                <a:tableStyleId>{69012ECD-51FC-41F1-AA8D-1B2483CD663E}</a:tableStyleId>
              </a:tblPr>
              <a:tblGrid>
                <a:gridCol w="3354387">
                  <a:extLst>
                    <a:ext uri="{9D8B030D-6E8A-4147-A177-3AD203B41FA5}">
                      <a16:colId xmlns:a16="http://schemas.microsoft.com/office/drawing/2014/main" val="20000"/>
                    </a:ext>
                  </a:extLst>
                </a:gridCol>
                <a:gridCol w="2510896">
                  <a:extLst>
                    <a:ext uri="{9D8B030D-6E8A-4147-A177-3AD203B41FA5}">
                      <a16:colId xmlns:a16="http://schemas.microsoft.com/office/drawing/2014/main" val="20001"/>
                    </a:ext>
                  </a:extLst>
                </a:gridCol>
                <a:gridCol w="2510896">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EIs d’intérêt de grade &gt;3 survenant chez </a:t>
                      </a:r>
                      <a:r>
                        <a:rPr kumimoji="0" lang="fr-FR"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smtClean="0">
                          <a:ln>
                            <a:noFill/>
                          </a:ln>
                          <a:solidFill>
                            <a:schemeClr val="tx2"/>
                          </a:solidFill>
                          <a:effectLst/>
                          <a:latin typeface="+mn-lt"/>
                          <a:cs typeface="Arial" charset="0"/>
                        </a:rPr>
                        <a:t>3% des patients, n (%)</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Ramucirumab</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(n=316)</a:t>
                      </a: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Placebo</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(n=223)</a:t>
                      </a: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Atteinte/insuffisance hépatique</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63 (19,9)</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59 (26,5)</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55399">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Ascite</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15 (4,7)</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9 (4,0)</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Saignements/hémorragies</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15 (4,7)</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15 (6,7)</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Saignements gastro-intestinaux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11 (3,5)</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12 (5,4)</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Hypertension</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40 (12,7)</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8 (3,6)</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710867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O-011: Evaluation de la réponse tumorale, de la réponse AFP et du délai jusqu’à progression dans l’étude de phase 3 CELESTIAL évaluant cabozantinib versus placebo dans le carcinome hépatocellulaire (CHC) avancé – Merle P, et al</a:t>
            </a:r>
            <a:endParaRPr lang="fr-FR" dirty="0"/>
          </a:p>
        </p:txBody>
      </p:sp>
      <p:sp>
        <p:nvSpPr>
          <p:cNvPr id="6" name="Content Placeholder 2"/>
          <p:cNvSpPr>
            <a:spLocks noGrp="1"/>
          </p:cNvSpPr>
          <p:nvPr>
            <p:ph idx="1"/>
          </p:nvPr>
        </p:nvSpPr>
        <p:spPr>
          <a:xfrm>
            <a:off x="365124" y="1254035"/>
            <a:ext cx="8589606" cy="4746172"/>
          </a:xfrm>
        </p:spPr>
        <p:txBody>
          <a:bodyPr/>
          <a:lstStyle/>
          <a:p>
            <a:pPr marL="0" indent="0">
              <a:buNone/>
            </a:pPr>
            <a:r>
              <a:rPr lang="fr-FR" b="1" dirty="0" smtClean="0"/>
              <a:t>Objectif</a:t>
            </a:r>
          </a:p>
          <a:p>
            <a:r>
              <a:rPr lang="fr-FR" dirty="0" smtClean="0"/>
              <a:t>Evaluer la réponse tumorale, la réponse AFP et le délai jusqu’à progression (DàP) chez des patients avec CHC avancé recevant cabozantinib vs. placebo dans l’essai CELESTIAL</a:t>
            </a:r>
            <a:endParaRPr lang="fr-FR" dirty="0"/>
          </a:p>
        </p:txBody>
      </p:sp>
      <p:sp>
        <p:nvSpPr>
          <p:cNvPr id="9" name="Text Placeholder 8"/>
          <p:cNvSpPr>
            <a:spLocks noGrp="1"/>
          </p:cNvSpPr>
          <p:nvPr>
            <p:ph type="body" sz="quarter" idx="10"/>
          </p:nvPr>
        </p:nvSpPr>
        <p:spPr/>
        <p:txBody>
          <a:bodyPr/>
          <a:lstStyle/>
          <a:p>
            <a:r>
              <a:rPr lang="fr-FR" dirty="0" smtClean="0"/>
              <a:t>*Les critères principal (SG) et secondaires (SSP, TRO et tolérance) ont été présentés précédemment</a:t>
            </a:r>
            <a:endParaRPr lang="fr-FR" dirty="0"/>
          </a:p>
        </p:txBody>
      </p:sp>
      <p:sp>
        <p:nvSpPr>
          <p:cNvPr id="5" name="Text Placeholder 4"/>
          <p:cNvSpPr>
            <a:spLocks noGrp="1"/>
          </p:cNvSpPr>
          <p:nvPr>
            <p:ph type="body" sz="quarter" idx="11"/>
          </p:nvPr>
        </p:nvSpPr>
        <p:spPr/>
        <p:txBody>
          <a:bodyPr/>
          <a:lstStyle/>
          <a:p>
            <a:r>
              <a:rPr lang="fr-FR" smtClean="0"/>
              <a:t/>
            </a:r>
            <a:br>
              <a:rPr lang="fr-FR" smtClean="0"/>
            </a:br>
            <a:r>
              <a:rPr lang="fr-FR" smtClean="0"/>
              <a:t>Merle P, et al, Ann Oncol 2018;29(suppl 5):abstr O-011</a:t>
            </a:r>
            <a:endParaRPr lang="fr-FR" dirty="0"/>
          </a:p>
        </p:txBody>
      </p:sp>
      <p:sp>
        <p:nvSpPr>
          <p:cNvPr id="8" name="Rectangle 9"/>
          <p:cNvSpPr txBox="1">
            <a:spLocks noChangeArrowheads="1"/>
          </p:cNvSpPr>
          <p:nvPr/>
        </p:nvSpPr>
        <p:spPr bwMode="auto">
          <a:xfrm>
            <a:off x="365124" y="5247969"/>
            <a:ext cx="4130676" cy="69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lang="fr-FR" b="1" dirty="0" smtClean="0">
                <a:solidFill>
                  <a:srgbClr val="A0A0A0"/>
                </a:solidFill>
                <a:latin typeface="Arial"/>
                <a:cs typeface="Arial"/>
              </a:rPr>
              <a:t>CRITÈRES EXPLORATOIRES</a:t>
            </a:r>
            <a:r>
              <a:rPr kumimoji="0" lang="fr-FR" sz="1600" b="1" i="0" u="none" strike="noStrike" kern="1200" cap="none" spc="0" normalizeH="0" baseline="0" noProof="0" dirty="0" smtClean="0">
                <a:ln>
                  <a:noFill/>
                </a:ln>
                <a:solidFill>
                  <a:srgbClr val="A0A0A0"/>
                </a:solidFill>
                <a:effectLst/>
                <a:uLnTx/>
                <a:uFillTx/>
                <a:latin typeface="Arial"/>
                <a:cs typeface="Arial"/>
              </a:rPr>
              <a:t>*</a:t>
            </a:r>
          </a:p>
          <a:p>
            <a:pPr lvl="0">
              <a:buClr>
                <a:srgbClr val="043882"/>
              </a:buClr>
              <a:defRPr/>
            </a:pPr>
            <a:r>
              <a:rPr kumimoji="0" lang="fr-FR" sz="1600" b="0" i="0" u="none" strike="noStrike" kern="1200" cap="none" spc="0" normalizeH="0" baseline="0" noProof="0" dirty="0" smtClean="0">
                <a:ln>
                  <a:noFill/>
                </a:ln>
                <a:solidFill>
                  <a:srgbClr val="4D4D4D"/>
                </a:solidFill>
                <a:effectLst/>
                <a:uLnTx/>
                <a:uFillTx/>
                <a:latin typeface="Arial"/>
                <a:cs typeface="Arial"/>
              </a:rPr>
              <a:t> Réponse tumorale</a:t>
            </a:r>
            <a:r>
              <a:rPr lang="fr-FR" dirty="0" smtClean="0"/>
              <a:t>, réponse AFP, DàP</a:t>
            </a:r>
            <a:endParaRPr kumimoji="0" lang="fr-FR" sz="1600" b="0" i="0" u="none" strike="noStrike" kern="1200" cap="none" spc="0" normalizeH="0" baseline="0" noProof="0" dirty="0" smtClean="0">
              <a:ln>
                <a:noFill/>
              </a:ln>
              <a:solidFill>
                <a:srgbClr val="4D4D4D"/>
              </a:solidFill>
              <a:effectLst/>
              <a:uLnTx/>
              <a:uFillTx/>
              <a:latin typeface="Arial"/>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11" name="Oval 14"/>
          <p:cNvSpPr>
            <a:spLocks noChangeArrowheads="1"/>
          </p:cNvSpPr>
          <p:nvPr/>
        </p:nvSpPr>
        <p:spPr bwMode="auto">
          <a:xfrm>
            <a:off x="3941537" y="344889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smtClean="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smtClean="0">
                <a:ln>
                  <a:noFill/>
                </a:ln>
                <a:solidFill>
                  <a:srgbClr val="043882"/>
                </a:solidFill>
                <a:effectLst/>
                <a:uLnTx/>
                <a:uFillTx/>
                <a:latin typeface="Arial" charset="0"/>
                <a:ea typeface="SimSun" pitchFamily="2" charset="-122"/>
                <a:cs typeface="Arial" charset="0"/>
              </a:rPr>
              <a:t>2:1</a:t>
            </a:r>
            <a:endPar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2" name="AutoShape 15"/>
          <p:cNvCxnSpPr>
            <a:cxnSpLocks noChangeShapeType="1"/>
            <a:stCxn id="11" idx="0"/>
            <a:endCxn id="17" idx="1"/>
          </p:cNvCxnSpPr>
          <p:nvPr/>
        </p:nvCxnSpPr>
        <p:spPr bwMode="auto">
          <a:xfrm rot="5400000" flipH="1" flipV="1">
            <a:off x="4207832" y="2791418"/>
            <a:ext cx="682981" cy="631974"/>
          </a:xfrm>
          <a:prstGeom prst="bentConnector2">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8013600" y="2468711"/>
            <a:ext cx="1057073" cy="594405"/>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Prog/</a:t>
            </a:r>
            <a:br>
              <a:rPr kumimoji="0" lang="fr-FR"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fr-FR"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toxicité</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4" name="Content Placeholder 26"/>
          <p:cNvSpPr txBox="1">
            <a:spLocks/>
          </p:cNvSpPr>
          <p:nvPr/>
        </p:nvSpPr>
        <p:spPr bwMode="auto">
          <a:xfrm>
            <a:off x="4855936" y="3212551"/>
            <a:ext cx="3887136" cy="1052840"/>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000" b="1" i="0" u="none" strike="noStrike" kern="1200" cap="none" spc="0" normalizeH="0" baseline="0" noProof="0" dirty="0" smtClean="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000" b="0" i="0" u="none" strike="noStrike" kern="1200" cap="none" spc="0" normalizeH="0" baseline="0" noProof="0" dirty="0" smtClean="0">
                <a:ln>
                  <a:noFill/>
                </a:ln>
                <a:solidFill>
                  <a:srgbClr val="4D4D4D"/>
                </a:solidFill>
                <a:effectLst/>
                <a:uLnTx/>
                <a:uFillTx/>
                <a:latin typeface="Arial"/>
                <a:ea typeface="+mn-ea"/>
                <a:cs typeface="Arial" charset="0"/>
              </a:rPr>
              <a:t>Etiologie de la maladie (VHB, VHC, autre)</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000" b="0" i="0" u="none" strike="noStrike" kern="1200" cap="none" spc="0" normalizeH="0" baseline="0" noProof="0" dirty="0" smtClean="0">
                <a:ln>
                  <a:noFill/>
                </a:ln>
                <a:solidFill>
                  <a:srgbClr val="4D4D4D"/>
                </a:solidFill>
                <a:effectLst/>
                <a:uLnTx/>
                <a:uFillTx/>
                <a:latin typeface="Arial"/>
                <a:ea typeface="+mn-ea"/>
                <a:cs typeface="Arial" charset="0"/>
              </a:rPr>
              <a:t>Région (Asie vs. autre)</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000" b="0" i="0" u="none" strike="noStrike" kern="1200" cap="none" spc="0" normalizeH="0" baseline="0" noProof="0" dirty="0" smtClean="0">
                <a:ln>
                  <a:noFill/>
                </a:ln>
                <a:solidFill>
                  <a:srgbClr val="4D4D4D"/>
                </a:solidFill>
                <a:effectLst/>
                <a:uLnTx/>
                <a:uFillTx/>
                <a:latin typeface="Arial"/>
                <a:ea typeface="+mn-ea"/>
                <a:cs typeface="Arial" charset="0"/>
              </a:rPr>
              <a:t>Présence d’invasion </a:t>
            </a:r>
            <a:r>
              <a:rPr kumimoji="0" lang="fr-FR" sz="1000" b="0" i="0" u="none" strike="noStrike" kern="1200" cap="none" spc="0" normalizeH="0" baseline="0" noProof="0" dirty="0" err="1" smtClean="0">
                <a:ln>
                  <a:noFill/>
                </a:ln>
                <a:solidFill>
                  <a:srgbClr val="4D4D4D"/>
                </a:solidFill>
                <a:effectLst/>
                <a:uLnTx/>
                <a:uFillTx/>
                <a:latin typeface="Arial"/>
                <a:ea typeface="+mn-ea"/>
                <a:cs typeface="Arial" charset="0"/>
              </a:rPr>
              <a:t>macrovasculaire</a:t>
            </a:r>
            <a:r>
              <a:rPr kumimoji="0" lang="fr-FR" sz="1000" b="0" i="0" u="none" strike="noStrike" kern="1200" cap="none" spc="0" normalizeH="0" noProof="0" dirty="0" smtClean="0">
                <a:ln>
                  <a:noFill/>
                </a:ln>
                <a:solidFill>
                  <a:srgbClr val="4D4D4D"/>
                </a:solidFill>
                <a:effectLst/>
                <a:uLnTx/>
                <a:uFillTx/>
                <a:latin typeface="Arial"/>
                <a:ea typeface="+mn-ea"/>
                <a:cs typeface="Arial" charset="0"/>
              </a:rPr>
              <a:t> et/ou</a:t>
            </a:r>
            <a:r>
              <a:rPr lang="fr-FR" sz="1000" dirty="0">
                <a:solidFill>
                  <a:srgbClr val="4D4D4D"/>
                </a:solidFill>
                <a:latin typeface="Arial"/>
              </a:rPr>
              <a:t> </a:t>
            </a:r>
            <a:r>
              <a:rPr lang="fr-FR" sz="1000" dirty="0" smtClean="0">
                <a:solidFill>
                  <a:srgbClr val="4D4D4D"/>
                </a:solidFill>
                <a:latin typeface="Arial"/>
              </a:rPr>
              <a:t>dissémination extra-hépatique de la maladie (oui/non)</a:t>
            </a:r>
            <a:endParaRPr kumimoji="0" lang="fr-FR" sz="1000" b="0" i="0" u="none" strike="noStrike" kern="1200" cap="none" spc="0" normalizeH="0" baseline="0" noProof="0" dirty="0" smtClean="0">
              <a:ln>
                <a:noFill/>
              </a:ln>
              <a:solidFill>
                <a:srgbClr val="4D4D4D"/>
              </a:solidFill>
              <a:effectLst/>
              <a:uLnTx/>
              <a:uFillTx/>
              <a:latin typeface="Arial"/>
              <a:ea typeface="+mn-ea"/>
              <a:cs typeface="Arial" charset="0"/>
            </a:endParaRPr>
          </a:p>
        </p:txBody>
      </p:sp>
      <p:cxnSp>
        <p:nvCxnSpPr>
          <p:cNvPr id="15" name="AutoShape 19"/>
          <p:cNvCxnSpPr>
            <a:cxnSpLocks noChangeShapeType="1"/>
            <a:stCxn id="18" idx="3"/>
            <a:endCxn id="11" idx="2"/>
          </p:cNvCxnSpPr>
          <p:nvPr/>
        </p:nvCxnSpPr>
        <p:spPr bwMode="auto">
          <a:xfrm>
            <a:off x="3684814" y="3740995"/>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3" idx="1"/>
          </p:cNvCxnSpPr>
          <p:nvPr/>
        </p:nvCxnSpPr>
        <p:spPr bwMode="auto">
          <a:xfrm>
            <a:off x="7675638" y="2765914"/>
            <a:ext cx="337962" cy="0"/>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865309" y="2355545"/>
            <a:ext cx="2810329"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Cabozantinib </a:t>
            </a:r>
            <a:br>
              <a:rPr kumimoji="0" lang="fr-FR" altLang="zh-CN" sz="1800" b="0" i="0" u="none" strike="noStrike" kern="1200" cap="none" spc="0" normalizeH="0" baseline="0" noProof="0" dirty="0" smtClean="0">
                <a:ln>
                  <a:noFill/>
                </a:ln>
                <a:solidFill>
                  <a:srgbClr val="FFFFFF"/>
                </a:solidFill>
                <a:effectLst/>
                <a:uLnTx/>
                <a:uFillTx/>
                <a:ea typeface="SimSun" pitchFamily="2" charset="-122"/>
              </a:rPr>
            </a:br>
            <a:r>
              <a:rPr kumimoji="0" lang="fr-FR" altLang="zh-CN" sz="1800" b="0" i="0" u="none" strike="noStrike" kern="1200" cap="none" spc="0" normalizeH="0" baseline="0" noProof="0" dirty="0" smtClean="0">
                <a:ln>
                  <a:noFill/>
                </a:ln>
                <a:solidFill>
                  <a:srgbClr val="FFFFFF"/>
                </a:solidFill>
                <a:effectLst/>
                <a:uLnTx/>
                <a:uFillTx/>
                <a:ea typeface="SimSun" pitchFamily="2" charset="-122"/>
              </a:rPr>
              <a:t>60 mg/j oral </a:t>
            </a:r>
            <a:br>
              <a:rPr kumimoji="0" lang="fr-FR" altLang="zh-CN" sz="1800" b="0" i="0" u="none" strike="noStrike" kern="1200" cap="none" spc="0" normalizeH="0" baseline="0" noProof="0" dirty="0" smtClean="0">
                <a:ln>
                  <a:noFill/>
                </a:ln>
                <a:solidFill>
                  <a:srgbClr val="FFFFFF"/>
                </a:solidFill>
                <a:effectLst/>
                <a:uLnTx/>
                <a:uFillTx/>
                <a:ea typeface="SimSun" pitchFamily="2" charset="-122"/>
              </a:rPr>
            </a:b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(n=470)</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sp>
        <p:nvSpPr>
          <p:cNvPr id="18" name="AutoShape 9"/>
          <p:cNvSpPr>
            <a:spLocks noChangeArrowheads="1"/>
          </p:cNvSpPr>
          <p:nvPr/>
        </p:nvSpPr>
        <p:spPr bwMode="auto">
          <a:xfrm>
            <a:off x="365124" y="2338816"/>
            <a:ext cx="3319690" cy="28043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CHC avancé</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Child-</a:t>
            </a:r>
            <a:r>
              <a:rPr kumimoji="0" lang="fr-FR" altLang="zh-CN" sz="1800" b="0" i="0" u="none" strike="noStrike" kern="1200" cap="none" spc="0" normalizeH="0" baseline="0" noProof="0" dirty="0" err="1" smtClean="0">
                <a:ln>
                  <a:noFill/>
                </a:ln>
                <a:solidFill>
                  <a:srgbClr val="FFFFFF"/>
                </a:solidFill>
                <a:effectLst/>
                <a:uLnTx/>
                <a:uFillTx/>
                <a:ea typeface="SimSun" pitchFamily="2" charset="-122"/>
              </a:rPr>
              <a:t>Pugh</a:t>
            </a:r>
            <a:r>
              <a:rPr kumimoji="0" lang="fr-FR" altLang="zh-CN" sz="1800" b="0" i="0" u="none" strike="noStrike" kern="1200" cap="none" spc="0" normalizeH="0" baseline="0" noProof="0" dirty="0" smtClean="0">
                <a:ln>
                  <a:noFill/>
                </a:ln>
                <a:solidFill>
                  <a:srgbClr val="FFFFFF"/>
                </a:solidFill>
                <a:effectLst/>
                <a:uLnTx/>
                <a:uFillTx/>
                <a:ea typeface="SimSun" pitchFamily="2" charset="-122"/>
              </a:rPr>
              <a:t> A</a:t>
            </a:r>
          </a:p>
          <a:p>
            <a:pPr marL="22860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Sorafénib préalable</a:t>
            </a:r>
          </a:p>
          <a:p>
            <a:pPr marL="22860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≤2 traitements systémiques et progression après ≥1</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ECOG PS ≤1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(n=760)</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cxnSp>
        <p:nvCxnSpPr>
          <p:cNvPr id="19" name="AutoShape 16"/>
          <p:cNvCxnSpPr>
            <a:cxnSpLocks noChangeShapeType="1"/>
            <a:stCxn id="11" idx="4"/>
            <a:endCxn id="22" idx="1"/>
          </p:cNvCxnSpPr>
          <p:nvPr/>
        </p:nvCxnSpPr>
        <p:spPr bwMode="auto">
          <a:xfrm rot="16200000" flipH="1">
            <a:off x="4224857" y="4041573"/>
            <a:ext cx="648930" cy="631974"/>
          </a:xfrm>
          <a:prstGeom prst="bentConnector2">
            <a:avLst/>
          </a:prstGeom>
          <a:noFill/>
          <a:ln w="57150">
            <a:solidFill>
              <a:schemeClr val="bg2">
                <a:lumMod val="60000"/>
                <a:lumOff val="40000"/>
              </a:schemeClr>
            </a:solidFill>
            <a:round/>
            <a:headEnd/>
            <a:tailEnd type="triangle" w="med" len="med"/>
          </a:ln>
        </p:spPr>
      </p:cxnSp>
      <p:cxnSp>
        <p:nvCxnSpPr>
          <p:cNvPr id="21" name="AutoShape 20"/>
          <p:cNvCxnSpPr>
            <a:cxnSpLocks noChangeShapeType="1"/>
            <a:stCxn id="22" idx="3"/>
            <a:endCxn id="27" idx="1"/>
          </p:cNvCxnSpPr>
          <p:nvPr/>
        </p:nvCxnSpPr>
        <p:spPr bwMode="auto">
          <a:xfrm>
            <a:off x="7673980" y="4682025"/>
            <a:ext cx="339620" cy="1"/>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865309" y="4271657"/>
            <a:ext cx="2808671"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smtClean="0">
                <a:ln>
                  <a:noFill/>
                </a:ln>
                <a:solidFill>
                  <a:srgbClr val="4D4D4D"/>
                </a:solidFill>
                <a:effectLst/>
                <a:uLnTx/>
                <a:uFillTx/>
                <a:latin typeface="Arial" charset="0"/>
                <a:ea typeface="SimSun" pitchFamily="2" charset="-122"/>
                <a:cs typeface="Arial" charset="0"/>
              </a:rPr>
              <a:t>Placebo</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smtClean="0">
                <a:ln>
                  <a:noFill/>
                </a:ln>
                <a:solidFill>
                  <a:srgbClr val="4D4D4D"/>
                </a:solidFill>
                <a:effectLst/>
                <a:uLnTx/>
                <a:uFillTx/>
                <a:latin typeface="Arial" charset="0"/>
                <a:ea typeface="SimSun" pitchFamily="2" charset="-122"/>
                <a:cs typeface="Arial" charset="0"/>
              </a:rPr>
              <a:t>(n=237)</a:t>
            </a:r>
            <a:endPar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27" name="AutoShape 12"/>
          <p:cNvSpPr>
            <a:spLocks noChangeArrowheads="1"/>
          </p:cNvSpPr>
          <p:nvPr/>
        </p:nvSpPr>
        <p:spPr bwMode="auto">
          <a:xfrm>
            <a:off x="8013600" y="4384823"/>
            <a:ext cx="1057073" cy="594405"/>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Prog/</a:t>
            </a:r>
            <a:br>
              <a:rPr kumimoji="0" lang="fr-FR"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fr-FR"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toxicité</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val="1197530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O-011: Evaluation de la réponse tumorale, de la réponse AFP et du délai jusqu’à progression dans l’étude de phase 3 CELESTIAL évaluant cabozantinib versus placebo dans le carcinome hépatocellulaire (CHC) avancé – Merle P, et al</a:t>
            </a:r>
            <a:endParaRPr lang="fr-FR" dirty="0"/>
          </a:p>
        </p:txBody>
      </p:sp>
      <p:sp>
        <p:nvSpPr>
          <p:cNvPr id="6" name="Content Placeholder 2"/>
          <p:cNvSpPr>
            <a:spLocks noGrp="1"/>
          </p:cNvSpPr>
          <p:nvPr>
            <p:ph idx="1"/>
          </p:nvPr>
        </p:nvSpPr>
        <p:spPr/>
        <p:txBody>
          <a:bodyPr/>
          <a:lstStyle/>
          <a:p>
            <a:pPr marL="0" indent="0">
              <a:buNone/>
            </a:pPr>
            <a:r>
              <a:rPr lang="fr-FR" b="1" smtClean="0"/>
              <a:t>Résultats</a:t>
            </a:r>
          </a:p>
          <a:p>
            <a:pPr marL="0" indent="0">
              <a:buNone/>
            </a:pPr>
            <a:endParaRPr lang="fr-FR"/>
          </a:p>
        </p:txBody>
      </p:sp>
      <p:sp>
        <p:nvSpPr>
          <p:cNvPr id="5" name="Text Placeholder 4"/>
          <p:cNvSpPr>
            <a:spLocks noGrp="1"/>
          </p:cNvSpPr>
          <p:nvPr>
            <p:ph type="body" sz="quarter" idx="11"/>
          </p:nvPr>
        </p:nvSpPr>
        <p:spPr/>
        <p:txBody>
          <a:bodyPr/>
          <a:lstStyle/>
          <a:p>
            <a:r>
              <a:rPr lang="fr-FR" smtClean="0"/>
              <a:t/>
            </a:r>
            <a:br>
              <a:rPr lang="fr-FR" smtClean="0"/>
            </a:br>
            <a:r>
              <a:rPr lang="fr-FR" smtClean="0"/>
              <a:t>Merle P, et al, Ann Oncol 2018;29(suppl 5):abstr O-011</a:t>
            </a:r>
            <a:endParaRPr lang="fr-FR"/>
          </a:p>
        </p:txBody>
      </p:sp>
      <p:sp>
        <p:nvSpPr>
          <p:cNvPr id="10" name="Freeform 2"/>
          <p:cNvSpPr>
            <a:spLocks/>
          </p:cNvSpPr>
          <p:nvPr/>
        </p:nvSpPr>
        <p:spPr bwMode="auto">
          <a:xfrm>
            <a:off x="590847" y="2741574"/>
            <a:ext cx="696628" cy="693186"/>
          </a:xfrm>
          <a:custGeom>
            <a:avLst/>
            <a:gdLst>
              <a:gd name="T0" fmla="*/ 0 w 56"/>
              <a:gd name="T1" fmla="*/ 39 h 54"/>
              <a:gd name="T2" fmla="*/ 0 w 56"/>
              <a:gd name="T3" fmla="*/ 49 h 54"/>
              <a:gd name="T4" fmla="*/ 0 w 56"/>
              <a:gd name="T5" fmla="*/ 54 h 54"/>
              <a:gd name="T6" fmla="*/ 2 w 56"/>
              <a:gd name="T7" fmla="*/ 53 h 54"/>
              <a:gd name="T8" fmla="*/ 14 w 56"/>
              <a:gd name="T9" fmla="*/ 53 h 54"/>
              <a:gd name="T10" fmla="*/ 36 w 56"/>
              <a:gd name="T11" fmla="*/ 53 h 54"/>
              <a:gd name="T12" fmla="*/ 47 w 56"/>
              <a:gd name="T13" fmla="*/ 53 h 54"/>
              <a:gd name="T14" fmla="*/ 53 w 56"/>
              <a:gd name="T15" fmla="*/ 53 h 54"/>
              <a:gd name="T16" fmla="*/ 56 w 56"/>
              <a:gd name="T17" fmla="*/ 51 h 54"/>
              <a:gd name="T18" fmla="*/ 54 w 56"/>
              <a:gd name="T19" fmla="*/ 51 h 54"/>
              <a:gd name="T20" fmla="*/ 51 w 56"/>
              <a:gd name="T21" fmla="*/ 51 h 54"/>
              <a:gd name="T22" fmla="*/ 51 w 56"/>
              <a:gd name="T23" fmla="*/ 50 h 54"/>
              <a:gd name="T24" fmla="*/ 48 w 56"/>
              <a:gd name="T25" fmla="*/ 50 h 54"/>
              <a:gd name="T26" fmla="*/ 44 w 56"/>
              <a:gd name="T27" fmla="*/ 50 h 54"/>
              <a:gd name="T28" fmla="*/ 43 w 56"/>
              <a:gd name="T29" fmla="*/ 49 h 54"/>
              <a:gd name="T30" fmla="*/ 39 w 56"/>
              <a:gd name="T31" fmla="*/ 48 h 54"/>
              <a:gd name="T32" fmla="*/ 34 w 56"/>
              <a:gd name="T33" fmla="*/ 46 h 54"/>
              <a:gd name="T34" fmla="*/ 32 w 56"/>
              <a:gd name="T35" fmla="*/ 44 h 54"/>
              <a:gd name="T36" fmla="*/ 27 w 56"/>
              <a:gd name="T37" fmla="*/ 42 h 54"/>
              <a:gd name="T38" fmla="*/ 26 w 56"/>
              <a:gd name="T39" fmla="*/ 42 h 54"/>
              <a:gd name="T40" fmla="*/ 22 w 56"/>
              <a:gd name="T41" fmla="*/ 40 h 54"/>
              <a:gd name="T42" fmla="*/ 19 w 56"/>
              <a:gd name="T43" fmla="*/ 37 h 54"/>
              <a:gd name="T44" fmla="*/ 12 w 56"/>
              <a:gd name="T45" fmla="*/ 32 h 54"/>
              <a:gd name="T46" fmla="*/ 11 w 56"/>
              <a:gd name="T47" fmla="*/ 28 h 54"/>
              <a:gd name="T48" fmla="*/ 8 w 56"/>
              <a:gd name="T49" fmla="*/ 26 h 54"/>
              <a:gd name="T50" fmla="*/ 7 w 56"/>
              <a:gd name="T51" fmla="*/ 19 h 54"/>
              <a:gd name="T52" fmla="*/ 4 w 56"/>
              <a:gd name="T53" fmla="*/ 14 h 54"/>
              <a:gd name="T54" fmla="*/ 3 w 56"/>
              <a:gd name="T55" fmla="*/ 12 h 54"/>
              <a:gd name="T56" fmla="*/ 2 w 56"/>
              <a:gd name="T57" fmla="*/ 3 h 54"/>
              <a:gd name="T58" fmla="*/ 0 w 56"/>
              <a:gd name="T59" fmla="*/ 0 h 54"/>
              <a:gd name="T60" fmla="*/ 0 w 56"/>
              <a:gd name="T61" fmla="*/ 33 h 54"/>
              <a:gd name="T62" fmla="*/ 0 w 56"/>
              <a:gd name="T63" fmla="*/ 3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54">
                <a:moveTo>
                  <a:pt x="0" y="39"/>
                </a:moveTo>
                <a:lnTo>
                  <a:pt x="0" y="49"/>
                </a:lnTo>
                <a:lnTo>
                  <a:pt x="0" y="54"/>
                </a:lnTo>
                <a:cubicBezTo>
                  <a:pt x="1" y="53"/>
                  <a:pt x="1" y="53"/>
                  <a:pt x="2" y="53"/>
                </a:cubicBezTo>
                <a:lnTo>
                  <a:pt x="14" y="53"/>
                </a:lnTo>
                <a:cubicBezTo>
                  <a:pt x="21" y="53"/>
                  <a:pt x="29" y="52"/>
                  <a:pt x="36" y="53"/>
                </a:cubicBezTo>
                <a:cubicBezTo>
                  <a:pt x="39" y="53"/>
                  <a:pt x="44" y="53"/>
                  <a:pt x="47" y="53"/>
                </a:cubicBezTo>
                <a:cubicBezTo>
                  <a:pt x="49" y="53"/>
                  <a:pt x="51" y="53"/>
                  <a:pt x="53" y="53"/>
                </a:cubicBezTo>
                <a:cubicBezTo>
                  <a:pt x="55" y="53"/>
                  <a:pt x="56" y="54"/>
                  <a:pt x="56" y="51"/>
                </a:cubicBezTo>
                <a:cubicBezTo>
                  <a:pt x="55" y="51"/>
                  <a:pt x="55" y="51"/>
                  <a:pt x="54" y="51"/>
                </a:cubicBezTo>
                <a:lnTo>
                  <a:pt x="51" y="51"/>
                </a:lnTo>
                <a:lnTo>
                  <a:pt x="51" y="50"/>
                </a:lnTo>
                <a:lnTo>
                  <a:pt x="48" y="50"/>
                </a:lnTo>
                <a:lnTo>
                  <a:pt x="44" y="50"/>
                </a:lnTo>
                <a:lnTo>
                  <a:pt x="43" y="49"/>
                </a:lnTo>
                <a:lnTo>
                  <a:pt x="39" y="48"/>
                </a:lnTo>
                <a:cubicBezTo>
                  <a:pt x="38" y="46"/>
                  <a:pt x="36" y="48"/>
                  <a:pt x="34" y="46"/>
                </a:cubicBezTo>
                <a:cubicBezTo>
                  <a:pt x="33" y="46"/>
                  <a:pt x="32" y="45"/>
                  <a:pt x="32" y="44"/>
                </a:cubicBezTo>
                <a:cubicBezTo>
                  <a:pt x="29" y="44"/>
                  <a:pt x="28" y="44"/>
                  <a:pt x="27" y="42"/>
                </a:cubicBezTo>
                <a:lnTo>
                  <a:pt x="26" y="42"/>
                </a:lnTo>
                <a:cubicBezTo>
                  <a:pt x="24" y="41"/>
                  <a:pt x="24" y="41"/>
                  <a:pt x="22" y="40"/>
                </a:cubicBezTo>
                <a:cubicBezTo>
                  <a:pt x="21" y="40"/>
                  <a:pt x="21" y="38"/>
                  <a:pt x="19" y="37"/>
                </a:cubicBezTo>
                <a:cubicBezTo>
                  <a:pt x="14" y="37"/>
                  <a:pt x="16" y="34"/>
                  <a:pt x="12" y="32"/>
                </a:cubicBezTo>
                <a:cubicBezTo>
                  <a:pt x="12" y="30"/>
                  <a:pt x="12" y="29"/>
                  <a:pt x="11" y="28"/>
                </a:cubicBezTo>
                <a:cubicBezTo>
                  <a:pt x="9" y="27"/>
                  <a:pt x="10" y="27"/>
                  <a:pt x="8" y="26"/>
                </a:cubicBezTo>
                <a:cubicBezTo>
                  <a:pt x="8" y="24"/>
                  <a:pt x="8" y="21"/>
                  <a:pt x="7" y="19"/>
                </a:cubicBezTo>
                <a:cubicBezTo>
                  <a:pt x="6" y="18"/>
                  <a:pt x="6" y="14"/>
                  <a:pt x="4" y="14"/>
                </a:cubicBezTo>
                <a:cubicBezTo>
                  <a:pt x="4" y="12"/>
                  <a:pt x="4" y="12"/>
                  <a:pt x="3" y="12"/>
                </a:cubicBezTo>
                <a:lnTo>
                  <a:pt x="2" y="3"/>
                </a:lnTo>
                <a:cubicBezTo>
                  <a:pt x="1" y="1"/>
                  <a:pt x="2" y="0"/>
                  <a:pt x="0" y="0"/>
                </a:cubicBezTo>
                <a:lnTo>
                  <a:pt x="0" y="33"/>
                </a:lnTo>
                <a:lnTo>
                  <a:pt x="0" y="39"/>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E75C00"/>
              </a:solidFill>
              <a:effectLst/>
              <a:uLnTx/>
              <a:uFillTx/>
              <a:latin typeface="Arial" charset="0"/>
              <a:ea typeface="+mn-ea"/>
              <a:cs typeface="Arial" charset="0"/>
            </a:endParaRPr>
          </a:p>
        </p:txBody>
      </p:sp>
      <p:sp>
        <p:nvSpPr>
          <p:cNvPr id="11" name="Freeform 3"/>
          <p:cNvSpPr>
            <a:spLocks/>
          </p:cNvSpPr>
          <p:nvPr/>
        </p:nvSpPr>
        <p:spPr bwMode="auto">
          <a:xfrm>
            <a:off x="1525692" y="3425920"/>
            <a:ext cx="1163525" cy="1063573"/>
          </a:xfrm>
          <a:custGeom>
            <a:avLst/>
            <a:gdLst>
              <a:gd name="T0" fmla="*/ 91 w 91"/>
              <a:gd name="T1" fmla="*/ 77 h 77"/>
              <a:gd name="T2" fmla="*/ 90 w 91"/>
              <a:gd name="T3" fmla="*/ 1 h 77"/>
              <a:gd name="T4" fmla="*/ 45 w 91"/>
              <a:gd name="T5" fmla="*/ 1 h 77"/>
              <a:gd name="T6" fmla="*/ 22 w 91"/>
              <a:gd name="T7" fmla="*/ 0 h 77"/>
              <a:gd name="T8" fmla="*/ 0 w 91"/>
              <a:gd name="T9" fmla="*/ 1 h 77"/>
              <a:gd name="T10" fmla="*/ 4 w 91"/>
              <a:gd name="T11" fmla="*/ 1 h 77"/>
              <a:gd name="T12" fmla="*/ 3 w 91"/>
              <a:gd name="T13" fmla="*/ 2 h 77"/>
              <a:gd name="T14" fmla="*/ 10 w 91"/>
              <a:gd name="T15" fmla="*/ 4 h 77"/>
              <a:gd name="T16" fmla="*/ 16 w 91"/>
              <a:gd name="T17" fmla="*/ 5 h 77"/>
              <a:gd name="T18" fmla="*/ 18 w 91"/>
              <a:gd name="T19" fmla="*/ 5 h 77"/>
              <a:gd name="T20" fmla="*/ 23 w 91"/>
              <a:gd name="T21" fmla="*/ 6 h 77"/>
              <a:gd name="T22" fmla="*/ 31 w 91"/>
              <a:gd name="T23" fmla="*/ 8 h 77"/>
              <a:gd name="T24" fmla="*/ 34 w 91"/>
              <a:gd name="T25" fmla="*/ 8 h 77"/>
              <a:gd name="T26" fmla="*/ 37 w 91"/>
              <a:gd name="T27" fmla="*/ 8 h 77"/>
              <a:gd name="T28" fmla="*/ 37 w 91"/>
              <a:gd name="T29" fmla="*/ 9 h 77"/>
              <a:gd name="T30" fmla="*/ 43 w 91"/>
              <a:gd name="T31" fmla="*/ 10 h 77"/>
              <a:gd name="T32" fmla="*/ 44 w 91"/>
              <a:gd name="T33" fmla="*/ 10 h 77"/>
              <a:gd name="T34" fmla="*/ 49 w 91"/>
              <a:gd name="T35" fmla="*/ 13 h 77"/>
              <a:gd name="T36" fmla="*/ 56 w 91"/>
              <a:gd name="T37" fmla="*/ 14 h 77"/>
              <a:gd name="T38" fmla="*/ 64 w 91"/>
              <a:gd name="T39" fmla="*/ 17 h 77"/>
              <a:gd name="T40" fmla="*/ 67 w 91"/>
              <a:gd name="T41" fmla="*/ 19 h 77"/>
              <a:gd name="T42" fmla="*/ 70 w 91"/>
              <a:gd name="T43" fmla="*/ 20 h 77"/>
              <a:gd name="T44" fmla="*/ 71 w 91"/>
              <a:gd name="T45" fmla="*/ 20 h 77"/>
              <a:gd name="T46" fmla="*/ 73 w 91"/>
              <a:gd name="T47" fmla="*/ 23 h 77"/>
              <a:gd name="T48" fmla="*/ 74 w 91"/>
              <a:gd name="T49" fmla="*/ 24 h 77"/>
              <a:gd name="T50" fmla="*/ 76 w 91"/>
              <a:gd name="T51" fmla="*/ 24 h 77"/>
              <a:gd name="T52" fmla="*/ 77 w 91"/>
              <a:gd name="T53" fmla="*/ 27 h 77"/>
              <a:gd name="T54" fmla="*/ 80 w 91"/>
              <a:gd name="T55" fmla="*/ 29 h 77"/>
              <a:gd name="T56" fmla="*/ 80 w 91"/>
              <a:gd name="T57" fmla="*/ 30 h 77"/>
              <a:gd name="T58" fmla="*/ 81 w 91"/>
              <a:gd name="T59" fmla="*/ 34 h 77"/>
              <a:gd name="T60" fmla="*/ 83 w 91"/>
              <a:gd name="T61" fmla="*/ 37 h 77"/>
              <a:gd name="T62" fmla="*/ 84 w 91"/>
              <a:gd name="T63" fmla="*/ 39 h 77"/>
              <a:gd name="T64" fmla="*/ 88 w 91"/>
              <a:gd name="T65" fmla="*/ 50 h 77"/>
              <a:gd name="T66" fmla="*/ 88 w 91"/>
              <a:gd name="T67" fmla="*/ 57 h 77"/>
              <a:gd name="T68" fmla="*/ 89 w 91"/>
              <a:gd name="T69" fmla="*/ 64 h 77"/>
              <a:gd name="T70" fmla="*/ 89 w 91"/>
              <a:gd name="T71" fmla="*/ 77 h 77"/>
              <a:gd name="T72" fmla="*/ 91 w 91"/>
              <a:gd name="T73" fmla="*/ 77 h 77"/>
              <a:gd name="connsiteX0" fmla="*/ 10000 w 10000"/>
              <a:gd name="connsiteY0" fmla="*/ 9870 h 9870"/>
              <a:gd name="connsiteX1" fmla="*/ 9890 w 10000"/>
              <a:gd name="connsiteY1" fmla="*/ 0 h 9870"/>
              <a:gd name="connsiteX2" fmla="*/ 4945 w 10000"/>
              <a:gd name="connsiteY2" fmla="*/ 0 h 9870"/>
              <a:gd name="connsiteX3" fmla="*/ 0 w 10000"/>
              <a:gd name="connsiteY3" fmla="*/ 0 h 9870"/>
              <a:gd name="connsiteX4" fmla="*/ 440 w 10000"/>
              <a:gd name="connsiteY4" fmla="*/ 0 h 9870"/>
              <a:gd name="connsiteX5" fmla="*/ 330 w 10000"/>
              <a:gd name="connsiteY5" fmla="*/ 130 h 9870"/>
              <a:gd name="connsiteX6" fmla="*/ 1099 w 10000"/>
              <a:gd name="connsiteY6" fmla="*/ 389 h 9870"/>
              <a:gd name="connsiteX7" fmla="*/ 1758 w 10000"/>
              <a:gd name="connsiteY7" fmla="*/ 519 h 9870"/>
              <a:gd name="connsiteX8" fmla="*/ 1978 w 10000"/>
              <a:gd name="connsiteY8" fmla="*/ 519 h 9870"/>
              <a:gd name="connsiteX9" fmla="*/ 2527 w 10000"/>
              <a:gd name="connsiteY9" fmla="*/ 649 h 9870"/>
              <a:gd name="connsiteX10" fmla="*/ 3407 w 10000"/>
              <a:gd name="connsiteY10" fmla="*/ 909 h 9870"/>
              <a:gd name="connsiteX11" fmla="*/ 3736 w 10000"/>
              <a:gd name="connsiteY11" fmla="*/ 909 h 9870"/>
              <a:gd name="connsiteX12" fmla="*/ 4066 w 10000"/>
              <a:gd name="connsiteY12" fmla="*/ 909 h 9870"/>
              <a:gd name="connsiteX13" fmla="*/ 4066 w 10000"/>
              <a:gd name="connsiteY13" fmla="*/ 1039 h 9870"/>
              <a:gd name="connsiteX14" fmla="*/ 4725 w 10000"/>
              <a:gd name="connsiteY14" fmla="*/ 1169 h 9870"/>
              <a:gd name="connsiteX15" fmla="*/ 4835 w 10000"/>
              <a:gd name="connsiteY15" fmla="*/ 1169 h 9870"/>
              <a:gd name="connsiteX16" fmla="*/ 5385 w 10000"/>
              <a:gd name="connsiteY16" fmla="*/ 1558 h 9870"/>
              <a:gd name="connsiteX17" fmla="*/ 6154 w 10000"/>
              <a:gd name="connsiteY17" fmla="*/ 1688 h 9870"/>
              <a:gd name="connsiteX18" fmla="*/ 7033 w 10000"/>
              <a:gd name="connsiteY18" fmla="*/ 2078 h 9870"/>
              <a:gd name="connsiteX19" fmla="*/ 7363 w 10000"/>
              <a:gd name="connsiteY19" fmla="*/ 2338 h 9870"/>
              <a:gd name="connsiteX20" fmla="*/ 7692 w 10000"/>
              <a:gd name="connsiteY20" fmla="*/ 2467 h 9870"/>
              <a:gd name="connsiteX21" fmla="*/ 7802 w 10000"/>
              <a:gd name="connsiteY21" fmla="*/ 2467 h 9870"/>
              <a:gd name="connsiteX22" fmla="*/ 8022 w 10000"/>
              <a:gd name="connsiteY22" fmla="*/ 2857 h 9870"/>
              <a:gd name="connsiteX23" fmla="*/ 8132 w 10000"/>
              <a:gd name="connsiteY23" fmla="*/ 2987 h 9870"/>
              <a:gd name="connsiteX24" fmla="*/ 8352 w 10000"/>
              <a:gd name="connsiteY24" fmla="*/ 2987 h 9870"/>
              <a:gd name="connsiteX25" fmla="*/ 8462 w 10000"/>
              <a:gd name="connsiteY25" fmla="*/ 3376 h 9870"/>
              <a:gd name="connsiteX26" fmla="*/ 8791 w 10000"/>
              <a:gd name="connsiteY26" fmla="*/ 3636 h 9870"/>
              <a:gd name="connsiteX27" fmla="*/ 8791 w 10000"/>
              <a:gd name="connsiteY27" fmla="*/ 3766 h 9870"/>
              <a:gd name="connsiteX28" fmla="*/ 8901 w 10000"/>
              <a:gd name="connsiteY28" fmla="*/ 4286 h 9870"/>
              <a:gd name="connsiteX29" fmla="*/ 9121 w 10000"/>
              <a:gd name="connsiteY29" fmla="*/ 4675 h 9870"/>
              <a:gd name="connsiteX30" fmla="*/ 9231 w 10000"/>
              <a:gd name="connsiteY30" fmla="*/ 4935 h 9870"/>
              <a:gd name="connsiteX31" fmla="*/ 9670 w 10000"/>
              <a:gd name="connsiteY31" fmla="*/ 6364 h 9870"/>
              <a:gd name="connsiteX32" fmla="*/ 9670 w 10000"/>
              <a:gd name="connsiteY32" fmla="*/ 7273 h 9870"/>
              <a:gd name="connsiteX33" fmla="*/ 9780 w 10000"/>
              <a:gd name="connsiteY33" fmla="*/ 8182 h 9870"/>
              <a:gd name="connsiteX34" fmla="*/ 9780 w 10000"/>
              <a:gd name="connsiteY34" fmla="*/ 9870 h 9870"/>
              <a:gd name="connsiteX35" fmla="*/ 10000 w 10000"/>
              <a:gd name="connsiteY35" fmla="*/ 9870 h 9870"/>
              <a:gd name="connsiteX0" fmla="*/ 10000 w 10000"/>
              <a:gd name="connsiteY0" fmla="*/ 10000 h 10000"/>
              <a:gd name="connsiteX1" fmla="*/ 9890 w 10000"/>
              <a:gd name="connsiteY1" fmla="*/ 0 h 10000"/>
              <a:gd name="connsiteX2" fmla="*/ 0 w 10000"/>
              <a:gd name="connsiteY2" fmla="*/ 0 h 10000"/>
              <a:gd name="connsiteX3" fmla="*/ 440 w 10000"/>
              <a:gd name="connsiteY3" fmla="*/ 0 h 10000"/>
              <a:gd name="connsiteX4" fmla="*/ 330 w 10000"/>
              <a:gd name="connsiteY4" fmla="*/ 132 h 10000"/>
              <a:gd name="connsiteX5" fmla="*/ 1099 w 10000"/>
              <a:gd name="connsiteY5" fmla="*/ 394 h 10000"/>
              <a:gd name="connsiteX6" fmla="*/ 1758 w 10000"/>
              <a:gd name="connsiteY6" fmla="*/ 526 h 10000"/>
              <a:gd name="connsiteX7" fmla="*/ 1978 w 10000"/>
              <a:gd name="connsiteY7" fmla="*/ 526 h 10000"/>
              <a:gd name="connsiteX8" fmla="*/ 2527 w 10000"/>
              <a:gd name="connsiteY8" fmla="*/ 658 h 10000"/>
              <a:gd name="connsiteX9" fmla="*/ 3407 w 10000"/>
              <a:gd name="connsiteY9" fmla="*/ 921 h 10000"/>
              <a:gd name="connsiteX10" fmla="*/ 3736 w 10000"/>
              <a:gd name="connsiteY10" fmla="*/ 921 h 10000"/>
              <a:gd name="connsiteX11" fmla="*/ 4066 w 10000"/>
              <a:gd name="connsiteY11" fmla="*/ 921 h 10000"/>
              <a:gd name="connsiteX12" fmla="*/ 4066 w 10000"/>
              <a:gd name="connsiteY12" fmla="*/ 1053 h 10000"/>
              <a:gd name="connsiteX13" fmla="*/ 4725 w 10000"/>
              <a:gd name="connsiteY13" fmla="*/ 1184 h 10000"/>
              <a:gd name="connsiteX14" fmla="*/ 4835 w 10000"/>
              <a:gd name="connsiteY14" fmla="*/ 1184 h 10000"/>
              <a:gd name="connsiteX15" fmla="*/ 5385 w 10000"/>
              <a:gd name="connsiteY15" fmla="*/ 1579 h 10000"/>
              <a:gd name="connsiteX16" fmla="*/ 6154 w 10000"/>
              <a:gd name="connsiteY16" fmla="*/ 1710 h 10000"/>
              <a:gd name="connsiteX17" fmla="*/ 7033 w 10000"/>
              <a:gd name="connsiteY17" fmla="*/ 2105 h 10000"/>
              <a:gd name="connsiteX18" fmla="*/ 7363 w 10000"/>
              <a:gd name="connsiteY18" fmla="*/ 2369 h 10000"/>
              <a:gd name="connsiteX19" fmla="*/ 7692 w 10000"/>
              <a:gd name="connsiteY19" fmla="*/ 2499 h 10000"/>
              <a:gd name="connsiteX20" fmla="*/ 7802 w 10000"/>
              <a:gd name="connsiteY20" fmla="*/ 2499 h 10000"/>
              <a:gd name="connsiteX21" fmla="*/ 8022 w 10000"/>
              <a:gd name="connsiteY21" fmla="*/ 2895 h 10000"/>
              <a:gd name="connsiteX22" fmla="*/ 8132 w 10000"/>
              <a:gd name="connsiteY22" fmla="*/ 3026 h 10000"/>
              <a:gd name="connsiteX23" fmla="*/ 8352 w 10000"/>
              <a:gd name="connsiteY23" fmla="*/ 3026 h 10000"/>
              <a:gd name="connsiteX24" fmla="*/ 8462 w 10000"/>
              <a:gd name="connsiteY24" fmla="*/ 3420 h 10000"/>
              <a:gd name="connsiteX25" fmla="*/ 8791 w 10000"/>
              <a:gd name="connsiteY25" fmla="*/ 3684 h 10000"/>
              <a:gd name="connsiteX26" fmla="*/ 8791 w 10000"/>
              <a:gd name="connsiteY26" fmla="*/ 3816 h 10000"/>
              <a:gd name="connsiteX27" fmla="*/ 8901 w 10000"/>
              <a:gd name="connsiteY27" fmla="*/ 4342 h 10000"/>
              <a:gd name="connsiteX28" fmla="*/ 9121 w 10000"/>
              <a:gd name="connsiteY28" fmla="*/ 4737 h 10000"/>
              <a:gd name="connsiteX29" fmla="*/ 9231 w 10000"/>
              <a:gd name="connsiteY29" fmla="*/ 5000 h 10000"/>
              <a:gd name="connsiteX30" fmla="*/ 9670 w 10000"/>
              <a:gd name="connsiteY30" fmla="*/ 6448 h 10000"/>
              <a:gd name="connsiteX31" fmla="*/ 9670 w 10000"/>
              <a:gd name="connsiteY31" fmla="*/ 7369 h 10000"/>
              <a:gd name="connsiteX32" fmla="*/ 9780 w 10000"/>
              <a:gd name="connsiteY32" fmla="*/ 8290 h 10000"/>
              <a:gd name="connsiteX33" fmla="*/ 9780 w 10000"/>
              <a:gd name="connsiteY33" fmla="*/ 10000 h 10000"/>
              <a:gd name="connsiteX34" fmla="*/ 10000 w 10000"/>
              <a:gd name="connsiteY34" fmla="*/ 10000 h 10000"/>
              <a:gd name="connsiteX0" fmla="*/ 10000 w 10000"/>
              <a:gd name="connsiteY0" fmla="*/ 10000 h 10000"/>
              <a:gd name="connsiteX1" fmla="*/ 9890 w 10000"/>
              <a:gd name="connsiteY1" fmla="*/ 0 h 10000"/>
              <a:gd name="connsiteX2" fmla="*/ 0 w 10000"/>
              <a:gd name="connsiteY2" fmla="*/ 0 h 10000"/>
              <a:gd name="connsiteX3" fmla="*/ 330 w 10000"/>
              <a:gd name="connsiteY3" fmla="*/ 132 h 10000"/>
              <a:gd name="connsiteX4" fmla="*/ 1099 w 10000"/>
              <a:gd name="connsiteY4" fmla="*/ 394 h 10000"/>
              <a:gd name="connsiteX5" fmla="*/ 1758 w 10000"/>
              <a:gd name="connsiteY5" fmla="*/ 526 h 10000"/>
              <a:gd name="connsiteX6" fmla="*/ 1978 w 10000"/>
              <a:gd name="connsiteY6" fmla="*/ 526 h 10000"/>
              <a:gd name="connsiteX7" fmla="*/ 2527 w 10000"/>
              <a:gd name="connsiteY7" fmla="*/ 658 h 10000"/>
              <a:gd name="connsiteX8" fmla="*/ 3407 w 10000"/>
              <a:gd name="connsiteY8" fmla="*/ 921 h 10000"/>
              <a:gd name="connsiteX9" fmla="*/ 3736 w 10000"/>
              <a:gd name="connsiteY9" fmla="*/ 921 h 10000"/>
              <a:gd name="connsiteX10" fmla="*/ 4066 w 10000"/>
              <a:gd name="connsiteY10" fmla="*/ 921 h 10000"/>
              <a:gd name="connsiteX11" fmla="*/ 4066 w 10000"/>
              <a:gd name="connsiteY11" fmla="*/ 1053 h 10000"/>
              <a:gd name="connsiteX12" fmla="*/ 4725 w 10000"/>
              <a:gd name="connsiteY12" fmla="*/ 1184 h 10000"/>
              <a:gd name="connsiteX13" fmla="*/ 4835 w 10000"/>
              <a:gd name="connsiteY13" fmla="*/ 1184 h 10000"/>
              <a:gd name="connsiteX14" fmla="*/ 5385 w 10000"/>
              <a:gd name="connsiteY14" fmla="*/ 1579 h 10000"/>
              <a:gd name="connsiteX15" fmla="*/ 6154 w 10000"/>
              <a:gd name="connsiteY15" fmla="*/ 1710 h 10000"/>
              <a:gd name="connsiteX16" fmla="*/ 7033 w 10000"/>
              <a:gd name="connsiteY16" fmla="*/ 2105 h 10000"/>
              <a:gd name="connsiteX17" fmla="*/ 7363 w 10000"/>
              <a:gd name="connsiteY17" fmla="*/ 2369 h 10000"/>
              <a:gd name="connsiteX18" fmla="*/ 7692 w 10000"/>
              <a:gd name="connsiteY18" fmla="*/ 2499 h 10000"/>
              <a:gd name="connsiteX19" fmla="*/ 7802 w 10000"/>
              <a:gd name="connsiteY19" fmla="*/ 2499 h 10000"/>
              <a:gd name="connsiteX20" fmla="*/ 8022 w 10000"/>
              <a:gd name="connsiteY20" fmla="*/ 2895 h 10000"/>
              <a:gd name="connsiteX21" fmla="*/ 8132 w 10000"/>
              <a:gd name="connsiteY21" fmla="*/ 3026 h 10000"/>
              <a:gd name="connsiteX22" fmla="*/ 8352 w 10000"/>
              <a:gd name="connsiteY22" fmla="*/ 3026 h 10000"/>
              <a:gd name="connsiteX23" fmla="*/ 8462 w 10000"/>
              <a:gd name="connsiteY23" fmla="*/ 3420 h 10000"/>
              <a:gd name="connsiteX24" fmla="*/ 8791 w 10000"/>
              <a:gd name="connsiteY24" fmla="*/ 3684 h 10000"/>
              <a:gd name="connsiteX25" fmla="*/ 8791 w 10000"/>
              <a:gd name="connsiteY25" fmla="*/ 3816 h 10000"/>
              <a:gd name="connsiteX26" fmla="*/ 8901 w 10000"/>
              <a:gd name="connsiteY26" fmla="*/ 4342 h 10000"/>
              <a:gd name="connsiteX27" fmla="*/ 9121 w 10000"/>
              <a:gd name="connsiteY27" fmla="*/ 4737 h 10000"/>
              <a:gd name="connsiteX28" fmla="*/ 9231 w 10000"/>
              <a:gd name="connsiteY28" fmla="*/ 5000 h 10000"/>
              <a:gd name="connsiteX29" fmla="*/ 9670 w 10000"/>
              <a:gd name="connsiteY29" fmla="*/ 6448 h 10000"/>
              <a:gd name="connsiteX30" fmla="*/ 9670 w 10000"/>
              <a:gd name="connsiteY30" fmla="*/ 7369 h 10000"/>
              <a:gd name="connsiteX31" fmla="*/ 9780 w 10000"/>
              <a:gd name="connsiteY31" fmla="*/ 8290 h 10000"/>
              <a:gd name="connsiteX32" fmla="*/ 9780 w 10000"/>
              <a:gd name="connsiteY32" fmla="*/ 10000 h 10000"/>
              <a:gd name="connsiteX33" fmla="*/ 10000 w 10000"/>
              <a:gd name="connsiteY3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10000" y="10000"/>
                </a:moveTo>
                <a:cubicBezTo>
                  <a:pt x="9963" y="6667"/>
                  <a:pt x="9927" y="3333"/>
                  <a:pt x="9890" y="0"/>
                </a:cubicBezTo>
                <a:lnTo>
                  <a:pt x="0" y="0"/>
                </a:lnTo>
                <a:lnTo>
                  <a:pt x="330" y="132"/>
                </a:lnTo>
                <a:cubicBezTo>
                  <a:pt x="769" y="263"/>
                  <a:pt x="769" y="0"/>
                  <a:pt x="1099" y="394"/>
                </a:cubicBezTo>
                <a:cubicBezTo>
                  <a:pt x="1319" y="394"/>
                  <a:pt x="1648" y="394"/>
                  <a:pt x="1758" y="526"/>
                </a:cubicBezTo>
                <a:lnTo>
                  <a:pt x="1978" y="526"/>
                </a:lnTo>
                <a:cubicBezTo>
                  <a:pt x="2198" y="526"/>
                  <a:pt x="2527" y="526"/>
                  <a:pt x="2527" y="658"/>
                </a:cubicBezTo>
                <a:cubicBezTo>
                  <a:pt x="2747" y="658"/>
                  <a:pt x="3407" y="789"/>
                  <a:pt x="3407" y="921"/>
                </a:cubicBezTo>
                <a:lnTo>
                  <a:pt x="3736" y="921"/>
                </a:lnTo>
                <a:lnTo>
                  <a:pt x="4066" y="921"/>
                </a:lnTo>
                <a:lnTo>
                  <a:pt x="4066" y="1053"/>
                </a:lnTo>
                <a:cubicBezTo>
                  <a:pt x="4396" y="1053"/>
                  <a:pt x="4396" y="1184"/>
                  <a:pt x="4725" y="1184"/>
                </a:cubicBezTo>
                <a:lnTo>
                  <a:pt x="4835" y="1184"/>
                </a:lnTo>
                <a:cubicBezTo>
                  <a:pt x="4945" y="1447"/>
                  <a:pt x="5275" y="1184"/>
                  <a:pt x="5385" y="1579"/>
                </a:cubicBezTo>
                <a:lnTo>
                  <a:pt x="6154" y="1710"/>
                </a:lnTo>
                <a:cubicBezTo>
                  <a:pt x="6484" y="1842"/>
                  <a:pt x="6813" y="1974"/>
                  <a:pt x="7033" y="2105"/>
                </a:cubicBezTo>
                <a:cubicBezTo>
                  <a:pt x="7033" y="2105"/>
                  <a:pt x="7363" y="2237"/>
                  <a:pt x="7363" y="2369"/>
                </a:cubicBezTo>
                <a:cubicBezTo>
                  <a:pt x="7692" y="2499"/>
                  <a:pt x="7582" y="2499"/>
                  <a:pt x="7692" y="2499"/>
                </a:cubicBezTo>
                <a:lnTo>
                  <a:pt x="7802" y="2499"/>
                </a:lnTo>
                <a:lnTo>
                  <a:pt x="8022" y="2895"/>
                </a:lnTo>
                <a:cubicBezTo>
                  <a:pt x="8059" y="2938"/>
                  <a:pt x="8095" y="2983"/>
                  <a:pt x="8132" y="3026"/>
                </a:cubicBezTo>
                <a:lnTo>
                  <a:pt x="8352" y="3026"/>
                </a:lnTo>
                <a:cubicBezTo>
                  <a:pt x="8389" y="3158"/>
                  <a:pt x="8425" y="3289"/>
                  <a:pt x="8462" y="3420"/>
                </a:cubicBezTo>
                <a:lnTo>
                  <a:pt x="8791" y="3684"/>
                </a:lnTo>
                <a:lnTo>
                  <a:pt x="8791" y="3816"/>
                </a:lnTo>
                <a:cubicBezTo>
                  <a:pt x="8791" y="4079"/>
                  <a:pt x="8901" y="3816"/>
                  <a:pt x="8901" y="4342"/>
                </a:cubicBezTo>
                <a:cubicBezTo>
                  <a:pt x="8974" y="4474"/>
                  <a:pt x="9048" y="4605"/>
                  <a:pt x="9121" y="4737"/>
                </a:cubicBezTo>
                <a:cubicBezTo>
                  <a:pt x="9158" y="4825"/>
                  <a:pt x="9194" y="4912"/>
                  <a:pt x="9231" y="5000"/>
                </a:cubicBezTo>
                <a:cubicBezTo>
                  <a:pt x="9780" y="5395"/>
                  <a:pt x="9451" y="5526"/>
                  <a:pt x="9670" y="6448"/>
                </a:cubicBezTo>
                <a:lnTo>
                  <a:pt x="9670" y="7369"/>
                </a:lnTo>
                <a:cubicBezTo>
                  <a:pt x="9670" y="7895"/>
                  <a:pt x="9780" y="8026"/>
                  <a:pt x="9780" y="8290"/>
                </a:cubicBezTo>
                <a:lnTo>
                  <a:pt x="9780" y="10000"/>
                </a:lnTo>
                <a:lnTo>
                  <a:pt x="10000" y="1000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E75C00"/>
              </a:solidFill>
              <a:effectLst/>
              <a:uLnTx/>
              <a:uFillTx/>
              <a:latin typeface="Arial" charset="0"/>
              <a:ea typeface="+mn-ea"/>
              <a:cs typeface="Arial" charset="0"/>
            </a:endParaRPr>
          </a:p>
        </p:txBody>
      </p:sp>
      <p:grpSp>
        <p:nvGrpSpPr>
          <p:cNvPr id="12" name="Group 11"/>
          <p:cNvGrpSpPr/>
          <p:nvPr/>
        </p:nvGrpSpPr>
        <p:grpSpPr>
          <a:xfrm>
            <a:off x="49616" y="2026393"/>
            <a:ext cx="2639604" cy="2802755"/>
            <a:chOff x="-72304" y="2026393"/>
            <a:chExt cx="2639604" cy="2802755"/>
          </a:xfrm>
        </p:grpSpPr>
        <p:grpSp>
          <p:nvGrpSpPr>
            <p:cNvPr id="13" name="Group 12"/>
            <p:cNvGrpSpPr/>
            <p:nvPr/>
          </p:nvGrpSpPr>
          <p:grpSpPr>
            <a:xfrm>
              <a:off x="-72304" y="2026393"/>
              <a:ext cx="2639604" cy="2802755"/>
              <a:chOff x="2067147" y="1969689"/>
              <a:chExt cx="4906114" cy="2802755"/>
            </a:xfrm>
          </p:grpSpPr>
          <p:sp>
            <p:nvSpPr>
              <p:cNvPr id="16" name="TextBox 15"/>
              <p:cNvSpPr txBox="1"/>
              <p:nvPr/>
            </p:nvSpPr>
            <p:spPr>
              <a:xfrm>
                <a:off x="3910508" y="2269575"/>
                <a:ext cx="2408435" cy="226591"/>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Cabozantinib (n=388)</a:t>
                </a:r>
                <a:endParaRPr kumimoji="0" lang="fr-FR" sz="100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grpSp>
            <p:nvGrpSpPr>
              <p:cNvPr id="17" name="Group 16"/>
              <p:cNvGrpSpPr/>
              <p:nvPr/>
            </p:nvGrpSpPr>
            <p:grpSpPr>
              <a:xfrm>
                <a:off x="2972561" y="2333162"/>
                <a:ext cx="4000700" cy="2072210"/>
                <a:chOff x="2291341" y="1973094"/>
                <a:chExt cx="5075065" cy="3926658"/>
              </a:xfrm>
            </p:grpSpPr>
            <p:cxnSp>
              <p:nvCxnSpPr>
                <p:cNvPr id="29" name="Straight Connector 28"/>
                <p:cNvCxnSpPr/>
                <p:nvPr/>
              </p:nvCxnSpPr>
              <p:spPr>
                <a:xfrm>
                  <a:off x="2401643" y="1973094"/>
                  <a:ext cx="0" cy="39068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91341" y="245695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91341" y="2951246"/>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91341" y="353126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291341" y="3939832"/>
                  <a:ext cx="507506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91341" y="449729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291341" y="4928418"/>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91341" y="542271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291341" y="589975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91341" y="198237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rot="16200000">
                <a:off x="876347" y="3160489"/>
                <a:ext cx="2802755" cy="421155"/>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i="0" u="none" strike="noStrike" kern="1200" cap="none" spc="0" normalizeH="0" baseline="0" dirty="0" smtClean="0">
                    <a:ln>
                      <a:noFill/>
                    </a:ln>
                    <a:effectLst/>
                    <a:uLnTx/>
                    <a:uFillTx/>
                    <a:latin typeface="Arial" panose="020B0604020202020204" pitchFamily="34" charset="0"/>
                    <a:ea typeface="+mn-ea"/>
                    <a:cs typeface="Arial" panose="020B0604020202020204" pitchFamily="34" charset="0"/>
                  </a:rPr>
                  <a:t>Meilleur % de variation par rapport à l’inclusion</a:t>
                </a:r>
                <a:endParaRPr kumimoji="0" lang="fr-FR" sz="1000" i="0" u="none" strike="noStrike" kern="1200" cap="none" spc="0" normalizeH="0" baseline="0" dirty="0">
                  <a:ln>
                    <a:noFill/>
                  </a:ln>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2497828" y="2222288"/>
                <a:ext cx="528416"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100</a:t>
                </a:r>
                <a:endParaRPr kumimoji="0" lang="fr-FR" sz="100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20" name="TextBox 19"/>
              <p:cNvSpPr txBox="1"/>
              <p:nvPr/>
            </p:nvSpPr>
            <p:spPr>
              <a:xfrm>
                <a:off x="2628925" y="2483012"/>
                <a:ext cx="397319"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75</a:t>
                </a:r>
                <a:endParaRPr kumimoji="0" lang="fr-FR" sz="100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21" name="TextBox 20"/>
              <p:cNvSpPr txBox="1"/>
              <p:nvPr/>
            </p:nvSpPr>
            <p:spPr>
              <a:xfrm>
                <a:off x="2628925" y="2730895"/>
                <a:ext cx="397319"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50</a:t>
                </a:r>
                <a:endParaRPr kumimoji="0" lang="fr-FR" sz="100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22" name="TextBox 21"/>
              <p:cNvSpPr txBox="1"/>
              <p:nvPr/>
            </p:nvSpPr>
            <p:spPr>
              <a:xfrm>
                <a:off x="2628925" y="3036477"/>
                <a:ext cx="397319"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20</a:t>
                </a:r>
                <a:endParaRPr kumimoji="0" lang="fr-FR" sz="100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23" name="TextBox 22"/>
              <p:cNvSpPr txBox="1"/>
              <p:nvPr/>
            </p:nvSpPr>
            <p:spPr>
              <a:xfrm>
                <a:off x="2760019" y="3255921"/>
                <a:ext cx="266225"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a:t>
                </a:r>
                <a:endParaRPr kumimoji="0" lang="fr-FR" sz="100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24" name="TextBox 23"/>
              <p:cNvSpPr txBox="1"/>
              <p:nvPr/>
            </p:nvSpPr>
            <p:spPr>
              <a:xfrm>
                <a:off x="2497827" y="3548516"/>
                <a:ext cx="528416"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–30</a:t>
                </a:r>
                <a:endParaRPr kumimoji="0" lang="fr-FR" sz="100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25" name="TextBox 24"/>
              <p:cNvSpPr txBox="1"/>
              <p:nvPr/>
            </p:nvSpPr>
            <p:spPr>
              <a:xfrm>
                <a:off x="2497828" y="3773858"/>
                <a:ext cx="528416"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–50</a:t>
                </a:r>
                <a:endParaRPr kumimoji="0" lang="fr-FR" sz="100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26" name="TextBox 25"/>
              <p:cNvSpPr txBox="1"/>
              <p:nvPr/>
            </p:nvSpPr>
            <p:spPr>
              <a:xfrm>
                <a:off x="2497828" y="4039468"/>
                <a:ext cx="528416"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–75</a:t>
                </a:r>
                <a:endParaRPr kumimoji="0" lang="fr-FR" sz="100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27" name="TextBox 26"/>
              <p:cNvSpPr txBox="1"/>
              <p:nvPr/>
            </p:nvSpPr>
            <p:spPr>
              <a:xfrm>
                <a:off x="2366733" y="4282316"/>
                <a:ext cx="659511"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–100</a:t>
                </a:r>
                <a:endParaRPr kumimoji="0" lang="fr-FR" sz="100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28" name="TextBox 27"/>
              <p:cNvSpPr txBox="1"/>
              <p:nvPr/>
            </p:nvSpPr>
            <p:spPr>
              <a:xfrm>
                <a:off x="4204582" y="4022952"/>
                <a:ext cx="2255298" cy="226591"/>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i="0" u="none" strike="noStrike" kern="1200" cap="none" spc="0" normalizeH="0" baseline="0" dirty="0" smtClean="0">
                    <a:ln>
                      <a:noFill/>
                    </a:ln>
                    <a:effectLst/>
                    <a:uLnTx/>
                    <a:uFillTx/>
                    <a:latin typeface="Arial" panose="020B0604020202020204" pitchFamily="34" charset="0"/>
                    <a:ea typeface="+mn-ea"/>
                    <a:cs typeface="Arial" panose="020B0604020202020204" pitchFamily="34" charset="0"/>
                  </a:rPr>
                  <a:t>47% toute réduction</a:t>
                </a:r>
                <a:endParaRPr kumimoji="0" lang="fr-FR" sz="1000" i="0" u="none" strike="noStrike" kern="1200" cap="none" spc="0" normalizeH="0" baseline="0" dirty="0">
                  <a:ln>
                    <a:noFill/>
                  </a:ln>
                  <a:effectLst/>
                  <a:uLnTx/>
                  <a:uFillTx/>
                  <a:latin typeface="Arial" panose="020B0604020202020204" pitchFamily="34" charset="0"/>
                  <a:ea typeface="+mn-ea"/>
                  <a:cs typeface="Arial" panose="020B0604020202020204" pitchFamily="34" charset="0"/>
                </a:endParaRPr>
              </a:p>
            </p:txBody>
          </p:sp>
        </p:grpSp>
        <p:cxnSp>
          <p:nvCxnSpPr>
            <p:cNvPr id="14" name="Straight Connector 13"/>
            <p:cNvCxnSpPr/>
            <p:nvPr/>
          </p:nvCxnSpPr>
          <p:spPr>
            <a:xfrm>
              <a:off x="461612" y="3721957"/>
              <a:ext cx="2105688"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1612" y="3217098"/>
              <a:ext cx="2105688"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sp>
        <p:nvSpPr>
          <p:cNvPr id="39" name="Freeform 4"/>
          <p:cNvSpPr>
            <a:spLocks/>
          </p:cNvSpPr>
          <p:nvPr/>
        </p:nvSpPr>
        <p:spPr bwMode="auto">
          <a:xfrm>
            <a:off x="3043858" y="2583015"/>
            <a:ext cx="1995652" cy="1428624"/>
          </a:xfrm>
          <a:custGeom>
            <a:avLst/>
            <a:gdLst>
              <a:gd name="T0" fmla="*/ 1 w 156"/>
              <a:gd name="T1" fmla="*/ 43 h 97"/>
              <a:gd name="T2" fmla="*/ 1 w 156"/>
              <a:gd name="T3" fmla="*/ 56 h 97"/>
              <a:gd name="T4" fmla="*/ 1 w 156"/>
              <a:gd name="T5" fmla="*/ 69 h 97"/>
              <a:gd name="T6" fmla="*/ 138 w 156"/>
              <a:gd name="T7" fmla="*/ 71 h 97"/>
              <a:gd name="T8" fmla="*/ 145 w 156"/>
              <a:gd name="T9" fmla="*/ 74 h 97"/>
              <a:gd name="T10" fmla="*/ 148 w 156"/>
              <a:gd name="T11" fmla="*/ 79 h 97"/>
              <a:gd name="T12" fmla="*/ 152 w 156"/>
              <a:gd name="T13" fmla="*/ 82 h 97"/>
              <a:gd name="T14" fmla="*/ 154 w 156"/>
              <a:gd name="T15" fmla="*/ 91 h 97"/>
              <a:gd name="T16" fmla="*/ 155 w 156"/>
              <a:gd name="T17" fmla="*/ 94 h 97"/>
              <a:gd name="T18" fmla="*/ 156 w 156"/>
              <a:gd name="T19" fmla="*/ 97 h 97"/>
              <a:gd name="T20" fmla="*/ 156 w 156"/>
              <a:gd name="T21" fmla="*/ 73 h 97"/>
              <a:gd name="T22" fmla="*/ 146 w 156"/>
              <a:gd name="T23" fmla="*/ 69 h 97"/>
              <a:gd name="T24" fmla="*/ 120 w 156"/>
              <a:gd name="T25" fmla="*/ 68 h 97"/>
              <a:gd name="T26" fmla="*/ 110 w 156"/>
              <a:gd name="T27" fmla="*/ 67 h 97"/>
              <a:gd name="T28" fmla="*/ 96 w 156"/>
              <a:gd name="T29" fmla="*/ 64 h 97"/>
              <a:gd name="T30" fmla="*/ 88 w 156"/>
              <a:gd name="T31" fmla="*/ 62 h 97"/>
              <a:gd name="T32" fmla="*/ 82 w 156"/>
              <a:gd name="T33" fmla="*/ 62 h 97"/>
              <a:gd name="T34" fmla="*/ 78 w 156"/>
              <a:gd name="T35" fmla="*/ 61 h 97"/>
              <a:gd name="T36" fmla="*/ 75 w 156"/>
              <a:gd name="T37" fmla="*/ 60 h 97"/>
              <a:gd name="T38" fmla="*/ 56 w 156"/>
              <a:gd name="T39" fmla="*/ 57 h 97"/>
              <a:gd name="T40" fmla="*/ 50 w 156"/>
              <a:gd name="T41" fmla="*/ 55 h 97"/>
              <a:gd name="T42" fmla="*/ 39 w 156"/>
              <a:gd name="T43" fmla="*/ 53 h 97"/>
              <a:gd name="T44" fmla="*/ 37 w 156"/>
              <a:gd name="T45" fmla="*/ 51 h 97"/>
              <a:gd name="T46" fmla="*/ 33 w 156"/>
              <a:gd name="T47" fmla="*/ 49 h 97"/>
              <a:gd name="T48" fmla="*/ 26 w 156"/>
              <a:gd name="T49" fmla="*/ 47 h 97"/>
              <a:gd name="T50" fmla="*/ 20 w 156"/>
              <a:gd name="T51" fmla="*/ 44 h 97"/>
              <a:gd name="T52" fmla="*/ 13 w 156"/>
              <a:gd name="T53" fmla="*/ 39 h 97"/>
              <a:gd name="T54" fmla="*/ 9 w 156"/>
              <a:gd name="T55" fmla="*/ 36 h 97"/>
              <a:gd name="T56" fmla="*/ 8 w 156"/>
              <a:gd name="T57" fmla="*/ 34 h 97"/>
              <a:gd name="T58" fmla="*/ 5 w 156"/>
              <a:gd name="T59" fmla="*/ 31 h 97"/>
              <a:gd name="T60" fmla="*/ 3 w 156"/>
              <a:gd name="T61" fmla="*/ 26 h 97"/>
              <a:gd name="T62" fmla="*/ 2 w 156"/>
              <a:gd name="T63" fmla="*/ 20 h 97"/>
              <a:gd name="T64" fmla="*/ 1 w 156"/>
              <a:gd name="T65" fmla="*/ 16 h 97"/>
              <a:gd name="T66" fmla="*/ 0 w 156"/>
              <a:gd name="T67" fmla="*/ 0 h 97"/>
              <a:gd name="connsiteX0" fmla="*/ 64 w 10036"/>
              <a:gd name="connsiteY0" fmla="*/ 4021 h 12098"/>
              <a:gd name="connsiteX1" fmla="*/ 64 w 10036"/>
              <a:gd name="connsiteY1" fmla="*/ 4433 h 12098"/>
              <a:gd name="connsiteX2" fmla="*/ 64 w 10036"/>
              <a:gd name="connsiteY2" fmla="*/ 5361 h 12098"/>
              <a:gd name="connsiteX3" fmla="*/ 64 w 10036"/>
              <a:gd name="connsiteY3" fmla="*/ 5773 h 12098"/>
              <a:gd name="connsiteX4" fmla="*/ 64 w 10036"/>
              <a:gd name="connsiteY4" fmla="*/ 7216 h 12098"/>
              <a:gd name="connsiteX5" fmla="*/ 64 w 10036"/>
              <a:gd name="connsiteY5" fmla="*/ 7113 h 12098"/>
              <a:gd name="connsiteX6" fmla="*/ 8846 w 10036"/>
              <a:gd name="connsiteY6" fmla="*/ 7320 h 12098"/>
              <a:gd name="connsiteX7" fmla="*/ 8846 w 10036"/>
              <a:gd name="connsiteY7" fmla="*/ 7320 h 12098"/>
              <a:gd name="connsiteX8" fmla="*/ 9231 w 10036"/>
              <a:gd name="connsiteY8" fmla="*/ 7629 h 12098"/>
              <a:gd name="connsiteX9" fmla="*/ 9295 w 10036"/>
              <a:gd name="connsiteY9" fmla="*/ 7629 h 12098"/>
              <a:gd name="connsiteX10" fmla="*/ 9359 w 10036"/>
              <a:gd name="connsiteY10" fmla="*/ 7938 h 12098"/>
              <a:gd name="connsiteX11" fmla="*/ 9487 w 10036"/>
              <a:gd name="connsiteY11" fmla="*/ 8144 h 12098"/>
              <a:gd name="connsiteX12" fmla="*/ 9679 w 10036"/>
              <a:gd name="connsiteY12" fmla="*/ 8247 h 12098"/>
              <a:gd name="connsiteX13" fmla="*/ 9744 w 10036"/>
              <a:gd name="connsiteY13" fmla="*/ 8454 h 12098"/>
              <a:gd name="connsiteX14" fmla="*/ 9808 w 10036"/>
              <a:gd name="connsiteY14" fmla="*/ 8763 h 12098"/>
              <a:gd name="connsiteX15" fmla="*/ 9872 w 10036"/>
              <a:gd name="connsiteY15" fmla="*/ 9381 h 12098"/>
              <a:gd name="connsiteX16" fmla="*/ 9872 w 10036"/>
              <a:gd name="connsiteY16" fmla="*/ 9588 h 12098"/>
              <a:gd name="connsiteX17" fmla="*/ 9936 w 10036"/>
              <a:gd name="connsiteY17" fmla="*/ 9691 h 12098"/>
              <a:gd name="connsiteX18" fmla="*/ 9936 w 10036"/>
              <a:gd name="connsiteY18" fmla="*/ 10000 h 12098"/>
              <a:gd name="connsiteX19" fmla="*/ 10036 w 10036"/>
              <a:gd name="connsiteY19" fmla="*/ 12098 h 12098"/>
              <a:gd name="connsiteX20" fmla="*/ 10000 w 10036"/>
              <a:gd name="connsiteY20" fmla="*/ 8866 h 12098"/>
              <a:gd name="connsiteX21" fmla="*/ 10000 w 10036"/>
              <a:gd name="connsiteY21" fmla="*/ 7526 h 12098"/>
              <a:gd name="connsiteX22" fmla="*/ 9808 w 10036"/>
              <a:gd name="connsiteY22" fmla="*/ 7113 h 12098"/>
              <a:gd name="connsiteX23" fmla="*/ 9359 w 10036"/>
              <a:gd name="connsiteY23" fmla="*/ 7113 h 12098"/>
              <a:gd name="connsiteX24" fmla="*/ 7692 w 10036"/>
              <a:gd name="connsiteY24" fmla="*/ 7113 h 12098"/>
              <a:gd name="connsiteX25" fmla="*/ 7692 w 10036"/>
              <a:gd name="connsiteY25" fmla="*/ 7010 h 12098"/>
              <a:gd name="connsiteX26" fmla="*/ 7051 w 10036"/>
              <a:gd name="connsiteY26" fmla="*/ 6907 h 12098"/>
              <a:gd name="connsiteX27" fmla="*/ 7051 w 10036"/>
              <a:gd name="connsiteY27" fmla="*/ 6907 h 12098"/>
              <a:gd name="connsiteX28" fmla="*/ 6410 w 10036"/>
              <a:gd name="connsiteY28" fmla="*/ 6907 h 12098"/>
              <a:gd name="connsiteX29" fmla="*/ 6154 w 10036"/>
              <a:gd name="connsiteY29" fmla="*/ 6598 h 12098"/>
              <a:gd name="connsiteX30" fmla="*/ 5705 w 10036"/>
              <a:gd name="connsiteY30" fmla="*/ 6495 h 12098"/>
              <a:gd name="connsiteX31" fmla="*/ 5641 w 10036"/>
              <a:gd name="connsiteY31" fmla="*/ 6392 h 12098"/>
              <a:gd name="connsiteX32" fmla="*/ 5256 w 10036"/>
              <a:gd name="connsiteY32" fmla="*/ 6392 h 12098"/>
              <a:gd name="connsiteX33" fmla="*/ 5256 w 10036"/>
              <a:gd name="connsiteY33" fmla="*/ 6392 h 12098"/>
              <a:gd name="connsiteX34" fmla="*/ 5000 w 10036"/>
              <a:gd name="connsiteY34" fmla="*/ 6392 h 12098"/>
              <a:gd name="connsiteX35" fmla="*/ 5000 w 10036"/>
              <a:gd name="connsiteY35" fmla="*/ 6289 h 12098"/>
              <a:gd name="connsiteX36" fmla="*/ 4872 w 10036"/>
              <a:gd name="connsiteY36" fmla="*/ 6289 h 12098"/>
              <a:gd name="connsiteX37" fmla="*/ 4808 w 10036"/>
              <a:gd name="connsiteY37" fmla="*/ 6186 h 12098"/>
              <a:gd name="connsiteX38" fmla="*/ 4167 w 10036"/>
              <a:gd name="connsiteY38" fmla="*/ 6082 h 12098"/>
              <a:gd name="connsiteX39" fmla="*/ 3590 w 10036"/>
              <a:gd name="connsiteY39" fmla="*/ 5876 h 12098"/>
              <a:gd name="connsiteX40" fmla="*/ 3205 w 10036"/>
              <a:gd name="connsiteY40" fmla="*/ 5773 h 12098"/>
              <a:gd name="connsiteX41" fmla="*/ 3205 w 10036"/>
              <a:gd name="connsiteY41" fmla="*/ 5670 h 12098"/>
              <a:gd name="connsiteX42" fmla="*/ 2692 w 10036"/>
              <a:gd name="connsiteY42" fmla="*/ 5567 h 12098"/>
              <a:gd name="connsiteX43" fmla="*/ 2500 w 10036"/>
              <a:gd name="connsiteY43" fmla="*/ 5464 h 12098"/>
              <a:gd name="connsiteX44" fmla="*/ 2372 w 10036"/>
              <a:gd name="connsiteY44" fmla="*/ 5464 h 12098"/>
              <a:gd name="connsiteX45" fmla="*/ 2372 w 10036"/>
              <a:gd name="connsiteY45" fmla="*/ 5258 h 12098"/>
              <a:gd name="connsiteX46" fmla="*/ 2308 w 10036"/>
              <a:gd name="connsiteY46" fmla="*/ 5258 h 12098"/>
              <a:gd name="connsiteX47" fmla="*/ 2115 w 10036"/>
              <a:gd name="connsiteY47" fmla="*/ 5052 h 12098"/>
              <a:gd name="connsiteX48" fmla="*/ 1923 w 10036"/>
              <a:gd name="connsiteY48" fmla="*/ 5052 h 12098"/>
              <a:gd name="connsiteX49" fmla="*/ 1667 w 10036"/>
              <a:gd name="connsiteY49" fmla="*/ 4845 h 12098"/>
              <a:gd name="connsiteX50" fmla="*/ 1474 w 10036"/>
              <a:gd name="connsiteY50" fmla="*/ 4845 h 12098"/>
              <a:gd name="connsiteX51" fmla="*/ 1282 w 10036"/>
              <a:gd name="connsiteY51" fmla="*/ 4536 h 12098"/>
              <a:gd name="connsiteX52" fmla="*/ 1090 w 10036"/>
              <a:gd name="connsiteY52" fmla="*/ 4227 h 12098"/>
              <a:gd name="connsiteX53" fmla="*/ 833 w 10036"/>
              <a:gd name="connsiteY53" fmla="*/ 4021 h 12098"/>
              <a:gd name="connsiteX54" fmla="*/ 577 w 10036"/>
              <a:gd name="connsiteY54" fmla="*/ 3918 h 12098"/>
              <a:gd name="connsiteX55" fmla="*/ 577 w 10036"/>
              <a:gd name="connsiteY55" fmla="*/ 3711 h 12098"/>
              <a:gd name="connsiteX56" fmla="*/ 577 w 10036"/>
              <a:gd name="connsiteY56" fmla="*/ 3608 h 12098"/>
              <a:gd name="connsiteX57" fmla="*/ 513 w 10036"/>
              <a:gd name="connsiteY57" fmla="*/ 3505 h 12098"/>
              <a:gd name="connsiteX58" fmla="*/ 385 w 10036"/>
              <a:gd name="connsiteY58" fmla="*/ 3505 h 12098"/>
              <a:gd name="connsiteX59" fmla="*/ 321 w 10036"/>
              <a:gd name="connsiteY59" fmla="*/ 3196 h 12098"/>
              <a:gd name="connsiteX60" fmla="*/ 192 w 10036"/>
              <a:gd name="connsiteY60" fmla="*/ 3093 h 12098"/>
              <a:gd name="connsiteX61" fmla="*/ 192 w 10036"/>
              <a:gd name="connsiteY61" fmla="*/ 2680 h 12098"/>
              <a:gd name="connsiteX62" fmla="*/ 192 w 10036"/>
              <a:gd name="connsiteY62" fmla="*/ 2062 h 12098"/>
              <a:gd name="connsiteX63" fmla="*/ 128 w 10036"/>
              <a:gd name="connsiteY63" fmla="*/ 2062 h 12098"/>
              <a:gd name="connsiteX64" fmla="*/ 128 w 10036"/>
              <a:gd name="connsiteY64" fmla="*/ 1856 h 12098"/>
              <a:gd name="connsiteX65" fmla="*/ 64 w 10036"/>
              <a:gd name="connsiteY65" fmla="*/ 1649 h 12098"/>
              <a:gd name="connsiteX66" fmla="*/ 64 w 10036"/>
              <a:gd name="connsiteY66" fmla="*/ 206 h 12098"/>
              <a:gd name="connsiteX67" fmla="*/ 0 w 10036"/>
              <a:gd name="connsiteY67" fmla="*/ 0 h 12098"/>
              <a:gd name="connsiteX68" fmla="*/ 64 w 10036"/>
              <a:gd name="connsiteY68" fmla="*/ 4021 h 12098"/>
              <a:gd name="connsiteX0" fmla="*/ 64 w 10037"/>
              <a:gd name="connsiteY0" fmla="*/ 4021 h 12098"/>
              <a:gd name="connsiteX1" fmla="*/ 64 w 10037"/>
              <a:gd name="connsiteY1" fmla="*/ 4433 h 12098"/>
              <a:gd name="connsiteX2" fmla="*/ 64 w 10037"/>
              <a:gd name="connsiteY2" fmla="*/ 5361 h 12098"/>
              <a:gd name="connsiteX3" fmla="*/ 64 w 10037"/>
              <a:gd name="connsiteY3" fmla="*/ 5773 h 12098"/>
              <a:gd name="connsiteX4" fmla="*/ 64 w 10037"/>
              <a:gd name="connsiteY4" fmla="*/ 7216 h 12098"/>
              <a:gd name="connsiteX5" fmla="*/ 64 w 10037"/>
              <a:gd name="connsiteY5" fmla="*/ 7113 h 12098"/>
              <a:gd name="connsiteX6" fmla="*/ 8846 w 10037"/>
              <a:gd name="connsiteY6" fmla="*/ 7320 h 12098"/>
              <a:gd name="connsiteX7" fmla="*/ 8846 w 10037"/>
              <a:gd name="connsiteY7" fmla="*/ 7320 h 12098"/>
              <a:gd name="connsiteX8" fmla="*/ 9231 w 10037"/>
              <a:gd name="connsiteY8" fmla="*/ 7629 h 12098"/>
              <a:gd name="connsiteX9" fmla="*/ 9295 w 10037"/>
              <a:gd name="connsiteY9" fmla="*/ 7629 h 12098"/>
              <a:gd name="connsiteX10" fmla="*/ 9359 w 10037"/>
              <a:gd name="connsiteY10" fmla="*/ 7938 h 12098"/>
              <a:gd name="connsiteX11" fmla="*/ 9487 w 10037"/>
              <a:gd name="connsiteY11" fmla="*/ 8144 h 12098"/>
              <a:gd name="connsiteX12" fmla="*/ 9679 w 10037"/>
              <a:gd name="connsiteY12" fmla="*/ 8247 h 12098"/>
              <a:gd name="connsiteX13" fmla="*/ 9744 w 10037"/>
              <a:gd name="connsiteY13" fmla="*/ 8454 h 12098"/>
              <a:gd name="connsiteX14" fmla="*/ 9808 w 10037"/>
              <a:gd name="connsiteY14" fmla="*/ 8763 h 12098"/>
              <a:gd name="connsiteX15" fmla="*/ 9872 w 10037"/>
              <a:gd name="connsiteY15" fmla="*/ 9381 h 12098"/>
              <a:gd name="connsiteX16" fmla="*/ 9872 w 10037"/>
              <a:gd name="connsiteY16" fmla="*/ 9588 h 12098"/>
              <a:gd name="connsiteX17" fmla="*/ 9936 w 10037"/>
              <a:gd name="connsiteY17" fmla="*/ 9691 h 12098"/>
              <a:gd name="connsiteX18" fmla="*/ 9936 w 10037"/>
              <a:gd name="connsiteY18" fmla="*/ 10000 h 12098"/>
              <a:gd name="connsiteX19" fmla="*/ 10036 w 10037"/>
              <a:gd name="connsiteY19" fmla="*/ 12098 h 12098"/>
              <a:gd name="connsiteX20" fmla="*/ 10000 w 10037"/>
              <a:gd name="connsiteY20" fmla="*/ 8866 h 12098"/>
              <a:gd name="connsiteX21" fmla="*/ 10000 w 10037"/>
              <a:gd name="connsiteY21" fmla="*/ 7526 h 12098"/>
              <a:gd name="connsiteX22" fmla="*/ 9808 w 10037"/>
              <a:gd name="connsiteY22" fmla="*/ 7113 h 12098"/>
              <a:gd name="connsiteX23" fmla="*/ 9359 w 10037"/>
              <a:gd name="connsiteY23" fmla="*/ 7113 h 12098"/>
              <a:gd name="connsiteX24" fmla="*/ 7692 w 10037"/>
              <a:gd name="connsiteY24" fmla="*/ 7113 h 12098"/>
              <a:gd name="connsiteX25" fmla="*/ 7692 w 10037"/>
              <a:gd name="connsiteY25" fmla="*/ 7010 h 12098"/>
              <a:gd name="connsiteX26" fmla="*/ 7051 w 10037"/>
              <a:gd name="connsiteY26" fmla="*/ 6907 h 12098"/>
              <a:gd name="connsiteX27" fmla="*/ 7051 w 10037"/>
              <a:gd name="connsiteY27" fmla="*/ 6907 h 12098"/>
              <a:gd name="connsiteX28" fmla="*/ 6410 w 10037"/>
              <a:gd name="connsiteY28" fmla="*/ 6907 h 12098"/>
              <a:gd name="connsiteX29" fmla="*/ 6154 w 10037"/>
              <a:gd name="connsiteY29" fmla="*/ 6598 h 12098"/>
              <a:gd name="connsiteX30" fmla="*/ 5705 w 10037"/>
              <a:gd name="connsiteY30" fmla="*/ 6495 h 12098"/>
              <a:gd name="connsiteX31" fmla="*/ 5641 w 10037"/>
              <a:gd name="connsiteY31" fmla="*/ 6392 h 12098"/>
              <a:gd name="connsiteX32" fmla="*/ 5256 w 10037"/>
              <a:gd name="connsiteY32" fmla="*/ 6392 h 12098"/>
              <a:gd name="connsiteX33" fmla="*/ 5256 w 10037"/>
              <a:gd name="connsiteY33" fmla="*/ 6392 h 12098"/>
              <a:gd name="connsiteX34" fmla="*/ 5000 w 10037"/>
              <a:gd name="connsiteY34" fmla="*/ 6392 h 12098"/>
              <a:gd name="connsiteX35" fmla="*/ 5000 w 10037"/>
              <a:gd name="connsiteY35" fmla="*/ 6289 h 12098"/>
              <a:gd name="connsiteX36" fmla="*/ 4872 w 10037"/>
              <a:gd name="connsiteY36" fmla="*/ 6289 h 12098"/>
              <a:gd name="connsiteX37" fmla="*/ 4808 w 10037"/>
              <a:gd name="connsiteY37" fmla="*/ 6186 h 12098"/>
              <a:gd name="connsiteX38" fmla="*/ 4167 w 10037"/>
              <a:gd name="connsiteY38" fmla="*/ 6082 h 12098"/>
              <a:gd name="connsiteX39" fmla="*/ 3590 w 10037"/>
              <a:gd name="connsiteY39" fmla="*/ 5876 h 12098"/>
              <a:gd name="connsiteX40" fmla="*/ 3205 w 10037"/>
              <a:gd name="connsiteY40" fmla="*/ 5773 h 12098"/>
              <a:gd name="connsiteX41" fmla="*/ 3205 w 10037"/>
              <a:gd name="connsiteY41" fmla="*/ 5670 h 12098"/>
              <a:gd name="connsiteX42" fmla="*/ 2692 w 10037"/>
              <a:gd name="connsiteY42" fmla="*/ 5567 h 12098"/>
              <a:gd name="connsiteX43" fmla="*/ 2500 w 10037"/>
              <a:gd name="connsiteY43" fmla="*/ 5464 h 12098"/>
              <a:gd name="connsiteX44" fmla="*/ 2372 w 10037"/>
              <a:gd name="connsiteY44" fmla="*/ 5464 h 12098"/>
              <a:gd name="connsiteX45" fmla="*/ 2372 w 10037"/>
              <a:gd name="connsiteY45" fmla="*/ 5258 h 12098"/>
              <a:gd name="connsiteX46" fmla="*/ 2308 w 10037"/>
              <a:gd name="connsiteY46" fmla="*/ 5258 h 12098"/>
              <a:gd name="connsiteX47" fmla="*/ 2115 w 10037"/>
              <a:gd name="connsiteY47" fmla="*/ 5052 h 12098"/>
              <a:gd name="connsiteX48" fmla="*/ 1923 w 10037"/>
              <a:gd name="connsiteY48" fmla="*/ 5052 h 12098"/>
              <a:gd name="connsiteX49" fmla="*/ 1667 w 10037"/>
              <a:gd name="connsiteY49" fmla="*/ 4845 h 12098"/>
              <a:gd name="connsiteX50" fmla="*/ 1474 w 10037"/>
              <a:gd name="connsiteY50" fmla="*/ 4845 h 12098"/>
              <a:gd name="connsiteX51" fmla="*/ 1282 w 10037"/>
              <a:gd name="connsiteY51" fmla="*/ 4536 h 12098"/>
              <a:gd name="connsiteX52" fmla="*/ 1090 w 10037"/>
              <a:gd name="connsiteY52" fmla="*/ 4227 h 12098"/>
              <a:gd name="connsiteX53" fmla="*/ 833 w 10037"/>
              <a:gd name="connsiteY53" fmla="*/ 4021 h 12098"/>
              <a:gd name="connsiteX54" fmla="*/ 577 w 10037"/>
              <a:gd name="connsiteY54" fmla="*/ 3918 h 12098"/>
              <a:gd name="connsiteX55" fmla="*/ 577 w 10037"/>
              <a:gd name="connsiteY55" fmla="*/ 3711 h 12098"/>
              <a:gd name="connsiteX56" fmla="*/ 577 w 10037"/>
              <a:gd name="connsiteY56" fmla="*/ 3608 h 12098"/>
              <a:gd name="connsiteX57" fmla="*/ 513 w 10037"/>
              <a:gd name="connsiteY57" fmla="*/ 3505 h 12098"/>
              <a:gd name="connsiteX58" fmla="*/ 385 w 10037"/>
              <a:gd name="connsiteY58" fmla="*/ 3505 h 12098"/>
              <a:gd name="connsiteX59" fmla="*/ 321 w 10037"/>
              <a:gd name="connsiteY59" fmla="*/ 3196 h 12098"/>
              <a:gd name="connsiteX60" fmla="*/ 192 w 10037"/>
              <a:gd name="connsiteY60" fmla="*/ 3093 h 12098"/>
              <a:gd name="connsiteX61" fmla="*/ 192 w 10037"/>
              <a:gd name="connsiteY61" fmla="*/ 2680 h 12098"/>
              <a:gd name="connsiteX62" fmla="*/ 192 w 10037"/>
              <a:gd name="connsiteY62" fmla="*/ 2062 h 12098"/>
              <a:gd name="connsiteX63" fmla="*/ 128 w 10037"/>
              <a:gd name="connsiteY63" fmla="*/ 2062 h 12098"/>
              <a:gd name="connsiteX64" fmla="*/ 128 w 10037"/>
              <a:gd name="connsiteY64" fmla="*/ 1856 h 12098"/>
              <a:gd name="connsiteX65" fmla="*/ 64 w 10037"/>
              <a:gd name="connsiteY65" fmla="*/ 1649 h 12098"/>
              <a:gd name="connsiteX66" fmla="*/ 64 w 10037"/>
              <a:gd name="connsiteY66" fmla="*/ 206 h 12098"/>
              <a:gd name="connsiteX67" fmla="*/ 0 w 10037"/>
              <a:gd name="connsiteY67" fmla="*/ 0 h 12098"/>
              <a:gd name="connsiteX68" fmla="*/ 64 w 10037"/>
              <a:gd name="connsiteY68" fmla="*/ 4021 h 12098"/>
              <a:gd name="connsiteX0" fmla="*/ 64 w 10037"/>
              <a:gd name="connsiteY0" fmla="*/ 4021 h 12098"/>
              <a:gd name="connsiteX1" fmla="*/ 64 w 10037"/>
              <a:gd name="connsiteY1" fmla="*/ 4433 h 12098"/>
              <a:gd name="connsiteX2" fmla="*/ 64 w 10037"/>
              <a:gd name="connsiteY2" fmla="*/ 5361 h 12098"/>
              <a:gd name="connsiteX3" fmla="*/ 64 w 10037"/>
              <a:gd name="connsiteY3" fmla="*/ 5773 h 12098"/>
              <a:gd name="connsiteX4" fmla="*/ 64 w 10037"/>
              <a:gd name="connsiteY4" fmla="*/ 7216 h 12098"/>
              <a:gd name="connsiteX5" fmla="*/ 64 w 10037"/>
              <a:gd name="connsiteY5" fmla="*/ 7113 h 12098"/>
              <a:gd name="connsiteX6" fmla="*/ 8846 w 10037"/>
              <a:gd name="connsiteY6" fmla="*/ 7320 h 12098"/>
              <a:gd name="connsiteX7" fmla="*/ 8846 w 10037"/>
              <a:gd name="connsiteY7" fmla="*/ 7320 h 12098"/>
              <a:gd name="connsiteX8" fmla="*/ 9231 w 10037"/>
              <a:gd name="connsiteY8" fmla="*/ 7629 h 12098"/>
              <a:gd name="connsiteX9" fmla="*/ 9295 w 10037"/>
              <a:gd name="connsiteY9" fmla="*/ 7629 h 12098"/>
              <a:gd name="connsiteX10" fmla="*/ 9359 w 10037"/>
              <a:gd name="connsiteY10" fmla="*/ 7938 h 12098"/>
              <a:gd name="connsiteX11" fmla="*/ 9487 w 10037"/>
              <a:gd name="connsiteY11" fmla="*/ 8144 h 12098"/>
              <a:gd name="connsiteX12" fmla="*/ 9679 w 10037"/>
              <a:gd name="connsiteY12" fmla="*/ 8247 h 12098"/>
              <a:gd name="connsiteX13" fmla="*/ 9744 w 10037"/>
              <a:gd name="connsiteY13" fmla="*/ 8454 h 12098"/>
              <a:gd name="connsiteX14" fmla="*/ 9808 w 10037"/>
              <a:gd name="connsiteY14" fmla="*/ 8763 h 12098"/>
              <a:gd name="connsiteX15" fmla="*/ 9872 w 10037"/>
              <a:gd name="connsiteY15" fmla="*/ 9381 h 12098"/>
              <a:gd name="connsiteX16" fmla="*/ 9872 w 10037"/>
              <a:gd name="connsiteY16" fmla="*/ 9588 h 12098"/>
              <a:gd name="connsiteX17" fmla="*/ 9936 w 10037"/>
              <a:gd name="connsiteY17" fmla="*/ 9691 h 12098"/>
              <a:gd name="connsiteX18" fmla="*/ 9936 w 10037"/>
              <a:gd name="connsiteY18" fmla="*/ 10000 h 12098"/>
              <a:gd name="connsiteX19" fmla="*/ 10036 w 10037"/>
              <a:gd name="connsiteY19" fmla="*/ 12098 h 12098"/>
              <a:gd name="connsiteX20" fmla="*/ 10000 w 10037"/>
              <a:gd name="connsiteY20" fmla="*/ 8866 h 12098"/>
              <a:gd name="connsiteX21" fmla="*/ 10000 w 10037"/>
              <a:gd name="connsiteY21" fmla="*/ 7526 h 12098"/>
              <a:gd name="connsiteX22" fmla="*/ 9808 w 10037"/>
              <a:gd name="connsiteY22" fmla="*/ 7113 h 12098"/>
              <a:gd name="connsiteX23" fmla="*/ 9359 w 10037"/>
              <a:gd name="connsiteY23" fmla="*/ 7113 h 12098"/>
              <a:gd name="connsiteX24" fmla="*/ 7692 w 10037"/>
              <a:gd name="connsiteY24" fmla="*/ 7113 h 12098"/>
              <a:gd name="connsiteX25" fmla="*/ 7692 w 10037"/>
              <a:gd name="connsiteY25" fmla="*/ 7010 h 12098"/>
              <a:gd name="connsiteX26" fmla="*/ 7051 w 10037"/>
              <a:gd name="connsiteY26" fmla="*/ 6907 h 12098"/>
              <a:gd name="connsiteX27" fmla="*/ 7051 w 10037"/>
              <a:gd name="connsiteY27" fmla="*/ 6907 h 12098"/>
              <a:gd name="connsiteX28" fmla="*/ 6410 w 10037"/>
              <a:gd name="connsiteY28" fmla="*/ 6907 h 12098"/>
              <a:gd name="connsiteX29" fmla="*/ 6154 w 10037"/>
              <a:gd name="connsiteY29" fmla="*/ 6598 h 12098"/>
              <a:gd name="connsiteX30" fmla="*/ 5705 w 10037"/>
              <a:gd name="connsiteY30" fmla="*/ 6495 h 12098"/>
              <a:gd name="connsiteX31" fmla="*/ 5641 w 10037"/>
              <a:gd name="connsiteY31" fmla="*/ 6392 h 12098"/>
              <a:gd name="connsiteX32" fmla="*/ 5256 w 10037"/>
              <a:gd name="connsiteY32" fmla="*/ 6392 h 12098"/>
              <a:gd name="connsiteX33" fmla="*/ 5256 w 10037"/>
              <a:gd name="connsiteY33" fmla="*/ 6392 h 12098"/>
              <a:gd name="connsiteX34" fmla="*/ 5000 w 10037"/>
              <a:gd name="connsiteY34" fmla="*/ 6392 h 12098"/>
              <a:gd name="connsiteX35" fmla="*/ 5000 w 10037"/>
              <a:gd name="connsiteY35" fmla="*/ 6289 h 12098"/>
              <a:gd name="connsiteX36" fmla="*/ 4872 w 10037"/>
              <a:gd name="connsiteY36" fmla="*/ 6289 h 12098"/>
              <a:gd name="connsiteX37" fmla="*/ 4808 w 10037"/>
              <a:gd name="connsiteY37" fmla="*/ 6186 h 12098"/>
              <a:gd name="connsiteX38" fmla="*/ 4167 w 10037"/>
              <a:gd name="connsiteY38" fmla="*/ 6082 h 12098"/>
              <a:gd name="connsiteX39" fmla="*/ 3590 w 10037"/>
              <a:gd name="connsiteY39" fmla="*/ 5876 h 12098"/>
              <a:gd name="connsiteX40" fmla="*/ 3205 w 10037"/>
              <a:gd name="connsiteY40" fmla="*/ 5773 h 12098"/>
              <a:gd name="connsiteX41" fmla="*/ 3205 w 10037"/>
              <a:gd name="connsiteY41" fmla="*/ 5670 h 12098"/>
              <a:gd name="connsiteX42" fmla="*/ 2692 w 10037"/>
              <a:gd name="connsiteY42" fmla="*/ 5567 h 12098"/>
              <a:gd name="connsiteX43" fmla="*/ 2500 w 10037"/>
              <a:gd name="connsiteY43" fmla="*/ 5464 h 12098"/>
              <a:gd name="connsiteX44" fmla="*/ 2372 w 10037"/>
              <a:gd name="connsiteY44" fmla="*/ 5464 h 12098"/>
              <a:gd name="connsiteX45" fmla="*/ 2372 w 10037"/>
              <a:gd name="connsiteY45" fmla="*/ 5258 h 12098"/>
              <a:gd name="connsiteX46" fmla="*/ 2308 w 10037"/>
              <a:gd name="connsiteY46" fmla="*/ 5258 h 12098"/>
              <a:gd name="connsiteX47" fmla="*/ 2115 w 10037"/>
              <a:gd name="connsiteY47" fmla="*/ 5052 h 12098"/>
              <a:gd name="connsiteX48" fmla="*/ 1923 w 10037"/>
              <a:gd name="connsiteY48" fmla="*/ 5052 h 12098"/>
              <a:gd name="connsiteX49" fmla="*/ 1667 w 10037"/>
              <a:gd name="connsiteY49" fmla="*/ 4845 h 12098"/>
              <a:gd name="connsiteX50" fmla="*/ 1474 w 10037"/>
              <a:gd name="connsiteY50" fmla="*/ 4845 h 12098"/>
              <a:gd name="connsiteX51" fmla="*/ 1282 w 10037"/>
              <a:gd name="connsiteY51" fmla="*/ 4536 h 12098"/>
              <a:gd name="connsiteX52" fmla="*/ 1090 w 10037"/>
              <a:gd name="connsiteY52" fmla="*/ 4227 h 12098"/>
              <a:gd name="connsiteX53" fmla="*/ 833 w 10037"/>
              <a:gd name="connsiteY53" fmla="*/ 4021 h 12098"/>
              <a:gd name="connsiteX54" fmla="*/ 577 w 10037"/>
              <a:gd name="connsiteY54" fmla="*/ 3918 h 12098"/>
              <a:gd name="connsiteX55" fmla="*/ 577 w 10037"/>
              <a:gd name="connsiteY55" fmla="*/ 3711 h 12098"/>
              <a:gd name="connsiteX56" fmla="*/ 577 w 10037"/>
              <a:gd name="connsiteY56" fmla="*/ 3608 h 12098"/>
              <a:gd name="connsiteX57" fmla="*/ 513 w 10037"/>
              <a:gd name="connsiteY57" fmla="*/ 3505 h 12098"/>
              <a:gd name="connsiteX58" fmla="*/ 385 w 10037"/>
              <a:gd name="connsiteY58" fmla="*/ 3505 h 12098"/>
              <a:gd name="connsiteX59" fmla="*/ 321 w 10037"/>
              <a:gd name="connsiteY59" fmla="*/ 3196 h 12098"/>
              <a:gd name="connsiteX60" fmla="*/ 192 w 10037"/>
              <a:gd name="connsiteY60" fmla="*/ 3093 h 12098"/>
              <a:gd name="connsiteX61" fmla="*/ 192 w 10037"/>
              <a:gd name="connsiteY61" fmla="*/ 2680 h 12098"/>
              <a:gd name="connsiteX62" fmla="*/ 192 w 10037"/>
              <a:gd name="connsiteY62" fmla="*/ 2062 h 12098"/>
              <a:gd name="connsiteX63" fmla="*/ 128 w 10037"/>
              <a:gd name="connsiteY63" fmla="*/ 2062 h 12098"/>
              <a:gd name="connsiteX64" fmla="*/ 128 w 10037"/>
              <a:gd name="connsiteY64" fmla="*/ 1856 h 12098"/>
              <a:gd name="connsiteX65" fmla="*/ 64 w 10037"/>
              <a:gd name="connsiteY65" fmla="*/ 1649 h 12098"/>
              <a:gd name="connsiteX66" fmla="*/ 64 w 10037"/>
              <a:gd name="connsiteY66" fmla="*/ 206 h 12098"/>
              <a:gd name="connsiteX67" fmla="*/ 0 w 10037"/>
              <a:gd name="connsiteY67" fmla="*/ 0 h 12098"/>
              <a:gd name="connsiteX68" fmla="*/ 64 w 10037"/>
              <a:gd name="connsiteY68" fmla="*/ 4021 h 12098"/>
              <a:gd name="connsiteX0" fmla="*/ 64 w 10037"/>
              <a:gd name="connsiteY0" fmla="*/ 4021 h 12098"/>
              <a:gd name="connsiteX1" fmla="*/ 64 w 10037"/>
              <a:gd name="connsiteY1" fmla="*/ 4433 h 12098"/>
              <a:gd name="connsiteX2" fmla="*/ 64 w 10037"/>
              <a:gd name="connsiteY2" fmla="*/ 5361 h 12098"/>
              <a:gd name="connsiteX3" fmla="*/ 64 w 10037"/>
              <a:gd name="connsiteY3" fmla="*/ 5773 h 12098"/>
              <a:gd name="connsiteX4" fmla="*/ 64 w 10037"/>
              <a:gd name="connsiteY4" fmla="*/ 7216 h 12098"/>
              <a:gd name="connsiteX5" fmla="*/ 64 w 10037"/>
              <a:gd name="connsiteY5" fmla="*/ 7113 h 12098"/>
              <a:gd name="connsiteX6" fmla="*/ 8846 w 10037"/>
              <a:gd name="connsiteY6" fmla="*/ 7320 h 12098"/>
              <a:gd name="connsiteX7" fmla="*/ 8846 w 10037"/>
              <a:gd name="connsiteY7" fmla="*/ 7320 h 12098"/>
              <a:gd name="connsiteX8" fmla="*/ 9231 w 10037"/>
              <a:gd name="connsiteY8" fmla="*/ 7629 h 12098"/>
              <a:gd name="connsiteX9" fmla="*/ 9295 w 10037"/>
              <a:gd name="connsiteY9" fmla="*/ 7629 h 12098"/>
              <a:gd name="connsiteX10" fmla="*/ 9359 w 10037"/>
              <a:gd name="connsiteY10" fmla="*/ 7938 h 12098"/>
              <a:gd name="connsiteX11" fmla="*/ 9487 w 10037"/>
              <a:gd name="connsiteY11" fmla="*/ 8144 h 12098"/>
              <a:gd name="connsiteX12" fmla="*/ 9679 w 10037"/>
              <a:gd name="connsiteY12" fmla="*/ 8247 h 12098"/>
              <a:gd name="connsiteX13" fmla="*/ 9744 w 10037"/>
              <a:gd name="connsiteY13" fmla="*/ 8454 h 12098"/>
              <a:gd name="connsiteX14" fmla="*/ 9808 w 10037"/>
              <a:gd name="connsiteY14" fmla="*/ 8763 h 12098"/>
              <a:gd name="connsiteX15" fmla="*/ 9872 w 10037"/>
              <a:gd name="connsiteY15" fmla="*/ 9381 h 12098"/>
              <a:gd name="connsiteX16" fmla="*/ 9872 w 10037"/>
              <a:gd name="connsiteY16" fmla="*/ 9588 h 12098"/>
              <a:gd name="connsiteX17" fmla="*/ 9936 w 10037"/>
              <a:gd name="connsiteY17" fmla="*/ 9691 h 12098"/>
              <a:gd name="connsiteX18" fmla="*/ 9936 w 10037"/>
              <a:gd name="connsiteY18" fmla="*/ 10000 h 12098"/>
              <a:gd name="connsiteX19" fmla="*/ 10036 w 10037"/>
              <a:gd name="connsiteY19" fmla="*/ 12098 h 12098"/>
              <a:gd name="connsiteX20" fmla="*/ 10000 w 10037"/>
              <a:gd name="connsiteY20" fmla="*/ 8866 h 12098"/>
              <a:gd name="connsiteX21" fmla="*/ 10000 w 10037"/>
              <a:gd name="connsiteY21" fmla="*/ 7526 h 12098"/>
              <a:gd name="connsiteX22" fmla="*/ 9935 w 10037"/>
              <a:gd name="connsiteY22" fmla="*/ 7134 h 12098"/>
              <a:gd name="connsiteX23" fmla="*/ 9808 w 10037"/>
              <a:gd name="connsiteY23" fmla="*/ 7113 h 12098"/>
              <a:gd name="connsiteX24" fmla="*/ 9359 w 10037"/>
              <a:gd name="connsiteY24" fmla="*/ 7113 h 12098"/>
              <a:gd name="connsiteX25" fmla="*/ 7692 w 10037"/>
              <a:gd name="connsiteY25" fmla="*/ 7113 h 12098"/>
              <a:gd name="connsiteX26" fmla="*/ 7692 w 10037"/>
              <a:gd name="connsiteY26" fmla="*/ 7010 h 12098"/>
              <a:gd name="connsiteX27" fmla="*/ 7051 w 10037"/>
              <a:gd name="connsiteY27" fmla="*/ 6907 h 12098"/>
              <a:gd name="connsiteX28" fmla="*/ 7051 w 10037"/>
              <a:gd name="connsiteY28" fmla="*/ 6907 h 12098"/>
              <a:gd name="connsiteX29" fmla="*/ 6410 w 10037"/>
              <a:gd name="connsiteY29" fmla="*/ 6907 h 12098"/>
              <a:gd name="connsiteX30" fmla="*/ 6154 w 10037"/>
              <a:gd name="connsiteY30" fmla="*/ 6598 h 12098"/>
              <a:gd name="connsiteX31" fmla="*/ 5705 w 10037"/>
              <a:gd name="connsiteY31" fmla="*/ 6495 h 12098"/>
              <a:gd name="connsiteX32" fmla="*/ 5641 w 10037"/>
              <a:gd name="connsiteY32" fmla="*/ 6392 h 12098"/>
              <a:gd name="connsiteX33" fmla="*/ 5256 w 10037"/>
              <a:gd name="connsiteY33" fmla="*/ 6392 h 12098"/>
              <a:gd name="connsiteX34" fmla="*/ 5256 w 10037"/>
              <a:gd name="connsiteY34" fmla="*/ 6392 h 12098"/>
              <a:gd name="connsiteX35" fmla="*/ 5000 w 10037"/>
              <a:gd name="connsiteY35" fmla="*/ 6392 h 12098"/>
              <a:gd name="connsiteX36" fmla="*/ 5000 w 10037"/>
              <a:gd name="connsiteY36" fmla="*/ 6289 h 12098"/>
              <a:gd name="connsiteX37" fmla="*/ 4872 w 10037"/>
              <a:gd name="connsiteY37" fmla="*/ 6289 h 12098"/>
              <a:gd name="connsiteX38" fmla="*/ 4808 w 10037"/>
              <a:gd name="connsiteY38" fmla="*/ 6186 h 12098"/>
              <a:gd name="connsiteX39" fmla="*/ 4167 w 10037"/>
              <a:gd name="connsiteY39" fmla="*/ 6082 h 12098"/>
              <a:gd name="connsiteX40" fmla="*/ 3590 w 10037"/>
              <a:gd name="connsiteY40" fmla="*/ 5876 h 12098"/>
              <a:gd name="connsiteX41" fmla="*/ 3205 w 10037"/>
              <a:gd name="connsiteY41" fmla="*/ 5773 h 12098"/>
              <a:gd name="connsiteX42" fmla="*/ 3205 w 10037"/>
              <a:gd name="connsiteY42" fmla="*/ 5670 h 12098"/>
              <a:gd name="connsiteX43" fmla="*/ 2692 w 10037"/>
              <a:gd name="connsiteY43" fmla="*/ 5567 h 12098"/>
              <a:gd name="connsiteX44" fmla="*/ 2500 w 10037"/>
              <a:gd name="connsiteY44" fmla="*/ 5464 h 12098"/>
              <a:gd name="connsiteX45" fmla="*/ 2372 w 10037"/>
              <a:gd name="connsiteY45" fmla="*/ 5464 h 12098"/>
              <a:gd name="connsiteX46" fmla="*/ 2372 w 10037"/>
              <a:gd name="connsiteY46" fmla="*/ 5258 h 12098"/>
              <a:gd name="connsiteX47" fmla="*/ 2308 w 10037"/>
              <a:gd name="connsiteY47" fmla="*/ 5258 h 12098"/>
              <a:gd name="connsiteX48" fmla="*/ 2115 w 10037"/>
              <a:gd name="connsiteY48" fmla="*/ 5052 h 12098"/>
              <a:gd name="connsiteX49" fmla="*/ 1923 w 10037"/>
              <a:gd name="connsiteY49" fmla="*/ 5052 h 12098"/>
              <a:gd name="connsiteX50" fmla="*/ 1667 w 10037"/>
              <a:gd name="connsiteY50" fmla="*/ 4845 h 12098"/>
              <a:gd name="connsiteX51" fmla="*/ 1474 w 10037"/>
              <a:gd name="connsiteY51" fmla="*/ 4845 h 12098"/>
              <a:gd name="connsiteX52" fmla="*/ 1282 w 10037"/>
              <a:gd name="connsiteY52" fmla="*/ 4536 h 12098"/>
              <a:gd name="connsiteX53" fmla="*/ 1090 w 10037"/>
              <a:gd name="connsiteY53" fmla="*/ 4227 h 12098"/>
              <a:gd name="connsiteX54" fmla="*/ 833 w 10037"/>
              <a:gd name="connsiteY54" fmla="*/ 4021 h 12098"/>
              <a:gd name="connsiteX55" fmla="*/ 577 w 10037"/>
              <a:gd name="connsiteY55" fmla="*/ 3918 h 12098"/>
              <a:gd name="connsiteX56" fmla="*/ 577 w 10037"/>
              <a:gd name="connsiteY56" fmla="*/ 3711 h 12098"/>
              <a:gd name="connsiteX57" fmla="*/ 577 w 10037"/>
              <a:gd name="connsiteY57" fmla="*/ 3608 h 12098"/>
              <a:gd name="connsiteX58" fmla="*/ 513 w 10037"/>
              <a:gd name="connsiteY58" fmla="*/ 3505 h 12098"/>
              <a:gd name="connsiteX59" fmla="*/ 385 w 10037"/>
              <a:gd name="connsiteY59" fmla="*/ 3505 h 12098"/>
              <a:gd name="connsiteX60" fmla="*/ 321 w 10037"/>
              <a:gd name="connsiteY60" fmla="*/ 3196 h 12098"/>
              <a:gd name="connsiteX61" fmla="*/ 192 w 10037"/>
              <a:gd name="connsiteY61" fmla="*/ 3093 h 12098"/>
              <a:gd name="connsiteX62" fmla="*/ 192 w 10037"/>
              <a:gd name="connsiteY62" fmla="*/ 2680 h 12098"/>
              <a:gd name="connsiteX63" fmla="*/ 192 w 10037"/>
              <a:gd name="connsiteY63" fmla="*/ 2062 h 12098"/>
              <a:gd name="connsiteX64" fmla="*/ 128 w 10037"/>
              <a:gd name="connsiteY64" fmla="*/ 2062 h 12098"/>
              <a:gd name="connsiteX65" fmla="*/ 128 w 10037"/>
              <a:gd name="connsiteY65" fmla="*/ 1856 h 12098"/>
              <a:gd name="connsiteX66" fmla="*/ 64 w 10037"/>
              <a:gd name="connsiteY66" fmla="*/ 1649 h 12098"/>
              <a:gd name="connsiteX67" fmla="*/ 64 w 10037"/>
              <a:gd name="connsiteY67" fmla="*/ 206 h 12098"/>
              <a:gd name="connsiteX68" fmla="*/ 0 w 10037"/>
              <a:gd name="connsiteY68" fmla="*/ 0 h 12098"/>
              <a:gd name="connsiteX69" fmla="*/ 64 w 10037"/>
              <a:gd name="connsiteY69" fmla="*/ 4021 h 12098"/>
              <a:gd name="connsiteX0" fmla="*/ 64 w 10037"/>
              <a:gd name="connsiteY0" fmla="*/ 4021 h 12098"/>
              <a:gd name="connsiteX1" fmla="*/ 64 w 10037"/>
              <a:gd name="connsiteY1" fmla="*/ 4433 h 12098"/>
              <a:gd name="connsiteX2" fmla="*/ 64 w 10037"/>
              <a:gd name="connsiteY2" fmla="*/ 5361 h 12098"/>
              <a:gd name="connsiteX3" fmla="*/ 64 w 10037"/>
              <a:gd name="connsiteY3" fmla="*/ 5773 h 12098"/>
              <a:gd name="connsiteX4" fmla="*/ 64 w 10037"/>
              <a:gd name="connsiteY4" fmla="*/ 7216 h 12098"/>
              <a:gd name="connsiteX5" fmla="*/ 64 w 10037"/>
              <a:gd name="connsiteY5" fmla="*/ 7113 h 12098"/>
              <a:gd name="connsiteX6" fmla="*/ 8846 w 10037"/>
              <a:gd name="connsiteY6" fmla="*/ 7320 h 12098"/>
              <a:gd name="connsiteX7" fmla="*/ 8846 w 10037"/>
              <a:gd name="connsiteY7" fmla="*/ 7320 h 12098"/>
              <a:gd name="connsiteX8" fmla="*/ 9231 w 10037"/>
              <a:gd name="connsiteY8" fmla="*/ 7629 h 12098"/>
              <a:gd name="connsiteX9" fmla="*/ 9295 w 10037"/>
              <a:gd name="connsiteY9" fmla="*/ 7629 h 12098"/>
              <a:gd name="connsiteX10" fmla="*/ 9359 w 10037"/>
              <a:gd name="connsiteY10" fmla="*/ 7938 h 12098"/>
              <a:gd name="connsiteX11" fmla="*/ 9487 w 10037"/>
              <a:gd name="connsiteY11" fmla="*/ 8144 h 12098"/>
              <a:gd name="connsiteX12" fmla="*/ 9679 w 10037"/>
              <a:gd name="connsiteY12" fmla="*/ 8247 h 12098"/>
              <a:gd name="connsiteX13" fmla="*/ 9744 w 10037"/>
              <a:gd name="connsiteY13" fmla="*/ 8454 h 12098"/>
              <a:gd name="connsiteX14" fmla="*/ 9808 w 10037"/>
              <a:gd name="connsiteY14" fmla="*/ 8763 h 12098"/>
              <a:gd name="connsiteX15" fmla="*/ 9872 w 10037"/>
              <a:gd name="connsiteY15" fmla="*/ 9381 h 12098"/>
              <a:gd name="connsiteX16" fmla="*/ 9872 w 10037"/>
              <a:gd name="connsiteY16" fmla="*/ 9588 h 12098"/>
              <a:gd name="connsiteX17" fmla="*/ 9936 w 10037"/>
              <a:gd name="connsiteY17" fmla="*/ 9691 h 12098"/>
              <a:gd name="connsiteX18" fmla="*/ 9936 w 10037"/>
              <a:gd name="connsiteY18" fmla="*/ 10000 h 12098"/>
              <a:gd name="connsiteX19" fmla="*/ 10036 w 10037"/>
              <a:gd name="connsiteY19" fmla="*/ 12098 h 12098"/>
              <a:gd name="connsiteX20" fmla="*/ 10000 w 10037"/>
              <a:gd name="connsiteY20" fmla="*/ 8866 h 12098"/>
              <a:gd name="connsiteX21" fmla="*/ 10000 w 10037"/>
              <a:gd name="connsiteY21" fmla="*/ 7526 h 12098"/>
              <a:gd name="connsiteX22" fmla="*/ 9983 w 10037"/>
              <a:gd name="connsiteY22" fmla="*/ 7134 h 12098"/>
              <a:gd name="connsiteX23" fmla="*/ 9808 w 10037"/>
              <a:gd name="connsiteY23" fmla="*/ 7113 h 12098"/>
              <a:gd name="connsiteX24" fmla="*/ 9359 w 10037"/>
              <a:gd name="connsiteY24" fmla="*/ 7113 h 12098"/>
              <a:gd name="connsiteX25" fmla="*/ 7692 w 10037"/>
              <a:gd name="connsiteY25" fmla="*/ 7113 h 12098"/>
              <a:gd name="connsiteX26" fmla="*/ 7692 w 10037"/>
              <a:gd name="connsiteY26" fmla="*/ 7010 h 12098"/>
              <a:gd name="connsiteX27" fmla="*/ 7051 w 10037"/>
              <a:gd name="connsiteY27" fmla="*/ 6907 h 12098"/>
              <a:gd name="connsiteX28" fmla="*/ 7051 w 10037"/>
              <a:gd name="connsiteY28" fmla="*/ 6907 h 12098"/>
              <a:gd name="connsiteX29" fmla="*/ 6410 w 10037"/>
              <a:gd name="connsiteY29" fmla="*/ 6907 h 12098"/>
              <a:gd name="connsiteX30" fmla="*/ 6154 w 10037"/>
              <a:gd name="connsiteY30" fmla="*/ 6598 h 12098"/>
              <a:gd name="connsiteX31" fmla="*/ 5705 w 10037"/>
              <a:gd name="connsiteY31" fmla="*/ 6495 h 12098"/>
              <a:gd name="connsiteX32" fmla="*/ 5641 w 10037"/>
              <a:gd name="connsiteY32" fmla="*/ 6392 h 12098"/>
              <a:gd name="connsiteX33" fmla="*/ 5256 w 10037"/>
              <a:gd name="connsiteY33" fmla="*/ 6392 h 12098"/>
              <a:gd name="connsiteX34" fmla="*/ 5256 w 10037"/>
              <a:gd name="connsiteY34" fmla="*/ 6392 h 12098"/>
              <a:gd name="connsiteX35" fmla="*/ 5000 w 10037"/>
              <a:gd name="connsiteY35" fmla="*/ 6392 h 12098"/>
              <a:gd name="connsiteX36" fmla="*/ 5000 w 10037"/>
              <a:gd name="connsiteY36" fmla="*/ 6289 h 12098"/>
              <a:gd name="connsiteX37" fmla="*/ 4872 w 10037"/>
              <a:gd name="connsiteY37" fmla="*/ 6289 h 12098"/>
              <a:gd name="connsiteX38" fmla="*/ 4808 w 10037"/>
              <a:gd name="connsiteY38" fmla="*/ 6186 h 12098"/>
              <a:gd name="connsiteX39" fmla="*/ 4167 w 10037"/>
              <a:gd name="connsiteY39" fmla="*/ 6082 h 12098"/>
              <a:gd name="connsiteX40" fmla="*/ 3590 w 10037"/>
              <a:gd name="connsiteY40" fmla="*/ 5876 h 12098"/>
              <a:gd name="connsiteX41" fmla="*/ 3205 w 10037"/>
              <a:gd name="connsiteY41" fmla="*/ 5773 h 12098"/>
              <a:gd name="connsiteX42" fmla="*/ 3205 w 10037"/>
              <a:gd name="connsiteY42" fmla="*/ 5670 h 12098"/>
              <a:gd name="connsiteX43" fmla="*/ 2692 w 10037"/>
              <a:gd name="connsiteY43" fmla="*/ 5567 h 12098"/>
              <a:gd name="connsiteX44" fmla="*/ 2500 w 10037"/>
              <a:gd name="connsiteY44" fmla="*/ 5464 h 12098"/>
              <a:gd name="connsiteX45" fmla="*/ 2372 w 10037"/>
              <a:gd name="connsiteY45" fmla="*/ 5464 h 12098"/>
              <a:gd name="connsiteX46" fmla="*/ 2372 w 10037"/>
              <a:gd name="connsiteY46" fmla="*/ 5258 h 12098"/>
              <a:gd name="connsiteX47" fmla="*/ 2308 w 10037"/>
              <a:gd name="connsiteY47" fmla="*/ 5258 h 12098"/>
              <a:gd name="connsiteX48" fmla="*/ 2115 w 10037"/>
              <a:gd name="connsiteY48" fmla="*/ 5052 h 12098"/>
              <a:gd name="connsiteX49" fmla="*/ 1923 w 10037"/>
              <a:gd name="connsiteY49" fmla="*/ 5052 h 12098"/>
              <a:gd name="connsiteX50" fmla="*/ 1667 w 10037"/>
              <a:gd name="connsiteY50" fmla="*/ 4845 h 12098"/>
              <a:gd name="connsiteX51" fmla="*/ 1474 w 10037"/>
              <a:gd name="connsiteY51" fmla="*/ 4845 h 12098"/>
              <a:gd name="connsiteX52" fmla="*/ 1282 w 10037"/>
              <a:gd name="connsiteY52" fmla="*/ 4536 h 12098"/>
              <a:gd name="connsiteX53" fmla="*/ 1090 w 10037"/>
              <a:gd name="connsiteY53" fmla="*/ 4227 h 12098"/>
              <a:gd name="connsiteX54" fmla="*/ 833 w 10037"/>
              <a:gd name="connsiteY54" fmla="*/ 4021 h 12098"/>
              <a:gd name="connsiteX55" fmla="*/ 577 w 10037"/>
              <a:gd name="connsiteY55" fmla="*/ 3918 h 12098"/>
              <a:gd name="connsiteX56" fmla="*/ 577 w 10037"/>
              <a:gd name="connsiteY56" fmla="*/ 3711 h 12098"/>
              <a:gd name="connsiteX57" fmla="*/ 577 w 10037"/>
              <a:gd name="connsiteY57" fmla="*/ 3608 h 12098"/>
              <a:gd name="connsiteX58" fmla="*/ 513 w 10037"/>
              <a:gd name="connsiteY58" fmla="*/ 3505 h 12098"/>
              <a:gd name="connsiteX59" fmla="*/ 385 w 10037"/>
              <a:gd name="connsiteY59" fmla="*/ 3505 h 12098"/>
              <a:gd name="connsiteX60" fmla="*/ 321 w 10037"/>
              <a:gd name="connsiteY60" fmla="*/ 3196 h 12098"/>
              <a:gd name="connsiteX61" fmla="*/ 192 w 10037"/>
              <a:gd name="connsiteY61" fmla="*/ 3093 h 12098"/>
              <a:gd name="connsiteX62" fmla="*/ 192 w 10037"/>
              <a:gd name="connsiteY62" fmla="*/ 2680 h 12098"/>
              <a:gd name="connsiteX63" fmla="*/ 192 w 10037"/>
              <a:gd name="connsiteY63" fmla="*/ 2062 h 12098"/>
              <a:gd name="connsiteX64" fmla="*/ 128 w 10037"/>
              <a:gd name="connsiteY64" fmla="*/ 2062 h 12098"/>
              <a:gd name="connsiteX65" fmla="*/ 128 w 10037"/>
              <a:gd name="connsiteY65" fmla="*/ 1856 h 12098"/>
              <a:gd name="connsiteX66" fmla="*/ 64 w 10037"/>
              <a:gd name="connsiteY66" fmla="*/ 1649 h 12098"/>
              <a:gd name="connsiteX67" fmla="*/ 64 w 10037"/>
              <a:gd name="connsiteY67" fmla="*/ 206 h 12098"/>
              <a:gd name="connsiteX68" fmla="*/ 0 w 10037"/>
              <a:gd name="connsiteY68" fmla="*/ 0 h 12098"/>
              <a:gd name="connsiteX69" fmla="*/ 64 w 10037"/>
              <a:gd name="connsiteY69" fmla="*/ 4021 h 12098"/>
              <a:gd name="connsiteX0" fmla="*/ 64 w 10037"/>
              <a:gd name="connsiteY0" fmla="*/ 4021 h 12098"/>
              <a:gd name="connsiteX1" fmla="*/ 64 w 10037"/>
              <a:gd name="connsiteY1" fmla="*/ 4433 h 12098"/>
              <a:gd name="connsiteX2" fmla="*/ 64 w 10037"/>
              <a:gd name="connsiteY2" fmla="*/ 5361 h 12098"/>
              <a:gd name="connsiteX3" fmla="*/ 64 w 10037"/>
              <a:gd name="connsiteY3" fmla="*/ 5773 h 12098"/>
              <a:gd name="connsiteX4" fmla="*/ 64 w 10037"/>
              <a:gd name="connsiteY4" fmla="*/ 7216 h 12098"/>
              <a:gd name="connsiteX5" fmla="*/ 64 w 10037"/>
              <a:gd name="connsiteY5" fmla="*/ 7113 h 12098"/>
              <a:gd name="connsiteX6" fmla="*/ 8846 w 10037"/>
              <a:gd name="connsiteY6" fmla="*/ 7320 h 12098"/>
              <a:gd name="connsiteX7" fmla="*/ 8846 w 10037"/>
              <a:gd name="connsiteY7" fmla="*/ 7320 h 12098"/>
              <a:gd name="connsiteX8" fmla="*/ 9231 w 10037"/>
              <a:gd name="connsiteY8" fmla="*/ 7629 h 12098"/>
              <a:gd name="connsiteX9" fmla="*/ 9295 w 10037"/>
              <a:gd name="connsiteY9" fmla="*/ 7629 h 12098"/>
              <a:gd name="connsiteX10" fmla="*/ 9359 w 10037"/>
              <a:gd name="connsiteY10" fmla="*/ 7938 h 12098"/>
              <a:gd name="connsiteX11" fmla="*/ 9487 w 10037"/>
              <a:gd name="connsiteY11" fmla="*/ 8144 h 12098"/>
              <a:gd name="connsiteX12" fmla="*/ 9679 w 10037"/>
              <a:gd name="connsiteY12" fmla="*/ 8247 h 12098"/>
              <a:gd name="connsiteX13" fmla="*/ 9744 w 10037"/>
              <a:gd name="connsiteY13" fmla="*/ 8454 h 12098"/>
              <a:gd name="connsiteX14" fmla="*/ 9808 w 10037"/>
              <a:gd name="connsiteY14" fmla="*/ 8763 h 12098"/>
              <a:gd name="connsiteX15" fmla="*/ 9872 w 10037"/>
              <a:gd name="connsiteY15" fmla="*/ 9381 h 12098"/>
              <a:gd name="connsiteX16" fmla="*/ 9872 w 10037"/>
              <a:gd name="connsiteY16" fmla="*/ 9588 h 12098"/>
              <a:gd name="connsiteX17" fmla="*/ 9936 w 10037"/>
              <a:gd name="connsiteY17" fmla="*/ 9691 h 12098"/>
              <a:gd name="connsiteX18" fmla="*/ 9936 w 10037"/>
              <a:gd name="connsiteY18" fmla="*/ 10000 h 12098"/>
              <a:gd name="connsiteX19" fmla="*/ 10036 w 10037"/>
              <a:gd name="connsiteY19" fmla="*/ 12098 h 12098"/>
              <a:gd name="connsiteX20" fmla="*/ 10000 w 10037"/>
              <a:gd name="connsiteY20" fmla="*/ 7526 h 12098"/>
              <a:gd name="connsiteX21" fmla="*/ 9983 w 10037"/>
              <a:gd name="connsiteY21" fmla="*/ 7134 h 12098"/>
              <a:gd name="connsiteX22" fmla="*/ 9808 w 10037"/>
              <a:gd name="connsiteY22" fmla="*/ 7113 h 12098"/>
              <a:gd name="connsiteX23" fmla="*/ 9359 w 10037"/>
              <a:gd name="connsiteY23" fmla="*/ 7113 h 12098"/>
              <a:gd name="connsiteX24" fmla="*/ 7692 w 10037"/>
              <a:gd name="connsiteY24" fmla="*/ 7113 h 12098"/>
              <a:gd name="connsiteX25" fmla="*/ 7692 w 10037"/>
              <a:gd name="connsiteY25" fmla="*/ 7010 h 12098"/>
              <a:gd name="connsiteX26" fmla="*/ 7051 w 10037"/>
              <a:gd name="connsiteY26" fmla="*/ 6907 h 12098"/>
              <a:gd name="connsiteX27" fmla="*/ 7051 w 10037"/>
              <a:gd name="connsiteY27" fmla="*/ 6907 h 12098"/>
              <a:gd name="connsiteX28" fmla="*/ 6410 w 10037"/>
              <a:gd name="connsiteY28" fmla="*/ 6907 h 12098"/>
              <a:gd name="connsiteX29" fmla="*/ 6154 w 10037"/>
              <a:gd name="connsiteY29" fmla="*/ 6598 h 12098"/>
              <a:gd name="connsiteX30" fmla="*/ 5705 w 10037"/>
              <a:gd name="connsiteY30" fmla="*/ 6495 h 12098"/>
              <a:gd name="connsiteX31" fmla="*/ 5641 w 10037"/>
              <a:gd name="connsiteY31" fmla="*/ 6392 h 12098"/>
              <a:gd name="connsiteX32" fmla="*/ 5256 w 10037"/>
              <a:gd name="connsiteY32" fmla="*/ 6392 h 12098"/>
              <a:gd name="connsiteX33" fmla="*/ 5256 w 10037"/>
              <a:gd name="connsiteY33" fmla="*/ 6392 h 12098"/>
              <a:gd name="connsiteX34" fmla="*/ 5000 w 10037"/>
              <a:gd name="connsiteY34" fmla="*/ 6392 h 12098"/>
              <a:gd name="connsiteX35" fmla="*/ 5000 w 10037"/>
              <a:gd name="connsiteY35" fmla="*/ 6289 h 12098"/>
              <a:gd name="connsiteX36" fmla="*/ 4872 w 10037"/>
              <a:gd name="connsiteY36" fmla="*/ 6289 h 12098"/>
              <a:gd name="connsiteX37" fmla="*/ 4808 w 10037"/>
              <a:gd name="connsiteY37" fmla="*/ 6186 h 12098"/>
              <a:gd name="connsiteX38" fmla="*/ 4167 w 10037"/>
              <a:gd name="connsiteY38" fmla="*/ 6082 h 12098"/>
              <a:gd name="connsiteX39" fmla="*/ 3590 w 10037"/>
              <a:gd name="connsiteY39" fmla="*/ 5876 h 12098"/>
              <a:gd name="connsiteX40" fmla="*/ 3205 w 10037"/>
              <a:gd name="connsiteY40" fmla="*/ 5773 h 12098"/>
              <a:gd name="connsiteX41" fmla="*/ 3205 w 10037"/>
              <a:gd name="connsiteY41" fmla="*/ 5670 h 12098"/>
              <a:gd name="connsiteX42" fmla="*/ 2692 w 10037"/>
              <a:gd name="connsiteY42" fmla="*/ 5567 h 12098"/>
              <a:gd name="connsiteX43" fmla="*/ 2500 w 10037"/>
              <a:gd name="connsiteY43" fmla="*/ 5464 h 12098"/>
              <a:gd name="connsiteX44" fmla="*/ 2372 w 10037"/>
              <a:gd name="connsiteY44" fmla="*/ 5464 h 12098"/>
              <a:gd name="connsiteX45" fmla="*/ 2372 w 10037"/>
              <a:gd name="connsiteY45" fmla="*/ 5258 h 12098"/>
              <a:gd name="connsiteX46" fmla="*/ 2308 w 10037"/>
              <a:gd name="connsiteY46" fmla="*/ 5258 h 12098"/>
              <a:gd name="connsiteX47" fmla="*/ 2115 w 10037"/>
              <a:gd name="connsiteY47" fmla="*/ 5052 h 12098"/>
              <a:gd name="connsiteX48" fmla="*/ 1923 w 10037"/>
              <a:gd name="connsiteY48" fmla="*/ 5052 h 12098"/>
              <a:gd name="connsiteX49" fmla="*/ 1667 w 10037"/>
              <a:gd name="connsiteY49" fmla="*/ 4845 h 12098"/>
              <a:gd name="connsiteX50" fmla="*/ 1474 w 10037"/>
              <a:gd name="connsiteY50" fmla="*/ 4845 h 12098"/>
              <a:gd name="connsiteX51" fmla="*/ 1282 w 10037"/>
              <a:gd name="connsiteY51" fmla="*/ 4536 h 12098"/>
              <a:gd name="connsiteX52" fmla="*/ 1090 w 10037"/>
              <a:gd name="connsiteY52" fmla="*/ 4227 h 12098"/>
              <a:gd name="connsiteX53" fmla="*/ 833 w 10037"/>
              <a:gd name="connsiteY53" fmla="*/ 4021 h 12098"/>
              <a:gd name="connsiteX54" fmla="*/ 577 w 10037"/>
              <a:gd name="connsiteY54" fmla="*/ 3918 h 12098"/>
              <a:gd name="connsiteX55" fmla="*/ 577 w 10037"/>
              <a:gd name="connsiteY55" fmla="*/ 3711 h 12098"/>
              <a:gd name="connsiteX56" fmla="*/ 577 w 10037"/>
              <a:gd name="connsiteY56" fmla="*/ 3608 h 12098"/>
              <a:gd name="connsiteX57" fmla="*/ 513 w 10037"/>
              <a:gd name="connsiteY57" fmla="*/ 3505 h 12098"/>
              <a:gd name="connsiteX58" fmla="*/ 385 w 10037"/>
              <a:gd name="connsiteY58" fmla="*/ 3505 h 12098"/>
              <a:gd name="connsiteX59" fmla="*/ 321 w 10037"/>
              <a:gd name="connsiteY59" fmla="*/ 3196 h 12098"/>
              <a:gd name="connsiteX60" fmla="*/ 192 w 10037"/>
              <a:gd name="connsiteY60" fmla="*/ 3093 h 12098"/>
              <a:gd name="connsiteX61" fmla="*/ 192 w 10037"/>
              <a:gd name="connsiteY61" fmla="*/ 2680 h 12098"/>
              <a:gd name="connsiteX62" fmla="*/ 192 w 10037"/>
              <a:gd name="connsiteY62" fmla="*/ 2062 h 12098"/>
              <a:gd name="connsiteX63" fmla="*/ 128 w 10037"/>
              <a:gd name="connsiteY63" fmla="*/ 2062 h 12098"/>
              <a:gd name="connsiteX64" fmla="*/ 128 w 10037"/>
              <a:gd name="connsiteY64" fmla="*/ 1856 h 12098"/>
              <a:gd name="connsiteX65" fmla="*/ 64 w 10037"/>
              <a:gd name="connsiteY65" fmla="*/ 1649 h 12098"/>
              <a:gd name="connsiteX66" fmla="*/ 64 w 10037"/>
              <a:gd name="connsiteY66" fmla="*/ 206 h 12098"/>
              <a:gd name="connsiteX67" fmla="*/ 0 w 10037"/>
              <a:gd name="connsiteY67" fmla="*/ 0 h 12098"/>
              <a:gd name="connsiteX68" fmla="*/ 64 w 10037"/>
              <a:gd name="connsiteY68" fmla="*/ 4021 h 12098"/>
              <a:gd name="connsiteX0" fmla="*/ 64 w 10037"/>
              <a:gd name="connsiteY0" fmla="*/ 4021 h 12220"/>
              <a:gd name="connsiteX1" fmla="*/ 64 w 10037"/>
              <a:gd name="connsiteY1" fmla="*/ 4433 h 12220"/>
              <a:gd name="connsiteX2" fmla="*/ 64 w 10037"/>
              <a:gd name="connsiteY2" fmla="*/ 5361 h 12220"/>
              <a:gd name="connsiteX3" fmla="*/ 64 w 10037"/>
              <a:gd name="connsiteY3" fmla="*/ 5773 h 12220"/>
              <a:gd name="connsiteX4" fmla="*/ 64 w 10037"/>
              <a:gd name="connsiteY4" fmla="*/ 7216 h 12220"/>
              <a:gd name="connsiteX5" fmla="*/ 64 w 10037"/>
              <a:gd name="connsiteY5" fmla="*/ 7113 h 12220"/>
              <a:gd name="connsiteX6" fmla="*/ 8846 w 10037"/>
              <a:gd name="connsiteY6" fmla="*/ 7320 h 12220"/>
              <a:gd name="connsiteX7" fmla="*/ 8846 w 10037"/>
              <a:gd name="connsiteY7" fmla="*/ 7320 h 12220"/>
              <a:gd name="connsiteX8" fmla="*/ 9231 w 10037"/>
              <a:gd name="connsiteY8" fmla="*/ 7629 h 12220"/>
              <a:gd name="connsiteX9" fmla="*/ 9295 w 10037"/>
              <a:gd name="connsiteY9" fmla="*/ 7629 h 12220"/>
              <a:gd name="connsiteX10" fmla="*/ 9359 w 10037"/>
              <a:gd name="connsiteY10" fmla="*/ 7938 h 12220"/>
              <a:gd name="connsiteX11" fmla="*/ 9487 w 10037"/>
              <a:gd name="connsiteY11" fmla="*/ 8144 h 12220"/>
              <a:gd name="connsiteX12" fmla="*/ 9679 w 10037"/>
              <a:gd name="connsiteY12" fmla="*/ 8247 h 12220"/>
              <a:gd name="connsiteX13" fmla="*/ 9744 w 10037"/>
              <a:gd name="connsiteY13" fmla="*/ 8454 h 12220"/>
              <a:gd name="connsiteX14" fmla="*/ 9808 w 10037"/>
              <a:gd name="connsiteY14" fmla="*/ 8763 h 12220"/>
              <a:gd name="connsiteX15" fmla="*/ 9872 w 10037"/>
              <a:gd name="connsiteY15" fmla="*/ 9381 h 12220"/>
              <a:gd name="connsiteX16" fmla="*/ 9872 w 10037"/>
              <a:gd name="connsiteY16" fmla="*/ 9588 h 12220"/>
              <a:gd name="connsiteX17" fmla="*/ 9936 w 10037"/>
              <a:gd name="connsiteY17" fmla="*/ 9691 h 12220"/>
              <a:gd name="connsiteX18" fmla="*/ 9936 w 10037"/>
              <a:gd name="connsiteY18" fmla="*/ 10000 h 12220"/>
              <a:gd name="connsiteX19" fmla="*/ 10036 w 10037"/>
              <a:gd name="connsiteY19" fmla="*/ 12220 h 12220"/>
              <a:gd name="connsiteX20" fmla="*/ 10000 w 10037"/>
              <a:gd name="connsiteY20" fmla="*/ 7526 h 12220"/>
              <a:gd name="connsiteX21" fmla="*/ 9983 w 10037"/>
              <a:gd name="connsiteY21" fmla="*/ 7134 h 12220"/>
              <a:gd name="connsiteX22" fmla="*/ 9808 w 10037"/>
              <a:gd name="connsiteY22" fmla="*/ 7113 h 12220"/>
              <a:gd name="connsiteX23" fmla="*/ 9359 w 10037"/>
              <a:gd name="connsiteY23" fmla="*/ 7113 h 12220"/>
              <a:gd name="connsiteX24" fmla="*/ 7692 w 10037"/>
              <a:gd name="connsiteY24" fmla="*/ 7113 h 12220"/>
              <a:gd name="connsiteX25" fmla="*/ 7692 w 10037"/>
              <a:gd name="connsiteY25" fmla="*/ 7010 h 12220"/>
              <a:gd name="connsiteX26" fmla="*/ 7051 w 10037"/>
              <a:gd name="connsiteY26" fmla="*/ 6907 h 12220"/>
              <a:gd name="connsiteX27" fmla="*/ 7051 w 10037"/>
              <a:gd name="connsiteY27" fmla="*/ 6907 h 12220"/>
              <a:gd name="connsiteX28" fmla="*/ 6410 w 10037"/>
              <a:gd name="connsiteY28" fmla="*/ 6907 h 12220"/>
              <a:gd name="connsiteX29" fmla="*/ 6154 w 10037"/>
              <a:gd name="connsiteY29" fmla="*/ 6598 h 12220"/>
              <a:gd name="connsiteX30" fmla="*/ 5705 w 10037"/>
              <a:gd name="connsiteY30" fmla="*/ 6495 h 12220"/>
              <a:gd name="connsiteX31" fmla="*/ 5641 w 10037"/>
              <a:gd name="connsiteY31" fmla="*/ 6392 h 12220"/>
              <a:gd name="connsiteX32" fmla="*/ 5256 w 10037"/>
              <a:gd name="connsiteY32" fmla="*/ 6392 h 12220"/>
              <a:gd name="connsiteX33" fmla="*/ 5256 w 10037"/>
              <a:gd name="connsiteY33" fmla="*/ 6392 h 12220"/>
              <a:gd name="connsiteX34" fmla="*/ 5000 w 10037"/>
              <a:gd name="connsiteY34" fmla="*/ 6392 h 12220"/>
              <a:gd name="connsiteX35" fmla="*/ 5000 w 10037"/>
              <a:gd name="connsiteY35" fmla="*/ 6289 h 12220"/>
              <a:gd name="connsiteX36" fmla="*/ 4872 w 10037"/>
              <a:gd name="connsiteY36" fmla="*/ 6289 h 12220"/>
              <a:gd name="connsiteX37" fmla="*/ 4808 w 10037"/>
              <a:gd name="connsiteY37" fmla="*/ 6186 h 12220"/>
              <a:gd name="connsiteX38" fmla="*/ 4167 w 10037"/>
              <a:gd name="connsiteY38" fmla="*/ 6082 h 12220"/>
              <a:gd name="connsiteX39" fmla="*/ 3590 w 10037"/>
              <a:gd name="connsiteY39" fmla="*/ 5876 h 12220"/>
              <a:gd name="connsiteX40" fmla="*/ 3205 w 10037"/>
              <a:gd name="connsiteY40" fmla="*/ 5773 h 12220"/>
              <a:gd name="connsiteX41" fmla="*/ 3205 w 10037"/>
              <a:gd name="connsiteY41" fmla="*/ 5670 h 12220"/>
              <a:gd name="connsiteX42" fmla="*/ 2692 w 10037"/>
              <a:gd name="connsiteY42" fmla="*/ 5567 h 12220"/>
              <a:gd name="connsiteX43" fmla="*/ 2500 w 10037"/>
              <a:gd name="connsiteY43" fmla="*/ 5464 h 12220"/>
              <a:gd name="connsiteX44" fmla="*/ 2372 w 10037"/>
              <a:gd name="connsiteY44" fmla="*/ 5464 h 12220"/>
              <a:gd name="connsiteX45" fmla="*/ 2372 w 10037"/>
              <a:gd name="connsiteY45" fmla="*/ 5258 h 12220"/>
              <a:gd name="connsiteX46" fmla="*/ 2308 w 10037"/>
              <a:gd name="connsiteY46" fmla="*/ 5258 h 12220"/>
              <a:gd name="connsiteX47" fmla="*/ 2115 w 10037"/>
              <a:gd name="connsiteY47" fmla="*/ 5052 h 12220"/>
              <a:gd name="connsiteX48" fmla="*/ 1923 w 10037"/>
              <a:gd name="connsiteY48" fmla="*/ 5052 h 12220"/>
              <a:gd name="connsiteX49" fmla="*/ 1667 w 10037"/>
              <a:gd name="connsiteY49" fmla="*/ 4845 h 12220"/>
              <a:gd name="connsiteX50" fmla="*/ 1474 w 10037"/>
              <a:gd name="connsiteY50" fmla="*/ 4845 h 12220"/>
              <a:gd name="connsiteX51" fmla="*/ 1282 w 10037"/>
              <a:gd name="connsiteY51" fmla="*/ 4536 h 12220"/>
              <a:gd name="connsiteX52" fmla="*/ 1090 w 10037"/>
              <a:gd name="connsiteY52" fmla="*/ 4227 h 12220"/>
              <a:gd name="connsiteX53" fmla="*/ 833 w 10037"/>
              <a:gd name="connsiteY53" fmla="*/ 4021 h 12220"/>
              <a:gd name="connsiteX54" fmla="*/ 577 w 10037"/>
              <a:gd name="connsiteY54" fmla="*/ 3918 h 12220"/>
              <a:gd name="connsiteX55" fmla="*/ 577 w 10037"/>
              <a:gd name="connsiteY55" fmla="*/ 3711 h 12220"/>
              <a:gd name="connsiteX56" fmla="*/ 577 w 10037"/>
              <a:gd name="connsiteY56" fmla="*/ 3608 h 12220"/>
              <a:gd name="connsiteX57" fmla="*/ 513 w 10037"/>
              <a:gd name="connsiteY57" fmla="*/ 3505 h 12220"/>
              <a:gd name="connsiteX58" fmla="*/ 385 w 10037"/>
              <a:gd name="connsiteY58" fmla="*/ 3505 h 12220"/>
              <a:gd name="connsiteX59" fmla="*/ 321 w 10037"/>
              <a:gd name="connsiteY59" fmla="*/ 3196 h 12220"/>
              <a:gd name="connsiteX60" fmla="*/ 192 w 10037"/>
              <a:gd name="connsiteY60" fmla="*/ 3093 h 12220"/>
              <a:gd name="connsiteX61" fmla="*/ 192 w 10037"/>
              <a:gd name="connsiteY61" fmla="*/ 2680 h 12220"/>
              <a:gd name="connsiteX62" fmla="*/ 192 w 10037"/>
              <a:gd name="connsiteY62" fmla="*/ 2062 h 12220"/>
              <a:gd name="connsiteX63" fmla="*/ 128 w 10037"/>
              <a:gd name="connsiteY63" fmla="*/ 2062 h 12220"/>
              <a:gd name="connsiteX64" fmla="*/ 128 w 10037"/>
              <a:gd name="connsiteY64" fmla="*/ 1856 h 12220"/>
              <a:gd name="connsiteX65" fmla="*/ 64 w 10037"/>
              <a:gd name="connsiteY65" fmla="*/ 1649 h 12220"/>
              <a:gd name="connsiteX66" fmla="*/ 64 w 10037"/>
              <a:gd name="connsiteY66" fmla="*/ 206 h 12220"/>
              <a:gd name="connsiteX67" fmla="*/ 0 w 10037"/>
              <a:gd name="connsiteY67" fmla="*/ 0 h 12220"/>
              <a:gd name="connsiteX68" fmla="*/ 64 w 10037"/>
              <a:gd name="connsiteY68" fmla="*/ 4021 h 12220"/>
              <a:gd name="connsiteX0" fmla="*/ 64 w 10038"/>
              <a:gd name="connsiteY0" fmla="*/ 4021 h 12220"/>
              <a:gd name="connsiteX1" fmla="*/ 64 w 10038"/>
              <a:gd name="connsiteY1" fmla="*/ 4433 h 12220"/>
              <a:gd name="connsiteX2" fmla="*/ 64 w 10038"/>
              <a:gd name="connsiteY2" fmla="*/ 5361 h 12220"/>
              <a:gd name="connsiteX3" fmla="*/ 64 w 10038"/>
              <a:gd name="connsiteY3" fmla="*/ 5773 h 12220"/>
              <a:gd name="connsiteX4" fmla="*/ 64 w 10038"/>
              <a:gd name="connsiteY4" fmla="*/ 7216 h 12220"/>
              <a:gd name="connsiteX5" fmla="*/ 64 w 10038"/>
              <a:gd name="connsiteY5" fmla="*/ 7113 h 12220"/>
              <a:gd name="connsiteX6" fmla="*/ 8846 w 10038"/>
              <a:gd name="connsiteY6" fmla="*/ 7320 h 12220"/>
              <a:gd name="connsiteX7" fmla="*/ 8846 w 10038"/>
              <a:gd name="connsiteY7" fmla="*/ 7320 h 12220"/>
              <a:gd name="connsiteX8" fmla="*/ 9231 w 10038"/>
              <a:gd name="connsiteY8" fmla="*/ 7629 h 12220"/>
              <a:gd name="connsiteX9" fmla="*/ 9295 w 10038"/>
              <a:gd name="connsiteY9" fmla="*/ 7629 h 12220"/>
              <a:gd name="connsiteX10" fmla="*/ 9359 w 10038"/>
              <a:gd name="connsiteY10" fmla="*/ 7938 h 12220"/>
              <a:gd name="connsiteX11" fmla="*/ 9487 w 10038"/>
              <a:gd name="connsiteY11" fmla="*/ 8144 h 12220"/>
              <a:gd name="connsiteX12" fmla="*/ 9679 w 10038"/>
              <a:gd name="connsiteY12" fmla="*/ 8247 h 12220"/>
              <a:gd name="connsiteX13" fmla="*/ 9744 w 10038"/>
              <a:gd name="connsiteY13" fmla="*/ 8454 h 12220"/>
              <a:gd name="connsiteX14" fmla="*/ 9808 w 10038"/>
              <a:gd name="connsiteY14" fmla="*/ 8763 h 12220"/>
              <a:gd name="connsiteX15" fmla="*/ 9872 w 10038"/>
              <a:gd name="connsiteY15" fmla="*/ 9381 h 12220"/>
              <a:gd name="connsiteX16" fmla="*/ 9872 w 10038"/>
              <a:gd name="connsiteY16" fmla="*/ 9588 h 12220"/>
              <a:gd name="connsiteX17" fmla="*/ 9936 w 10038"/>
              <a:gd name="connsiteY17" fmla="*/ 9691 h 12220"/>
              <a:gd name="connsiteX18" fmla="*/ 9948 w 10038"/>
              <a:gd name="connsiteY18" fmla="*/ 10978 h 12220"/>
              <a:gd name="connsiteX19" fmla="*/ 10036 w 10038"/>
              <a:gd name="connsiteY19" fmla="*/ 12220 h 12220"/>
              <a:gd name="connsiteX20" fmla="*/ 10000 w 10038"/>
              <a:gd name="connsiteY20" fmla="*/ 7526 h 12220"/>
              <a:gd name="connsiteX21" fmla="*/ 9983 w 10038"/>
              <a:gd name="connsiteY21" fmla="*/ 7134 h 12220"/>
              <a:gd name="connsiteX22" fmla="*/ 9808 w 10038"/>
              <a:gd name="connsiteY22" fmla="*/ 7113 h 12220"/>
              <a:gd name="connsiteX23" fmla="*/ 9359 w 10038"/>
              <a:gd name="connsiteY23" fmla="*/ 7113 h 12220"/>
              <a:gd name="connsiteX24" fmla="*/ 7692 w 10038"/>
              <a:gd name="connsiteY24" fmla="*/ 7113 h 12220"/>
              <a:gd name="connsiteX25" fmla="*/ 7692 w 10038"/>
              <a:gd name="connsiteY25" fmla="*/ 7010 h 12220"/>
              <a:gd name="connsiteX26" fmla="*/ 7051 w 10038"/>
              <a:gd name="connsiteY26" fmla="*/ 6907 h 12220"/>
              <a:gd name="connsiteX27" fmla="*/ 7051 w 10038"/>
              <a:gd name="connsiteY27" fmla="*/ 6907 h 12220"/>
              <a:gd name="connsiteX28" fmla="*/ 6410 w 10038"/>
              <a:gd name="connsiteY28" fmla="*/ 6907 h 12220"/>
              <a:gd name="connsiteX29" fmla="*/ 6154 w 10038"/>
              <a:gd name="connsiteY29" fmla="*/ 6598 h 12220"/>
              <a:gd name="connsiteX30" fmla="*/ 5705 w 10038"/>
              <a:gd name="connsiteY30" fmla="*/ 6495 h 12220"/>
              <a:gd name="connsiteX31" fmla="*/ 5641 w 10038"/>
              <a:gd name="connsiteY31" fmla="*/ 6392 h 12220"/>
              <a:gd name="connsiteX32" fmla="*/ 5256 w 10038"/>
              <a:gd name="connsiteY32" fmla="*/ 6392 h 12220"/>
              <a:gd name="connsiteX33" fmla="*/ 5256 w 10038"/>
              <a:gd name="connsiteY33" fmla="*/ 6392 h 12220"/>
              <a:gd name="connsiteX34" fmla="*/ 5000 w 10038"/>
              <a:gd name="connsiteY34" fmla="*/ 6392 h 12220"/>
              <a:gd name="connsiteX35" fmla="*/ 5000 w 10038"/>
              <a:gd name="connsiteY35" fmla="*/ 6289 h 12220"/>
              <a:gd name="connsiteX36" fmla="*/ 4872 w 10038"/>
              <a:gd name="connsiteY36" fmla="*/ 6289 h 12220"/>
              <a:gd name="connsiteX37" fmla="*/ 4808 w 10038"/>
              <a:gd name="connsiteY37" fmla="*/ 6186 h 12220"/>
              <a:gd name="connsiteX38" fmla="*/ 4167 w 10038"/>
              <a:gd name="connsiteY38" fmla="*/ 6082 h 12220"/>
              <a:gd name="connsiteX39" fmla="*/ 3590 w 10038"/>
              <a:gd name="connsiteY39" fmla="*/ 5876 h 12220"/>
              <a:gd name="connsiteX40" fmla="*/ 3205 w 10038"/>
              <a:gd name="connsiteY40" fmla="*/ 5773 h 12220"/>
              <a:gd name="connsiteX41" fmla="*/ 3205 w 10038"/>
              <a:gd name="connsiteY41" fmla="*/ 5670 h 12220"/>
              <a:gd name="connsiteX42" fmla="*/ 2692 w 10038"/>
              <a:gd name="connsiteY42" fmla="*/ 5567 h 12220"/>
              <a:gd name="connsiteX43" fmla="*/ 2500 w 10038"/>
              <a:gd name="connsiteY43" fmla="*/ 5464 h 12220"/>
              <a:gd name="connsiteX44" fmla="*/ 2372 w 10038"/>
              <a:gd name="connsiteY44" fmla="*/ 5464 h 12220"/>
              <a:gd name="connsiteX45" fmla="*/ 2372 w 10038"/>
              <a:gd name="connsiteY45" fmla="*/ 5258 h 12220"/>
              <a:gd name="connsiteX46" fmla="*/ 2308 w 10038"/>
              <a:gd name="connsiteY46" fmla="*/ 5258 h 12220"/>
              <a:gd name="connsiteX47" fmla="*/ 2115 w 10038"/>
              <a:gd name="connsiteY47" fmla="*/ 5052 h 12220"/>
              <a:gd name="connsiteX48" fmla="*/ 1923 w 10038"/>
              <a:gd name="connsiteY48" fmla="*/ 5052 h 12220"/>
              <a:gd name="connsiteX49" fmla="*/ 1667 w 10038"/>
              <a:gd name="connsiteY49" fmla="*/ 4845 h 12220"/>
              <a:gd name="connsiteX50" fmla="*/ 1474 w 10038"/>
              <a:gd name="connsiteY50" fmla="*/ 4845 h 12220"/>
              <a:gd name="connsiteX51" fmla="*/ 1282 w 10038"/>
              <a:gd name="connsiteY51" fmla="*/ 4536 h 12220"/>
              <a:gd name="connsiteX52" fmla="*/ 1090 w 10038"/>
              <a:gd name="connsiteY52" fmla="*/ 4227 h 12220"/>
              <a:gd name="connsiteX53" fmla="*/ 833 w 10038"/>
              <a:gd name="connsiteY53" fmla="*/ 4021 h 12220"/>
              <a:gd name="connsiteX54" fmla="*/ 577 w 10038"/>
              <a:gd name="connsiteY54" fmla="*/ 3918 h 12220"/>
              <a:gd name="connsiteX55" fmla="*/ 577 w 10038"/>
              <a:gd name="connsiteY55" fmla="*/ 3711 h 12220"/>
              <a:gd name="connsiteX56" fmla="*/ 577 w 10038"/>
              <a:gd name="connsiteY56" fmla="*/ 3608 h 12220"/>
              <a:gd name="connsiteX57" fmla="*/ 513 w 10038"/>
              <a:gd name="connsiteY57" fmla="*/ 3505 h 12220"/>
              <a:gd name="connsiteX58" fmla="*/ 385 w 10038"/>
              <a:gd name="connsiteY58" fmla="*/ 3505 h 12220"/>
              <a:gd name="connsiteX59" fmla="*/ 321 w 10038"/>
              <a:gd name="connsiteY59" fmla="*/ 3196 h 12220"/>
              <a:gd name="connsiteX60" fmla="*/ 192 w 10038"/>
              <a:gd name="connsiteY60" fmla="*/ 3093 h 12220"/>
              <a:gd name="connsiteX61" fmla="*/ 192 w 10038"/>
              <a:gd name="connsiteY61" fmla="*/ 2680 h 12220"/>
              <a:gd name="connsiteX62" fmla="*/ 192 w 10038"/>
              <a:gd name="connsiteY62" fmla="*/ 2062 h 12220"/>
              <a:gd name="connsiteX63" fmla="*/ 128 w 10038"/>
              <a:gd name="connsiteY63" fmla="*/ 2062 h 12220"/>
              <a:gd name="connsiteX64" fmla="*/ 128 w 10038"/>
              <a:gd name="connsiteY64" fmla="*/ 1856 h 12220"/>
              <a:gd name="connsiteX65" fmla="*/ 64 w 10038"/>
              <a:gd name="connsiteY65" fmla="*/ 1649 h 12220"/>
              <a:gd name="connsiteX66" fmla="*/ 64 w 10038"/>
              <a:gd name="connsiteY66" fmla="*/ 206 h 12220"/>
              <a:gd name="connsiteX67" fmla="*/ 0 w 10038"/>
              <a:gd name="connsiteY67" fmla="*/ 0 h 12220"/>
              <a:gd name="connsiteX68" fmla="*/ 64 w 10038"/>
              <a:gd name="connsiteY68" fmla="*/ 4021 h 1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0038" h="12220">
                <a:moveTo>
                  <a:pt x="64" y="4021"/>
                </a:moveTo>
                <a:lnTo>
                  <a:pt x="64" y="4433"/>
                </a:lnTo>
                <a:lnTo>
                  <a:pt x="64" y="5361"/>
                </a:lnTo>
                <a:lnTo>
                  <a:pt x="64" y="5773"/>
                </a:lnTo>
                <a:lnTo>
                  <a:pt x="64" y="7216"/>
                </a:lnTo>
                <a:lnTo>
                  <a:pt x="64" y="7113"/>
                </a:lnTo>
                <a:lnTo>
                  <a:pt x="8846" y="7320"/>
                </a:lnTo>
                <a:lnTo>
                  <a:pt x="8846" y="7320"/>
                </a:lnTo>
                <a:cubicBezTo>
                  <a:pt x="8974" y="7423"/>
                  <a:pt x="9038" y="7629"/>
                  <a:pt x="9231" y="7629"/>
                </a:cubicBezTo>
                <a:lnTo>
                  <a:pt x="9295" y="7629"/>
                </a:lnTo>
                <a:cubicBezTo>
                  <a:pt x="9295" y="7835"/>
                  <a:pt x="9359" y="7732"/>
                  <a:pt x="9359" y="7938"/>
                </a:cubicBezTo>
                <a:cubicBezTo>
                  <a:pt x="9423" y="7938"/>
                  <a:pt x="9423" y="8041"/>
                  <a:pt x="9487" y="8144"/>
                </a:cubicBezTo>
                <a:cubicBezTo>
                  <a:pt x="9551" y="8144"/>
                  <a:pt x="9615" y="8144"/>
                  <a:pt x="9679" y="8247"/>
                </a:cubicBezTo>
                <a:cubicBezTo>
                  <a:pt x="9744" y="8351"/>
                  <a:pt x="9679" y="8351"/>
                  <a:pt x="9744" y="8454"/>
                </a:cubicBezTo>
                <a:cubicBezTo>
                  <a:pt x="9765" y="8557"/>
                  <a:pt x="9787" y="8660"/>
                  <a:pt x="9808" y="8763"/>
                </a:cubicBezTo>
                <a:cubicBezTo>
                  <a:pt x="9829" y="8969"/>
                  <a:pt x="9851" y="9175"/>
                  <a:pt x="9872" y="9381"/>
                </a:cubicBezTo>
                <a:lnTo>
                  <a:pt x="9872" y="9588"/>
                </a:lnTo>
                <a:cubicBezTo>
                  <a:pt x="9872" y="9588"/>
                  <a:pt x="9936" y="9588"/>
                  <a:pt x="9936" y="9691"/>
                </a:cubicBezTo>
                <a:lnTo>
                  <a:pt x="9948" y="10978"/>
                </a:lnTo>
                <a:cubicBezTo>
                  <a:pt x="9981" y="11677"/>
                  <a:pt x="10051" y="11521"/>
                  <a:pt x="10036" y="12220"/>
                </a:cubicBezTo>
                <a:cubicBezTo>
                  <a:pt x="10047" y="11808"/>
                  <a:pt x="10009" y="8374"/>
                  <a:pt x="10000" y="7526"/>
                </a:cubicBezTo>
                <a:cubicBezTo>
                  <a:pt x="9991" y="6678"/>
                  <a:pt x="10015" y="7203"/>
                  <a:pt x="9983" y="7134"/>
                </a:cubicBezTo>
                <a:cubicBezTo>
                  <a:pt x="9951" y="7065"/>
                  <a:pt x="9912" y="7117"/>
                  <a:pt x="9808" y="7113"/>
                </a:cubicBezTo>
                <a:cubicBezTo>
                  <a:pt x="9704" y="7110"/>
                  <a:pt x="9509" y="7113"/>
                  <a:pt x="9359" y="7113"/>
                </a:cubicBezTo>
                <a:lnTo>
                  <a:pt x="7692" y="7113"/>
                </a:lnTo>
                <a:lnTo>
                  <a:pt x="7692" y="7010"/>
                </a:lnTo>
                <a:lnTo>
                  <a:pt x="7051" y="6907"/>
                </a:lnTo>
                <a:lnTo>
                  <a:pt x="7051" y="6907"/>
                </a:lnTo>
                <a:lnTo>
                  <a:pt x="6410" y="6907"/>
                </a:lnTo>
                <a:cubicBezTo>
                  <a:pt x="6410" y="6804"/>
                  <a:pt x="6154" y="6598"/>
                  <a:pt x="6154" y="6598"/>
                </a:cubicBezTo>
                <a:cubicBezTo>
                  <a:pt x="6090" y="6598"/>
                  <a:pt x="5769" y="6495"/>
                  <a:pt x="5705" y="6495"/>
                </a:cubicBezTo>
                <a:cubicBezTo>
                  <a:pt x="5641" y="6495"/>
                  <a:pt x="5641" y="6392"/>
                  <a:pt x="5641" y="6392"/>
                </a:cubicBezTo>
                <a:lnTo>
                  <a:pt x="5256" y="6392"/>
                </a:lnTo>
                <a:lnTo>
                  <a:pt x="5256" y="6392"/>
                </a:lnTo>
                <a:lnTo>
                  <a:pt x="5000" y="6392"/>
                </a:lnTo>
                <a:lnTo>
                  <a:pt x="5000" y="6289"/>
                </a:lnTo>
                <a:lnTo>
                  <a:pt x="4872" y="6289"/>
                </a:lnTo>
                <a:cubicBezTo>
                  <a:pt x="4872" y="6289"/>
                  <a:pt x="4872" y="6186"/>
                  <a:pt x="4808" y="6186"/>
                </a:cubicBezTo>
                <a:cubicBezTo>
                  <a:pt x="4551" y="6186"/>
                  <a:pt x="4359" y="6186"/>
                  <a:pt x="4167" y="6082"/>
                </a:cubicBezTo>
                <a:cubicBezTo>
                  <a:pt x="3910" y="6082"/>
                  <a:pt x="3654" y="6186"/>
                  <a:pt x="3590" y="5876"/>
                </a:cubicBezTo>
                <a:lnTo>
                  <a:pt x="3205" y="5773"/>
                </a:lnTo>
                <a:lnTo>
                  <a:pt x="3205" y="5670"/>
                </a:lnTo>
                <a:lnTo>
                  <a:pt x="2692" y="5567"/>
                </a:lnTo>
                <a:cubicBezTo>
                  <a:pt x="2628" y="5464"/>
                  <a:pt x="2564" y="5464"/>
                  <a:pt x="2500" y="5464"/>
                </a:cubicBezTo>
                <a:lnTo>
                  <a:pt x="2372" y="5464"/>
                </a:lnTo>
                <a:lnTo>
                  <a:pt x="2372" y="5258"/>
                </a:lnTo>
                <a:lnTo>
                  <a:pt x="2308" y="5258"/>
                </a:lnTo>
                <a:cubicBezTo>
                  <a:pt x="2244" y="5258"/>
                  <a:pt x="2115" y="5155"/>
                  <a:pt x="2115" y="5052"/>
                </a:cubicBezTo>
                <a:lnTo>
                  <a:pt x="1923" y="5052"/>
                </a:lnTo>
                <a:cubicBezTo>
                  <a:pt x="1923" y="4845"/>
                  <a:pt x="1731" y="5052"/>
                  <a:pt x="1667" y="4845"/>
                </a:cubicBezTo>
                <a:lnTo>
                  <a:pt x="1474" y="4845"/>
                </a:lnTo>
                <a:cubicBezTo>
                  <a:pt x="1474" y="4742"/>
                  <a:pt x="1346" y="4639"/>
                  <a:pt x="1282" y="4536"/>
                </a:cubicBezTo>
                <a:cubicBezTo>
                  <a:pt x="1154" y="4227"/>
                  <a:pt x="1218" y="4433"/>
                  <a:pt x="1090" y="4227"/>
                </a:cubicBezTo>
                <a:cubicBezTo>
                  <a:pt x="962" y="4227"/>
                  <a:pt x="833" y="4330"/>
                  <a:pt x="833" y="4021"/>
                </a:cubicBezTo>
                <a:lnTo>
                  <a:pt x="577" y="3918"/>
                </a:lnTo>
                <a:lnTo>
                  <a:pt x="577" y="3711"/>
                </a:lnTo>
                <a:lnTo>
                  <a:pt x="577" y="3608"/>
                </a:lnTo>
                <a:cubicBezTo>
                  <a:pt x="449" y="3608"/>
                  <a:pt x="577" y="3608"/>
                  <a:pt x="513" y="3505"/>
                </a:cubicBezTo>
                <a:lnTo>
                  <a:pt x="385" y="3505"/>
                </a:lnTo>
                <a:cubicBezTo>
                  <a:pt x="321" y="3402"/>
                  <a:pt x="321" y="3299"/>
                  <a:pt x="321" y="3196"/>
                </a:cubicBezTo>
                <a:lnTo>
                  <a:pt x="192" y="3093"/>
                </a:lnTo>
                <a:lnTo>
                  <a:pt x="192" y="2680"/>
                </a:lnTo>
                <a:lnTo>
                  <a:pt x="192" y="2062"/>
                </a:lnTo>
                <a:lnTo>
                  <a:pt x="128" y="2062"/>
                </a:lnTo>
                <a:lnTo>
                  <a:pt x="128" y="1856"/>
                </a:lnTo>
                <a:cubicBezTo>
                  <a:pt x="128" y="1753"/>
                  <a:pt x="128" y="1649"/>
                  <a:pt x="64" y="1649"/>
                </a:cubicBezTo>
                <a:lnTo>
                  <a:pt x="64" y="206"/>
                </a:lnTo>
                <a:cubicBezTo>
                  <a:pt x="43" y="137"/>
                  <a:pt x="21" y="69"/>
                  <a:pt x="0" y="0"/>
                </a:cubicBezTo>
                <a:cubicBezTo>
                  <a:pt x="21" y="1340"/>
                  <a:pt x="43" y="2681"/>
                  <a:pt x="64" y="402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grpSp>
        <p:nvGrpSpPr>
          <p:cNvPr id="40" name="Group 39"/>
          <p:cNvGrpSpPr/>
          <p:nvPr/>
        </p:nvGrpSpPr>
        <p:grpSpPr>
          <a:xfrm>
            <a:off x="2675761" y="2278992"/>
            <a:ext cx="2363748" cy="2286619"/>
            <a:chOff x="68627" y="2278992"/>
            <a:chExt cx="2498673" cy="2286619"/>
          </a:xfrm>
        </p:grpSpPr>
        <p:grpSp>
          <p:nvGrpSpPr>
            <p:cNvPr id="41" name="Group 40"/>
            <p:cNvGrpSpPr/>
            <p:nvPr/>
          </p:nvGrpSpPr>
          <p:grpSpPr>
            <a:xfrm>
              <a:off x="68627" y="2278992"/>
              <a:ext cx="2498673" cy="2286619"/>
              <a:chOff x="2329088" y="2222288"/>
              <a:chExt cx="4644173" cy="2286619"/>
            </a:xfrm>
          </p:grpSpPr>
          <p:sp>
            <p:nvSpPr>
              <p:cNvPr id="44" name="TextBox 43"/>
              <p:cNvSpPr txBox="1"/>
              <p:nvPr/>
            </p:nvSpPr>
            <p:spPr>
              <a:xfrm>
                <a:off x="4120505" y="2269575"/>
                <a:ext cx="1988450" cy="226591"/>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Placebo (n=205)</a:t>
                </a:r>
                <a:endParaRPr kumimoji="0" lang="fr-FR" sz="100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grpSp>
            <p:nvGrpSpPr>
              <p:cNvPr id="45" name="Group 44"/>
              <p:cNvGrpSpPr/>
              <p:nvPr/>
            </p:nvGrpSpPr>
            <p:grpSpPr>
              <a:xfrm>
                <a:off x="2972561" y="2333162"/>
                <a:ext cx="4000700" cy="2072210"/>
                <a:chOff x="2291341" y="1973094"/>
                <a:chExt cx="5075065" cy="3926658"/>
              </a:xfrm>
            </p:grpSpPr>
            <p:cxnSp>
              <p:nvCxnSpPr>
                <p:cNvPr id="56" name="Straight Connector 55"/>
                <p:cNvCxnSpPr/>
                <p:nvPr/>
              </p:nvCxnSpPr>
              <p:spPr>
                <a:xfrm>
                  <a:off x="2401643" y="1973094"/>
                  <a:ext cx="0" cy="39068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91341" y="245695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291341" y="2951246"/>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291341" y="353126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291341" y="3939832"/>
                  <a:ext cx="507506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291341" y="449729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291341" y="4928418"/>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291341" y="542271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291341" y="589975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291341" y="198237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2467666" y="2222288"/>
                <a:ext cx="558578"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100</a:t>
                </a:r>
                <a:endParaRPr kumimoji="0" lang="fr-FR" sz="100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47" name="TextBox 46"/>
              <p:cNvSpPr txBox="1"/>
              <p:nvPr/>
            </p:nvSpPr>
            <p:spPr>
              <a:xfrm>
                <a:off x="2606246" y="2483012"/>
                <a:ext cx="419998"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75</a:t>
                </a:r>
                <a:endParaRPr kumimoji="0" lang="fr-FR" sz="100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48" name="TextBox 47"/>
              <p:cNvSpPr txBox="1"/>
              <p:nvPr/>
            </p:nvSpPr>
            <p:spPr>
              <a:xfrm>
                <a:off x="2606246" y="2730895"/>
                <a:ext cx="419998"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50</a:t>
                </a:r>
                <a:endParaRPr kumimoji="0" lang="fr-FR" sz="100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49" name="TextBox 48"/>
              <p:cNvSpPr txBox="1"/>
              <p:nvPr/>
            </p:nvSpPr>
            <p:spPr>
              <a:xfrm>
                <a:off x="2606246" y="3036477"/>
                <a:ext cx="419998"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20</a:t>
                </a:r>
                <a:endParaRPr kumimoji="0" lang="fr-FR" sz="100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50" name="TextBox 49"/>
              <p:cNvSpPr txBox="1"/>
              <p:nvPr/>
            </p:nvSpPr>
            <p:spPr>
              <a:xfrm>
                <a:off x="2744823" y="3255921"/>
                <a:ext cx="281421"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0</a:t>
                </a:r>
                <a:endParaRPr kumimoji="0" lang="fr-FR" sz="100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51" name="TextBox 50"/>
              <p:cNvSpPr txBox="1"/>
              <p:nvPr/>
            </p:nvSpPr>
            <p:spPr>
              <a:xfrm>
                <a:off x="2467664" y="3548516"/>
                <a:ext cx="558578"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–30</a:t>
                </a:r>
                <a:endParaRPr kumimoji="0" lang="fr-FR" sz="100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52" name="TextBox 51"/>
              <p:cNvSpPr txBox="1"/>
              <p:nvPr/>
            </p:nvSpPr>
            <p:spPr>
              <a:xfrm>
                <a:off x="2467666" y="3773858"/>
                <a:ext cx="558578"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–50</a:t>
                </a:r>
                <a:endParaRPr kumimoji="0" lang="fr-FR" sz="100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53" name="TextBox 52"/>
              <p:cNvSpPr txBox="1"/>
              <p:nvPr/>
            </p:nvSpPr>
            <p:spPr>
              <a:xfrm>
                <a:off x="2467666" y="4039468"/>
                <a:ext cx="558578"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–75</a:t>
                </a:r>
                <a:endParaRPr kumimoji="0" lang="fr-FR" sz="100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54" name="TextBox 53"/>
              <p:cNvSpPr txBox="1"/>
              <p:nvPr/>
            </p:nvSpPr>
            <p:spPr>
              <a:xfrm>
                <a:off x="2329088" y="4282316"/>
                <a:ext cx="697156"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–100</a:t>
                </a:r>
                <a:endParaRPr kumimoji="0" lang="fr-FR" sz="1000" i="0" u="none" strike="noStrike" kern="120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55" name="TextBox 54"/>
              <p:cNvSpPr txBox="1"/>
              <p:nvPr/>
            </p:nvSpPr>
            <p:spPr>
              <a:xfrm>
                <a:off x="4149568" y="4022952"/>
                <a:ext cx="2365333" cy="226591"/>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i="0" u="none" strike="noStrike" kern="1200" cap="none" spc="0" normalizeH="0" baseline="0" dirty="0" smtClean="0">
                    <a:ln>
                      <a:noFill/>
                    </a:ln>
                    <a:effectLst/>
                    <a:uLnTx/>
                    <a:uFillTx/>
                    <a:latin typeface="Arial" panose="020B0604020202020204" pitchFamily="34" charset="0"/>
                    <a:ea typeface="+mn-ea"/>
                    <a:cs typeface="Arial" panose="020B0604020202020204" pitchFamily="34" charset="0"/>
                  </a:rPr>
                  <a:t>11% toute réduction</a:t>
                </a:r>
                <a:endParaRPr kumimoji="0" lang="fr-FR" sz="1000" i="0" u="none" strike="noStrike" kern="1200" cap="none" spc="0" normalizeH="0" baseline="0" dirty="0">
                  <a:ln>
                    <a:noFill/>
                  </a:ln>
                  <a:effectLst/>
                  <a:uLnTx/>
                  <a:uFillTx/>
                  <a:latin typeface="Arial" panose="020B0604020202020204" pitchFamily="34" charset="0"/>
                  <a:ea typeface="+mn-ea"/>
                  <a:cs typeface="Arial" panose="020B0604020202020204" pitchFamily="34" charset="0"/>
                </a:endParaRPr>
              </a:p>
            </p:txBody>
          </p:sp>
        </p:grpSp>
        <p:cxnSp>
          <p:nvCxnSpPr>
            <p:cNvPr id="42" name="Straight Connector 41"/>
            <p:cNvCxnSpPr/>
            <p:nvPr/>
          </p:nvCxnSpPr>
          <p:spPr>
            <a:xfrm>
              <a:off x="461612" y="3721957"/>
              <a:ext cx="2105688"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61612" y="3217098"/>
              <a:ext cx="2105688"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66" name="Chart 65"/>
          <p:cNvGraphicFramePr/>
          <p:nvPr>
            <p:extLst>
              <p:ext uri="{D42A27DB-BD31-4B8C-83A1-F6EECF244321}">
                <p14:modId xmlns:p14="http://schemas.microsoft.com/office/powerpoint/2010/main" val="178960704"/>
              </p:ext>
            </p:extLst>
          </p:nvPr>
        </p:nvGraphicFramePr>
        <p:xfrm>
          <a:off x="5435054" y="2046466"/>
          <a:ext cx="3598587" cy="2885660"/>
        </p:xfrm>
        <a:graphic>
          <a:graphicData uri="http://schemas.openxmlformats.org/drawingml/2006/chart">
            <c:chart xmlns:c="http://schemas.openxmlformats.org/drawingml/2006/chart" xmlns:r="http://schemas.openxmlformats.org/officeDocument/2006/relationships" r:id="rId2"/>
          </a:graphicData>
        </a:graphic>
      </p:graphicFrame>
      <p:sp>
        <p:nvSpPr>
          <p:cNvPr id="67" name="Rectangle 66"/>
          <p:cNvSpPr>
            <a:spLocks noChangeAspect="1"/>
          </p:cNvSpPr>
          <p:nvPr/>
        </p:nvSpPr>
        <p:spPr>
          <a:xfrm>
            <a:off x="3000587" y="5058436"/>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68" name="Rectangle 67"/>
          <p:cNvSpPr>
            <a:spLocks noChangeAspect="1"/>
          </p:cNvSpPr>
          <p:nvPr/>
        </p:nvSpPr>
        <p:spPr>
          <a:xfrm>
            <a:off x="3000587" y="5382974"/>
            <a:ext cx="144000" cy="144000"/>
          </a:xfrm>
          <a:prstGeom prst="rect">
            <a:avLst/>
          </a:prstGeom>
          <a:solidFill>
            <a:schemeClr val="accent2"/>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69" name="Rectangle 68"/>
          <p:cNvSpPr/>
          <p:nvPr/>
        </p:nvSpPr>
        <p:spPr>
          <a:xfrm>
            <a:off x="3121991" y="4996508"/>
            <a:ext cx="1077539" cy="590931"/>
          </a:xfrm>
          <a:prstGeom prst="rect">
            <a:avLst/>
          </a:prstGeom>
        </p:spPr>
        <p:txBody>
          <a:bodyPr wrap="non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Cabozantinib</a:t>
            </a:r>
            <a:b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br>
            <a:endPar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fr-FR" sz="1200" b="0" i="0" u="none" strike="noStrike" kern="1200" cap="none" spc="0" normalizeH="0" baseline="0" smtClean="0">
                <a:ln>
                  <a:noFill/>
                </a:ln>
                <a:effectLst/>
                <a:uLnTx/>
                <a:uFillTx/>
                <a:latin typeface="Arial" panose="020B0604020202020204" pitchFamily="34" charset="0"/>
                <a:ea typeface="+mn-ea"/>
                <a:cs typeface="Arial" panose="020B0604020202020204" pitchFamily="34" charset="0"/>
              </a:rPr>
              <a:t>Placebo</a:t>
            </a:r>
            <a:endParaRPr kumimoji="0" lang="fr-FR" sz="1200" b="0" i="0" u="none" strike="noStrike" kern="1200" cap="none" spc="0" normalizeH="0" baseline="0">
              <a:ln>
                <a:noFill/>
              </a:ln>
              <a:effectLst/>
              <a:uLnTx/>
              <a:uFillTx/>
              <a:ea typeface="+mn-ea"/>
            </a:endParaRPr>
          </a:p>
        </p:txBody>
      </p:sp>
      <p:sp>
        <p:nvSpPr>
          <p:cNvPr id="70" name="TextBox 69"/>
          <p:cNvSpPr txBox="1"/>
          <p:nvPr/>
        </p:nvSpPr>
        <p:spPr>
          <a:xfrm rot="16200000">
            <a:off x="4133965" y="3343000"/>
            <a:ext cx="2524361" cy="24622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u="none" strike="noStrike" kern="1200" cap="none" spc="0" normalizeH="0" baseline="0" dirty="0" smtClean="0">
                <a:ln>
                  <a:noFill/>
                </a:ln>
                <a:solidFill>
                  <a:srgbClr val="4D4D4D"/>
                </a:solidFill>
                <a:effectLst/>
                <a:uLnTx/>
                <a:uFillTx/>
                <a:latin typeface="Arial" charset="0"/>
                <a:ea typeface="+mn-ea"/>
                <a:cs typeface="Arial" charset="0"/>
              </a:rPr>
              <a:t>Population</a:t>
            </a:r>
            <a:r>
              <a:rPr kumimoji="0" lang="fr-FR" sz="1000" u="none" strike="noStrike" kern="1200" cap="none" spc="0" normalizeH="0" dirty="0" smtClean="0">
                <a:ln>
                  <a:noFill/>
                </a:ln>
                <a:solidFill>
                  <a:srgbClr val="4D4D4D"/>
                </a:solidFill>
                <a:effectLst/>
                <a:uLnTx/>
                <a:uFillTx/>
                <a:latin typeface="Arial" charset="0"/>
                <a:ea typeface="+mn-ea"/>
                <a:cs typeface="Arial" charset="0"/>
              </a:rPr>
              <a:t> </a:t>
            </a:r>
            <a:r>
              <a:rPr kumimoji="0" lang="fr-FR" sz="1000" u="none" strike="noStrike" kern="1200" cap="none" spc="0" normalizeH="0" baseline="0" dirty="0" smtClean="0">
                <a:ln>
                  <a:noFill/>
                </a:ln>
                <a:solidFill>
                  <a:srgbClr val="4D4D4D"/>
                </a:solidFill>
                <a:effectLst/>
                <a:uLnTx/>
                <a:uFillTx/>
                <a:latin typeface="Arial" charset="0"/>
                <a:ea typeface="+mn-ea"/>
                <a:cs typeface="Arial" charset="0"/>
              </a:rPr>
              <a:t>ITT avec réduction AFP ≥50% </a:t>
            </a:r>
            <a:endParaRPr kumimoji="0" lang="fr-FR" sz="100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71" name="TextBox 70"/>
          <p:cNvSpPr txBox="1"/>
          <p:nvPr/>
        </p:nvSpPr>
        <p:spPr>
          <a:xfrm>
            <a:off x="5793659" y="4760349"/>
            <a:ext cx="800219" cy="24622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&lt;20 ng/mL</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72" name="TextBox 71"/>
          <p:cNvSpPr txBox="1"/>
          <p:nvPr/>
        </p:nvSpPr>
        <p:spPr>
          <a:xfrm>
            <a:off x="6301287" y="4932296"/>
            <a:ext cx="2097900"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i="0" u="none" strike="noStrike" kern="1200" cap="none" spc="0" normalizeH="0" baseline="0" dirty="0" smtClean="0">
                <a:ln>
                  <a:noFill/>
                </a:ln>
                <a:solidFill>
                  <a:srgbClr val="4D4D4D"/>
                </a:solidFill>
                <a:effectLst/>
                <a:uLnTx/>
                <a:uFillTx/>
                <a:latin typeface="Arial" charset="0"/>
                <a:ea typeface="+mn-ea"/>
                <a:cs typeface="Arial" charset="0"/>
              </a:rPr>
              <a:t>Catégorie AFP </a:t>
            </a:r>
            <a:r>
              <a:rPr lang="fr-FR" sz="1200" dirty="0" smtClean="0">
                <a:solidFill>
                  <a:srgbClr val="4D4D4D"/>
                </a:solidFill>
              </a:rPr>
              <a:t>à l’inclusion</a:t>
            </a:r>
            <a:endParaRPr kumimoji="0" lang="fr-FR" sz="120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73" name="TextBox 72"/>
          <p:cNvSpPr txBox="1"/>
          <p:nvPr/>
        </p:nvSpPr>
        <p:spPr>
          <a:xfrm>
            <a:off x="6565513" y="4756995"/>
            <a:ext cx="800219" cy="24622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≥20 ng/mL</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74" name="TextBox 73"/>
          <p:cNvSpPr txBox="1"/>
          <p:nvPr/>
        </p:nvSpPr>
        <p:spPr>
          <a:xfrm>
            <a:off x="7298895" y="4753641"/>
            <a:ext cx="877163" cy="24622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&lt;400 ng/mL</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75" name="TextBox 74"/>
          <p:cNvSpPr txBox="1"/>
          <p:nvPr/>
        </p:nvSpPr>
        <p:spPr>
          <a:xfrm>
            <a:off x="8081168" y="4750287"/>
            <a:ext cx="856325" cy="24622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≥400 ng/mL</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76" name="TextBox 75"/>
          <p:cNvSpPr txBox="1"/>
          <p:nvPr/>
        </p:nvSpPr>
        <p:spPr>
          <a:xfrm>
            <a:off x="4143676" y="5192043"/>
            <a:ext cx="1795433"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dirty="0" smtClean="0">
                <a:ln>
                  <a:noFill/>
                </a:ln>
                <a:solidFill>
                  <a:srgbClr val="4D4D4D"/>
                </a:solidFill>
                <a:effectLst/>
                <a:uLnTx/>
                <a:uFillTx/>
                <a:latin typeface="Arial" charset="0"/>
                <a:ea typeface="+mn-ea"/>
                <a:cs typeface="Arial" charset="0"/>
              </a:rPr>
              <a:t>Population ITT, n</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dirty="0" smtClean="0">
                <a:ln>
                  <a:noFill/>
                </a:ln>
                <a:solidFill>
                  <a:srgbClr val="4D4D4D"/>
                </a:solidFill>
                <a:effectLst/>
                <a:uLnTx/>
                <a:uFillTx/>
                <a:latin typeface="Arial" charset="0"/>
                <a:ea typeface="+mn-ea"/>
                <a:cs typeface="Arial" charset="0"/>
              </a:rPr>
              <a:t>Patients évaluables AFP, n</a:t>
            </a:r>
            <a:endParaRPr kumimoji="0" lang="fr-FR" sz="10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77" name="TextBox 76"/>
          <p:cNvSpPr txBox="1"/>
          <p:nvPr/>
        </p:nvSpPr>
        <p:spPr>
          <a:xfrm>
            <a:off x="5872681" y="5192043"/>
            <a:ext cx="40193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139</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112</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78" name="TextBox 77"/>
          <p:cNvSpPr txBox="1"/>
          <p:nvPr/>
        </p:nvSpPr>
        <p:spPr>
          <a:xfrm>
            <a:off x="6157053" y="5192043"/>
            <a:ext cx="32579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77</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66</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79" name="TextBox 78"/>
          <p:cNvSpPr txBox="1"/>
          <p:nvPr/>
        </p:nvSpPr>
        <p:spPr>
          <a:xfrm>
            <a:off x="6625948" y="5192043"/>
            <a:ext cx="396262"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331</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261</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80" name="TextBox 79"/>
          <p:cNvSpPr txBox="1"/>
          <p:nvPr/>
        </p:nvSpPr>
        <p:spPr>
          <a:xfrm>
            <a:off x="6894019" y="5192043"/>
            <a:ext cx="39632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dirty="0" smtClean="0">
                <a:ln>
                  <a:noFill/>
                </a:ln>
                <a:solidFill>
                  <a:srgbClr val="4D4D4D"/>
                </a:solidFill>
                <a:effectLst/>
                <a:uLnTx/>
                <a:uFillTx/>
                <a:latin typeface="Arial" charset="0"/>
                <a:ea typeface="+mn-ea"/>
                <a:cs typeface="Arial" charset="0"/>
              </a:rPr>
              <a:t>160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dirty="0" smtClean="0">
                <a:ln>
                  <a:noFill/>
                </a:ln>
                <a:solidFill>
                  <a:srgbClr val="4D4D4D"/>
                </a:solidFill>
                <a:effectLst/>
                <a:uLnTx/>
                <a:uFillTx/>
                <a:latin typeface="Arial" charset="0"/>
                <a:ea typeface="+mn-ea"/>
                <a:cs typeface="Arial" charset="0"/>
              </a:rPr>
              <a:t>126</a:t>
            </a:r>
            <a:endParaRPr kumimoji="0" lang="fr-FR" sz="10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1" name="TextBox 80"/>
          <p:cNvSpPr txBox="1"/>
          <p:nvPr/>
        </p:nvSpPr>
        <p:spPr>
          <a:xfrm>
            <a:off x="7450731" y="5192043"/>
            <a:ext cx="39632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278</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221</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82" name="TextBox 81"/>
          <p:cNvSpPr txBox="1"/>
          <p:nvPr/>
        </p:nvSpPr>
        <p:spPr>
          <a:xfrm>
            <a:off x="7713259" y="5192043"/>
            <a:ext cx="40193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dirty="0" smtClean="0">
                <a:ln>
                  <a:noFill/>
                </a:ln>
                <a:solidFill>
                  <a:srgbClr val="4D4D4D"/>
                </a:solidFill>
                <a:effectLst/>
                <a:uLnTx/>
                <a:uFillTx/>
                <a:latin typeface="Arial" charset="0"/>
                <a:ea typeface="+mn-ea"/>
                <a:cs typeface="Arial" charset="0"/>
              </a:rPr>
              <a:t>136</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dirty="0" smtClean="0">
                <a:ln>
                  <a:noFill/>
                </a:ln>
                <a:solidFill>
                  <a:srgbClr val="4D4D4D"/>
                </a:solidFill>
                <a:effectLst/>
                <a:uLnTx/>
                <a:uFillTx/>
                <a:latin typeface="Arial" charset="0"/>
                <a:ea typeface="+mn-ea"/>
                <a:cs typeface="Arial" charset="0"/>
              </a:rPr>
              <a:t>119</a:t>
            </a:r>
            <a:endParaRPr kumimoji="0" lang="fr-FR" sz="10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3" name="TextBox 82"/>
          <p:cNvSpPr txBox="1"/>
          <p:nvPr/>
        </p:nvSpPr>
        <p:spPr>
          <a:xfrm>
            <a:off x="8209075" y="5192043"/>
            <a:ext cx="39632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192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smtClean="0">
                <a:ln>
                  <a:noFill/>
                </a:ln>
                <a:solidFill>
                  <a:srgbClr val="4D4D4D"/>
                </a:solidFill>
                <a:effectLst/>
                <a:uLnTx/>
                <a:uFillTx/>
                <a:latin typeface="Arial" charset="0"/>
                <a:ea typeface="+mn-ea"/>
                <a:cs typeface="Arial" charset="0"/>
              </a:rPr>
              <a:t>152</a:t>
            </a:r>
            <a:endParaRPr kumimoji="0" lang="fr-FR" sz="10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84" name="TextBox 83"/>
          <p:cNvSpPr txBox="1"/>
          <p:nvPr/>
        </p:nvSpPr>
        <p:spPr>
          <a:xfrm>
            <a:off x="8469286" y="5192043"/>
            <a:ext cx="404252"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dirty="0" smtClean="0">
                <a:ln>
                  <a:noFill/>
                </a:ln>
                <a:solidFill>
                  <a:srgbClr val="4D4D4D"/>
                </a:solidFill>
                <a:effectLst/>
                <a:uLnTx/>
                <a:uFillTx/>
                <a:latin typeface="Arial" charset="0"/>
                <a:ea typeface="+mn-ea"/>
                <a:cs typeface="Arial" charset="0"/>
              </a:rPr>
              <a:t>101</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dirty="0" smtClean="0">
                <a:ln>
                  <a:noFill/>
                </a:ln>
                <a:solidFill>
                  <a:srgbClr val="4D4D4D"/>
                </a:solidFill>
                <a:effectLst/>
                <a:uLnTx/>
                <a:uFillTx/>
                <a:latin typeface="Arial" charset="0"/>
                <a:ea typeface="+mn-ea"/>
                <a:cs typeface="Arial" charset="0"/>
              </a:rPr>
              <a:t>73</a:t>
            </a:r>
            <a:endParaRPr kumimoji="0" lang="fr-FR" sz="10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5" name="TextBox 84"/>
          <p:cNvSpPr txBox="1"/>
          <p:nvPr/>
        </p:nvSpPr>
        <p:spPr>
          <a:xfrm>
            <a:off x="116652" y="1613615"/>
            <a:ext cx="5145159" cy="584776"/>
          </a:xfrm>
          <a:prstGeom prst="rect">
            <a:avLst/>
          </a:prstGeom>
          <a:noFill/>
        </p:spPr>
        <p:txBody>
          <a:bodyPr wrap="none" rtlCol="0">
            <a:spAutoFit/>
          </a:bodyPr>
          <a:lstStyle/>
          <a:p>
            <a:pPr lvl="0" algn="ctr">
              <a:defRPr/>
            </a:pPr>
            <a:r>
              <a:rPr kumimoji="0" lang="fr-FR" sz="1600" b="1" i="0" u="none" strike="noStrike" kern="1200" cap="none" spc="0" normalizeH="0" baseline="0" dirty="0" smtClean="0">
                <a:ln>
                  <a:noFill/>
                </a:ln>
                <a:solidFill>
                  <a:srgbClr val="4D4D4D"/>
                </a:solidFill>
                <a:effectLst/>
                <a:uLnTx/>
                <a:uFillTx/>
                <a:latin typeface="Arial" charset="0"/>
                <a:ea typeface="+mn-ea"/>
                <a:cs typeface="Arial" charset="0"/>
              </a:rPr>
              <a:t>Meilleur % de variation </a:t>
            </a:r>
            <a:r>
              <a:rPr lang="fr-FR" sz="1600" b="1" dirty="0">
                <a:solidFill>
                  <a:srgbClr val="4D4D4D"/>
                </a:solidFill>
              </a:rPr>
              <a:t>de la somme des </a:t>
            </a:r>
            <a:r>
              <a:rPr lang="fr-FR" sz="1600" b="1" dirty="0" smtClean="0">
                <a:solidFill>
                  <a:srgbClr val="4D4D4D"/>
                </a:solidFill>
              </a:rPr>
              <a:t>diamètres</a:t>
            </a:r>
            <a:br>
              <a:rPr lang="fr-FR" sz="1600" b="1" dirty="0" smtClean="0">
                <a:solidFill>
                  <a:srgbClr val="4D4D4D"/>
                </a:solidFill>
              </a:rPr>
            </a:br>
            <a:r>
              <a:rPr kumimoji="0" lang="fr-FR" sz="1600" b="1" i="0" u="none" strike="noStrike" kern="1200" cap="none" spc="0" normalizeH="0" baseline="0" dirty="0" smtClean="0">
                <a:ln>
                  <a:noFill/>
                </a:ln>
                <a:solidFill>
                  <a:srgbClr val="4D4D4D"/>
                </a:solidFill>
                <a:effectLst/>
                <a:uLnTx/>
                <a:uFillTx/>
                <a:latin typeface="Arial" charset="0"/>
                <a:ea typeface="+mn-ea"/>
                <a:cs typeface="Arial" charset="0"/>
              </a:rPr>
              <a:t>par rapport à l’inclusion</a:t>
            </a:r>
            <a:endParaRPr kumimoji="0" lang="fr-FR" sz="16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6" name="TextBox 85"/>
          <p:cNvSpPr txBox="1"/>
          <p:nvPr/>
        </p:nvSpPr>
        <p:spPr>
          <a:xfrm>
            <a:off x="6492369" y="1808380"/>
            <a:ext cx="150724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smtClean="0">
                <a:ln>
                  <a:noFill/>
                </a:ln>
                <a:solidFill>
                  <a:srgbClr val="4D4D4D"/>
                </a:solidFill>
                <a:effectLst/>
                <a:uLnTx/>
                <a:uFillTx/>
                <a:latin typeface="Arial" charset="0"/>
                <a:ea typeface="+mn-ea"/>
                <a:cs typeface="Arial" charset="0"/>
              </a:rPr>
              <a:t>Réponse AFP</a:t>
            </a:r>
            <a:endParaRPr kumimoji="0" lang="fr-FR" sz="1600" b="1" i="0" u="none" strike="noStrike" kern="1200" cap="none" spc="0" normalizeH="0" baseline="0" dirty="0">
              <a:ln>
                <a:noFill/>
              </a:ln>
              <a:solidFill>
                <a:srgbClr val="4D4D4D"/>
              </a:solidFill>
              <a:effectLst/>
              <a:uLnTx/>
              <a:uFillTx/>
              <a:latin typeface="Arial" charset="0"/>
              <a:ea typeface="+mn-ea"/>
              <a:cs typeface="Arial" charset="0"/>
            </a:endParaRPr>
          </a:p>
        </p:txBody>
      </p:sp>
    </p:spTree>
    <p:extLst>
      <p:ext uri="{BB962C8B-B14F-4D97-AF65-F5344CB8AC3E}">
        <p14:creationId xmlns:p14="http://schemas.microsoft.com/office/powerpoint/2010/main" val="733107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O-011: Evaluation de la réponse tumorale, de la réponse AFP et du délai jusqu’à progression dans l’étude de phase 3 CELESTIAL évaluant cabozantinib versus placebo dans le carcinome hépatocellulaire (CHC) avancé – Merle P, et al</a:t>
            </a:r>
            <a:endParaRPr lang="fr-FR"/>
          </a:p>
        </p:txBody>
      </p:sp>
      <p:sp>
        <p:nvSpPr>
          <p:cNvPr id="6" name="Content Placeholder 2"/>
          <p:cNvSpPr>
            <a:spLocks noGrp="1"/>
          </p:cNvSpPr>
          <p:nvPr>
            <p:ph idx="1"/>
          </p:nvPr>
        </p:nvSpPr>
        <p:spPr>
          <a:xfrm>
            <a:off x="365124" y="1254035"/>
            <a:ext cx="8413751" cy="5192892"/>
          </a:xfrm>
        </p:spPr>
        <p:txBody>
          <a:bodyPr/>
          <a:lstStyle/>
          <a:p>
            <a:pPr marL="0" indent="0">
              <a:buNone/>
            </a:pPr>
            <a:r>
              <a:rPr lang="fr-FR" b="1" dirty="0" smtClean="0"/>
              <a:t>Résultats</a:t>
            </a:r>
          </a:p>
          <a:p>
            <a:pPr marL="0" indent="0">
              <a:buNone/>
            </a:pPr>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buNone/>
            </a:pPr>
            <a:endParaRPr lang="fr-FR" dirty="0" smtClean="0"/>
          </a:p>
          <a:p>
            <a:endParaRPr lang="fr-FR" dirty="0" smtClean="0"/>
          </a:p>
          <a:p>
            <a:pPr>
              <a:spcBef>
                <a:spcPts val="1800"/>
              </a:spcBef>
            </a:pPr>
            <a:r>
              <a:rPr lang="fr-FR" dirty="0" smtClean="0"/>
              <a:t>Les doses ont été réduites chez 62% et 13% des patients des bras cabozantinib et placebo respectivement</a:t>
            </a:r>
          </a:p>
          <a:p>
            <a:r>
              <a:rPr lang="fr-FR" dirty="0" smtClean="0"/>
              <a:t>Des arrêts de traitement pour toxicité sont survenus chez 16% et 3% des patients des bras cabozantinib et placebo respectivement</a:t>
            </a:r>
          </a:p>
        </p:txBody>
      </p:sp>
      <p:sp>
        <p:nvSpPr>
          <p:cNvPr id="5" name="Text Placeholder 4"/>
          <p:cNvSpPr>
            <a:spLocks noGrp="1"/>
          </p:cNvSpPr>
          <p:nvPr>
            <p:ph type="body" sz="quarter" idx="11"/>
          </p:nvPr>
        </p:nvSpPr>
        <p:spPr/>
        <p:txBody>
          <a:bodyPr/>
          <a:lstStyle/>
          <a:p>
            <a:r>
              <a:rPr lang="fr-FR" smtClean="0"/>
              <a:t/>
            </a:r>
            <a:br>
              <a:rPr lang="fr-FR" smtClean="0"/>
            </a:br>
            <a:r>
              <a:rPr lang="fr-FR" smtClean="0"/>
              <a:t>Merle P, et al, Ann Oncol 2018;29(suppl 5):abstr O-011</a:t>
            </a:r>
            <a:endParaRPr lang="fr-FR"/>
          </a:p>
        </p:txBody>
      </p:sp>
      <p:graphicFrame>
        <p:nvGraphicFramePr>
          <p:cNvPr id="8" name="Group 88"/>
          <p:cNvGraphicFramePr>
            <a:graphicFrameLocks noGrp="1"/>
          </p:cNvGraphicFramePr>
          <p:nvPr>
            <p:extLst>
              <p:ext uri="{D42A27DB-BD31-4B8C-83A1-F6EECF244321}">
                <p14:modId xmlns:p14="http://schemas.microsoft.com/office/powerpoint/2010/main" val="1440111845"/>
              </p:ext>
            </p:extLst>
          </p:nvPr>
        </p:nvGraphicFramePr>
        <p:xfrm>
          <a:off x="4393252" y="1537787"/>
          <a:ext cx="3925567" cy="1005840"/>
        </p:xfrm>
        <a:graphic>
          <a:graphicData uri="http://schemas.openxmlformats.org/drawingml/2006/table">
            <a:tbl>
              <a:tblPr firstRow="1" bandRow="1">
                <a:tableStyleId>{69012ECD-51FC-41F1-AA8D-1B2483CD663E}</a:tableStyleId>
              </a:tblPr>
              <a:tblGrid>
                <a:gridCol w="1723057">
                  <a:extLst>
                    <a:ext uri="{9D8B030D-6E8A-4147-A177-3AD203B41FA5}">
                      <a16:colId xmlns:a16="http://schemas.microsoft.com/office/drawing/2014/main" val="20000"/>
                    </a:ext>
                  </a:extLst>
                </a:gridCol>
                <a:gridCol w="1337880">
                  <a:extLst>
                    <a:ext uri="{9D8B030D-6E8A-4147-A177-3AD203B41FA5}">
                      <a16:colId xmlns:a16="http://schemas.microsoft.com/office/drawing/2014/main" val="20001"/>
                    </a:ext>
                  </a:extLst>
                </a:gridCol>
                <a:gridCol w="864630">
                  <a:extLst>
                    <a:ext uri="{9D8B030D-6E8A-4147-A177-3AD203B41FA5}">
                      <a16:colId xmlns:a16="http://schemas.microsoft.com/office/drawing/2014/main" val="20002"/>
                    </a:ext>
                  </a:extLst>
                </a:gridCol>
              </a:tblGrid>
              <a:tr h="2834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smtClean="0">
                          <a:ln>
                            <a:noFill/>
                          </a:ln>
                          <a:solidFill>
                            <a:schemeClr val="tx1"/>
                          </a:solidFill>
                          <a:effectLst/>
                          <a:latin typeface="+mn-lt"/>
                        </a:rPr>
                        <a:t>DàP</a:t>
                      </a:r>
                      <a:r>
                        <a:rPr kumimoji="0" lang="en-GB" sz="1200" u="none" strike="noStrike" cap="none" normalizeH="0" baseline="0" dirty="0" smtClean="0">
                          <a:ln>
                            <a:noFill/>
                          </a:ln>
                          <a:solidFill>
                            <a:schemeClr val="tx1"/>
                          </a:solidFill>
                          <a:effectLst/>
                          <a:latin typeface="+mn-lt"/>
                        </a:rPr>
                        <a:t> </a:t>
                      </a:r>
                      <a:r>
                        <a:rPr kumimoji="0" lang="en-GB" sz="1200" u="none" strike="noStrike" cap="none" normalizeH="0" baseline="0" dirty="0" err="1" smtClean="0">
                          <a:ln>
                            <a:noFill/>
                          </a:ln>
                          <a:solidFill>
                            <a:schemeClr val="tx1"/>
                          </a:solidFill>
                          <a:effectLst/>
                          <a:latin typeface="+mn-lt"/>
                        </a:rPr>
                        <a:t>médian</a:t>
                      </a:r>
                      <a:r>
                        <a:rPr kumimoji="0" lang="en-GB" sz="1200" u="none" strike="noStrike" cap="none" normalizeH="0" baseline="0" dirty="0" smtClean="0">
                          <a:ln>
                            <a:noFill/>
                          </a:ln>
                          <a:solidFill>
                            <a:schemeClr val="tx1"/>
                          </a:solidFill>
                          <a:effectLst/>
                          <a:latin typeface="+mn-lt"/>
                        </a:rPr>
                        <a:t>, </a:t>
                      </a:r>
                      <a:r>
                        <a:rPr kumimoji="0" lang="en-GB" sz="1200" u="none" strike="noStrike" cap="none" normalizeH="0" baseline="0" dirty="0" err="1" smtClean="0">
                          <a:ln>
                            <a:noFill/>
                          </a:ln>
                          <a:solidFill>
                            <a:schemeClr val="tx1"/>
                          </a:solidFill>
                          <a:effectLst/>
                          <a:latin typeface="+mn-lt"/>
                        </a:rPr>
                        <a:t>mois</a:t>
                      </a:r>
                      <a:r>
                        <a:rPr kumimoji="0" lang="en-GB" sz="1200" u="none" strike="noStrike" cap="none" normalizeH="0" baseline="0" dirty="0" smtClean="0">
                          <a:ln>
                            <a:noFill/>
                          </a:ln>
                          <a:solidFill>
                            <a:schemeClr val="tx1"/>
                          </a:solidFill>
                          <a:effectLst/>
                          <a:latin typeface="+mn-lt"/>
                        </a:rPr>
                        <a:t> (IC95%)</a:t>
                      </a:r>
                      <a:endParaRPr kumimoji="0" lang="en-GB" sz="1200" b="1" i="0" u="none" strike="noStrike" cap="none" normalizeH="0" baseline="0" dirty="0">
                        <a:ln>
                          <a:noFill/>
                        </a:ln>
                        <a:solidFill>
                          <a:schemeClr val="tx1"/>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err="1" smtClean="0">
                          <a:ln>
                            <a:noFill/>
                          </a:ln>
                          <a:solidFill>
                            <a:schemeClr val="tx1"/>
                          </a:solidFill>
                          <a:effectLst/>
                          <a:latin typeface="+mn-lt"/>
                          <a:cs typeface="Arial" charset="0"/>
                        </a:rPr>
                        <a:t>Evts</a:t>
                      </a:r>
                      <a:endParaRPr kumimoji="0" lang="en-GB" sz="1200" b="1" i="0" u="none" strike="noStrike" cap="none" normalizeH="0" baseline="0" dirty="0">
                        <a:ln>
                          <a:noFill/>
                        </a:ln>
                        <a:solidFill>
                          <a:schemeClr val="tx1"/>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200" dirty="0" smtClean="0">
                          <a:solidFill>
                            <a:schemeClr val="accent3"/>
                          </a:solidFill>
                          <a:latin typeface="Arial" panose="020B0604020202020204" pitchFamily="34" charset="0"/>
                          <a:cs typeface="Arial" panose="020B0604020202020204" pitchFamily="34" charset="0"/>
                        </a:rPr>
                        <a:t>Cabozantinib (n=470)</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3"/>
                          </a:solidFill>
                          <a:effectLst/>
                          <a:latin typeface="+mn-lt"/>
                        </a:rPr>
                        <a:t>5,4 (4,0 -</a:t>
                      </a:r>
                      <a:r>
                        <a:rPr kumimoji="0" lang="en-GB" sz="1200" u="none" strike="noStrike" cap="none" normalizeH="0" baseline="0" dirty="0" smtClean="0">
                          <a:ln>
                            <a:noFill/>
                          </a:ln>
                          <a:solidFill>
                            <a:schemeClr val="accent3"/>
                          </a:solidFill>
                          <a:effectLst/>
                          <a:latin typeface="Arial"/>
                          <a:cs typeface="Arial"/>
                        </a:rPr>
                        <a:t> 5,6)</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3"/>
                          </a:solidFill>
                          <a:effectLst/>
                          <a:latin typeface="+mn-lt"/>
                        </a:rPr>
                        <a:t>323</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57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2"/>
                          </a:solidFill>
                          <a:effectLst/>
                          <a:latin typeface="+mn-lt"/>
                        </a:rPr>
                        <a:t>Placebo (n=237)</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2"/>
                          </a:solidFill>
                          <a:effectLst/>
                          <a:latin typeface="+mn-lt"/>
                        </a:rPr>
                        <a:t>1,9 (1,9 -</a:t>
                      </a:r>
                      <a:r>
                        <a:rPr kumimoji="0" lang="en-GB" sz="1200" u="none" strike="noStrike" cap="none" normalizeH="0" baseline="0" dirty="0" smtClean="0">
                          <a:ln>
                            <a:noFill/>
                          </a:ln>
                          <a:solidFill>
                            <a:schemeClr val="accent2"/>
                          </a:solidFill>
                          <a:effectLst/>
                          <a:latin typeface="+mn-lt"/>
                          <a:cs typeface="+mn-cs"/>
                        </a:rPr>
                        <a:t> 1,9)</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2"/>
                          </a:solidFill>
                          <a:effectLst/>
                          <a:latin typeface="+mn-lt"/>
                        </a:rPr>
                        <a:t>200</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10" name="Group 9"/>
          <p:cNvGrpSpPr/>
          <p:nvPr/>
        </p:nvGrpSpPr>
        <p:grpSpPr>
          <a:xfrm>
            <a:off x="1031164" y="1452165"/>
            <a:ext cx="7042350" cy="3711474"/>
            <a:chOff x="1031164" y="1813687"/>
            <a:chExt cx="7042350" cy="3711474"/>
          </a:xfrm>
        </p:grpSpPr>
        <p:grpSp>
          <p:nvGrpSpPr>
            <p:cNvPr id="11" name="Group 10"/>
            <p:cNvGrpSpPr/>
            <p:nvPr/>
          </p:nvGrpSpPr>
          <p:grpSpPr>
            <a:xfrm>
              <a:off x="2339576" y="1954879"/>
              <a:ext cx="5552289" cy="2597081"/>
              <a:chOff x="870827" y="2448719"/>
              <a:chExt cx="3872526" cy="2148251"/>
            </a:xfrm>
          </p:grpSpPr>
          <p:sp>
            <p:nvSpPr>
              <p:cNvPr id="37" name="Freeform 36"/>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38" name="Line 6"/>
              <p:cNvSpPr>
                <a:spLocks noChangeShapeType="1"/>
              </p:cNvSpPr>
              <p:nvPr/>
            </p:nvSpPr>
            <p:spPr bwMode="auto">
              <a:xfrm>
                <a:off x="870827" y="2448719"/>
                <a:ext cx="594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39" name="Line 7"/>
              <p:cNvSpPr>
                <a:spLocks noChangeShapeType="1"/>
              </p:cNvSpPr>
              <p:nvPr/>
            </p:nvSpPr>
            <p:spPr bwMode="auto">
              <a:xfrm>
                <a:off x="870827" y="2864644"/>
                <a:ext cx="594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40" name="Line 8"/>
              <p:cNvSpPr>
                <a:spLocks noChangeShapeType="1"/>
              </p:cNvSpPr>
              <p:nvPr/>
            </p:nvSpPr>
            <p:spPr bwMode="auto">
              <a:xfrm>
                <a:off x="870827" y="3280569"/>
                <a:ext cx="594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41" name="Line 9"/>
              <p:cNvSpPr>
                <a:spLocks noChangeShapeType="1"/>
              </p:cNvSpPr>
              <p:nvPr/>
            </p:nvSpPr>
            <p:spPr bwMode="auto">
              <a:xfrm>
                <a:off x="870827" y="3696494"/>
                <a:ext cx="594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42" name="Line 10"/>
              <p:cNvSpPr>
                <a:spLocks noChangeShapeType="1"/>
              </p:cNvSpPr>
              <p:nvPr/>
            </p:nvSpPr>
            <p:spPr bwMode="auto">
              <a:xfrm>
                <a:off x="870827" y="4112419"/>
                <a:ext cx="594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43" name="Line 11"/>
              <p:cNvSpPr>
                <a:spLocks noChangeShapeType="1"/>
              </p:cNvSpPr>
              <p:nvPr/>
            </p:nvSpPr>
            <p:spPr bwMode="auto">
              <a:xfrm>
                <a:off x="870827" y="4528344"/>
                <a:ext cx="594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44" name="Line 12"/>
              <p:cNvSpPr>
                <a:spLocks noChangeShapeType="1"/>
              </p:cNvSpPr>
              <p:nvPr/>
            </p:nvSpPr>
            <p:spPr bwMode="auto">
              <a:xfrm>
                <a:off x="3317878" y="4528344"/>
                <a:ext cx="0" cy="6862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45" name="Line 13"/>
              <p:cNvSpPr>
                <a:spLocks noChangeShapeType="1"/>
              </p:cNvSpPr>
              <p:nvPr/>
            </p:nvSpPr>
            <p:spPr bwMode="auto">
              <a:xfrm>
                <a:off x="2838453" y="4528344"/>
                <a:ext cx="0" cy="6862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46" name="Line 14"/>
              <p:cNvSpPr>
                <a:spLocks noChangeShapeType="1"/>
              </p:cNvSpPr>
              <p:nvPr/>
            </p:nvSpPr>
            <p:spPr bwMode="auto">
              <a:xfrm>
                <a:off x="4273553" y="4528344"/>
                <a:ext cx="0" cy="6862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47" name="Line 15"/>
              <p:cNvSpPr>
                <a:spLocks noChangeShapeType="1"/>
              </p:cNvSpPr>
              <p:nvPr/>
            </p:nvSpPr>
            <p:spPr bwMode="auto">
              <a:xfrm>
                <a:off x="3794128" y="4528344"/>
                <a:ext cx="0" cy="6862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48" name="Line 17"/>
              <p:cNvSpPr>
                <a:spLocks noChangeShapeType="1"/>
              </p:cNvSpPr>
              <p:nvPr/>
            </p:nvSpPr>
            <p:spPr bwMode="auto">
              <a:xfrm>
                <a:off x="4743353" y="4528344"/>
                <a:ext cx="0" cy="6862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49" name="Line 18"/>
              <p:cNvSpPr>
                <a:spLocks noChangeShapeType="1"/>
              </p:cNvSpPr>
              <p:nvPr/>
            </p:nvSpPr>
            <p:spPr bwMode="auto">
              <a:xfrm>
                <a:off x="2359028" y="4528344"/>
                <a:ext cx="0" cy="6862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50" name="Line 19"/>
              <p:cNvSpPr>
                <a:spLocks noChangeShapeType="1"/>
              </p:cNvSpPr>
              <p:nvPr/>
            </p:nvSpPr>
            <p:spPr bwMode="auto">
              <a:xfrm>
                <a:off x="1884365" y="4528344"/>
                <a:ext cx="0" cy="6862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51" name="Line 20"/>
              <p:cNvSpPr>
                <a:spLocks noChangeShapeType="1"/>
              </p:cNvSpPr>
              <p:nvPr/>
            </p:nvSpPr>
            <p:spPr bwMode="auto">
              <a:xfrm>
                <a:off x="1404940" y="4528344"/>
                <a:ext cx="0" cy="6862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52" name="Line 21"/>
              <p:cNvSpPr>
                <a:spLocks noChangeShapeType="1"/>
              </p:cNvSpPr>
              <p:nvPr/>
            </p:nvSpPr>
            <p:spPr bwMode="auto">
              <a:xfrm>
                <a:off x="925515" y="4528344"/>
                <a:ext cx="0" cy="6862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363636"/>
                  </a:solidFill>
                  <a:effectLst/>
                  <a:uLnTx/>
                  <a:uFillTx/>
                  <a:latin typeface="Arial" charset="0"/>
                  <a:ea typeface="+mn-ea"/>
                  <a:cs typeface="Arial" charset="0"/>
                </a:endParaRPr>
              </a:p>
            </p:txBody>
          </p:sp>
        </p:grpSp>
        <p:sp>
          <p:nvSpPr>
            <p:cNvPr id="12" name="TextBox 11"/>
            <p:cNvSpPr txBox="1"/>
            <p:nvPr/>
          </p:nvSpPr>
          <p:spPr>
            <a:xfrm rot="16200000">
              <a:off x="1611034" y="3080671"/>
              <a:ext cx="481247"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solidFill>
                    <a:srgbClr val="363636"/>
                  </a:solidFill>
                  <a:effectLst/>
                  <a:uLnTx/>
                  <a:uFillTx/>
                  <a:latin typeface="Arial" charset="0"/>
                  <a:ea typeface="+mn-ea"/>
                  <a:cs typeface="Arial" charset="0"/>
                </a:rPr>
                <a:t>DàP</a:t>
              </a:r>
              <a:endParaRPr kumimoji="0" lang="fr-FR" sz="12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3" name="TextBox 12"/>
            <p:cNvSpPr txBox="1"/>
            <p:nvPr/>
          </p:nvSpPr>
          <p:spPr>
            <a:xfrm>
              <a:off x="2002173" y="1813687"/>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4D4D4D"/>
                  </a:solidFill>
                  <a:effectLst/>
                  <a:uLnTx/>
                  <a:uFillTx/>
                  <a:latin typeface="Arial" charset="0"/>
                  <a:ea typeface="+mn-ea"/>
                  <a:cs typeface="Arial" charset="0"/>
                </a:rPr>
                <a:t>1,0</a:t>
              </a:r>
              <a:endParaRPr kumimoji="0" lang="fr-FR" sz="12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4" name="TextBox 13"/>
            <p:cNvSpPr txBox="1"/>
            <p:nvPr/>
          </p:nvSpPr>
          <p:spPr>
            <a:xfrm>
              <a:off x="2002173" y="2318389"/>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4D4D4D"/>
                  </a:solidFill>
                  <a:effectLst/>
                  <a:uLnTx/>
                  <a:uFillTx/>
                  <a:latin typeface="Arial" charset="0"/>
                  <a:ea typeface="+mn-ea"/>
                  <a:cs typeface="Arial" charset="0"/>
                </a:rPr>
                <a:t>0,8</a:t>
              </a:r>
              <a:endParaRPr kumimoji="0" lang="fr-FR" sz="12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5" name="TextBox 14"/>
            <p:cNvSpPr txBox="1"/>
            <p:nvPr/>
          </p:nvSpPr>
          <p:spPr>
            <a:xfrm>
              <a:off x="2002173" y="2820989"/>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4D4D4D"/>
                  </a:solidFill>
                  <a:effectLst/>
                  <a:uLnTx/>
                  <a:uFillTx/>
                  <a:latin typeface="Arial" charset="0"/>
                  <a:ea typeface="+mn-ea"/>
                  <a:cs typeface="Arial" charset="0"/>
                </a:rPr>
                <a:t>0,6</a:t>
              </a:r>
              <a:endParaRPr kumimoji="0" lang="fr-FR" sz="12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6" name="TextBox 15"/>
            <p:cNvSpPr txBox="1"/>
            <p:nvPr/>
          </p:nvSpPr>
          <p:spPr>
            <a:xfrm>
              <a:off x="2002173" y="3323588"/>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4D4D4D"/>
                  </a:solidFill>
                  <a:effectLst/>
                  <a:uLnTx/>
                  <a:uFillTx/>
                  <a:latin typeface="Arial" charset="0"/>
                  <a:ea typeface="+mn-ea"/>
                  <a:cs typeface="Arial" charset="0"/>
                </a:rPr>
                <a:t>0,4</a:t>
              </a:r>
              <a:endParaRPr kumimoji="0" lang="fr-FR" sz="12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7" name="TextBox 16"/>
            <p:cNvSpPr txBox="1"/>
            <p:nvPr/>
          </p:nvSpPr>
          <p:spPr>
            <a:xfrm>
              <a:off x="2002173" y="3826188"/>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4D4D4D"/>
                  </a:solidFill>
                  <a:effectLst/>
                  <a:uLnTx/>
                  <a:uFillTx/>
                  <a:latin typeface="Arial" charset="0"/>
                  <a:ea typeface="+mn-ea"/>
                  <a:cs typeface="Arial" charset="0"/>
                </a:rPr>
                <a:t>0,2</a:t>
              </a:r>
              <a:endParaRPr kumimoji="0" lang="fr-FR" sz="12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8" name="TextBox 17"/>
            <p:cNvSpPr txBox="1"/>
            <p:nvPr/>
          </p:nvSpPr>
          <p:spPr>
            <a:xfrm>
              <a:off x="2002173" y="4328788"/>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4D4D4D"/>
                  </a:solidFill>
                  <a:effectLst/>
                  <a:uLnTx/>
                  <a:uFillTx/>
                  <a:latin typeface="Arial" charset="0"/>
                  <a:ea typeface="+mn-ea"/>
                  <a:cs typeface="Arial" charset="0"/>
                </a:rPr>
                <a:t>0,0</a:t>
              </a:r>
              <a:endParaRPr kumimoji="0" lang="fr-FR" sz="12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9" name="TextBox 18"/>
            <p:cNvSpPr txBox="1"/>
            <p:nvPr/>
          </p:nvSpPr>
          <p:spPr>
            <a:xfrm>
              <a:off x="2205173" y="4509498"/>
              <a:ext cx="439543" cy="101566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4D4D4D"/>
                  </a:solidFill>
                  <a:effectLst/>
                  <a:uLnTx/>
                  <a:uFillTx/>
                  <a:latin typeface="Arial" charset="0"/>
                  <a:ea typeface="+mn-ea"/>
                  <a:cs typeface="Arial"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B60D27"/>
                  </a:solidFill>
                  <a:effectLst/>
                  <a:uLnTx/>
                  <a:uFillTx/>
                  <a:latin typeface="Arial" charset="0"/>
                  <a:ea typeface="+mn-ea"/>
                  <a:cs typeface="Arial" charset="0"/>
                </a:rPr>
                <a:t>470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charset="0"/>
                  <a:ea typeface="+mn-ea"/>
                  <a:cs typeface="Arial" charset="0"/>
                </a:rPr>
                <a:t>237</a:t>
              </a:r>
              <a:endParaRPr kumimoji="0" lang="fr-FR" sz="12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20" name="TextBox 19"/>
            <p:cNvSpPr txBox="1"/>
            <p:nvPr/>
          </p:nvSpPr>
          <p:spPr>
            <a:xfrm>
              <a:off x="2885149" y="4509498"/>
              <a:ext cx="439543" cy="101566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4D4D4D"/>
                  </a:solidFill>
                  <a:effectLst/>
                  <a:uLnTx/>
                  <a:uFillTx/>
                  <a:latin typeface="Arial" charset="0"/>
                  <a:ea typeface="+mn-ea"/>
                  <a:cs typeface="Arial" charset="0"/>
                </a:rPr>
                <a:t>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B60D27"/>
                  </a:solidFill>
                  <a:effectLst/>
                  <a:uLnTx/>
                  <a:uFillTx/>
                  <a:latin typeface="Arial" charset="0"/>
                  <a:ea typeface="+mn-ea"/>
                  <a:cs typeface="Arial" charset="0"/>
                </a:rPr>
                <a:t>251</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charset="0"/>
                  <a:ea typeface="+mn-ea"/>
                  <a:cs typeface="Arial" charset="0"/>
                </a:rPr>
                <a:t>65</a:t>
              </a:r>
              <a:endParaRPr kumimoji="0" lang="fr-FR" sz="12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21" name="TextBox 20"/>
            <p:cNvSpPr txBox="1"/>
            <p:nvPr/>
          </p:nvSpPr>
          <p:spPr>
            <a:xfrm>
              <a:off x="3575615" y="4509498"/>
              <a:ext cx="439543" cy="101566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4D4D4D"/>
                  </a:solidFill>
                  <a:effectLst/>
                  <a:uLnTx/>
                  <a:uFillTx/>
                  <a:latin typeface="Arial" charset="0"/>
                  <a:ea typeface="+mn-ea"/>
                  <a:cs typeface="Arial" charset="0"/>
                </a:rPr>
                <a:t>6</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B60D27"/>
                  </a:solidFill>
                  <a:effectLst/>
                  <a:uLnTx/>
                  <a:uFillTx/>
                  <a:latin typeface="Arial" charset="0"/>
                  <a:ea typeface="+mn-ea"/>
                  <a:cs typeface="Arial" charset="0"/>
                </a:rPr>
                <a:t>127</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charset="0"/>
                  <a:ea typeface="+mn-ea"/>
                  <a:cs typeface="Arial" charset="0"/>
                </a:rPr>
                <a:t>19</a:t>
              </a:r>
              <a:endParaRPr kumimoji="0" lang="fr-FR" sz="12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22" name="TextBox 21"/>
            <p:cNvSpPr txBox="1"/>
            <p:nvPr/>
          </p:nvSpPr>
          <p:spPr>
            <a:xfrm>
              <a:off x="4308560" y="4509498"/>
              <a:ext cx="354584" cy="101566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4D4D4D"/>
                  </a:solidFill>
                  <a:effectLst/>
                  <a:uLnTx/>
                  <a:uFillTx/>
                  <a:latin typeface="Arial" charset="0"/>
                  <a:ea typeface="+mn-ea"/>
                  <a:cs typeface="Arial" charset="0"/>
                </a:rPr>
                <a:t>9</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B60D27"/>
                  </a:solidFill>
                  <a:effectLst/>
                  <a:uLnTx/>
                  <a:uFillTx/>
                  <a:latin typeface="Arial" charset="0"/>
                  <a:ea typeface="+mn-ea"/>
                  <a:cs typeface="Arial" charset="0"/>
                </a:rPr>
                <a:t>78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charset="0"/>
                  <a:ea typeface="+mn-ea"/>
                  <a:cs typeface="Arial" charset="0"/>
                </a:rPr>
                <a:t>13</a:t>
              </a:r>
              <a:endParaRPr kumimoji="0" lang="fr-FR" sz="12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23" name="TextBox 22"/>
            <p:cNvSpPr txBox="1"/>
            <p:nvPr/>
          </p:nvSpPr>
          <p:spPr>
            <a:xfrm>
              <a:off x="4978047" y="4509498"/>
              <a:ext cx="354584" cy="101566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4D4D4D"/>
                  </a:solidFill>
                  <a:effectLst/>
                  <a:uLnTx/>
                  <a:uFillTx/>
                  <a:latin typeface="Arial" charset="0"/>
                  <a:ea typeface="+mn-ea"/>
                  <a:cs typeface="Arial" charset="0"/>
                </a:rPr>
                <a:t>12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B60D27"/>
                  </a:solidFill>
                  <a:effectLst/>
                  <a:uLnTx/>
                  <a:uFillTx/>
                  <a:latin typeface="Arial" charset="0"/>
                  <a:ea typeface="+mn-ea"/>
                  <a:cs typeface="Arial" charset="0"/>
                </a:rPr>
                <a:t>38</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charset="0"/>
                  <a:ea typeface="+mn-ea"/>
                  <a:cs typeface="Arial" charset="0"/>
                </a:rPr>
                <a:t>5</a:t>
              </a:r>
              <a:endParaRPr kumimoji="0" lang="fr-FR" sz="12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24" name="TextBox 23"/>
            <p:cNvSpPr txBox="1"/>
            <p:nvPr/>
          </p:nvSpPr>
          <p:spPr>
            <a:xfrm>
              <a:off x="5679000" y="4509498"/>
              <a:ext cx="354584" cy="101566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4D4D4D"/>
                  </a:solidFill>
                  <a:effectLst/>
                  <a:uLnTx/>
                  <a:uFillTx/>
                  <a:latin typeface="Arial" charset="0"/>
                  <a:ea typeface="+mn-ea"/>
                  <a:cs typeface="Arial" charset="0"/>
                </a:rPr>
                <a:t>15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B60D27"/>
                  </a:solidFill>
                  <a:effectLst/>
                  <a:uLnTx/>
                  <a:uFillTx/>
                  <a:latin typeface="Arial" charset="0"/>
                  <a:ea typeface="+mn-ea"/>
                  <a:cs typeface="Arial" charset="0"/>
                </a:rPr>
                <a:t>14</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charset="0"/>
                  <a:ea typeface="+mn-ea"/>
                  <a:cs typeface="Arial" charset="0"/>
                </a:rPr>
                <a:t>2</a:t>
              </a:r>
              <a:endParaRPr kumimoji="0" lang="fr-FR" sz="12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25" name="TextBox 24"/>
            <p:cNvSpPr txBox="1"/>
            <p:nvPr/>
          </p:nvSpPr>
          <p:spPr>
            <a:xfrm>
              <a:off x="6358977" y="4509498"/>
              <a:ext cx="354584" cy="101566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4D4D4D"/>
                  </a:solidFill>
                  <a:effectLst/>
                  <a:uLnTx/>
                  <a:uFillTx/>
                  <a:latin typeface="Arial" charset="0"/>
                  <a:ea typeface="+mn-ea"/>
                  <a:cs typeface="Arial" charset="0"/>
                </a:rPr>
                <a:t>18</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B60D27"/>
                  </a:solidFill>
                  <a:effectLst/>
                  <a:uLnTx/>
                  <a:uFillTx/>
                  <a:latin typeface="Arial" charset="0"/>
                  <a:ea typeface="+mn-ea"/>
                  <a:cs typeface="Arial" charset="0"/>
                </a:rPr>
                <a:t>10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charset="0"/>
                  <a:ea typeface="+mn-ea"/>
                  <a:cs typeface="Arial" charset="0"/>
                </a:rPr>
                <a:t>2</a:t>
              </a:r>
              <a:endParaRPr kumimoji="0" lang="fr-FR" sz="12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26" name="TextBox 25"/>
            <p:cNvSpPr txBox="1"/>
            <p:nvPr/>
          </p:nvSpPr>
          <p:spPr>
            <a:xfrm>
              <a:off x="7038954" y="4509498"/>
              <a:ext cx="354584" cy="101566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4D4D4D"/>
                  </a:solidFill>
                  <a:effectLst/>
                  <a:uLnTx/>
                  <a:uFillTx/>
                  <a:latin typeface="Arial" charset="0"/>
                  <a:ea typeface="+mn-ea"/>
                  <a:cs typeface="Arial" charset="0"/>
                </a:rPr>
                <a:t>21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B60D27"/>
                  </a:solidFill>
                  <a:effectLst/>
                  <a:uLnTx/>
                  <a:uFillTx/>
                  <a:latin typeface="Arial" charset="0"/>
                  <a:ea typeface="+mn-ea"/>
                  <a:cs typeface="Arial" charset="0"/>
                </a:rPr>
                <a:t>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charset="0"/>
                  <a:ea typeface="+mn-ea"/>
                  <a:cs typeface="Arial" charset="0"/>
                </a:rPr>
                <a:t>2</a:t>
              </a:r>
              <a:endParaRPr kumimoji="0" lang="fr-FR" sz="12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27" name="TextBox 26"/>
            <p:cNvSpPr txBox="1"/>
            <p:nvPr/>
          </p:nvSpPr>
          <p:spPr>
            <a:xfrm>
              <a:off x="7718930" y="4509498"/>
              <a:ext cx="354584" cy="101566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4D4D4D"/>
                  </a:solidFill>
                  <a:effectLst/>
                  <a:uLnTx/>
                  <a:uFillTx/>
                  <a:latin typeface="Arial" charset="0"/>
                  <a:ea typeface="+mn-ea"/>
                  <a:cs typeface="Arial" charset="0"/>
                </a:rPr>
                <a:t>24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rgbClr val="B60D27"/>
                  </a:solidFill>
                  <a:effectLst/>
                  <a:uLnTx/>
                  <a:uFillTx/>
                  <a:latin typeface="Arial" charset="0"/>
                  <a:ea typeface="+mn-ea"/>
                  <a:cs typeface="Arial" charset="0"/>
                </a:rPr>
                <a:t>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smtClean="0">
                  <a:ln>
                    <a:noFill/>
                  </a:ln>
                  <a:solidFill>
                    <a:schemeClr val="accent2"/>
                  </a:solidFill>
                  <a:effectLst/>
                  <a:uLnTx/>
                  <a:uFillTx/>
                  <a:latin typeface="Arial" charset="0"/>
                  <a:ea typeface="+mn-ea"/>
                  <a:cs typeface="Arial" charset="0"/>
                </a:rPr>
                <a:t>1</a:t>
              </a:r>
              <a:endParaRPr kumimoji="0" lang="fr-FR" sz="12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28" name="Freeform 27"/>
            <p:cNvSpPr>
              <a:spLocks/>
            </p:cNvSpPr>
            <p:nvPr/>
          </p:nvSpPr>
          <p:spPr bwMode="auto">
            <a:xfrm>
              <a:off x="2414788" y="1962937"/>
              <a:ext cx="5470214" cy="2457597"/>
            </a:xfrm>
            <a:custGeom>
              <a:avLst/>
              <a:gdLst>
                <a:gd name="T0" fmla="*/ 367 w 434"/>
                <a:gd name="T1" fmla="*/ 185 h 186"/>
                <a:gd name="T2" fmla="*/ 304 w 434"/>
                <a:gd name="T3" fmla="*/ 183 h 186"/>
                <a:gd name="T4" fmla="*/ 271 w 434"/>
                <a:gd name="T5" fmla="*/ 182 h 186"/>
                <a:gd name="T6" fmla="*/ 269 w 434"/>
                <a:gd name="T7" fmla="*/ 177 h 186"/>
                <a:gd name="T8" fmla="*/ 266 w 434"/>
                <a:gd name="T9" fmla="*/ 175 h 186"/>
                <a:gd name="T10" fmla="*/ 238 w 434"/>
                <a:gd name="T11" fmla="*/ 170 h 186"/>
                <a:gd name="T12" fmla="*/ 230 w 434"/>
                <a:gd name="T13" fmla="*/ 167 h 186"/>
                <a:gd name="T14" fmla="*/ 219 w 434"/>
                <a:gd name="T15" fmla="*/ 164 h 186"/>
                <a:gd name="T16" fmla="*/ 201 w 434"/>
                <a:gd name="T17" fmla="*/ 162 h 186"/>
                <a:gd name="T18" fmla="*/ 200 w 434"/>
                <a:gd name="T19" fmla="*/ 157 h 186"/>
                <a:gd name="T20" fmla="*/ 172 w 434"/>
                <a:gd name="T21" fmla="*/ 156 h 186"/>
                <a:gd name="T22" fmla="*/ 170 w 434"/>
                <a:gd name="T23" fmla="*/ 152 h 186"/>
                <a:gd name="T24" fmla="*/ 167 w 434"/>
                <a:gd name="T25" fmla="*/ 149 h 186"/>
                <a:gd name="T26" fmla="*/ 158 w 434"/>
                <a:gd name="T27" fmla="*/ 145 h 186"/>
                <a:gd name="T28" fmla="*/ 145 w 434"/>
                <a:gd name="T29" fmla="*/ 144 h 186"/>
                <a:gd name="T30" fmla="*/ 142 w 434"/>
                <a:gd name="T31" fmla="*/ 139 h 186"/>
                <a:gd name="T32" fmla="*/ 138 w 434"/>
                <a:gd name="T33" fmla="*/ 137 h 186"/>
                <a:gd name="T34" fmla="*/ 136 w 434"/>
                <a:gd name="T35" fmla="*/ 125 h 186"/>
                <a:gd name="T36" fmla="*/ 121 w 434"/>
                <a:gd name="T37" fmla="*/ 123 h 186"/>
                <a:gd name="T38" fmla="*/ 114 w 434"/>
                <a:gd name="T39" fmla="*/ 119 h 186"/>
                <a:gd name="T40" fmla="*/ 104 w 434"/>
                <a:gd name="T41" fmla="*/ 116 h 186"/>
                <a:gd name="T42" fmla="*/ 103 w 434"/>
                <a:gd name="T43" fmla="*/ 107 h 186"/>
                <a:gd name="T44" fmla="*/ 100 w 434"/>
                <a:gd name="T45" fmla="*/ 101 h 186"/>
                <a:gd name="T46" fmla="*/ 95 w 434"/>
                <a:gd name="T47" fmla="*/ 95 h 186"/>
                <a:gd name="T48" fmla="*/ 87 w 434"/>
                <a:gd name="T49" fmla="*/ 94 h 186"/>
                <a:gd name="T50" fmla="*/ 80 w 434"/>
                <a:gd name="T51" fmla="*/ 90 h 186"/>
                <a:gd name="T52" fmla="*/ 75 w 434"/>
                <a:gd name="T53" fmla="*/ 89 h 186"/>
                <a:gd name="T54" fmla="*/ 74 w 434"/>
                <a:gd name="T55" fmla="*/ 85 h 186"/>
                <a:gd name="T56" fmla="*/ 69 w 434"/>
                <a:gd name="T57" fmla="*/ 78 h 186"/>
                <a:gd name="T58" fmla="*/ 67 w 434"/>
                <a:gd name="T59" fmla="*/ 68 h 186"/>
                <a:gd name="T60" fmla="*/ 59 w 434"/>
                <a:gd name="T61" fmla="*/ 66 h 186"/>
                <a:gd name="T62" fmla="*/ 55 w 434"/>
                <a:gd name="T63" fmla="*/ 63 h 186"/>
                <a:gd name="T64" fmla="*/ 49 w 434"/>
                <a:gd name="T65" fmla="*/ 62 h 186"/>
                <a:gd name="T66" fmla="*/ 44 w 434"/>
                <a:gd name="T67" fmla="*/ 58 h 186"/>
                <a:gd name="T68" fmla="*/ 40 w 434"/>
                <a:gd name="T69" fmla="*/ 56 h 186"/>
                <a:gd name="T70" fmla="*/ 38 w 434"/>
                <a:gd name="T71" fmla="*/ 45 h 186"/>
                <a:gd name="T72" fmla="*/ 34 w 434"/>
                <a:gd name="T73" fmla="*/ 34 h 186"/>
                <a:gd name="T74" fmla="*/ 33 w 434"/>
                <a:gd name="T75" fmla="*/ 21 h 186"/>
                <a:gd name="T76" fmla="*/ 30 w 434"/>
                <a:gd name="T77" fmla="*/ 15 h 186"/>
                <a:gd name="T78" fmla="*/ 28 w 434"/>
                <a:gd name="T79" fmla="*/ 9 h 186"/>
                <a:gd name="T80" fmla="*/ 24 w 434"/>
                <a:gd name="T81" fmla="*/ 7 h 186"/>
                <a:gd name="T82" fmla="*/ 19 w 434"/>
                <a:gd name="T83" fmla="*/ 3 h 186"/>
                <a:gd name="T84" fmla="*/ 8 w 434"/>
                <a:gd name="T85"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4" h="186">
                  <a:moveTo>
                    <a:pt x="434" y="186"/>
                  </a:moveTo>
                  <a:lnTo>
                    <a:pt x="367" y="186"/>
                  </a:lnTo>
                  <a:lnTo>
                    <a:pt x="367" y="185"/>
                  </a:lnTo>
                  <a:lnTo>
                    <a:pt x="335" y="185"/>
                  </a:lnTo>
                  <a:lnTo>
                    <a:pt x="335" y="183"/>
                  </a:lnTo>
                  <a:lnTo>
                    <a:pt x="304" y="183"/>
                  </a:lnTo>
                  <a:lnTo>
                    <a:pt x="298" y="183"/>
                  </a:lnTo>
                  <a:lnTo>
                    <a:pt x="298" y="182"/>
                  </a:lnTo>
                  <a:lnTo>
                    <a:pt x="271" y="182"/>
                  </a:lnTo>
                  <a:lnTo>
                    <a:pt x="271" y="179"/>
                  </a:lnTo>
                  <a:lnTo>
                    <a:pt x="269" y="179"/>
                  </a:lnTo>
                  <a:lnTo>
                    <a:pt x="269" y="177"/>
                  </a:lnTo>
                  <a:lnTo>
                    <a:pt x="268" y="177"/>
                  </a:lnTo>
                  <a:lnTo>
                    <a:pt x="268" y="175"/>
                  </a:lnTo>
                  <a:lnTo>
                    <a:pt x="266" y="175"/>
                  </a:lnTo>
                  <a:lnTo>
                    <a:pt x="266" y="172"/>
                  </a:lnTo>
                  <a:lnTo>
                    <a:pt x="238" y="172"/>
                  </a:lnTo>
                  <a:lnTo>
                    <a:pt x="238" y="170"/>
                  </a:lnTo>
                  <a:lnTo>
                    <a:pt x="236" y="170"/>
                  </a:lnTo>
                  <a:lnTo>
                    <a:pt x="236" y="167"/>
                  </a:lnTo>
                  <a:lnTo>
                    <a:pt x="230" y="167"/>
                  </a:lnTo>
                  <a:lnTo>
                    <a:pt x="230" y="166"/>
                  </a:lnTo>
                  <a:lnTo>
                    <a:pt x="219" y="166"/>
                  </a:lnTo>
                  <a:lnTo>
                    <a:pt x="219" y="164"/>
                  </a:lnTo>
                  <a:lnTo>
                    <a:pt x="204" y="164"/>
                  </a:lnTo>
                  <a:lnTo>
                    <a:pt x="204" y="162"/>
                  </a:lnTo>
                  <a:lnTo>
                    <a:pt x="201" y="162"/>
                  </a:lnTo>
                  <a:lnTo>
                    <a:pt x="201" y="160"/>
                  </a:lnTo>
                  <a:lnTo>
                    <a:pt x="200" y="160"/>
                  </a:lnTo>
                  <a:lnTo>
                    <a:pt x="200" y="157"/>
                  </a:lnTo>
                  <a:lnTo>
                    <a:pt x="176" y="157"/>
                  </a:lnTo>
                  <a:lnTo>
                    <a:pt x="176" y="156"/>
                  </a:lnTo>
                  <a:lnTo>
                    <a:pt x="172" y="156"/>
                  </a:lnTo>
                  <a:lnTo>
                    <a:pt x="172" y="155"/>
                  </a:lnTo>
                  <a:lnTo>
                    <a:pt x="170" y="155"/>
                  </a:lnTo>
                  <a:lnTo>
                    <a:pt x="170" y="152"/>
                  </a:lnTo>
                  <a:lnTo>
                    <a:pt x="169" y="152"/>
                  </a:lnTo>
                  <a:lnTo>
                    <a:pt x="169" y="149"/>
                  </a:lnTo>
                  <a:lnTo>
                    <a:pt x="167" y="149"/>
                  </a:lnTo>
                  <a:lnTo>
                    <a:pt x="167" y="146"/>
                  </a:lnTo>
                  <a:lnTo>
                    <a:pt x="158" y="146"/>
                  </a:lnTo>
                  <a:lnTo>
                    <a:pt x="158" y="145"/>
                  </a:lnTo>
                  <a:lnTo>
                    <a:pt x="151" y="145"/>
                  </a:lnTo>
                  <a:lnTo>
                    <a:pt x="151" y="144"/>
                  </a:lnTo>
                  <a:lnTo>
                    <a:pt x="145" y="144"/>
                  </a:lnTo>
                  <a:lnTo>
                    <a:pt x="145" y="141"/>
                  </a:lnTo>
                  <a:lnTo>
                    <a:pt x="142" y="141"/>
                  </a:lnTo>
                  <a:lnTo>
                    <a:pt x="142" y="139"/>
                  </a:lnTo>
                  <a:lnTo>
                    <a:pt x="139" y="139"/>
                  </a:lnTo>
                  <a:lnTo>
                    <a:pt x="139" y="137"/>
                  </a:lnTo>
                  <a:lnTo>
                    <a:pt x="138" y="137"/>
                  </a:lnTo>
                  <a:lnTo>
                    <a:pt x="138" y="129"/>
                  </a:lnTo>
                  <a:lnTo>
                    <a:pt x="136" y="129"/>
                  </a:lnTo>
                  <a:lnTo>
                    <a:pt x="136" y="125"/>
                  </a:lnTo>
                  <a:lnTo>
                    <a:pt x="134" y="125"/>
                  </a:lnTo>
                  <a:lnTo>
                    <a:pt x="134" y="123"/>
                  </a:lnTo>
                  <a:lnTo>
                    <a:pt x="121" y="123"/>
                  </a:lnTo>
                  <a:lnTo>
                    <a:pt x="121" y="121"/>
                  </a:lnTo>
                  <a:lnTo>
                    <a:pt x="114" y="121"/>
                  </a:lnTo>
                  <a:lnTo>
                    <a:pt x="114" y="119"/>
                  </a:lnTo>
                  <a:lnTo>
                    <a:pt x="107" y="119"/>
                  </a:lnTo>
                  <a:lnTo>
                    <a:pt x="107" y="116"/>
                  </a:lnTo>
                  <a:lnTo>
                    <a:pt x="104" y="116"/>
                  </a:lnTo>
                  <a:lnTo>
                    <a:pt x="104" y="111"/>
                  </a:lnTo>
                  <a:lnTo>
                    <a:pt x="103" y="111"/>
                  </a:lnTo>
                  <a:lnTo>
                    <a:pt x="103" y="107"/>
                  </a:lnTo>
                  <a:lnTo>
                    <a:pt x="101" y="107"/>
                  </a:lnTo>
                  <a:lnTo>
                    <a:pt x="101" y="101"/>
                  </a:lnTo>
                  <a:lnTo>
                    <a:pt x="100" y="101"/>
                  </a:lnTo>
                  <a:lnTo>
                    <a:pt x="100" y="97"/>
                  </a:lnTo>
                  <a:lnTo>
                    <a:pt x="95" y="97"/>
                  </a:lnTo>
                  <a:lnTo>
                    <a:pt x="95" y="95"/>
                  </a:lnTo>
                  <a:lnTo>
                    <a:pt x="91" y="95"/>
                  </a:lnTo>
                  <a:lnTo>
                    <a:pt x="91" y="94"/>
                  </a:lnTo>
                  <a:lnTo>
                    <a:pt x="87" y="94"/>
                  </a:lnTo>
                  <a:lnTo>
                    <a:pt x="87" y="92"/>
                  </a:lnTo>
                  <a:lnTo>
                    <a:pt x="80" y="92"/>
                  </a:lnTo>
                  <a:lnTo>
                    <a:pt x="80" y="90"/>
                  </a:lnTo>
                  <a:lnTo>
                    <a:pt x="78" y="90"/>
                  </a:lnTo>
                  <a:lnTo>
                    <a:pt x="78" y="89"/>
                  </a:lnTo>
                  <a:lnTo>
                    <a:pt x="75" y="89"/>
                  </a:lnTo>
                  <a:lnTo>
                    <a:pt x="75" y="87"/>
                  </a:lnTo>
                  <a:lnTo>
                    <a:pt x="74" y="87"/>
                  </a:lnTo>
                  <a:lnTo>
                    <a:pt x="74" y="85"/>
                  </a:lnTo>
                  <a:lnTo>
                    <a:pt x="71" y="85"/>
                  </a:lnTo>
                  <a:lnTo>
                    <a:pt x="71" y="78"/>
                  </a:lnTo>
                  <a:lnTo>
                    <a:pt x="69" y="78"/>
                  </a:lnTo>
                  <a:lnTo>
                    <a:pt x="69" y="70"/>
                  </a:lnTo>
                  <a:lnTo>
                    <a:pt x="67" y="70"/>
                  </a:lnTo>
                  <a:lnTo>
                    <a:pt x="67" y="68"/>
                  </a:lnTo>
                  <a:lnTo>
                    <a:pt x="64" y="68"/>
                  </a:lnTo>
                  <a:lnTo>
                    <a:pt x="64" y="66"/>
                  </a:lnTo>
                  <a:lnTo>
                    <a:pt x="59" y="66"/>
                  </a:lnTo>
                  <a:lnTo>
                    <a:pt x="59" y="64"/>
                  </a:lnTo>
                  <a:lnTo>
                    <a:pt x="55" y="64"/>
                  </a:lnTo>
                  <a:lnTo>
                    <a:pt x="55" y="63"/>
                  </a:lnTo>
                  <a:lnTo>
                    <a:pt x="52" y="63"/>
                  </a:lnTo>
                  <a:lnTo>
                    <a:pt x="52" y="62"/>
                  </a:lnTo>
                  <a:lnTo>
                    <a:pt x="49" y="62"/>
                  </a:lnTo>
                  <a:lnTo>
                    <a:pt x="49" y="59"/>
                  </a:lnTo>
                  <a:lnTo>
                    <a:pt x="44" y="59"/>
                  </a:lnTo>
                  <a:lnTo>
                    <a:pt x="44" y="58"/>
                  </a:lnTo>
                  <a:lnTo>
                    <a:pt x="43" y="58"/>
                  </a:lnTo>
                  <a:lnTo>
                    <a:pt x="43" y="56"/>
                  </a:lnTo>
                  <a:lnTo>
                    <a:pt x="40" y="56"/>
                  </a:lnTo>
                  <a:lnTo>
                    <a:pt x="40" y="52"/>
                  </a:lnTo>
                  <a:lnTo>
                    <a:pt x="38" y="52"/>
                  </a:lnTo>
                  <a:lnTo>
                    <a:pt x="38" y="45"/>
                  </a:lnTo>
                  <a:lnTo>
                    <a:pt x="36" y="45"/>
                  </a:lnTo>
                  <a:lnTo>
                    <a:pt x="36" y="34"/>
                  </a:lnTo>
                  <a:lnTo>
                    <a:pt x="34" y="34"/>
                  </a:lnTo>
                  <a:lnTo>
                    <a:pt x="34" y="29"/>
                  </a:lnTo>
                  <a:lnTo>
                    <a:pt x="33" y="29"/>
                  </a:lnTo>
                  <a:lnTo>
                    <a:pt x="33" y="21"/>
                  </a:lnTo>
                  <a:lnTo>
                    <a:pt x="31" y="21"/>
                  </a:lnTo>
                  <a:lnTo>
                    <a:pt x="31" y="15"/>
                  </a:lnTo>
                  <a:lnTo>
                    <a:pt x="30" y="15"/>
                  </a:lnTo>
                  <a:lnTo>
                    <a:pt x="30" y="11"/>
                  </a:lnTo>
                  <a:lnTo>
                    <a:pt x="28" y="11"/>
                  </a:lnTo>
                  <a:lnTo>
                    <a:pt x="28" y="9"/>
                  </a:lnTo>
                  <a:lnTo>
                    <a:pt x="26" y="9"/>
                  </a:lnTo>
                  <a:lnTo>
                    <a:pt x="26" y="7"/>
                  </a:lnTo>
                  <a:lnTo>
                    <a:pt x="24" y="7"/>
                  </a:lnTo>
                  <a:lnTo>
                    <a:pt x="24" y="6"/>
                  </a:lnTo>
                  <a:lnTo>
                    <a:pt x="19" y="6"/>
                  </a:lnTo>
                  <a:lnTo>
                    <a:pt x="19" y="3"/>
                  </a:lnTo>
                  <a:lnTo>
                    <a:pt x="11" y="3"/>
                  </a:lnTo>
                  <a:lnTo>
                    <a:pt x="11" y="2"/>
                  </a:lnTo>
                  <a:lnTo>
                    <a:pt x="8" y="2"/>
                  </a:lnTo>
                  <a:lnTo>
                    <a:pt x="8" y="0"/>
                  </a:lnTo>
                  <a:lnTo>
                    <a:pt x="0" y="0"/>
                  </a:lnTo>
                </a:path>
              </a:pathLst>
            </a:custGeom>
            <a:solidFill>
              <a:srgbClr val="FFFFFF"/>
            </a:solidFill>
            <a:ln w="25400">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9" name="Freeform 28"/>
            <p:cNvSpPr>
              <a:spLocks/>
            </p:cNvSpPr>
            <p:nvPr/>
          </p:nvSpPr>
          <p:spPr bwMode="auto">
            <a:xfrm>
              <a:off x="2414788" y="1962936"/>
              <a:ext cx="5469825" cy="2506059"/>
            </a:xfrm>
            <a:custGeom>
              <a:avLst/>
              <a:gdLst>
                <a:gd name="T0" fmla="*/ 403 w 433"/>
                <a:gd name="T1" fmla="*/ 190 h 190"/>
                <a:gd name="T2" fmla="*/ 236 w 433"/>
                <a:gd name="T3" fmla="*/ 188 h 190"/>
                <a:gd name="T4" fmla="*/ 213 w 433"/>
                <a:gd name="T5" fmla="*/ 187 h 190"/>
                <a:gd name="T6" fmla="*/ 205 w 433"/>
                <a:gd name="T7" fmla="*/ 185 h 190"/>
                <a:gd name="T8" fmla="*/ 174 w 433"/>
                <a:gd name="T9" fmla="*/ 184 h 190"/>
                <a:gd name="T10" fmla="*/ 172 w 433"/>
                <a:gd name="T11" fmla="*/ 182 h 190"/>
                <a:gd name="T12" fmla="*/ 169 w 433"/>
                <a:gd name="T13" fmla="*/ 181 h 190"/>
                <a:gd name="T14" fmla="*/ 159 w 433"/>
                <a:gd name="T15" fmla="*/ 179 h 190"/>
                <a:gd name="T16" fmla="*/ 143 w 433"/>
                <a:gd name="T17" fmla="*/ 177 h 190"/>
                <a:gd name="T18" fmla="*/ 139 w 433"/>
                <a:gd name="T19" fmla="*/ 176 h 190"/>
                <a:gd name="T20" fmla="*/ 118 w 433"/>
                <a:gd name="T21" fmla="*/ 175 h 190"/>
                <a:gd name="T22" fmla="*/ 110 w 433"/>
                <a:gd name="T23" fmla="*/ 173 h 190"/>
                <a:gd name="T24" fmla="*/ 105 w 433"/>
                <a:gd name="T25" fmla="*/ 171 h 190"/>
                <a:gd name="T26" fmla="*/ 103 w 433"/>
                <a:gd name="T27" fmla="*/ 168 h 190"/>
                <a:gd name="T28" fmla="*/ 101 w 433"/>
                <a:gd name="T29" fmla="*/ 163 h 190"/>
                <a:gd name="T30" fmla="*/ 98 w 433"/>
                <a:gd name="T31" fmla="*/ 159 h 190"/>
                <a:gd name="T32" fmla="*/ 91 w 433"/>
                <a:gd name="T33" fmla="*/ 158 h 190"/>
                <a:gd name="T34" fmla="*/ 86 w 433"/>
                <a:gd name="T35" fmla="*/ 156 h 190"/>
                <a:gd name="T36" fmla="*/ 80 w 433"/>
                <a:gd name="T37" fmla="*/ 153 h 190"/>
                <a:gd name="T38" fmla="*/ 74 w 433"/>
                <a:gd name="T39" fmla="*/ 151 h 190"/>
                <a:gd name="T40" fmla="*/ 72 w 433"/>
                <a:gd name="T41" fmla="*/ 148 h 190"/>
                <a:gd name="T42" fmla="*/ 71 w 433"/>
                <a:gd name="T43" fmla="*/ 140 h 190"/>
                <a:gd name="T44" fmla="*/ 68 w 433"/>
                <a:gd name="T45" fmla="*/ 135 h 190"/>
                <a:gd name="T46" fmla="*/ 66 w 433"/>
                <a:gd name="T47" fmla="*/ 132 h 190"/>
                <a:gd name="T48" fmla="*/ 61 w 433"/>
                <a:gd name="T49" fmla="*/ 131 h 190"/>
                <a:gd name="T50" fmla="*/ 53 w 433"/>
                <a:gd name="T51" fmla="*/ 129 h 190"/>
                <a:gd name="T52" fmla="*/ 48 w 433"/>
                <a:gd name="T53" fmla="*/ 128 h 190"/>
                <a:gd name="T54" fmla="*/ 43 w 433"/>
                <a:gd name="T55" fmla="*/ 126 h 190"/>
                <a:gd name="T56" fmla="*/ 41 w 433"/>
                <a:gd name="T57" fmla="*/ 124 h 190"/>
                <a:gd name="T58" fmla="*/ 39 w 433"/>
                <a:gd name="T59" fmla="*/ 119 h 190"/>
                <a:gd name="T60" fmla="*/ 37 w 433"/>
                <a:gd name="T61" fmla="*/ 111 h 190"/>
                <a:gd name="T62" fmla="*/ 36 w 433"/>
                <a:gd name="T63" fmla="*/ 105 h 190"/>
                <a:gd name="T64" fmla="*/ 34 w 433"/>
                <a:gd name="T65" fmla="*/ 75 h 190"/>
                <a:gd name="T66" fmla="*/ 32 w 433"/>
                <a:gd name="T67" fmla="*/ 60 h 190"/>
                <a:gd name="T68" fmla="*/ 30 w 433"/>
                <a:gd name="T69" fmla="*/ 30 h 190"/>
                <a:gd name="T70" fmla="*/ 29 w 433"/>
                <a:gd name="T71" fmla="*/ 21 h 190"/>
                <a:gd name="T72" fmla="*/ 27 w 433"/>
                <a:gd name="T73" fmla="*/ 18 h 190"/>
                <a:gd name="T74" fmla="*/ 25 w 433"/>
                <a:gd name="T75" fmla="*/ 14 h 190"/>
                <a:gd name="T76" fmla="*/ 22 w 433"/>
                <a:gd name="T77" fmla="*/ 12 h 190"/>
                <a:gd name="T78" fmla="*/ 20 w 433"/>
                <a:gd name="T79" fmla="*/ 9 h 190"/>
                <a:gd name="T80" fmla="*/ 17 w 433"/>
                <a:gd name="T81" fmla="*/ 6 h 190"/>
                <a:gd name="T82" fmla="*/ 11 w 433"/>
                <a:gd name="T83" fmla="*/ 3 h 190"/>
                <a:gd name="T84" fmla="*/ 9 w 433"/>
                <a:gd name="T85" fmla="*/ 2 h 190"/>
                <a:gd name="T86" fmla="*/ 0 w 433"/>
                <a:gd name="T8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3" h="190">
                  <a:moveTo>
                    <a:pt x="433" y="190"/>
                  </a:moveTo>
                  <a:lnTo>
                    <a:pt x="403" y="190"/>
                  </a:lnTo>
                  <a:lnTo>
                    <a:pt x="403" y="188"/>
                  </a:lnTo>
                  <a:lnTo>
                    <a:pt x="236" y="188"/>
                  </a:lnTo>
                  <a:lnTo>
                    <a:pt x="236" y="187"/>
                  </a:lnTo>
                  <a:lnTo>
                    <a:pt x="213" y="187"/>
                  </a:lnTo>
                  <a:lnTo>
                    <a:pt x="213" y="185"/>
                  </a:lnTo>
                  <a:lnTo>
                    <a:pt x="205" y="185"/>
                  </a:lnTo>
                  <a:lnTo>
                    <a:pt x="205" y="184"/>
                  </a:lnTo>
                  <a:lnTo>
                    <a:pt x="174" y="184"/>
                  </a:lnTo>
                  <a:lnTo>
                    <a:pt x="174" y="182"/>
                  </a:lnTo>
                  <a:lnTo>
                    <a:pt x="172" y="182"/>
                  </a:lnTo>
                  <a:lnTo>
                    <a:pt x="172" y="181"/>
                  </a:lnTo>
                  <a:lnTo>
                    <a:pt x="169" y="181"/>
                  </a:lnTo>
                  <a:lnTo>
                    <a:pt x="169" y="179"/>
                  </a:lnTo>
                  <a:lnTo>
                    <a:pt x="159" y="179"/>
                  </a:lnTo>
                  <a:lnTo>
                    <a:pt x="159" y="177"/>
                  </a:lnTo>
                  <a:lnTo>
                    <a:pt x="143" y="177"/>
                  </a:lnTo>
                  <a:lnTo>
                    <a:pt x="143" y="176"/>
                  </a:lnTo>
                  <a:lnTo>
                    <a:pt x="139" y="176"/>
                  </a:lnTo>
                  <a:lnTo>
                    <a:pt x="139" y="175"/>
                  </a:lnTo>
                  <a:lnTo>
                    <a:pt x="118" y="175"/>
                  </a:lnTo>
                  <a:lnTo>
                    <a:pt x="118" y="173"/>
                  </a:lnTo>
                  <a:lnTo>
                    <a:pt x="110" y="173"/>
                  </a:lnTo>
                  <a:lnTo>
                    <a:pt x="110" y="171"/>
                  </a:lnTo>
                  <a:lnTo>
                    <a:pt x="105" y="171"/>
                  </a:lnTo>
                  <a:lnTo>
                    <a:pt x="105" y="168"/>
                  </a:lnTo>
                  <a:lnTo>
                    <a:pt x="103" y="168"/>
                  </a:lnTo>
                  <a:lnTo>
                    <a:pt x="103" y="163"/>
                  </a:lnTo>
                  <a:lnTo>
                    <a:pt x="101" y="163"/>
                  </a:lnTo>
                  <a:lnTo>
                    <a:pt x="101" y="159"/>
                  </a:lnTo>
                  <a:lnTo>
                    <a:pt x="98" y="159"/>
                  </a:lnTo>
                  <a:lnTo>
                    <a:pt x="98" y="158"/>
                  </a:lnTo>
                  <a:lnTo>
                    <a:pt x="91" y="158"/>
                  </a:lnTo>
                  <a:lnTo>
                    <a:pt x="86" y="158"/>
                  </a:lnTo>
                  <a:lnTo>
                    <a:pt x="86" y="156"/>
                  </a:lnTo>
                  <a:lnTo>
                    <a:pt x="80" y="156"/>
                  </a:lnTo>
                  <a:lnTo>
                    <a:pt x="80" y="153"/>
                  </a:lnTo>
                  <a:lnTo>
                    <a:pt x="74" y="153"/>
                  </a:lnTo>
                  <a:lnTo>
                    <a:pt x="74" y="151"/>
                  </a:lnTo>
                  <a:lnTo>
                    <a:pt x="72" y="151"/>
                  </a:lnTo>
                  <a:lnTo>
                    <a:pt x="72" y="148"/>
                  </a:lnTo>
                  <a:lnTo>
                    <a:pt x="71" y="148"/>
                  </a:lnTo>
                  <a:lnTo>
                    <a:pt x="71" y="140"/>
                  </a:lnTo>
                  <a:lnTo>
                    <a:pt x="68" y="140"/>
                  </a:lnTo>
                  <a:lnTo>
                    <a:pt x="68" y="135"/>
                  </a:lnTo>
                  <a:lnTo>
                    <a:pt x="68" y="132"/>
                  </a:lnTo>
                  <a:lnTo>
                    <a:pt x="66" y="132"/>
                  </a:lnTo>
                  <a:lnTo>
                    <a:pt x="66" y="131"/>
                  </a:lnTo>
                  <a:lnTo>
                    <a:pt x="61" y="131"/>
                  </a:lnTo>
                  <a:lnTo>
                    <a:pt x="61" y="129"/>
                  </a:lnTo>
                  <a:lnTo>
                    <a:pt x="53" y="129"/>
                  </a:lnTo>
                  <a:lnTo>
                    <a:pt x="53" y="128"/>
                  </a:lnTo>
                  <a:lnTo>
                    <a:pt x="48" y="128"/>
                  </a:lnTo>
                  <a:lnTo>
                    <a:pt x="48" y="126"/>
                  </a:lnTo>
                  <a:lnTo>
                    <a:pt x="43" y="126"/>
                  </a:lnTo>
                  <a:lnTo>
                    <a:pt x="43" y="124"/>
                  </a:lnTo>
                  <a:lnTo>
                    <a:pt x="41" y="124"/>
                  </a:lnTo>
                  <a:lnTo>
                    <a:pt x="41" y="119"/>
                  </a:lnTo>
                  <a:lnTo>
                    <a:pt x="39" y="119"/>
                  </a:lnTo>
                  <a:lnTo>
                    <a:pt x="39" y="111"/>
                  </a:lnTo>
                  <a:lnTo>
                    <a:pt x="37" y="111"/>
                  </a:lnTo>
                  <a:lnTo>
                    <a:pt x="37" y="105"/>
                  </a:lnTo>
                  <a:lnTo>
                    <a:pt x="36" y="105"/>
                  </a:lnTo>
                  <a:lnTo>
                    <a:pt x="36" y="75"/>
                  </a:lnTo>
                  <a:lnTo>
                    <a:pt x="34" y="75"/>
                  </a:lnTo>
                  <a:lnTo>
                    <a:pt x="34" y="60"/>
                  </a:lnTo>
                  <a:lnTo>
                    <a:pt x="32" y="60"/>
                  </a:lnTo>
                  <a:lnTo>
                    <a:pt x="32" y="30"/>
                  </a:lnTo>
                  <a:lnTo>
                    <a:pt x="30" y="30"/>
                  </a:lnTo>
                  <a:lnTo>
                    <a:pt x="30" y="21"/>
                  </a:lnTo>
                  <a:lnTo>
                    <a:pt x="29" y="21"/>
                  </a:lnTo>
                  <a:lnTo>
                    <a:pt x="29" y="18"/>
                  </a:lnTo>
                  <a:lnTo>
                    <a:pt x="27" y="18"/>
                  </a:lnTo>
                  <a:lnTo>
                    <a:pt x="27" y="14"/>
                  </a:lnTo>
                  <a:lnTo>
                    <a:pt x="25" y="14"/>
                  </a:lnTo>
                  <a:lnTo>
                    <a:pt x="25" y="12"/>
                  </a:lnTo>
                  <a:lnTo>
                    <a:pt x="22" y="12"/>
                  </a:lnTo>
                  <a:lnTo>
                    <a:pt x="22" y="9"/>
                  </a:lnTo>
                  <a:lnTo>
                    <a:pt x="20" y="9"/>
                  </a:lnTo>
                  <a:lnTo>
                    <a:pt x="20" y="6"/>
                  </a:lnTo>
                  <a:lnTo>
                    <a:pt x="17" y="6"/>
                  </a:lnTo>
                  <a:lnTo>
                    <a:pt x="17" y="3"/>
                  </a:lnTo>
                  <a:lnTo>
                    <a:pt x="11" y="3"/>
                  </a:lnTo>
                  <a:lnTo>
                    <a:pt x="11" y="2"/>
                  </a:lnTo>
                  <a:lnTo>
                    <a:pt x="9" y="2"/>
                  </a:lnTo>
                  <a:lnTo>
                    <a:pt x="9"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0" name="TextBox 29"/>
            <p:cNvSpPr txBox="1"/>
            <p:nvPr/>
          </p:nvSpPr>
          <p:spPr>
            <a:xfrm>
              <a:off x="5265580" y="3280286"/>
              <a:ext cx="217762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solidFill>
                    <a:srgbClr val="4D4D4D"/>
                  </a:solidFill>
                  <a:effectLst/>
                  <a:uLnTx/>
                  <a:uFillTx/>
                  <a:latin typeface="Arial" charset="0"/>
                  <a:ea typeface="+mn-ea"/>
                </a:rPr>
                <a:t>HR 0,41 (IC95% 0,34 -</a:t>
              </a:r>
              <a:r>
                <a:rPr kumimoji="0" lang="fr-FR" sz="1200" b="0" i="0" u="none" strike="noStrike" kern="1200" cap="none" spc="0" normalizeH="0" baseline="0" dirty="0" smtClean="0">
                  <a:ln>
                    <a:noFill/>
                  </a:ln>
                  <a:solidFill>
                    <a:srgbClr val="4D4D4D"/>
                  </a:solidFill>
                  <a:effectLst/>
                  <a:uLnTx/>
                  <a:uFillTx/>
                  <a:latin typeface="Arial" charset="0"/>
                  <a:ea typeface="+mn-ea"/>
                  <a:cs typeface="Arial"/>
                </a:rPr>
                <a:t> 0,49)</a:t>
              </a:r>
              <a:endParaRPr kumimoji="0" lang="fr-FR" sz="1200" b="0" i="0" u="none" strike="noStrike" kern="1200" cap="none" spc="0" normalizeH="0" baseline="0" dirty="0">
                <a:ln>
                  <a:noFill/>
                </a:ln>
                <a:solidFill>
                  <a:srgbClr val="4D4D4D"/>
                </a:solidFill>
                <a:effectLst/>
                <a:uLnTx/>
                <a:uFillTx/>
                <a:latin typeface="Arial" charset="0"/>
                <a:ea typeface="+mn-ea"/>
              </a:endParaRPr>
            </a:p>
          </p:txBody>
        </p:sp>
        <p:cxnSp>
          <p:nvCxnSpPr>
            <p:cNvPr id="31" name="Straight Connector 30"/>
            <p:cNvCxnSpPr/>
            <p:nvPr/>
          </p:nvCxnSpPr>
          <p:spPr>
            <a:xfrm>
              <a:off x="3930198" y="2481472"/>
              <a:ext cx="360000"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32" name="Straight Connector 31"/>
            <p:cNvCxnSpPr/>
            <p:nvPr/>
          </p:nvCxnSpPr>
          <p:spPr>
            <a:xfrm>
              <a:off x="3930198" y="2759678"/>
              <a:ext cx="360000"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33" name="TextBox 32"/>
            <p:cNvSpPr txBox="1"/>
            <p:nvPr/>
          </p:nvSpPr>
          <p:spPr>
            <a:xfrm>
              <a:off x="1031164" y="4878830"/>
              <a:ext cx="1120820" cy="646331"/>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solidFill>
                    <a:srgbClr val="4D4D4D"/>
                  </a:solidFill>
                  <a:effectLst/>
                  <a:uLnTx/>
                  <a:uFillTx/>
                  <a:latin typeface="Arial" charset="0"/>
                  <a:ea typeface="+mn-ea"/>
                </a:rPr>
                <a:t>N</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solidFill>
                    <a:srgbClr val="B60D27"/>
                  </a:solidFill>
                  <a:effectLst/>
                  <a:uLnTx/>
                  <a:uFillTx/>
                  <a:latin typeface="Arial" charset="0"/>
                  <a:ea typeface="+mn-ea"/>
                  <a:cs typeface="Arial" panose="020B0604020202020204" pitchFamily="34" charset="0"/>
                </a:rPr>
                <a:t>Cabozantinib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solidFill>
                    <a:schemeClr val="accent2"/>
                  </a:solidFill>
                  <a:effectLst/>
                  <a:uLnTx/>
                  <a:uFillTx/>
                  <a:latin typeface="Arial" charset="0"/>
                  <a:ea typeface="+mn-ea"/>
                  <a:cs typeface="Arial" panose="020B0604020202020204" pitchFamily="34" charset="0"/>
                </a:rPr>
                <a:t>Placebo</a:t>
              </a:r>
              <a:endParaRPr kumimoji="0" lang="fr-FR" sz="1200" b="0" i="0" u="none" strike="noStrike" kern="1200" cap="none" spc="0" normalizeH="0" baseline="0" dirty="0">
                <a:ln>
                  <a:noFill/>
                </a:ln>
                <a:solidFill>
                  <a:schemeClr val="accent2"/>
                </a:solidFill>
                <a:effectLst/>
                <a:uLnTx/>
                <a:uFillTx/>
                <a:latin typeface="Arial" charset="0"/>
                <a:ea typeface="+mn-ea"/>
              </a:endParaRPr>
            </a:p>
          </p:txBody>
        </p:sp>
        <p:sp>
          <p:nvSpPr>
            <p:cNvPr id="34" name="TextBox 33"/>
            <p:cNvSpPr txBox="1"/>
            <p:nvPr/>
          </p:nvSpPr>
          <p:spPr>
            <a:xfrm>
              <a:off x="5255277" y="4771703"/>
              <a:ext cx="509575"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solidFill>
                    <a:srgbClr val="4D4D4D"/>
                  </a:solidFill>
                  <a:effectLst/>
                  <a:uLnTx/>
                  <a:uFillTx/>
                  <a:latin typeface="Arial" charset="0"/>
                  <a:ea typeface="+mn-ea"/>
                  <a:cs typeface="Arial" charset="0"/>
                </a:rPr>
                <a:t>Mois</a:t>
              </a:r>
              <a:endParaRPr kumimoji="0" lang="fr-FR" sz="1200" b="0" i="0" u="none" strike="noStrike" kern="1200" cap="none" spc="0" normalizeH="0" baseline="0" dirty="0">
                <a:ln>
                  <a:noFill/>
                </a:ln>
                <a:solidFill>
                  <a:srgbClr val="4D4D4D"/>
                </a:solidFill>
                <a:effectLst/>
                <a:uLnTx/>
                <a:uFillTx/>
                <a:latin typeface="Arial" charset="0"/>
                <a:ea typeface="+mn-ea"/>
                <a:cs typeface="Arial" charset="0"/>
              </a:endParaRPr>
            </a:p>
          </p:txBody>
        </p:sp>
        <p:cxnSp>
          <p:nvCxnSpPr>
            <p:cNvPr id="35" name="Straight Connector 34"/>
            <p:cNvCxnSpPr/>
            <p:nvPr/>
          </p:nvCxnSpPr>
          <p:spPr>
            <a:xfrm rot="5400000">
              <a:off x="4074198" y="2481472"/>
              <a:ext cx="72000"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36" name="Straight Connector 35"/>
            <p:cNvCxnSpPr/>
            <p:nvPr/>
          </p:nvCxnSpPr>
          <p:spPr>
            <a:xfrm rot="5400000">
              <a:off x="4074198" y="2759678"/>
              <a:ext cx="72000"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53" name="TextBox 52"/>
          <p:cNvSpPr txBox="1"/>
          <p:nvPr/>
        </p:nvSpPr>
        <p:spPr>
          <a:xfrm>
            <a:off x="3374060" y="1501696"/>
            <a:ext cx="580107"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smtClean="0">
                <a:ln>
                  <a:noFill/>
                </a:ln>
                <a:solidFill>
                  <a:srgbClr val="4D4D4D"/>
                </a:solidFill>
                <a:effectLst/>
                <a:uLnTx/>
                <a:uFillTx/>
                <a:latin typeface="Arial" charset="0"/>
                <a:ea typeface="+mn-ea"/>
                <a:cs typeface="Arial" charset="0"/>
              </a:rPr>
              <a:t>DàP</a:t>
            </a:r>
            <a:endParaRPr kumimoji="0" lang="fr-FR" sz="1600" b="1" i="0" u="none" strike="noStrike" kern="1200" cap="none" spc="0" normalizeH="0" baseline="0" dirty="0">
              <a:ln>
                <a:noFill/>
              </a:ln>
              <a:solidFill>
                <a:srgbClr val="4D4D4D"/>
              </a:solidFill>
              <a:effectLst/>
              <a:uLnTx/>
              <a:uFillTx/>
              <a:latin typeface="Arial" charset="0"/>
              <a:ea typeface="+mn-ea"/>
              <a:cs typeface="Arial" charset="0"/>
            </a:endParaRPr>
          </a:p>
        </p:txBody>
      </p:sp>
    </p:spTree>
    <p:extLst>
      <p:ext uri="{BB962C8B-B14F-4D97-AF65-F5344CB8AC3E}">
        <p14:creationId xmlns:p14="http://schemas.microsoft.com/office/powerpoint/2010/main" val="2928398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O-011: Evaluation de la réponse tumorale, de la réponse AFP et du délai jusqu’à progression dans l’étude de phase 3 CELESTIAL évaluant cabozantinib versus placebo dans le carcinome hépatocellulaire (CHC) avancé – Merle P, et al</a:t>
            </a:r>
            <a:endParaRPr lang="fr-FR"/>
          </a:p>
        </p:txBody>
      </p:sp>
      <p:sp>
        <p:nvSpPr>
          <p:cNvPr id="6" name="Content Placeholder 2"/>
          <p:cNvSpPr>
            <a:spLocks noGrp="1"/>
          </p:cNvSpPr>
          <p:nvPr>
            <p:ph idx="1"/>
          </p:nvPr>
        </p:nvSpPr>
        <p:spPr/>
        <p:txBody>
          <a:bodyPr/>
          <a:lstStyle/>
          <a:p>
            <a:pPr marL="0" indent="0">
              <a:buNone/>
            </a:pPr>
            <a:r>
              <a:rPr lang="fr-FR" b="1" dirty="0" smtClean="0"/>
              <a:t>Résultats</a:t>
            </a:r>
          </a:p>
          <a:p>
            <a:pPr marL="0" indent="0">
              <a:spcBef>
                <a:spcPts val="23400"/>
              </a:spcBef>
              <a:buNone/>
            </a:pPr>
            <a:r>
              <a:rPr lang="fr-FR" b="1" dirty="0" smtClean="0"/>
              <a:t>Conclusions</a:t>
            </a:r>
          </a:p>
          <a:p>
            <a:r>
              <a:rPr lang="fr-FR" b="1" dirty="0" smtClean="0"/>
              <a:t>Chez ces patients avec CHC avancé, le cabozantinib a démontré des réductions plus importantes des lésions cibles que le placebo</a:t>
            </a:r>
          </a:p>
          <a:p>
            <a:r>
              <a:rPr lang="fr-FR" b="1" dirty="0" smtClean="0"/>
              <a:t>Chez les patients avec AFP élevé à l’inclusion, des réductions ≥50% de l’AFP ont été observées chez un quart de ceux inclus dans le bras cabozantinib</a:t>
            </a:r>
          </a:p>
          <a:p>
            <a:r>
              <a:rPr lang="fr-FR" b="1" dirty="0" smtClean="0"/>
              <a:t>Le cabozantinib a aussi apporté un allongement du délai jusqu’à progression comparativement au placebo</a:t>
            </a:r>
          </a:p>
        </p:txBody>
      </p:sp>
      <p:sp>
        <p:nvSpPr>
          <p:cNvPr id="5" name="Text Placeholder 4"/>
          <p:cNvSpPr>
            <a:spLocks noGrp="1"/>
          </p:cNvSpPr>
          <p:nvPr>
            <p:ph type="body" sz="quarter" idx="11"/>
          </p:nvPr>
        </p:nvSpPr>
        <p:spPr/>
        <p:txBody>
          <a:bodyPr/>
          <a:lstStyle/>
          <a:p>
            <a:r>
              <a:rPr lang="fr-FR" dirty="0" smtClean="0"/>
              <a:t/>
            </a:r>
            <a:br>
              <a:rPr lang="fr-FR" dirty="0" smtClean="0"/>
            </a:br>
            <a:r>
              <a:rPr lang="fr-FR" dirty="0" smtClean="0"/>
              <a:t>Merle P,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O-011</a:t>
            </a:r>
            <a:endParaRPr lang="fr-FR" dirty="0"/>
          </a:p>
        </p:txBody>
      </p:sp>
      <p:graphicFrame>
        <p:nvGraphicFramePr>
          <p:cNvPr id="7" name="Table 6"/>
          <p:cNvGraphicFramePr>
            <a:graphicFrameLocks noGrp="1"/>
          </p:cNvGraphicFramePr>
          <p:nvPr>
            <p:extLst>
              <p:ext uri="{D42A27DB-BD31-4B8C-83A1-F6EECF244321}">
                <p14:modId xmlns:p14="http://schemas.microsoft.com/office/powerpoint/2010/main" val="309388697"/>
              </p:ext>
            </p:extLst>
          </p:nvPr>
        </p:nvGraphicFramePr>
        <p:xfrm>
          <a:off x="365124" y="1581317"/>
          <a:ext cx="8397876" cy="2926080"/>
        </p:xfrm>
        <a:graphic>
          <a:graphicData uri="http://schemas.openxmlformats.org/drawingml/2006/table">
            <a:tbl>
              <a:tblPr firstRow="1" bandRow="1">
                <a:tableStyleId>{69012ECD-51FC-41F1-AA8D-1B2483CD663E}</a:tableStyleId>
              </a:tblPr>
              <a:tblGrid>
                <a:gridCol w="3521076">
                  <a:extLst>
                    <a:ext uri="{9D8B030D-6E8A-4147-A177-3AD203B41FA5}">
                      <a16:colId xmlns:a16="http://schemas.microsoft.com/office/drawing/2014/main" val="1709975499"/>
                    </a:ext>
                  </a:extLst>
                </a:gridCol>
                <a:gridCol w="2438400">
                  <a:extLst>
                    <a:ext uri="{9D8B030D-6E8A-4147-A177-3AD203B41FA5}">
                      <a16:colId xmlns:a16="http://schemas.microsoft.com/office/drawing/2014/main" val="1247476413"/>
                    </a:ext>
                  </a:extLst>
                </a:gridCol>
                <a:gridCol w="2438400">
                  <a:extLst>
                    <a:ext uri="{9D8B030D-6E8A-4147-A177-3AD203B41FA5}">
                      <a16:colId xmlns:a16="http://schemas.microsoft.com/office/drawing/2014/main" val="3883849508"/>
                    </a:ext>
                  </a:extLst>
                </a:gridCol>
              </a:tblGrid>
              <a:tr h="396731">
                <a:tc>
                  <a:txBody>
                    <a:bodyPr/>
                    <a:lstStyle/>
                    <a:p>
                      <a:pPr algn="l"/>
                      <a:r>
                        <a:rPr lang="fr-FR" sz="1600" noProof="0" dirty="0" smtClean="0">
                          <a:solidFill>
                            <a:schemeClr val="tx2"/>
                          </a:solidFill>
                        </a:rPr>
                        <a:t>EIs grade 3 chez </a:t>
                      </a:r>
                      <a:r>
                        <a:rPr lang="fr-FR" sz="1600" noProof="0" dirty="0" smtClean="0">
                          <a:solidFill>
                            <a:schemeClr val="tx2"/>
                          </a:solidFill>
                          <a:latin typeface="Arial" panose="020B0604020202020204" pitchFamily="34" charset="0"/>
                          <a:cs typeface="Arial" panose="020B0604020202020204" pitchFamily="34" charset="0"/>
                        </a:rPr>
                        <a:t>≥</a:t>
                      </a:r>
                      <a:r>
                        <a:rPr lang="fr-FR" sz="1600" noProof="0" dirty="0" smtClean="0">
                          <a:solidFill>
                            <a:schemeClr val="tx2"/>
                          </a:solidFill>
                          <a:latin typeface="+mn-lt"/>
                          <a:cs typeface="+mn-cs"/>
                        </a:rPr>
                        <a:t>5</a:t>
                      </a:r>
                      <a:r>
                        <a:rPr lang="fr-FR" sz="1600" noProof="0" dirty="0" smtClean="0">
                          <a:solidFill>
                            <a:schemeClr val="tx2"/>
                          </a:solidFill>
                        </a:rPr>
                        <a:t>% dans le bras cabozantinib,</a:t>
                      </a:r>
                      <a:r>
                        <a:rPr lang="fr-FR" sz="1600" baseline="0" noProof="0" dirty="0" smtClean="0">
                          <a:solidFill>
                            <a:schemeClr val="tx2"/>
                          </a:solidFill>
                        </a:rPr>
                        <a:t> %</a:t>
                      </a:r>
                      <a:endParaRPr lang="fr-FR" sz="1600" noProof="0" dirty="0">
                        <a:solidFill>
                          <a:schemeClr val="tx2"/>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smtClean="0">
                          <a:solidFill>
                            <a:schemeClr val="tx2"/>
                          </a:solidFill>
                        </a:rPr>
                        <a:t>Cabozantinib </a:t>
                      </a:r>
                      <a:br>
                        <a:rPr lang="fr-FR" sz="1600" noProof="0" smtClean="0">
                          <a:solidFill>
                            <a:schemeClr val="tx2"/>
                          </a:solidFill>
                        </a:rPr>
                      </a:br>
                      <a:r>
                        <a:rPr lang="fr-FR" sz="1600" noProof="0" smtClean="0">
                          <a:solidFill>
                            <a:schemeClr val="tx2"/>
                          </a:solidFill>
                        </a:rPr>
                        <a:t>(n=467)</a:t>
                      </a:r>
                      <a:endParaRPr lang="fr-FR" sz="1600" noProof="0">
                        <a:solidFill>
                          <a:schemeClr val="tx2"/>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smtClean="0">
                          <a:solidFill>
                            <a:schemeClr val="tx2"/>
                          </a:solidFill>
                        </a:rPr>
                        <a:t>Placebo</a:t>
                      </a:r>
                      <a:r>
                        <a:rPr lang="fr-FR" sz="1600" baseline="0" noProof="0" smtClean="0">
                          <a:solidFill>
                            <a:schemeClr val="tx2"/>
                          </a:solidFill>
                        </a:rPr>
                        <a:t> </a:t>
                      </a:r>
                      <a:br>
                        <a:rPr lang="fr-FR" sz="1600" baseline="0" noProof="0" smtClean="0">
                          <a:solidFill>
                            <a:schemeClr val="tx2"/>
                          </a:solidFill>
                        </a:rPr>
                      </a:br>
                      <a:r>
                        <a:rPr lang="fr-FR" sz="1600" baseline="0" noProof="0" smtClean="0">
                          <a:solidFill>
                            <a:schemeClr val="tx2"/>
                          </a:solidFill>
                        </a:rPr>
                        <a:t>(n=237)</a:t>
                      </a:r>
                      <a:endParaRPr lang="fr-FR" sz="1600" noProof="0">
                        <a:solidFill>
                          <a:schemeClr val="tx2"/>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58489181"/>
                  </a:ext>
                </a:extLst>
              </a:tr>
              <a:tr h="175616">
                <a:tc>
                  <a:txBody>
                    <a:bodyPr/>
                    <a:lstStyle/>
                    <a:p>
                      <a:r>
                        <a:rPr lang="fr-FR" sz="1600" noProof="0" dirty="0" smtClean="0"/>
                        <a:t>Diarrhée</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10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50781373"/>
                  </a:ext>
                </a:extLst>
              </a:tr>
              <a:tr h="121136">
                <a:tc>
                  <a:txBody>
                    <a:bodyPr/>
                    <a:lstStyle/>
                    <a:p>
                      <a:pPr marL="0" indent="0"/>
                      <a:r>
                        <a:rPr lang="fr-FR" sz="1600" noProof="0" dirty="0" smtClean="0"/>
                        <a:t>Diminution de l’appétit</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&lt;1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723584832"/>
                  </a:ext>
                </a:extLst>
              </a:tr>
              <a:tr h="145856">
                <a:tc>
                  <a:txBody>
                    <a:bodyPr/>
                    <a:lstStyle/>
                    <a:p>
                      <a:pPr marL="0" indent="0"/>
                      <a:r>
                        <a:rPr lang="fr-FR" sz="1600" noProof="0" dirty="0" smtClean="0"/>
                        <a:t>Sy</a:t>
                      </a:r>
                      <a:r>
                        <a:rPr lang="fr-FR" sz="1600" baseline="0" noProof="0" dirty="0" smtClean="0"/>
                        <a:t>ndrome main pied</a:t>
                      </a:r>
                      <a:endParaRPr lang="fr-FR" sz="1600" noProof="0" dirty="0" smtClean="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dirty="0" smtClean="0"/>
                        <a:t>17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51371244"/>
                  </a:ext>
                </a:extLst>
              </a:tr>
              <a:tr h="0">
                <a:tc>
                  <a:txBody>
                    <a:bodyPr/>
                    <a:lstStyle/>
                    <a:p>
                      <a:pPr marL="0" indent="0"/>
                      <a:r>
                        <a:rPr lang="fr-FR" sz="1600" noProof="0" smtClean="0"/>
                        <a:t>Fatigue</a:t>
                      </a:r>
                      <a:endParaRPr lang="fr-FR" sz="16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10</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4</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2936486"/>
                  </a:ext>
                </a:extLst>
              </a:tr>
              <a:tr h="0">
                <a:tc>
                  <a:txBody>
                    <a:bodyPr/>
                    <a:lstStyle/>
                    <a:p>
                      <a:r>
                        <a:rPr lang="fr-FR" sz="1600" noProof="0" smtClean="0"/>
                        <a:t>Hypertension</a:t>
                      </a:r>
                      <a:endParaRPr lang="fr-FR" sz="16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16</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2</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030150912"/>
                  </a:ext>
                </a:extLst>
              </a:tr>
              <a:tr h="0">
                <a:tc>
                  <a:txBody>
                    <a:bodyPr/>
                    <a:lstStyle/>
                    <a:p>
                      <a:r>
                        <a:rPr lang="fr-FR" sz="1600" noProof="0" dirty="0" smtClean="0"/>
                        <a:t>Augmentation AST </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11</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6</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963676841"/>
                  </a:ext>
                </a:extLst>
              </a:tr>
              <a:tr h="0">
                <a:tc>
                  <a:txBody>
                    <a:bodyPr/>
                    <a:lstStyle/>
                    <a:p>
                      <a:r>
                        <a:rPr lang="fr-FR" sz="1600" noProof="0" dirty="0" smtClean="0"/>
                        <a:t>Asthénie</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7</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dirty="0" smtClean="0"/>
                        <a:t>2</a:t>
                      </a:r>
                      <a:endParaRPr lang="fr-FR"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97157841"/>
                  </a:ext>
                </a:extLst>
              </a:tr>
            </a:tbl>
          </a:graphicData>
        </a:graphic>
      </p:graphicFrame>
    </p:spTree>
    <p:extLst>
      <p:ext uri="{BB962C8B-B14F-4D97-AF65-F5344CB8AC3E}">
        <p14:creationId xmlns:p14="http://schemas.microsoft.com/office/powerpoint/2010/main" val="2344190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Diaporama ESDO oncologie </a:t>
            </a:r>
            <a:r>
              <a:rPr lang="fr-FR" dirty="0" smtClean="0"/>
              <a:t>médicale</a:t>
            </a:r>
            <a:r>
              <a:rPr lang="fr-FR" dirty="0"/>
              <a:t/>
            </a:r>
            <a:br>
              <a:rPr lang="fr-FR" dirty="0"/>
            </a:br>
            <a:r>
              <a:rPr lang="fr-FR" b="0" dirty="0"/>
              <a:t>Contributeurs </a:t>
            </a:r>
            <a:r>
              <a:rPr lang="fr-FR" b="0" dirty="0" smtClean="0"/>
              <a:t>2018</a:t>
            </a:r>
            <a:endParaRPr lang="en-GB" b="0" dirty="0"/>
          </a:p>
        </p:txBody>
      </p:sp>
      <p:grpSp>
        <p:nvGrpSpPr>
          <p:cNvPr id="24" name="Group 23"/>
          <p:cNvGrpSpPr/>
          <p:nvPr/>
        </p:nvGrpSpPr>
        <p:grpSpPr>
          <a:xfrm>
            <a:off x="365124" y="5031295"/>
            <a:ext cx="8441919" cy="822917"/>
            <a:chOff x="365124" y="4904298"/>
            <a:chExt cx="8441919" cy="822917"/>
          </a:xfrm>
        </p:grpSpPr>
        <p:sp>
          <p:nvSpPr>
            <p:cNvPr id="6" name="Content Placeholder 9"/>
            <p:cNvSpPr txBox="1">
              <a:spLocks/>
            </p:cNvSpPr>
            <p:nvPr/>
          </p:nvSpPr>
          <p:spPr bwMode="auto">
            <a:xfrm>
              <a:off x="365124" y="4904299"/>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BIOMARQUEURS</a:t>
              </a:r>
              <a:endParaRPr lang="en-GB" sz="1200" b="1" dirty="0">
                <a:solidFill>
                  <a:srgbClr val="043882"/>
                </a:solidFill>
              </a:endParaRPr>
            </a:p>
            <a:p>
              <a:pPr>
                <a:lnSpc>
                  <a:spcPct val="150000"/>
                </a:lnSpc>
                <a:spcAft>
                  <a:spcPts val="0"/>
                </a:spcAft>
                <a:tabLst>
                  <a:tab pos="1973263" algn="l"/>
                </a:tabLst>
              </a:pPr>
              <a:r>
                <a:rPr lang="en-GB" sz="1100" b="1" dirty="0">
                  <a:solidFill>
                    <a:srgbClr val="4D4D4D"/>
                  </a:solidFill>
                </a:rPr>
                <a:t>Prof Eric Van Cutsem	</a:t>
              </a:r>
              <a:r>
                <a:rPr lang="fr-FR" sz="1100" dirty="0">
                  <a:solidFill>
                    <a:srgbClr val="4D4D4D"/>
                  </a:solidFill>
                </a:rPr>
                <a:t>Oncologie digestive, hôpitaux universitaires de Leuven, </a:t>
              </a:r>
              <a:r>
                <a:rPr lang="fr-FR" sz="1100" dirty="0" smtClean="0">
                  <a:solidFill>
                    <a:srgbClr val="4D4D4D"/>
                  </a:solidFill>
                </a:rPr>
                <a:t>Belgique</a:t>
              </a:r>
            </a:p>
            <a:p>
              <a:pPr>
                <a:lnSpc>
                  <a:spcPct val="150000"/>
                </a:lnSpc>
                <a:spcAft>
                  <a:spcPts val="0"/>
                </a:spcAft>
                <a:tabLst>
                  <a:tab pos="1973263" algn="l"/>
                </a:tabLst>
              </a:pPr>
              <a:r>
                <a:rPr lang="en-GB" sz="1100" b="1" dirty="0" smtClean="0">
                  <a:solidFill>
                    <a:srgbClr val="4D4D4D"/>
                  </a:solidFill>
                </a:rPr>
                <a:t>Prof </a:t>
              </a:r>
              <a:r>
                <a:rPr lang="en-GB" sz="1100" b="1" dirty="0">
                  <a:solidFill>
                    <a:srgbClr val="4D4D4D"/>
                  </a:solidFill>
                </a:rPr>
                <a:t>Thomas </a:t>
              </a:r>
              <a:r>
                <a:rPr lang="en-GB" sz="1100" b="1" dirty="0" err="1">
                  <a:solidFill>
                    <a:srgbClr val="4D4D4D"/>
                  </a:solidFill>
                </a:rPr>
                <a:t>Seufferlein</a:t>
              </a:r>
              <a:r>
                <a:rPr lang="en-GB" sz="1100" b="1" dirty="0">
                  <a:solidFill>
                    <a:srgbClr val="4D4D4D"/>
                  </a:solidFill>
                </a:rPr>
                <a:t>	</a:t>
              </a:r>
              <a:r>
                <a:rPr lang="fr-FR" sz="1100" dirty="0">
                  <a:solidFill>
                    <a:srgbClr val="4D4D4D"/>
                  </a:solidFill>
                </a:rPr>
                <a:t>Clinique de médecine interne I, Université d’Ulm, Ulm, Allemagne</a:t>
              </a:r>
              <a:endParaRPr lang="en-GB" sz="1100" dirty="0">
                <a:solidFill>
                  <a:srgbClr val="4D4D4D"/>
                </a:solidFill>
              </a:endParaRPr>
            </a:p>
          </p:txBody>
        </p:sp>
        <p:pic>
          <p:nvPicPr>
            <p:cNvPr id="10" name="Picture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878" y="4904298"/>
              <a:ext cx="603109"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21" name="Group 20"/>
          <p:cNvGrpSpPr/>
          <p:nvPr/>
        </p:nvGrpSpPr>
        <p:grpSpPr>
          <a:xfrm>
            <a:off x="365125" y="1307743"/>
            <a:ext cx="8441498" cy="1387198"/>
            <a:chOff x="365125" y="1307743"/>
            <a:chExt cx="8441498" cy="1387198"/>
          </a:xfrm>
        </p:grpSpPr>
        <p:grpSp>
          <p:nvGrpSpPr>
            <p:cNvPr id="15" name="Group 14"/>
            <p:cNvGrpSpPr/>
            <p:nvPr/>
          </p:nvGrpSpPr>
          <p:grpSpPr>
            <a:xfrm>
              <a:off x="365125" y="1307743"/>
              <a:ext cx="8441498" cy="1377073"/>
              <a:chOff x="365125" y="1307743"/>
              <a:chExt cx="8441498" cy="1377073"/>
            </a:xfrm>
          </p:grpSpPr>
          <p:sp>
            <p:nvSpPr>
              <p:cNvPr id="4" name="Content Placeholder 9"/>
              <p:cNvSpPr txBox="1">
                <a:spLocks/>
              </p:cNvSpPr>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smtClean="0">
                    <a:solidFill>
                      <a:srgbClr val="043882"/>
                    </a:solidFill>
                  </a:rPr>
                  <a:t>CANCER COLORECTAL</a:t>
                </a:r>
                <a:endParaRPr lang="en-GB" sz="1400" b="1" dirty="0">
                  <a:solidFill>
                    <a:srgbClr val="043882"/>
                  </a:solidFill>
                </a:endParaRPr>
              </a:p>
              <a:p>
                <a:pPr>
                  <a:lnSpc>
                    <a:spcPct val="150000"/>
                  </a:lnSpc>
                  <a:spcAft>
                    <a:spcPts val="0"/>
                  </a:spcAft>
                  <a:tabLst>
                    <a:tab pos="1973263" algn="l"/>
                  </a:tabLst>
                </a:pPr>
                <a:r>
                  <a:rPr lang="en-GB" sz="1100" b="1" dirty="0">
                    <a:solidFill>
                      <a:srgbClr val="4D4D4D"/>
                    </a:solidFill>
                  </a:rPr>
                  <a:t>Prof Eric Van </a:t>
                </a:r>
                <a:r>
                  <a:rPr lang="en-GB" sz="1100" b="1" dirty="0" err="1" smtClean="0">
                    <a:solidFill>
                      <a:srgbClr val="4D4D4D"/>
                    </a:solidFill>
                  </a:rPr>
                  <a:t>Cutsem</a:t>
                </a:r>
                <a:r>
                  <a:rPr lang="en-GB" sz="1100" b="1" dirty="0" smtClean="0">
                    <a:solidFill>
                      <a:srgbClr val="4D4D4D"/>
                    </a:solidFill>
                  </a:rPr>
                  <a:t>	</a:t>
                </a:r>
                <a:r>
                  <a:rPr lang="fr-FR" sz="1100" dirty="0" smtClean="0">
                    <a:solidFill>
                      <a:srgbClr val="4D4D4D"/>
                    </a:solidFill>
                  </a:rPr>
                  <a:t>Oncologie </a:t>
                </a:r>
                <a:r>
                  <a:rPr lang="fr-FR" sz="1100" dirty="0">
                    <a:solidFill>
                      <a:srgbClr val="4D4D4D"/>
                    </a:solidFill>
                  </a:rPr>
                  <a:t>digestive, hôpitaux universitaires de Leuven, </a:t>
                </a:r>
                <a:r>
                  <a:rPr lang="fr-FR" sz="1100" dirty="0" smtClean="0">
                    <a:solidFill>
                      <a:srgbClr val="4D4D4D"/>
                    </a:solidFill>
                  </a:rPr>
                  <a:t>Belgique</a:t>
                </a:r>
              </a:p>
              <a:p>
                <a:pPr>
                  <a:lnSpc>
                    <a:spcPct val="150000"/>
                  </a:lnSpc>
                  <a:spcAft>
                    <a:spcPts val="0"/>
                  </a:spcAft>
                  <a:tabLst>
                    <a:tab pos="1973263" algn="l"/>
                  </a:tabLst>
                </a:pPr>
                <a:r>
                  <a:rPr lang="en-GB" sz="1100" b="1" dirty="0" smtClean="0">
                    <a:solidFill>
                      <a:srgbClr val="4D4D4D"/>
                    </a:solidFill>
                  </a:rPr>
                  <a:t>Prof </a:t>
                </a:r>
                <a:r>
                  <a:rPr lang="en-GB" sz="1100" b="1" dirty="0">
                    <a:solidFill>
                      <a:srgbClr val="4D4D4D"/>
                    </a:solidFill>
                  </a:rPr>
                  <a:t>Wolff </a:t>
                </a:r>
                <a:r>
                  <a:rPr lang="en-GB" sz="1100" b="1" dirty="0" err="1">
                    <a:solidFill>
                      <a:srgbClr val="4D4D4D"/>
                    </a:solidFill>
                  </a:rPr>
                  <a:t>Schmiegel</a:t>
                </a:r>
                <a:r>
                  <a:rPr lang="en-GB" sz="1100" dirty="0">
                    <a:solidFill>
                      <a:srgbClr val="4D4D4D"/>
                    </a:solidFill>
                  </a:rPr>
                  <a:t> 	</a:t>
                </a:r>
                <a:r>
                  <a:rPr lang="fr-FR" sz="1100" dirty="0">
                    <a:solidFill>
                      <a:srgbClr val="4D4D4D"/>
                    </a:solidFill>
                  </a:rPr>
                  <a:t>Département de médecine, Ruhr </a:t>
                </a:r>
                <a:r>
                  <a:rPr lang="fr-FR" sz="1100" dirty="0" err="1">
                    <a:solidFill>
                      <a:srgbClr val="4D4D4D"/>
                    </a:solidFill>
                  </a:rPr>
                  <a:t>University</a:t>
                </a:r>
                <a:r>
                  <a:rPr lang="fr-FR" sz="1100" dirty="0">
                    <a:solidFill>
                      <a:srgbClr val="4D4D4D"/>
                    </a:solidFill>
                  </a:rPr>
                  <a:t>, Bochum, Allemagne</a:t>
                </a:r>
              </a:p>
              <a:p>
                <a:pPr>
                  <a:lnSpc>
                    <a:spcPct val="150000"/>
                  </a:lnSpc>
                  <a:spcAft>
                    <a:spcPts val="0"/>
                  </a:spcAft>
                  <a:tabLst>
                    <a:tab pos="1973263" algn="l"/>
                  </a:tabLst>
                </a:pPr>
                <a:r>
                  <a:rPr lang="en-GB" sz="1100" b="1" dirty="0" smtClean="0">
                    <a:solidFill>
                      <a:srgbClr val="4D4D4D"/>
                    </a:solidFill>
                  </a:rPr>
                  <a:t>Prof </a:t>
                </a:r>
                <a:r>
                  <a:rPr lang="en-GB" sz="1100" b="1" dirty="0">
                    <a:solidFill>
                      <a:srgbClr val="4D4D4D"/>
                    </a:solidFill>
                  </a:rPr>
                  <a:t>Thomas </a:t>
                </a:r>
                <a:r>
                  <a:rPr lang="en-GB" sz="1100" b="1" dirty="0" err="1">
                    <a:solidFill>
                      <a:srgbClr val="4D4D4D"/>
                    </a:solidFill>
                  </a:rPr>
                  <a:t>Gruenberger</a:t>
                </a:r>
                <a:r>
                  <a:rPr lang="en-GB" sz="1100" b="1" dirty="0">
                    <a:solidFill>
                      <a:srgbClr val="4D4D4D"/>
                    </a:solidFill>
                  </a:rPr>
                  <a:t>	</a:t>
                </a:r>
                <a:r>
                  <a:rPr lang="fr-FR" sz="1100" dirty="0">
                    <a:solidFill>
                      <a:srgbClr val="4D4D4D"/>
                    </a:solidFill>
                  </a:rPr>
                  <a:t>Département de chirurgie I, Rudolf </a:t>
                </a:r>
                <a:r>
                  <a:rPr lang="fr-FR" sz="1100" dirty="0" err="1">
                    <a:solidFill>
                      <a:srgbClr val="4D4D4D"/>
                    </a:solidFill>
                  </a:rPr>
                  <a:t>Foundation</a:t>
                </a:r>
                <a:r>
                  <a:rPr lang="fr-FR" sz="1100" dirty="0">
                    <a:solidFill>
                      <a:srgbClr val="4D4D4D"/>
                    </a:solidFill>
                  </a:rPr>
                  <a:t> </a:t>
                </a:r>
                <a:r>
                  <a:rPr lang="fr-FR" sz="1100" dirty="0" err="1">
                    <a:solidFill>
                      <a:srgbClr val="4D4D4D"/>
                    </a:solidFill>
                  </a:rPr>
                  <a:t>Clinic</a:t>
                </a:r>
                <a:r>
                  <a:rPr lang="fr-FR" sz="1100" dirty="0">
                    <a:solidFill>
                      <a:srgbClr val="4D4D4D"/>
                    </a:solidFill>
                  </a:rPr>
                  <a:t>, Vienne, Autriche</a:t>
                </a:r>
                <a:endParaRPr lang="en-GB" sz="1100" dirty="0" smtClean="0">
                  <a:solidFill>
                    <a:srgbClr val="4D4D4D"/>
                  </a:solidFill>
                </a:endParaRPr>
              </a:p>
              <a:p>
                <a:pPr>
                  <a:lnSpc>
                    <a:spcPct val="150000"/>
                  </a:lnSpc>
                  <a:spcAft>
                    <a:spcPts val="0"/>
                  </a:spcAft>
                  <a:tabLst>
                    <a:tab pos="1973263" algn="l"/>
                  </a:tabLst>
                </a:pPr>
                <a:r>
                  <a:rPr lang="en-GB" sz="1100" b="1" dirty="0" smtClean="0">
                    <a:solidFill>
                      <a:schemeClr val="tx1"/>
                    </a:solidFill>
                  </a:rPr>
                  <a:t>Prof </a:t>
                </a:r>
                <a:r>
                  <a:rPr lang="en-GB" sz="1100" b="1" dirty="0" err="1" smtClean="0">
                    <a:solidFill>
                      <a:schemeClr val="tx1"/>
                    </a:solidFill>
                  </a:rPr>
                  <a:t>Jaroslaw</a:t>
                </a:r>
                <a:r>
                  <a:rPr lang="en-GB" sz="1100" b="1" dirty="0" smtClean="0">
                    <a:solidFill>
                      <a:schemeClr val="tx1"/>
                    </a:solidFill>
                  </a:rPr>
                  <a:t> Regula</a:t>
                </a:r>
                <a:r>
                  <a:rPr lang="en-GB" sz="1100" b="1" dirty="0">
                    <a:solidFill>
                      <a:schemeClr val="tx1"/>
                    </a:solidFill>
                  </a:rPr>
                  <a:t>	</a:t>
                </a:r>
                <a:r>
                  <a:rPr lang="en-GB" sz="1100" dirty="0" err="1" smtClean="0">
                    <a:solidFill>
                      <a:schemeClr val="tx1"/>
                    </a:solidFill>
                  </a:rPr>
                  <a:t>Département</a:t>
                </a:r>
                <a:r>
                  <a:rPr lang="en-GB" sz="1100" dirty="0" smtClean="0">
                    <a:solidFill>
                      <a:schemeClr val="tx1"/>
                    </a:solidFill>
                  </a:rPr>
                  <a:t> de </a:t>
                </a:r>
                <a:r>
                  <a:rPr lang="en-GB" sz="1100" dirty="0" err="1" smtClean="0">
                    <a:solidFill>
                      <a:schemeClr val="tx1"/>
                    </a:solidFill>
                  </a:rPr>
                  <a:t>gastroentérologie</a:t>
                </a:r>
                <a:r>
                  <a:rPr lang="en-GB" sz="1100" dirty="0" smtClean="0">
                    <a:solidFill>
                      <a:schemeClr val="tx1"/>
                    </a:solidFill>
                  </a:rPr>
                  <a:t> et </a:t>
                </a:r>
                <a:r>
                  <a:rPr lang="en-GB" sz="1100" dirty="0" err="1" smtClean="0">
                    <a:solidFill>
                      <a:schemeClr val="tx1"/>
                    </a:solidFill>
                  </a:rPr>
                  <a:t>hépatologie</a:t>
                </a:r>
                <a:r>
                  <a:rPr lang="en-GB" sz="1100" dirty="0" smtClean="0">
                    <a:solidFill>
                      <a:schemeClr val="tx1"/>
                    </a:solidFill>
                  </a:rPr>
                  <a:t>, </a:t>
                </a:r>
                <a:r>
                  <a:rPr lang="en-GB" sz="1100" dirty="0" err="1" smtClean="0">
                    <a:solidFill>
                      <a:schemeClr val="tx1"/>
                    </a:solidFill>
                  </a:rPr>
                  <a:t>Institut</a:t>
                </a:r>
                <a:r>
                  <a:rPr lang="en-GB" sz="1100" dirty="0" smtClean="0">
                    <a:solidFill>
                      <a:schemeClr val="tx1"/>
                    </a:solidFill>
                  </a:rPr>
                  <a:t> </a:t>
                </a:r>
                <a:r>
                  <a:rPr lang="en-GB" sz="1100" dirty="0" err="1" smtClean="0">
                    <a:solidFill>
                      <a:schemeClr val="tx1"/>
                    </a:solidFill>
                  </a:rPr>
                  <a:t>d’oncologie</a:t>
                </a:r>
                <a:r>
                  <a:rPr lang="en-GB" sz="1100" dirty="0" smtClean="0">
                    <a:solidFill>
                      <a:schemeClr val="tx1"/>
                    </a:solidFill>
                  </a:rPr>
                  <a:t>, </a:t>
                </a:r>
                <a:r>
                  <a:rPr lang="en-GB" sz="1100" dirty="0">
                    <a:solidFill>
                      <a:schemeClr val="tx1"/>
                    </a:solidFill>
                  </a:rPr>
                  <a:t>Warsaw, </a:t>
                </a:r>
                <a:r>
                  <a:rPr lang="en-GB" sz="1100" dirty="0" err="1" smtClean="0">
                    <a:solidFill>
                      <a:schemeClr val="tx1"/>
                    </a:solidFill>
                  </a:rPr>
                  <a:t>Pologne</a:t>
                </a:r>
                <a:endParaRPr lang="en-US" sz="1100" dirty="0">
                  <a:solidFill>
                    <a:srgbClr val="4D4D4D"/>
                  </a:solidFill>
                </a:endParaRPr>
              </a:p>
            </p:txBody>
          </p:sp>
          <p:grpSp>
            <p:nvGrpSpPr>
              <p:cNvPr id="19" name="Group 18"/>
              <p:cNvGrpSpPr/>
              <p:nvPr/>
            </p:nvGrpSpPr>
            <p:grpSpPr>
              <a:xfrm>
                <a:off x="7565097" y="1307743"/>
                <a:ext cx="1241526" cy="723733"/>
                <a:chOff x="7021005" y="1614299"/>
                <a:chExt cx="997632" cy="581560"/>
              </a:xfrm>
            </p:grpSpPr>
            <p:pic>
              <p:nvPicPr>
                <p:cNvPr id="7" name="Picture 6"/>
                <p:cNvPicPr>
                  <a:picLocks/>
                </p:cNvPicPr>
                <p:nvPr/>
              </p:nvPicPr>
              <p:blipFill rotWithShape="1">
                <a:blip r:embed="rId4" cstate="print">
                  <a:extLst>
                    <a:ext uri="{28A0092B-C50C-407E-A947-70E740481C1C}">
                      <a14:useLocalDpi xmlns:a14="http://schemas.microsoft.com/office/drawing/2010/main" val="0"/>
                    </a:ext>
                  </a:extLst>
                </a:blip>
                <a:srcRect t="2449" b="14763"/>
                <a:stretch/>
              </p:blipFill>
              <p:spPr>
                <a:xfrm>
                  <a:off x="7021005" y="1614301"/>
                  <a:ext cx="484632" cy="581558"/>
                </a:xfrm>
                <a:prstGeom prst="rect">
                  <a:avLst/>
                </a:prstGeom>
              </p:spPr>
            </p:pic>
            <p:pic>
              <p:nvPicPr>
                <p:cNvPr id="16" name="Pictur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4005" y="1614299"/>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t="5212" b="14357"/>
            <a:stretch/>
          </p:blipFill>
          <p:spPr>
            <a:xfrm>
              <a:off x="8201825" y="1983897"/>
              <a:ext cx="592108" cy="711044"/>
            </a:xfrm>
            <a:prstGeom prst="rect">
              <a:avLst/>
            </a:prstGeom>
          </p:spPr>
        </p:pic>
      </p:grpSp>
      <p:grpSp>
        <p:nvGrpSpPr>
          <p:cNvPr id="26" name="Group 25"/>
          <p:cNvGrpSpPr/>
          <p:nvPr/>
        </p:nvGrpSpPr>
        <p:grpSpPr>
          <a:xfrm>
            <a:off x="365124" y="2748652"/>
            <a:ext cx="8439811" cy="1109293"/>
            <a:chOff x="365124" y="2819781"/>
            <a:chExt cx="8439811" cy="1109293"/>
          </a:xfrm>
        </p:grpSpPr>
        <p:grpSp>
          <p:nvGrpSpPr>
            <p:cNvPr id="18" name="Group 17"/>
            <p:cNvGrpSpPr/>
            <p:nvPr/>
          </p:nvGrpSpPr>
          <p:grpSpPr>
            <a:xfrm>
              <a:off x="365124" y="2819781"/>
              <a:ext cx="8439811" cy="1109293"/>
              <a:chOff x="365124" y="2654295"/>
              <a:chExt cx="8439811" cy="1109293"/>
            </a:xfrm>
          </p:grpSpPr>
          <p:sp>
            <p:nvSpPr>
              <p:cNvPr id="3" name="Content Placeholder 9"/>
              <p:cNvSpPr txBox="1">
                <a:spLocks/>
              </p:cNvSpPr>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smtClean="0">
                    <a:solidFill>
                      <a:srgbClr val="043882"/>
                    </a:solidFill>
                  </a:rPr>
                  <a:t>CANCER DU PANCRÉAS ET TUMEURS HÉPATOBILIAIRES</a:t>
                </a:r>
                <a:endParaRPr lang="en-GB" sz="1400" b="1" dirty="0">
                  <a:solidFill>
                    <a:srgbClr val="043882"/>
                  </a:solidFill>
                </a:endParaRP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Jean-Luc Van </a:t>
                </a:r>
                <a:r>
                  <a:rPr lang="en-GB" sz="1100" b="1" dirty="0" err="1">
                    <a:solidFill>
                      <a:srgbClr val="4D4D4D"/>
                    </a:solidFill>
                  </a:rPr>
                  <a:t>Laethem</a:t>
                </a:r>
                <a:r>
                  <a:rPr lang="en-GB" sz="1100" b="1" dirty="0">
                    <a:solidFill>
                      <a:srgbClr val="4D4D4D"/>
                    </a:solidFill>
                  </a:rPr>
                  <a:t>	</a:t>
                </a:r>
                <a:r>
                  <a:rPr lang="fr-FR" sz="1100" dirty="0">
                    <a:solidFill>
                      <a:srgbClr val="4D4D4D"/>
                    </a:solidFill>
                  </a:rPr>
                  <a:t>Oncologie digestive, hôpital universitaire Erasme, Brussels, </a:t>
                </a:r>
                <a:r>
                  <a:rPr lang="fr-FR" sz="1100" dirty="0" smtClean="0">
                    <a:solidFill>
                      <a:srgbClr val="4D4D4D"/>
                    </a:solidFill>
                  </a:rPr>
                  <a:t>Belgique</a:t>
                </a:r>
              </a:p>
              <a:p>
                <a:pPr marL="0" indent="0" fontAlgn="auto">
                  <a:lnSpc>
                    <a:spcPct val="150000"/>
                  </a:lnSpc>
                  <a:spcBef>
                    <a:spcPts val="0"/>
                  </a:spcBef>
                  <a:spcAft>
                    <a:spcPts val="0"/>
                  </a:spcAft>
                  <a:buClrTx/>
                  <a:buSzTx/>
                  <a:buFontTx/>
                  <a:buNone/>
                  <a:tabLst>
                    <a:tab pos="1973263" algn="l"/>
                  </a:tabLst>
                </a:pPr>
                <a:r>
                  <a:rPr lang="en-GB" sz="1100" b="1" dirty="0" smtClean="0">
                    <a:solidFill>
                      <a:srgbClr val="4D4D4D"/>
                    </a:solidFill>
                  </a:rPr>
                  <a:t>Prof </a:t>
                </a:r>
                <a:r>
                  <a:rPr lang="en-GB" sz="1100" b="1" dirty="0">
                    <a:solidFill>
                      <a:srgbClr val="4D4D4D"/>
                    </a:solidFill>
                  </a:rPr>
                  <a:t>Thomas </a:t>
                </a:r>
                <a:r>
                  <a:rPr lang="en-GB" sz="1100" b="1" dirty="0" err="1">
                    <a:solidFill>
                      <a:srgbClr val="4D4D4D"/>
                    </a:solidFill>
                  </a:rPr>
                  <a:t>Seufferlein</a:t>
                </a:r>
                <a:r>
                  <a:rPr lang="en-GB" sz="1100" b="1" dirty="0">
                    <a:solidFill>
                      <a:srgbClr val="4D4D4D"/>
                    </a:solidFill>
                  </a:rPr>
                  <a:t>	</a:t>
                </a:r>
                <a:r>
                  <a:rPr lang="fr-FR" sz="1100" dirty="0">
                    <a:solidFill>
                      <a:srgbClr val="4D4D4D"/>
                    </a:solidFill>
                  </a:rPr>
                  <a:t>Clinique de médecine interne I, Université d’Ulm, Ulm, </a:t>
                </a:r>
                <a:r>
                  <a:rPr lang="fr-FR" sz="1100" dirty="0" smtClean="0">
                    <a:solidFill>
                      <a:srgbClr val="4D4D4D"/>
                    </a:solidFill>
                  </a:rPr>
                  <a:t>Allemagne</a:t>
                </a:r>
              </a:p>
              <a:p>
                <a:pPr marL="0" indent="0" fontAlgn="auto">
                  <a:lnSpc>
                    <a:spcPct val="150000"/>
                  </a:lnSpc>
                  <a:spcBef>
                    <a:spcPts val="0"/>
                  </a:spcBef>
                  <a:spcAft>
                    <a:spcPts val="0"/>
                  </a:spcAft>
                  <a:buClrTx/>
                  <a:buSzTx/>
                  <a:buFontTx/>
                  <a:buNone/>
                  <a:tabLst>
                    <a:tab pos="1973263" algn="l"/>
                  </a:tabLst>
                </a:pPr>
                <a:r>
                  <a:rPr lang="en-GB" sz="1100" b="1" dirty="0" smtClean="0">
                    <a:solidFill>
                      <a:srgbClr val="4D4D4D"/>
                    </a:solidFill>
                  </a:rPr>
                  <a:t>Prof Ulrich </a:t>
                </a:r>
                <a:r>
                  <a:rPr lang="en-GB" sz="1100" b="1" dirty="0" err="1" smtClean="0">
                    <a:solidFill>
                      <a:srgbClr val="4D4D4D"/>
                    </a:solidFill>
                  </a:rPr>
                  <a:t>Güller</a:t>
                </a:r>
                <a:r>
                  <a:rPr lang="en-GB" sz="1100" dirty="0" smtClean="0">
                    <a:solidFill>
                      <a:srgbClr val="4D4D4D"/>
                    </a:solidFill>
                  </a:rPr>
                  <a:t>	</a:t>
                </a:r>
                <a:r>
                  <a:rPr lang="en-GB" sz="1100" dirty="0" err="1" smtClean="0">
                    <a:solidFill>
                      <a:srgbClr val="4D4D4D"/>
                    </a:solidFill>
                  </a:rPr>
                  <a:t>Oncologie</a:t>
                </a:r>
                <a:r>
                  <a:rPr lang="en-GB" sz="1100" dirty="0" smtClean="0">
                    <a:solidFill>
                      <a:srgbClr val="4D4D4D"/>
                    </a:solidFill>
                  </a:rPr>
                  <a:t> </a:t>
                </a:r>
                <a:r>
                  <a:rPr lang="en-GB" sz="1100" dirty="0" err="1" smtClean="0">
                    <a:solidFill>
                      <a:srgbClr val="4D4D4D"/>
                    </a:solidFill>
                  </a:rPr>
                  <a:t>médicale</a:t>
                </a:r>
                <a:r>
                  <a:rPr lang="en-GB" sz="1100" dirty="0" smtClean="0">
                    <a:solidFill>
                      <a:srgbClr val="4D4D4D"/>
                    </a:solidFill>
                  </a:rPr>
                  <a:t> et </a:t>
                </a:r>
                <a:r>
                  <a:rPr lang="en-GB" sz="1100" dirty="0" err="1" smtClean="0">
                    <a:solidFill>
                      <a:srgbClr val="4D4D4D"/>
                    </a:solidFill>
                  </a:rPr>
                  <a:t>hématologie</a:t>
                </a:r>
                <a:r>
                  <a:rPr lang="en-GB" sz="1100" dirty="0" smtClean="0">
                    <a:solidFill>
                      <a:srgbClr val="4D4D4D"/>
                    </a:solidFill>
                  </a:rPr>
                  <a:t>, </a:t>
                </a:r>
                <a:r>
                  <a:rPr lang="en-GB" sz="1100" dirty="0" err="1" smtClean="0">
                    <a:solidFill>
                      <a:srgbClr val="4D4D4D"/>
                    </a:solidFill>
                  </a:rPr>
                  <a:t>Hôpital</a:t>
                </a:r>
                <a:r>
                  <a:rPr lang="en-GB" sz="1100" dirty="0" smtClean="0">
                    <a:solidFill>
                      <a:srgbClr val="4D4D4D"/>
                    </a:solidFill>
                  </a:rPr>
                  <a:t> cantonal St </a:t>
                </a:r>
                <a:r>
                  <a:rPr lang="en-GB" sz="1100" dirty="0" err="1" smtClean="0">
                    <a:solidFill>
                      <a:srgbClr val="4D4D4D"/>
                    </a:solidFill>
                  </a:rPr>
                  <a:t>Gallen</a:t>
                </a:r>
                <a:r>
                  <a:rPr lang="en-GB" sz="1100" dirty="0" smtClean="0">
                    <a:solidFill>
                      <a:srgbClr val="4D4D4D"/>
                    </a:solidFill>
                  </a:rPr>
                  <a:t>, St </a:t>
                </a:r>
                <a:r>
                  <a:rPr lang="en-GB" sz="1100" dirty="0" err="1" smtClean="0">
                    <a:solidFill>
                      <a:srgbClr val="4D4D4D"/>
                    </a:solidFill>
                  </a:rPr>
                  <a:t>Gallen</a:t>
                </a:r>
                <a:r>
                  <a:rPr lang="en-GB" sz="1100" dirty="0" smtClean="0">
                    <a:solidFill>
                      <a:srgbClr val="4D4D4D"/>
                    </a:solidFill>
                  </a:rPr>
                  <a:t>, Suisse</a:t>
                </a:r>
                <a:endParaRPr lang="en-GB" sz="1100" dirty="0">
                  <a:solidFill>
                    <a:srgbClr val="4D4D4D"/>
                  </a:solidFill>
                </a:endParaRPr>
              </a:p>
            </p:txBody>
          </p:sp>
          <p:grpSp>
            <p:nvGrpSpPr>
              <p:cNvPr id="20" name="Group 19"/>
              <p:cNvGrpSpPr/>
              <p:nvPr/>
            </p:nvGrpSpPr>
            <p:grpSpPr>
              <a:xfrm>
                <a:off x="6918444" y="2654295"/>
                <a:ext cx="1231125" cy="728286"/>
                <a:chOff x="6501402" y="3166725"/>
                <a:chExt cx="989277" cy="585218"/>
              </a:xfrm>
            </p:grpSpPr>
            <p:pic>
              <p:nvPicPr>
                <p:cNvPr id="13" name="Picture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1402" y="316672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5" name="Picture 24"/>
            <p:cNvPicPr>
              <a:picLocks noChangeAspect="1"/>
            </p:cNvPicPr>
            <p:nvPr/>
          </p:nvPicPr>
          <p:blipFill rotWithShape="1">
            <a:blip r:embed="rId8" cstate="print">
              <a:extLst>
                <a:ext uri="{28A0092B-C50C-407E-A947-70E740481C1C}">
                  <a14:useLocalDpi xmlns:a14="http://schemas.microsoft.com/office/drawing/2010/main" val="0"/>
                </a:ext>
              </a:extLst>
            </a:blip>
            <a:srcRect b="17216"/>
            <a:stretch/>
          </p:blipFill>
          <p:spPr>
            <a:xfrm>
              <a:off x="8201825" y="2819781"/>
              <a:ext cx="603110" cy="729886"/>
            </a:xfrm>
            <a:prstGeom prst="rect">
              <a:avLst/>
            </a:prstGeom>
          </p:spPr>
        </p:pic>
      </p:grpSp>
      <p:grpSp>
        <p:nvGrpSpPr>
          <p:cNvPr id="28" name="Group 27"/>
          <p:cNvGrpSpPr/>
          <p:nvPr/>
        </p:nvGrpSpPr>
        <p:grpSpPr>
          <a:xfrm>
            <a:off x="365125" y="3921781"/>
            <a:ext cx="8428808" cy="1045676"/>
            <a:chOff x="365125" y="4016876"/>
            <a:chExt cx="8428808" cy="1045676"/>
          </a:xfrm>
        </p:grpSpPr>
        <p:grpSp>
          <p:nvGrpSpPr>
            <p:cNvPr id="22" name="Group 21"/>
            <p:cNvGrpSpPr/>
            <p:nvPr/>
          </p:nvGrpSpPr>
          <p:grpSpPr>
            <a:xfrm>
              <a:off x="365125" y="4016876"/>
              <a:ext cx="8428808" cy="1045676"/>
              <a:chOff x="365125" y="3819832"/>
              <a:chExt cx="8428808" cy="1045676"/>
            </a:xfrm>
          </p:grpSpPr>
          <p:sp>
            <p:nvSpPr>
              <p:cNvPr id="5" name="Content Placeholder 9"/>
              <p:cNvSpPr txBox="1">
                <a:spLocks/>
              </p:cNvSpPr>
              <p:nvPr/>
            </p:nvSpPr>
            <p:spPr bwMode="auto">
              <a:xfrm>
                <a:off x="365125" y="3819833"/>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lnSpc>
                    <a:spcPct val="150000"/>
                  </a:lnSpc>
                  <a:spcAft>
                    <a:spcPts val="0"/>
                  </a:spcAft>
                  <a:tabLst>
                    <a:tab pos="1973263" algn="l"/>
                  </a:tabLst>
                </a:pPr>
                <a:r>
                  <a:rPr lang="fr-FR" sz="1400" b="1" dirty="0">
                    <a:solidFill>
                      <a:srgbClr val="043882"/>
                    </a:solidFill>
                  </a:rPr>
                  <a:t>TUMEURS GASTRO-OESOPHAGIENNES ET NEUROENDOCRINES </a:t>
                </a:r>
              </a:p>
              <a:p>
                <a:pPr>
                  <a:lnSpc>
                    <a:spcPct val="150000"/>
                  </a:lnSpc>
                  <a:spcAft>
                    <a:spcPts val="0"/>
                  </a:spcAft>
                  <a:tabLst>
                    <a:tab pos="1973263" algn="l"/>
                  </a:tabLst>
                </a:pPr>
                <a:r>
                  <a:rPr lang="en-GB" sz="1100" b="1" dirty="0" smtClean="0">
                    <a:solidFill>
                      <a:srgbClr val="4D4D4D"/>
                    </a:solidFill>
                  </a:rPr>
                  <a:t>Prof </a:t>
                </a:r>
                <a:r>
                  <a:rPr lang="en-GB" sz="1100" b="1" dirty="0" err="1">
                    <a:solidFill>
                      <a:srgbClr val="4D4D4D"/>
                    </a:solidFill>
                  </a:rPr>
                  <a:t>Côme</a:t>
                </a:r>
                <a:r>
                  <a:rPr lang="en-GB" sz="1100" b="1" dirty="0">
                    <a:solidFill>
                      <a:srgbClr val="4D4D4D"/>
                    </a:solidFill>
                  </a:rPr>
                  <a:t> </a:t>
                </a:r>
                <a:r>
                  <a:rPr lang="en-GB" sz="1100" b="1" dirty="0" err="1">
                    <a:solidFill>
                      <a:srgbClr val="4D4D4D"/>
                    </a:solidFill>
                  </a:rPr>
                  <a:t>Lepage</a:t>
                </a:r>
                <a:r>
                  <a:rPr lang="en-GB" sz="1100" b="1" dirty="0">
                    <a:solidFill>
                      <a:srgbClr val="4D4D4D"/>
                    </a:solidFill>
                  </a:rPr>
                  <a:t>	</a:t>
                </a:r>
                <a:r>
                  <a:rPr lang="fr-FR" sz="1100" dirty="0">
                    <a:solidFill>
                      <a:srgbClr val="4D4D4D"/>
                    </a:solidFill>
                  </a:rPr>
                  <a:t>Hôpital universitaire et INSERM, Dijon, </a:t>
                </a:r>
                <a:r>
                  <a:rPr lang="fr-FR" sz="1100" dirty="0" smtClean="0">
                    <a:solidFill>
                      <a:srgbClr val="4D4D4D"/>
                    </a:solidFill>
                  </a:rPr>
                  <a:t>France</a:t>
                </a:r>
              </a:p>
              <a:p>
                <a:pPr>
                  <a:lnSpc>
                    <a:spcPct val="150000"/>
                  </a:lnSpc>
                  <a:spcAft>
                    <a:spcPts val="0"/>
                  </a:spcAft>
                  <a:tabLst>
                    <a:tab pos="1973263" algn="l"/>
                  </a:tabLst>
                </a:pPr>
                <a:r>
                  <a:rPr lang="en-GB" sz="1100" b="1" dirty="0" smtClean="0">
                    <a:solidFill>
                      <a:srgbClr val="4D4D4D"/>
                    </a:solidFill>
                  </a:rPr>
                  <a:t>Prof Tamara </a:t>
                </a:r>
                <a:r>
                  <a:rPr lang="en-GB" sz="1100" b="1" dirty="0" err="1" smtClean="0">
                    <a:solidFill>
                      <a:srgbClr val="4D4D4D"/>
                    </a:solidFill>
                  </a:rPr>
                  <a:t>Matysiak</a:t>
                </a:r>
                <a:r>
                  <a:rPr lang="en-GB" sz="1100" dirty="0">
                    <a:solidFill>
                      <a:srgbClr val="4D4D4D"/>
                    </a:solidFill>
                  </a:rPr>
                  <a:t>	</a:t>
                </a:r>
                <a:r>
                  <a:rPr lang="en-GB" sz="1100" dirty="0" err="1" smtClean="0">
                    <a:solidFill>
                      <a:srgbClr val="4D4D4D"/>
                    </a:solidFill>
                  </a:rPr>
                  <a:t>Hépatogastroentérologie</a:t>
                </a:r>
                <a:r>
                  <a:rPr lang="en-GB" sz="1100" dirty="0" smtClean="0">
                    <a:solidFill>
                      <a:srgbClr val="4D4D4D"/>
                    </a:solidFill>
                  </a:rPr>
                  <a:t> et </a:t>
                </a:r>
                <a:r>
                  <a:rPr lang="en-GB" sz="1100" dirty="0" err="1" smtClean="0">
                    <a:solidFill>
                      <a:srgbClr val="4D4D4D"/>
                    </a:solidFill>
                  </a:rPr>
                  <a:t>oncologie</a:t>
                </a:r>
                <a:r>
                  <a:rPr lang="en-GB" sz="1100" dirty="0" smtClean="0">
                    <a:solidFill>
                      <a:srgbClr val="4D4D4D"/>
                    </a:solidFill>
                  </a:rPr>
                  <a:t> digestive, </a:t>
                </a:r>
                <a:r>
                  <a:rPr lang="en-GB" sz="1100" dirty="0" err="1" smtClean="0">
                    <a:solidFill>
                      <a:srgbClr val="4D4D4D"/>
                    </a:solidFill>
                  </a:rPr>
                  <a:t>Institut</a:t>
                </a:r>
                <a:r>
                  <a:rPr lang="en-GB" sz="1100" dirty="0" smtClean="0">
                    <a:solidFill>
                      <a:srgbClr val="4D4D4D"/>
                    </a:solidFill>
                  </a:rPr>
                  <a:t> des maladies digestives</a:t>
                </a:r>
                <a:br>
                  <a:rPr lang="en-GB" sz="1100" dirty="0" smtClean="0">
                    <a:solidFill>
                      <a:srgbClr val="4D4D4D"/>
                    </a:solidFill>
                  </a:rPr>
                </a:br>
                <a:r>
                  <a:rPr lang="en-GB" sz="1100" dirty="0" smtClean="0">
                    <a:solidFill>
                      <a:srgbClr val="4D4D4D"/>
                    </a:solidFill>
                  </a:rPr>
                  <a:t>	Nantes, France</a:t>
                </a:r>
                <a:endParaRPr lang="en-GB" sz="1100" dirty="0">
                  <a:solidFill>
                    <a:srgbClr val="4D4D4D"/>
                  </a:solidFill>
                </a:endParaRPr>
              </a:p>
            </p:txBody>
          </p:sp>
          <p:pic>
            <p:nvPicPr>
              <p:cNvPr id="12" name="Picture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6458" y="3819832"/>
                <a:ext cx="603110"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7" name="Picture 26"/>
            <p:cNvPicPr>
              <a:picLocks noChangeAspect="1"/>
            </p:cNvPicPr>
            <p:nvPr/>
          </p:nvPicPr>
          <p:blipFill rotWithShape="1">
            <a:blip r:embed="rId10" cstate="print">
              <a:extLst>
                <a:ext uri="{28A0092B-C50C-407E-A947-70E740481C1C}">
                  <a14:useLocalDpi xmlns:a14="http://schemas.microsoft.com/office/drawing/2010/main" val="0"/>
                </a:ext>
              </a:extLst>
            </a:blip>
            <a:srcRect l="19305" t="10567" r="8517" b="24084"/>
            <a:stretch/>
          </p:blipFill>
          <p:spPr>
            <a:xfrm>
              <a:off x="8207839" y="4016876"/>
              <a:ext cx="586094" cy="707524"/>
            </a:xfrm>
            <a:prstGeom prst="rect">
              <a:avLst/>
            </a:prstGeom>
          </p:spPr>
        </p:pic>
      </p:grpSp>
      <p:pic>
        <p:nvPicPr>
          <p:cNvPr id="29" name="Picture 28"/>
          <p:cNvPicPr>
            <a:picLocks noChangeAspect="1"/>
          </p:cNvPicPr>
          <p:nvPr/>
        </p:nvPicPr>
        <p:blipFill rotWithShape="1">
          <a:blip r:embed="rId11" cstate="print">
            <a:extLst>
              <a:ext uri="{28A0092B-C50C-407E-A947-70E740481C1C}">
                <a14:useLocalDpi xmlns:a14="http://schemas.microsoft.com/office/drawing/2010/main" val="0"/>
              </a:ext>
            </a:extLst>
          </a:blip>
          <a:srcRect l="19785" r="29888" b="49999"/>
          <a:stretch/>
        </p:blipFill>
        <p:spPr>
          <a:xfrm>
            <a:off x="6929530" y="1297495"/>
            <a:ext cx="587384" cy="727360"/>
          </a:xfrm>
          <a:prstGeom prst="rect">
            <a:avLst/>
          </a:prstGeom>
        </p:spPr>
      </p:pic>
      <p:pic>
        <p:nvPicPr>
          <p:cNvPr id="30" name="Picture 29"/>
          <p:cNvPicPr>
            <a:picLocks noChangeAspect="1"/>
          </p:cNvPicPr>
          <p:nvPr/>
        </p:nvPicPr>
        <p:blipFill rotWithShape="1">
          <a:blip r:embed="rId11" cstate="print">
            <a:extLst>
              <a:ext uri="{28A0092B-C50C-407E-A947-70E740481C1C}">
                <a14:useLocalDpi xmlns:a14="http://schemas.microsoft.com/office/drawing/2010/main" val="0"/>
              </a:ext>
            </a:extLst>
          </a:blip>
          <a:srcRect l="19785" r="29888" b="49999"/>
          <a:stretch/>
        </p:blipFill>
        <p:spPr>
          <a:xfrm>
            <a:off x="7554321" y="5031295"/>
            <a:ext cx="587384" cy="727360"/>
          </a:xfrm>
          <a:prstGeom prst="rect">
            <a:avLst/>
          </a:prstGeom>
        </p:spPr>
      </p:pic>
    </p:spTree>
    <p:extLst>
      <p:ext uri="{BB962C8B-B14F-4D97-AF65-F5344CB8AC3E}">
        <p14:creationId xmlns:p14="http://schemas.microsoft.com/office/powerpoint/2010/main" val="491110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Cancers </a:t>
            </a:r>
            <a:r>
              <a:rPr lang="en-GB" dirty="0" smtClean="0"/>
              <a:t>du colon</a:t>
            </a:r>
            <a:r>
              <a:rPr lang="en-GB" dirty="0"/>
              <a:t>, </a:t>
            </a:r>
            <a:r>
              <a:rPr lang="en-GB" dirty="0" smtClean="0"/>
              <a:t>du rectum et de </a:t>
            </a:r>
            <a:r>
              <a:rPr lang="en-GB" dirty="0" err="1" smtClean="0"/>
              <a:t>l’anus</a:t>
            </a:r>
            <a:endParaRPr lang="en-GB" dirty="0"/>
          </a:p>
        </p:txBody>
      </p:sp>
    </p:spTree>
    <p:extLst>
      <p:ext uri="{BB962C8B-B14F-4D97-AF65-F5344CB8AC3E}">
        <p14:creationId xmlns:p14="http://schemas.microsoft.com/office/powerpoint/2010/main" val="3973543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LBA-004: Résultats d’efficacité et tolérance de IMblaze370, une étude randomisée de phase III comparant atézolizumab plus cobimetinib et atézolizumab en monothérapie vs. regorafenib dans le cancer colorectal métastatique réfractaire à la chimiothérapie – Bendell J, et al</a:t>
            </a:r>
            <a:endParaRPr lang="fr-FR" dirty="0"/>
          </a:p>
        </p:txBody>
      </p:sp>
      <p:sp>
        <p:nvSpPr>
          <p:cNvPr id="6"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de </a:t>
            </a:r>
            <a:r>
              <a:rPr lang="fr-FR" dirty="0" err="1" smtClean="0"/>
              <a:t>atézolizumab</a:t>
            </a:r>
            <a:r>
              <a:rPr lang="fr-FR" dirty="0" smtClean="0"/>
              <a:t> + cobimetinib vs. </a:t>
            </a:r>
            <a:r>
              <a:rPr lang="fr-FR" dirty="0" err="1" smtClean="0"/>
              <a:t>atézolizumab</a:t>
            </a:r>
            <a:r>
              <a:rPr lang="fr-FR" dirty="0" smtClean="0"/>
              <a:t> seul vs. regorafenib chez des patients avec </a:t>
            </a:r>
            <a:r>
              <a:rPr lang="fr-FR" dirty="0" err="1" smtClean="0"/>
              <a:t>CCRm</a:t>
            </a:r>
            <a:r>
              <a:rPr lang="fr-FR" dirty="0" smtClean="0"/>
              <a:t> métastatique réfractaire à la chimiothérapie dans l’étude IMblaze370 </a:t>
            </a:r>
            <a:endParaRPr lang="fr-FR" dirty="0"/>
          </a:p>
        </p:txBody>
      </p:sp>
      <p:sp>
        <p:nvSpPr>
          <p:cNvPr id="5" name="Text Placeholder 4"/>
          <p:cNvSpPr>
            <a:spLocks noGrp="1"/>
          </p:cNvSpPr>
          <p:nvPr>
            <p:ph type="body" sz="quarter" idx="11"/>
          </p:nvPr>
        </p:nvSpPr>
        <p:spPr/>
        <p:txBody>
          <a:bodyPr/>
          <a:lstStyle/>
          <a:p>
            <a:r>
              <a:rPr lang="fr-FR" smtClean="0"/>
              <a:t/>
            </a:r>
            <a:br>
              <a:rPr lang="fr-FR" smtClean="0"/>
            </a:br>
            <a:r>
              <a:rPr lang="fr-FR" smtClean="0"/>
              <a:t>Bendell J, et al, Ann Oncol 2018;29(suppl 5):abstr LBA-004</a:t>
            </a:r>
            <a:endParaRPr lang="fr-FR" dirty="0"/>
          </a:p>
        </p:txBody>
      </p:sp>
      <p:sp>
        <p:nvSpPr>
          <p:cNvPr id="8" name="Rectangle 9"/>
          <p:cNvSpPr txBox="1">
            <a:spLocks noChangeArrowheads="1"/>
          </p:cNvSpPr>
          <p:nvPr/>
        </p:nvSpPr>
        <p:spPr bwMode="auto">
          <a:xfrm>
            <a:off x="365124" y="5716990"/>
            <a:ext cx="4130676" cy="90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SG pour atézolizumab + cobimetinib ou atézolizumab vs. regorafenib </a:t>
            </a:r>
            <a:endParaRPr lang="fr-FR" kern="0" dirty="0"/>
          </a:p>
        </p:txBody>
      </p:sp>
      <p:sp>
        <p:nvSpPr>
          <p:cNvPr id="10" name="Content Placeholder 26"/>
          <p:cNvSpPr txBox="1">
            <a:spLocks/>
          </p:cNvSpPr>
          <p:nvPr/>
        </p:nvSpPr>
        <p:spPr>
          <a:xfrm>
            <a:off x="4648200" y="5716990"/>
            <a:ext cx="4130675" cy="9098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SSP, TRO, durée de réponse</a:t>
            </a:r>
            <a:endParaRPr lang="fr-FR" kern="0" dirty="0"/>
          </a:p>
        </p:txBody>
      </p:sp>
      <p:sp>
        <p:nvSpPr>
          <p:cNvPr id="11" name="Oval 14"/>
          <p:cNvSpPr>
            <a:spLocks noChangeArrowheads="1"/>
          </p:cNvSpPr>
          <p:nvPr/>
        </p:nvSpPr>
        <p:spPr bwMode="auto">
          <a:xfrm>
            <a:off x="3317662" y="357179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400" b="1" i="0" u="none" strike="noStrike" kern="1200" cap="none" spc="0" normalizeH="0" baseline="0" noProof="0" smtClean="0">
                <a:ln>
                  <a:noFill/>
                </a:ln>
                <a:solidFill>
                  <a:srgbClr val="043882"/>
                </a:solidFill>
                <a:effectLst/>
                <a:uLnTx/>
                <a:uFillTx/>
                <a:latin typeface="Arial" charset="0"/>
                <a:ea typeface="SimSun" pitchFamily="2" charset="-122"/>
                <a:cs typeface="Arial" charset="0"/>
              </a:rPr>
              <a:t>R</a:t>
            </a:r>
            <a:br>
              <a:rPr kumimoji="0" lang="fr-FR" altLang="zh-CN" sz="1400" b="1" i="0" u="none" strike="noStrike" kern="1200" cap="none" spc="0" normalizeH="0" baseline="0" noProof="0" smtClean="0">
                <a:ln>
                  <a:noFill/>
                </a:ln>
                <a:solidFill>
                  <a:srgbClr val="043882"/>
                </a:solidFill>
                <a:effectLst/>
                <a:uLnTx/>
                <a:uFillTx/>
                <a:latin typeface="Arial" charset="0"/>
                <a:ea typeface="SimSun" pitchFamily="2" charset="-122"/>
                <a:cs typeface="Arial" charset="0"/>
              </a:rPr>
            </a:br>
            <a:r>
              <a:rPr kumimoji="0" lang="fr-FR" altLang="zh-CN" sz="1400" b="1" i="0" u="none" strike="noStrike" kern="1200" cap="none" spc="0" normalizeH="0" baseline="0" noProof="0" smtClean="0">
                <a:ln>
                  <a:noFill/>
                </a:ln>
                <a:solidFill>
                  <a:srgbClr val="043882"/>
                </a:solidFill>
                <a:effectLst/>
                <a:uLnTx/>
                <a:uFillTx/>
                <a:latin typeface="Arial" charset="0"/>
                <a:ea typeface="SimSun" pitchFamily="2" charset="-122"/>
                <a:cs typeface="Arial" charset="0"/>
              </a:rPr>
              <a:t>2:1:1</a:t>
            </a:r>
            <a:endParaRPr kumimoji="0" lang="fr-FR"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2" name="AutoShape 15"/>
          <p:cNvCxnSpPr>
            <a:cxnSpLocks noChangeShapeType="1"/>
            <a:stCxn id="11" idx="0"/>
            <a:endCxn id="21" idx="1"/>
          </p:cNvCxnSpPr>
          <p:nvPr/>
        </p:nvCxnSpPr>
        <p:spPr bwMode="auto">
          <a:xfrm rot="5400000" flipH="1" flipV="1">
            <a:off x="3562807" y="2956128"/>
            <a:ext cx="662316" cy="569010"/>
          </a:xfrm>
          <a:prstGeom prst="bentConnector2">
            <a:avLst/>
          </a:prstGeom>
          <a:noFill/>
          <a:ln w="57150">
            <a:solidFill>
              <a:schemeClr val="bg2">
                <a:lumMod val="60000"/>
                <a:lumOff val="40000"/>
              </a:schemeClr>
            </a:solidFill>
            <a:round/>
            <a:headEnd/>
            <a:tailEnd type="triangle" w="med" len="med"/>
          </a:ln>
        </p:spPr>
      </p:cxnSp>
      <p:cxnSp>
        <p:nvCxnSpPr>
          <p:cNvPr id="13" name="AutoShape 16"/>
          <p:cNvCxnSpPr>
            <a:cxnSpLocks noChangeShapeType="1"/>
            <a:stCxn id="11" idx="4"/>
            <a:endCxn id="20" idx="1"/>
          </p:cNvCxnSpPr>
          <p:nvPr/>
        </p:nvCxnSpPr>
        <p:spPr bwMode="auto">
          <a:xfrm rot="16200000" flipH="1">
            <a:off x="3565352" y="4200098"/>
            <a:ext cx="657226" cy="569011"/>
          </a:xfrm>
          <a:prstGeom prst="bentConnector2">
            <a:avLst/>
          </a:prstGeom>
          <a:noFill/>
          <a:ln w="57150">
            <a:solidFill>
              <a:schemeClr val="bg2">
                <a:lumMod val="60000"/>
                <a:lumOff val="40000"/>
              </a:schemeClr>
            </a:solidFill>
            <a:round/>
            <a:headEnd/>
            <a:tailEnd type="triangle" w="med" len="med"/>
          </a:ln>
        </p:spPr>
      </p:cxnSp>
      <p:sp>
        <p:nvSpPr>
          <p:cNvPr id="15" name="AutoShape 12"/>
          <p:cNvSpPr>
            <a:spLocks noChangeArrowheads="1"/>
          </p:cNvSpPr>
          <p:nvPr/>
        </p:nvSpPr>
        <p:spPr bwMode="auto">
          <a:xfrm>
            <a:off x="8367640" y="2554205"/>
            <a:ext cx="657678" cy="2619373"/>
          </a:xfrm>
          <a:prstGeom prst="rect">
            <a:avLst/>
          </a:prstGeom>
          <a:solidFill>
            <a:schemeClr val="tx1"/>
          </a:solidFill>
          <a:ln w="9525" algn="ctr">
            <a:noFill/>
            <a:round/>
            <a:headEnd/>
            <a:tailE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Perte du bénéfice clinique</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6" name="Content Placeholder 26"/>
          <p:cNvSpPr txBox="1">
            <a:spLocks/>
          </p:cNvSpPr>
          <p:nvPr/>
        </p:nvSpPr>
        <p:spPr bwMode="auto">
          <a:xfrm>
            <a:off x="3118015" y="5013875"/>
            <a:ext cx="5455574"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200" b="1" i="0" u="none" strike="noStrike" kern="1200" cap="none" spc="0" normalizeH="0" baseline="0" noProof="0" dirty="0" smtClean="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200" b="0" i="0" u="none" strike="noStrike" kern="1200" cap="none" spc="0" normalizeH="0" baseline="0" noProof="0" dirty="0" smtClean="0">
                <a:ln>
                  <a:noFill/>
                </a:ln>
                <a:solidFill>
                  <a:srgbClr val="4D4D4D"/>
                </a:solidFill>
                <a:effectLst/>
                <a:uLnTx/>
                <a:uFillTx/>
                <a:latin typeface="Arial"/>
              </a:rPr>
              <a:t>Statut mutationnel </a:t>
            </a:r>
            <a:r>
              <a:rPr kumimoji="0" lang="fr-FR" sz="1200" b="0" i="0" u="none" strike="noStrike" kern="1200" cap="none" spc="0" normalizeH="0" noProof="0" dirty="0" smtClean="0">
                <a:ln>
                  <a:noFill/>
                </a:ln>
                <a:solidFill>
                  <a:srgbClr val="4D4D4D"/>
                </a:solidFill>
                <a:effectLst/>
                <a:uLnTx/>
                <a:uFillTx/>
                <a:latin typeface="Arial"/>
              </a:rPr>
              <a:t>RAS étendu (</a:t>
            </a:r>
            <a:r>
              <a:rPr kumimoji="0" lang="fr-FR" sz="1200" b="0" i="0" u="none" strike="noStrike" kern="1200" cap="none" spc="0" normalizeH="0" noProof="0" dirty="0" smtClean="0">
                <a:ln>
                  <a:noFill/>
                </a:ln>
                <a:solidFill>
                  <a:srgbClr val="4D4D4D"/>
                </a:solidFill>
                <a:effectLst/>
                <a:uLnTx/>
                <a:uFillTx/>
                <a:latin typeface="Arial" panose="020B0604020202020204" pitchFamily="34" charset="0"/>
                <a:cs typeface="Arial" panose="020B0604020202020204" pitchFamily="34" charset="0"/>
              </a:rPr>
              <a:t>≥50% des patients dans chaque bras)</a:t>
            </a:r>
            <a:endParaRPr kumimoji="0" lang="fr-FR" sz="1200" b="0" i="0" u="none" strike="noStrike" kern="1200" cap="none" spc="0" normalizeH="0" baseline="0" noProof="0" dirty="0" smtClean="0">
              <a:ln>
                <a:noFill/>
              </a:ln>
              <a:solidFill>
                <a:srgbClr val="4D4D4D"/>
              </a:solidFill>
              <a:effectLst/>
              <a:uLnTx/>
              <a:uFillTx/>
              <a:latin typeface="Arial"/>
            </a:endParaRP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200" b="0" i="0" u="none" strike="noStrike" kern="1200" cap="none" spc="0" normalizeH="0" baseline="0" noProof="0" dirty="0" smtClean="0">
                <a:ln>
                  <a:noFill/>
                </a:ln>
                <a:solidFill>
                  <a:srgbClr val="4D4D4D"/>
                </a:solidFill>
                <a:effectLst/>
                <a:uLnTx/>
                <a:uFillTx/>
                <a:latin typeface="Arial"/>
              </a:rPr>
              <a:t>Délai depuis le diagnostic de la 1</a:t>
            </a:r>
            <a:r>
              <a:rPr kumimoji="0" lang="fr-FR" sz="1200" b="0" i="0" u="none" strike="noStrike" kern="1200" cap="none" spc="0" normalizeH="0" baseline="30000" noProof="0" dirty="0" smtClean="0">
                <a:ln>
                  <a:noFill/>
                </a:ln>
                <a:solidFill>
                  <a:srgbClr val="4D4D4D"/>
                </a:solidFill>
                <a:effectLst/>
                <a:uLnTx/>
                <a:uFillTx/>
                <a:latin typeface="Arial"/>
              </a:rPr>
              <a:t>e</a:t>
            </a:r>
            <a:r>
              <a:rPr kumimoji="0" lang="fr-FR" sz="1200" b="0" i="0" u="none" strike="noStrike" kern="1200" cap="none" spc="0" normalizeH="0" baseline="0" noProof="0" dirty="0" smtClean="0">
                <a:ln>
                  <a:noFill/>
                </a:ln>
                <a:solidFill>
                  <a:srgbClr val="4D4D4D"/>
                </a:solidFill>
                <a:effectLst/>
                <a:uLnTx/>
                <a:uFillTx/>
                <a:latin typeface="Arial"/>
              </a:rPr>
              <a:t> métastase</a:t>
            </a:r>
            <a:r>
              <a:rPr kumimoji="0" lang="fr-FR" sz="1200" b="0" i="0" u="none" strike="noStrike" kern="1200" cap="none" spc="0" normalizeH="0" noProof="0" dirty="0" smtClean="0">
                <a:ln>
                  <a:noFill/>
                </a:ln>
                <a:solidFill>
                  <a:srgbClr val="4D4D4D"/>
                </a:solidFill>
                <a:effectLst/>
                <a:uLnTx/>
                <a:uFillTx/>
                <a:latin typeface="Arial"/>
              </a:rPr>
              <a:t> (&lt;18 vs. </a:t>
            </a:r>
            <a:r>
              <a:rPr kumimoji="0" lang="fr-FR" sz="1200" b="0" i="0" u="none" strike="noStrike" kern="1200" cap="none" spc="0" normalizeH="0" noProof="0" dirty="0" smtClean="0">
                <a:ln>
                  <a:noFill/>
                </a:ln>
                <a:solidFill>
                  <a:srgbClr val="4D4D4D"/>
                </a:solidFill>
                <a:effectLst/>
                <a:uLnTx/>
                <a:uFillTx/>
                <a:latin typeface="Arial" panose="020B0604020202020204" pitchFamily="34" charset="0"/>
                <a:cs typeface="Arial" panose="020B0604020202020204" pitchFamily="34" charset="0"/>
              </a:rPr>
              <a:t>≥18 mois)</a:t>
            </a:r>
            <a:endParaRPr kumimoji="0" lang="fr-FR" sz="1200" b="0" i="0" u="none" strike="noStrike" kern="1200" cap="none" spc="0" normalizeH="0" baseline="0" noProof="0" dirty="0">
              <a:ln>
                <a:noFill/>
              </a:ln>
              <a:solidFill>
                <a:srgbClr val="4D4D4D"/>
              </a:solidFill>
              <a:effectLst/>
              <a:uLnTx/>
              <a:uFillTx/>
              <a:latin typeface="Arial"/>
            </a:endParaRPr>
          </a:p>
        </p:txBody>
      </p:sp>
      <p:cxnSp>
        <p:nvCxnSpPr>
          <p:cNvPr id="17" name="AutoShape 19"/>
          <p:cNvCxnSpPr>
            <a:cxnSpLocks noChangeShapeType="1"/>
            <a:stCxn id="22" idx="3"/>
            <a:endCxn id="11" idx="2"/>
          </p:cNvCxnSpPr>
          <p:nvPr/>
        </p:nvCxnSpPr>
        <p:spPr bwMode="auto">
          <a:xfrm flipV="1">
            <a:off x="3187413" y="3863891"/>
            <a:ext cx="130249" cy="1"/>
          </a:xfrm>
          <a:prstGeom prst="straightConnector1">
            <a:avLst/>
          </a:prstGeom>
          <a:noFill/>
          <a:ln w="57150">
            <a:solidFill>
              <a:schemeClr val="bg2">
                <a:lumMod val="60000"/>
                <a:lumOff val="40000"/>
              </a:schemeClr>
            </a:solidFill>
            <a:round/>
            <a:headEnd type="none" w="med" len="med"/>
            <a:tailEnd type="none" w="med" len="med"/>
          </a:ln>
        </p:spPr>
      </p:cxnSp>
      <p:cxnSp>
        <p:nvCxnSpPr>
          <p:cNvPr id="19" name="AutoShape 21"/>
          <p:cNvCxnSpPr>
            <a:cxnSpLocks noChangeShapeType="1"/>
            <a:stCxn id="21" idx="3"/>
          </p:cNvCxnSpPr>
          <p:nvPr/>
        </p:nvCxnSpPr>
        <p:spPr bwMode="auto">
          <a:xfrm flipV="1">
            <a:off x="8092035" y="2909474"/>
            <a:ext cx="275605" cy="1"/>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4178471" y="4402849"/>
            <a:ext cx="3911256"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Regorafenib</a:t>
            </a:r>
            <a:r>
              <a:rPr kumimoji="0" lang="fr-FR"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160 mg oral 21/7 jours</a:t>
            </a:r>
            <a:endPar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(n=90)</a:t>
            </a:r>
            <a:endPar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21" name="AutoShape 8"/>
          <p:cNvSpPr>
            <a:spLocks noChangeArrowheads="1"/>
          </p:cNvSpPr>
          <p:nvPr/>
        </p:nvSpPr>
        <p:spPr bwMode="auto">
          <a:xfrm>
            <a:off x="4178470" y="2499106"/>
            <a:ext cx="3913565"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Atézolizumab</a:t>
            </a: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840 mg iv</a:t>
            </a:r>
            <a:r>
              <a:rPr kumimoji="0" lang="fr-FR"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/2S + cobimetinib 60 mg oral 21/7 jours</a:t>
            </a:r>
            <a:endPar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(n=183)</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2" name="AutoShape 9"/>
          <p:cNvSpPr>
            <a:spLocks noChangeArrowheads="1"/>
          </p:cNvSpPr>
          <p:nvPr/>
        </p:nvSpPr>
        <p:spPr bwMode="auto">
          <a:xfrm>
            <a:off x="126411" y="2364763"/>
            <a:ext cx="3061002"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CCR non résécable localement</a:t>
            </a:r>
            <a:r>
              <a:rPr kumimoji="0" lang="fr-FR" altLang="zh-CN" sz="1800" b="0" i="0" u="none" strike="noStrike" kern="1200" cap="none" spc="0" normalizeH="0" noProof="0" dirty="0" smtClean="0">
                <a:ln>
                  <a:noFill/>
                </a:ln>
                <a:solidFill>
                  <a:srgbClr val="FFFFFF"/>
                </a:solidFill>
                <a:effectLst/>
                <a:uLnTx/>
                <a:uFillTx/>
                <a:ea typeface="SimSun" pitchFamily="2" charset="-122"/>
              </a:rPr>
              <a:t> avancé ou métastatique</a:t>
            </a:r>
            <a:endParaRPr kumimoji="0" lang="fr-FR" altLang="zh-CN" sz="1800" b="0" i="1" u="none" strike="noStrike" kern="1200" cap="none" spc="0" normalizeH="0" baseline="0" noProof="0" dirty="0" smtClean="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fr-FR" altLang="zh-CN" sz="1800" b="0" i="0" u="none" strike="noStrike" kern="1200" cap="none" spc="0" normalizeH="0" baseline="0" noProof="0" dirty="0" smtClean="0">
                <a:ln>
                  <a:noFill/>
                </a:ln>
                <a:solidFill>
                  <a:srgbClr val="FFFFFF"/>
                </a:solidFill>
                <a:effectLst/>
                <a:uLnTx/>
                <a:uFillTx/>
                <a:ea typeface="SimSun" pitchFamily="2" charset="-122"/>
              </a:rPr>
              <a:t>2 chimiothérapies</a:t>
            </a:r>
            <a:r>
              <a:rPr kumimoji="0" lang="fr-FR" altLang="zh-CN" sz="1800" b="0" i="0" u="none" strike="noStrike" kern="1200" cap="none" spc="0" normalizeH="0" noProof="0" dirty="0" smtClean="0">
                <a:ln>
                  <a:noFill/>
                </a:ln>
                <a:solidFill>
                  <a:srgbClr val="FFFFFF"/>
                </a:solidFill>
                <a:effectLst/>
                <a:uLnTx/>
                <a:uFillTx/>
                <a:ea typeface="SimSun" pitchFamily="2" charset="-122"/>
              </a:rPr>
              <a:t> systémiques préalables </a:t>
            </a:r>
            <a:endParaRPr kumimoji="0" lang="fr-FR" altLang="zh-CN" sz="1800" b="0" i="0" u="none" strike="noStrike" kern="1200" cap="none" spc="0" normalizeH="0" baseline="0" noProof="0" dirty="0" smtClean="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MSI-H </a:t>
            </a:r>
            <a:r>
              <a:rPr kumimoji="0" lang="fr-FR" altLang="zh-CN" sz="1800" b="0" i="0" u="none" strike="noStrike" kern="1200" cap="none" spc="0" normalizeH="0" baseline="0" noProof="0" dirty="0" err="1" smtClean="0">
                <a:ln>
                  <a:noFill/>
                </a:ln>
                <a:solidFill>
                  <a:srgbClr val="FFFFFF"/>
                </a:solidFill>
                <a:effectLst/>
                <a:uLnTx/>
                <a:uFillTx/>
                <a:ea typeface="SimSun" pitchFamily="2" charset="-122"/>
              </a:rPr>
              <a:t>cappé</a:t>
            </a:r>
            <a:r>
              <a:rPr kumimoji="0" lang="fr-FR" altLang="zh-CN" sz="1800" b="0" i="0" u="none" strike="noStrike" kern="1200" cap="none" spc="0" normalizeH="0" baseline="0" noProof="0" dirty="0" smtClean="0">
                <a:ln>
                  <a:noFill/>
                </a:ln>
                <a:solidFill>
                  <a:srgbClr val="FFFFFF"/>
                </a:solidFill>
                <a:effectLst/>
                <a:uLnTx/>
                <a:uFillTx/>
                <a:ea typeface="SimSun" pitchFamily="2" charset="-122"/>
              </a:rPr>
              <a:t> à 5%</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smtClean="0">
                <a:solidFill>
                  <a:srgbClr val="FFFFFF"/>
                </a:solidFill>
                <a:ea typeface="SimSun" pitchFamily="2" charset="-122"/>
              </a:rPr>
              <a:t>ECOG PS 0–1 </a:t>
            </a:r>
            <a:endParaRPr kumimoji="0" lang="fr-FR" altLang="zh-CN" sz="1800" b="0" i="0" u="none" strike="noStrike" kern="1200" cap="none" spc="0" normalizeH="0" baseline="0" noProof="0" dirty="0" smtClean="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(n=363)</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sp>
        <p:nvSpPr>
          <p:cNvPr id="25" name="AutoShape 8"/>
          <p:cNvSpPr>
            <a:spLocks noChangeArrowheads="1"/>
          </p:cNvSpPr>
          <p:nvPr/>
        </p:nvSpPr>
        <p:spPr bwMode="auto">
          <a:xfrm>
            <a:off x="4178470" y="3453523"/>
            <a:ext cx="3913565" cy="820737"/>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Atézolizumab</a:t>
            </a:r>
            <a:r>
              <a:rPr kumimoji="0" lang="fr-FR"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1200 mg iv /3S</a:t>
            </a:r>
            <a:endPar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(n=90)</a:t>
            </a:r>
            <a:endPar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26" name="AutoShape 19"/>
          <p:cNvCxnSpPr>
            <a:cxnSpLocks noChangeShapeType="1"/>
            <a:stCxn id="11" idx="6"/>
            <a:endCxn id="25" idx="1"/>
          </p:cNvCxnSpPr>
          <p:nvPr/>
        </p:nvCxnSpPr>
        <p:spPr bwMode="auto">
          <a:xfrm>
            <a:off x="3901257" y="3863891"/>
            <a:ext cx="277213" cy="1"/>
          </a:xfrm>
          <a:prstGeom prst="straightConnector1">
            <a:avLst/>
          </a:prstGeom>
          <a:noFill/>
          <a:ln w="57150">
            <a:solidFill>
              <a:schemeClr val="bg2">
                <a:lumMod val="60000"/>
                <a:lumOff val="40000"/>
              </a:schemeClr>
            </a:solidFill>
            <a:round/>
            <a:headEnd/>
            <a:tailEnd type="triangle" w="med" len="med"/>
          </a:ln>
        </p:spPr>
      </p:cxnSp>
      <p:cxnSp>
        <p:nvCxnSpPr>
          <p:cNvPr id="44" name="AutoShape 20"/>
          <p:cNvCxnSpPr>
            <a:cxnSpLocks noChangeShapeType="1"/>
            <a:stCxn id="20" idx="3"/>
          </p:cNvCxnSpPr>
          <p:nvPr/>
        </p:nvCxnSpPr>
        <p:spPr bwMode="auto">
          <a:xfrm>
            <a:off x="8089727" y="4813217"/>
            <a:ext cx="277913" cy="0"/>
          </a:xfrm>
          <a:prstGeom prst="straightConnector1">
            <a:avLst/>
          </a:prstGeom>
          <a:noFill/>
          <a:ln w="57150">
            <a:solidFill>
              <a:schemeClr val="bg2">
                <a:lumMod val="60000"/>
                <a:lumOff val="40000"/>
              </a:schemeClr>
            </a:solidFill>
            <a:prstDash val="sysDot"/>
            <a:round/>
            <a:headEnd/>
            <a:tailEnd type="triangle" w="med" len="med"/>
          </a:ln>
        </p:spPr>
      </p:cxnSp>
      <p:cxnSp>
        <p:nvCxnSpPr>
          <p:cNvPr id="45" name="AutoShape 21"/>
          <p:cNvCxnSpPr>
            <a:cxnSpLocks noChangeShapeType="1"/>
            <a:stCxn id="25" idx="3"/>
            <a:endCxn id="15" idx="1"/>
          </p:cNvCxnSpPr>
          <p:nvPr/>
        </p:nvCxnSpPr>
        <p:spPr bwMode="auto">
          <a:xfrm>
            <a:off x="8092035" y="3863892"/>
            <a:ext cx="275605"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6882519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LBA-004: Résultats d’efficacité et tolérance de IMblaze370, une étude randomisée de phase III comparant atézolizumab plus cobimetinib et atézolizumab en monothérapie vs. regorafenib dans le cancer colorectal métastatique réfractaire à la chimiothérapie – </a:t>
            </a:r>
            <a:r>
              <a:rPr lang="fr-FR" dirty="0" err="1" smtClean="0"/>
              <a:t>Bendell</a:t>
            </a:r>
            <a:r>
              <a:rPr lang="fr-FR" dirty="0" smtClean="0"/>
              <a:t> J, et al</a:t>
            </a:r>
            <a:endParaRPr lang="fr-FR" dirty="0"/>
          </a:p>
        </p:txBody>
      </p:sp>
      <p:sp>
        <p:nvSpPr>
          <p:cNvPr id="6" name="Content Placeholder 2"/>
          <p:cNvSpPr>
            <a:spLocks noGrp="1"/>
          </p:cNvSpPr>
          <p:nvPr>
            <p:ph idx="1"/>
          </p:nvPr>
        </p:nvSpPr>
        <p:spPr/>
        <p:txBody>
          <a:bodyPr/>
          <a:lstStyle/>
          <a:p>
            <a:pPr marL="0" indent="0">
              <a:buNone/>
            </a:pPr>
            <a:r>
              <a:rPr lang="fr-FR" b="1" dirty="0" smtClean="0"/>
              <a:t>Résultats </a:t>
            </a:r>
          </a:p>
          <a:p>
            <a:pPr marL="0" indent="0" algn="ctr">
              <a:buNone/>
            </a:pPr>
            <a:r>
              <a:rPr lang="fr-FR" dirty="0" smtClean="0"/>
              <a:t> </a:t>
            </a:r>
            <a:endParaRPr lang="fr-FR" dirty="0"/>
          </a:p>
        </p:txBody>
      </p:sp>
      <p:sp>
        <p:nvSpPr>
          <p:cNvPr id="9" name="Text Placeholder 8"/>
          <p:cNvSpPr>
            <a:spLocks noGrp="1"/>
          </p:cNvSpPr>
          <p:nvPr>
            <p:ph type="body" sz="quarter" idx="10"/>
          </p:nvPr>
        </p:nvSpPr>
        <p:spPr/>
        <p:txBody>
          <a:bodyPr/>
          <a:lstStyle/>
          <a:p>
            <a:r>
              <a:rPr lang="fr-FR" dirty="0" smtClean="0"/>
              <a:t>HR de tests de log-</a:t>
            </a:r>
            <a:r>
              <a:rPr lang="fr-FR" dirty="0" err="1" smtClean="0"/>
              <a:t>rank</a:t>
            </a:r>
            <a:r>
              <a:rPr lang="fr-FR" dirty="0" smtClean="0"/>
              <a:t> stratifiés, date de clôture: 9 mars 2018, *objectif descriptif uniquement</a:t>
            </a:r>
            <a:endParaRPr lang="fr-FR" dirty="0"/>
          </a:p>
        </p:txBody>
      </p:sp>
      <p:sp>
        <p:nvSpPr>
          <p:cNvPr id="5" name="Text Placeholder 4"/>
          <p:cNvSpPr>
            <a:spLocks noGrp="1"/>
          </p:cNvSpPr>
          <p:nvPr>
            <p:ph type="body" sz="quarter" idx="11"/>
          </p:nvPr>
        </p:nvSpPr>
        <p:spPr/>
        <p:txBody>
          <a:bodyPr/>
          <a:lstStyle/>
          <a:p>
            <a:r>
              <a:rPr lang="fr-FR" smtClean="0"/>
              <a:t/>
            </a:r>
            <a:br>
              <a:rPr lang="fr-FR" smtClean="0"/>
            </a:br>
            <a:r>
              <a:rPr lang="fr-FR" smtClean="0"/>
              <a:t>Bendell J, et al, Ann Oncol 2018;29(suppl 5):abstr LBA-004</a:t>
            </a:r>
            <a:endParaRPr lang="fr-FR"/>
          </a:p>
        </p:txBody>
      </p:sp>
      <p:grpSp>
        <p:nvGrpSpPr>
          <p:cNvPr id="7" name="Group 6"/>
          <p:cNvGrpSpPr/>
          <p:nvPr/>
        </p:nvGrpSpPr>
        <p:grpSpPr>
          <a:xfrm>
            <a:off x="-39976" y="1740190"/>
            <a:ext cx="7179554" cy="4404708"/>
            <a:chOff x="-198376" y="1961410"/>
            <a:chExt cx="7179554" cy="4404708"/>
          </a:xfrm>
        </p:grpSpPr>
        <p:grpSp>
          <p:nvGrpSpPr>
            <p:cNvPr id="8" name="Group 7"/>
            <p:cNvGrpSpPr/>
            <p:nvPr/>
          </p:nvGrpSpPr>
          <p:grpSpPr>
            <a:xfrm>
              <a:off x="-198376" y="1961410"/>
              <a:ext cx="7179554" cy="4404708"/>
              <a:chOff x="-198376" y="1961410"/>
              <a:chExt cx="7179554" cy="4404708"/>
            </a:xfrm>
          </p:grpSpPr>
          <p:sp>
            <p:nvSpPr>
              <p:cNvPr id="13" name="TextBox 12"/>
              <p:cNvSpPr txBox="1"/>
              <p:nvPr/>
            </p:nvSpPr>
            <p:spPr>
              <a:xfrm>
                <a:off x="4371622" y="5379741"/>
                <a:ext cx="563726" cy="307777"/>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Mois</a:t>
                </a:r>
                <a:endParaRPr lang="fr-FR" sz="1400" dirty="0">
                  <a:cs typeface="Arial" panose="020B0604020202020204" pitchFamily="34" charset="0"/>
                </a:endParaRPr>
              </a:p>
            </p:txBody>
          </p:sp>
          <p:sp>
            <p:nvSpPr>
              <p:cNvPr id="14" name="TextBox 13"/>
              <p:cNvSpPr txBox="1"/>
              <p:nvPr/>
            </p:nvSpPr>
            <p:spPr>
              <a:xfrm>
                <a:off x="-198376" y="5412011"/>
                <a:ext cx="2369559" cy="954107"/>
              </a:xfrm>
              <a:prstGeom prst="rect">
                <a:avLst/>
              </a:prstGeom>
              <a:noFill/>
            </p:spPr>
            <p:txBody>
              <a:bodyPr wrap="none" rtlCol="0">
                <a:spAutoFit/>
              </a:bodyPr>
              <a:lstStyle/>
              <a:p>
                <a:pPr algn="r"/>
                <a:r>
                  <a:rPr lang="fr-FR" sz="1400" dirty="0" smtClean="0"/>
                  <a:t>N</a:t>
                </a:r>
              </a:p>
              <a:p>
                <a:pPr algn="r"/>
                <a:r>
                  <a:rPr lang="fr-FR" sz="1400" dirty="0" err="1" smtClean="0">
                    <a:solidFill>
                      <a:schemeClr val="accent3"/>
                    </a:solidFill>
                  </a:rPr>
                  <a:t>Atézolizumab</a:t>
                </a:r>
                <a:r>
                  <a:rPr lang="fr-FR" sz="1400" dirty="0" smtClean="0">
                    <a:solidFill>
                      <a:schemeClr val="accent3"/>
                    </a:solidFill>
                  </a:rPr>
                  <a:t> + cobimetinib</a:t>
                </a:r>
              </a:p>
              <a:p>
                <a:pPr algn="r"/>
                <a:r>
                  <a:rPr lang="fr-FR" sz="1400" dirty="0" err="1">
                    <a:solidFill>
                      <a:schemeClr val="accent4"/>
                    </a:solidFill>
                  </a:rPr>
                  <a:t>A</a:t>
                </a:r>
                <a:r>
                  <a:rPr lang="fr-FR" sz="1400" dirty="0" err="1" smtClean="0">
                    <a:solidFill>
                      <a:schemeClr val="accent4"/>
                    </a:solidFill>
                  </a:rPr>
                  <a:t>tézolizumab</a:t>
                </a:r>
                <a:endParaRPr lang="fr-FR" sz="1400" dirty="0" smtClean="0">
                  <a:solidFill>
                    <a:schemeClr val="accent4"/>
                  </a:solidFill>
                </a:endParaRPr>
              </a:p>
              <a:p>
                <a:pPr algn="r"/>
                <a:r>
                  <a:rPr lang="fr-FR" sz="1400" dirty="0" smtClean="0">
                    <a:solidFill>
                      <a:schemeClr val="accent2"/>
                    </a:solidFill>
                  </a:rPr>
                  <a:t>Regorafenib</a:t>
                </a:r>
              </a:p>
            </p:txBody>
          </p:sp>
          <p:grpSp>
            <p:nvGrpSpPr>
              <p:cNvPr id="15" name="Group 14"/>
              <p:cNvGrpSpPr/>
              <p:nvPr/>
            </p:nvGrpSpPr>
            <p:grpSpPr>
              <a:xfrm>
                <a:off x="1396377" y="1961410"/>
                <a:ext cx="5584801" cy="4404708"/>
                <a:chOff x="1171023" y="1961410"/>
                <a:chExt cx="5429581" cy="4404708"/>
              </a:xfrm>
            </p:grpSpPr>
            <p:sp>
              <p:nvSpPr>
                <p:cNvPr id="16" name="Freeform 15"/>
                <p:cNvSpPr>
                  <a:spLocks/>
                </p:cNvSpPr>
                <p:nvPr/>
              </p:nvSpPr>
              <p:spPr bwMode="auto">
                <a:xfrm>
                  <a:off x="1906447" y="2118569"/>
                  <a:ext cx="4635134" cy="3052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7" name="Line 6"/>
                <p:cNvSpPr>
                  <a:spLocks noChangeShapeType="1"/>
                </p:cNvSpPr>
                <p:nvPr/>
              </p:nvSpPr>
              <p:spPr bwMode="auto">
                <a:xfrm>
                  <a:off x="1834156" y="2118568"/>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8" name="Line 7"/>
                <p:cNvSpPr>
                  <a:spLocks noChangeShapeType="1"/>
                </p:cNvSpPr>
                <p:nvPr/>
              </p:nvSpPr>
              <p:spPr bwMode="auto">
                <a:xfrm>
                  <a:off x="1834156" y="2697497"/>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9" name="Line 8"/>
                <p:cNvSpPr>
                  <a:spLocks noChangeShapeType="1"/>
                </p:cNvSpPr>
                <p:nvPr/>
              </p:nvSpPr>
              <p:spPr bwMode="auto">
                <a:xfrm>
                  <a:off x="1834156" y="3263742"/>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20" name="Line 9"/>
                <p:cNvSpPr>
                  <a:spLocks noChangeShapeType="1"/>
                </p:cNvSpPr>
                <p:nvPr/>
              </p:nvSpPr>
              <p:spPr bwMode="auto">
                <a:xfrm>
                  <a:off x="1834156" y="3849015"/>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21" name="Line 10"/>
                <p:cNvSpPr>
                  <a:spLocks noChangeShapeType="1"/>
                </p:cNvSpPr>
                <p:nvPr/>
              </p:nvSpPr>
              <p:spPr bwMode="auto">
                <a:xfrm>
                  <a:off x="1834156" y="4421604"/>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22" name="Line 11"/>
                <p:cNvSpPr>
                  <a:spLocks noChangeShapeType="1"/>
                </p:cNvSpPr>
                <p:nvPr/>
              </p:nvSpPr>
              <p:spPr bwMode="auto">
                <a:xfrm>
                  <a:off x="1834156" y="5000536"/>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23" name="Line 12"/>
                <p:cNvSpPr>
                  <a:spLocks noChangeShapeType="1"/>
                </p:cNvSpPr>
                <p:nvPr/>
              </p:nvSpPr>
              <p:spPr bwMode="auto">
                <a:xfrm>
                  <a:off x="3323577"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24" name="Line 13"/>
                <p:cNvSpPr>
                  <a:spLocks noChangeShapeType="1"/>
                </p:cNvSpPr>
                <p:nvPr/>
              </p:nvSpPr>
              <p:spPr bwMode="auto">
                <a:xfrm>
                  <a:off x="2681297"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25" name="TextBox 24"/>
                <p:cNvSpPr txBox="1"/>
                <p:nvPr/>
              </p:nvSpPr>
              <p:spPr>
                <a:xfrm rot="16200000">
                  <a:off x="509762" y="3504357"/>
                  <a:ext cx="1621746" cy="299223"/>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Survie globale, %</a:t>
                  </a:r>
                  <a:endParaRPr lang="fr-FR" sz="1400" dirty="0">
                    <a:cs typeface="Arial" panose="020B0604020202020204" pitchFamily="34" charset="0"/>
                  </a:endParaRPr>
                </a:p>
              </p:txBody>
            </p:sp>
            <p:sp>
              <p:nvSpPr>
                <p:cNvPr id="26" name="TextBox 25"/>
                <p:cNvSpPr txBox="1"/>
                <p:nvPr/>
              </p:nvSpPr>
              <p:spPr>
                <a:xfrm>
                  <a:off x="1435559" y="1961410"/>
                  <a:ext cx="469405" cy="307777"/>
                </a:xfrm>
                <a:prstGeom prst="rect">
                  <a:avLst/>
                </a:prstGeom>
                <a:noFill/>
              </p:spPr>
              <p:txBody>
                <a:bodyPr wrap="none" rtlCol="0" anchor="ctr" anchorCtr="0">
                  <a:spAutoFit/>
                </a:bodyPr>
                <a:lstStyle/>
                <a:p>
                  <a:pPr algn="r"/>
                  <a:r>
                    <a:rPr lang="fr-FR" sz="1400" smtClean="0">
                      <a:cs typeface="Arial" panose="020B0604020202020204" pitchFamily="34" charset="0"/>
                    </a:rPr>
                    <a:t>100</a:t>
                  </a:r>
                  <a:endParaRPr lang="fr-FR" sz="1400">
                    <a:cs typeface="Arial" panose="020B0604020202020204" pitchFamily="34" charset="0"/>
                  </a:endParaRPr>
                </a:p>
              </p:txBody>
            </p:sp>
            <p:sp>
              <p:nvSpPr>
                <p:cNvPr id="27" name="TextBox 26"/>
                <p:cNvSpPr txBox="1"/>
                <p:nvPr/>
              </p:nvSpPr>
              <p:spPr>
                <a:xfrm>
                  <a:off x="1532184" y="2542622"/>
                  <a:ext cx="372781" cy="307777"/>
                </a:xfrm>
                <a:prstGeom prst="rect">
                  <a:avLst/>
                </a:prstGeom>
                <a:noFill/>
              </p:spPr>
              <p:txBody>
                <a:bodyPr wrap="none" rtlCol="0" anchor="ctr" anchorCtr="0">
                  <a:spAutoFit/>
                </a:bodyPr>
                <a:lstStyle/>
                <a:p>
                  <a:pPr algn="r"/>
                  <a:r>
                    <a:rPr lang="fr-FR" sz="1400" smtClean="0">
                      <a:cs typeface="Arial" panose="020B0604020202020204" pitchFamily="34" charset="0"/>
                    </a:rPr>
                    <a:t>80</a:t>
                  </a:r>
                  <a:endParaRPr lang="fr-FR" sz="1400">
                    <a:cs typeface="Arial" panose="020B0604020202020204" pitchFamily="34" charset="0"/>
                  </a:endParaRPr>
                </a:p>
              </p:txBody>
            </p:sp>
            <p:sp>
              <p:nvSpPr>
                <p:cNvPr id="28" name="TextBox 27"/>
                <p:cNvSpPr txBox="1"/>
                <p:nvPr/>
              </p:nvSpPr>
              <p:spPr>
                <a:xfrm>
                  <a:off x="1532184" y="3108596"/>
                  <a:ext cx="372781" cy="307777"/>
                </a:xfrm>
                <a:prstGeom prst="rect">
                  <a:avLst/>
                </a:prstGeom>
                <a:noFill/>
              </p:spPr>
              <p:txBody>
                <a:bodyPr wrap="none" rtlCol="0" anchor="ctr" anchorCtr="0">
                  <a:spAutoFit/>
                </a:bodyPr>
                <a:lstStyle/>
                <a:p>
                  <a:pPr algn="r"/>
                  <a:r>
                    <a:rPr lang="fr-FR" sz="1400" smtClean="0">
                      <a:cs typeface="Arial" panose="020B0604020202020204" pitchFamily="34" charset="0"/>
                    </a:rPr>
                    <a:t>60</a:t>
                  </a:r>
                  <a:endParaRPr lang="fr-FR" sz="1400">
                    <a:cs typeface="Arial" panose="020B0604020202020204" pitchFamily="34" charset="0"/>
                  </a:endParaRPr>
                </a:p>
              </p:txBody>
            </p:sp>
            <p:sp>
              <p:nvSpPr>
                <p:cNvPr id="29" name="TextBox 28"/>
                <p:cNvSpPr txBox="1"/>
                <p:nvPr/>
              </p:nvSpPr>
              <p:spPr>
                <a:xfrm>
                  <a:off x="1532184" y="3693597"/>
                  <a:ext cx="372781" cy="307777"/>
                </a:xfrm>
                <a:prstGeom prst="rect">
                  <a:avLst/>
                </a:prstGeom>
                <a:noFill/>
              </p:spPr>
              <p:txBody>
                <a:bodyPr wrap="none" rtlCol="0" anchor="ctr" anchorCtr="0">
                  <a:spAutoFit/>
                </a:bodyPr>
                <a:lstStyle/>
                <a:p>
                  <a:pPr algn="r"/>
                  <a:r>
                    <a:rPr lang="fr-FR" sz="1400" smtClean="0">
                      <a:cs typeface="Arial" panose="020B0604020202020204" pitchFamily="34" charset="0"/>
                    </a:rPr>
                    <a:t>40</a:t>
                  </a:r>
                  <a:endParaRPr lang="fr-FR" sz="1400">
                    <a:cs typeface="Arial" panose="020B0604020202020204" pitchFamily="34" charset="0"/>
                  </a:endParaRPr>
                </a:p>
              </p:txBody>
            </p:sp>
            <p:sp>
              <p:nvSpPr>
                <p:cNvPr id="30" name="TextBox 29"/>
                <p:cNvSpPr txBox="1"/>
                <p:nvPr/>
              </p:nvSpPr>
              <p:spPr>
                <a:xfrm>
                  <a:off x="1532184" y="4265913"/>
                  <a:ext cx="372781" cy="307777"/>
                </a:xfrm>
                <a:prstGeom prst="rect">
                  <a:avLst/>
                </a:prstGeom>
                <a:noFill/>
              </p:spPr>
              <p:txBody>
                <a:bodyPr wrap="none" rtlCol="0" anchor="ctr" anchorCtr="0">
                  <a:spAutoFit/>
                </a:bodyPr>
                <a:lstStyle/>
                <a:p>
                  <a:pPr algn="r"/>
                  <a:r>
                    <a:rPr lang="fr-FR" sz="1400" smtClean="0">
                      <a:cs typeface="Arial" panose="020B0604020202020204" pitchFamily="34" charset="0"/>
                    </a:rPr>
                    <a:t>20</a:t>
                  </a:r>
                  <a:endParaRPr lang="fr-FR" sz="1400">
                    <a:cs typeface="Arial" panose="020B0604020202020204" pitchFamily="34" charset="0"/>
                  </a:endParaRPr>
                </a:p>
              </p:txBody>
            </p:sp>
            <p:sp>
              <p:nvSpPr>
                <p:cNvPr id="31" name="TextBox 30"/>
                <p:cNvSpPr txBox="1"/>
                <p:nvPr/>
              </p:nvSpPr>
              <p:spPr>
                <a:xfrm>
                  <a:off x="1628808" y="4844572"/>
                  <a:ext cx="276157" cy="307777"/>
                </a:xfrm>
                <a:prstGeom prst="rect">
                  <a:avLst/>
                </a:prstGeom>
                <a:noFill/>
              </p:spPr>
              <p:txBody>
                <a:bodyPr wrap="none" rtlCol="0" anchor="ctr" anchorCtr="0">
                  <a:spAutoFit/>
                </a:bodyPr>
                <a:lstStyle/>
                <a:p>
                  <a:pPr algn="r"/>
                  <a:r>
                    <a:rPr lang="fr-FR" sz="1400" smtClean="0">
                      <a:cs typeface="Arial" panose="020B0604020202020204" pitchFamily="34" charset="0"/>
                    </a:rPr>
                    <a:t>0</a:t>
                  </a:r>
                  <a:endParaRPr lang="fr-FR" sz="1400">
                    <a:cs typeface="Arial" panose="020B0604020202020204" pitchFamily="34" charset="0"/>
                  </a:endParaRPr>
                </a:p>
              </p:txBody>
            </p:sp>
            <p:grpSp>
              <p:nvGrpSpPr>
                <p:cNvPr id="32" name="Group 31"/>
                <p:cNvGrpSpPr/>
                <p:nvPr/>
              </p:nvGrpSpPr>
              <p:grpSpPr>
                <a:xfrm>
                  <a:off x="1784686" y="5171802"/>
                  <a:ext cx="469405" cy="1194316"/>
                  <a:chOff x="1784686" y="5171802"/>
                  <a:chExt cx="469405" cy="1194316"/>
                </a:xfrm>
              </p:grpSpPr>
              <p:sp>
                <p:nvSpPr>
                  <p:cNvPr id="50" name="Line 21"/>
                  <p:cNvSpPr>
                    <a:spLocks noChangeShapeType="1"/>
                  </p:cNvSpPr>
                  <p:nvPr/>
                </p:nvSpPr>
                <p:spPr bwMode="auto">
                  <a:xfrm>
                    <a:off x="2013489"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51" name="TextBox 50"/>
                  <p:cNvSpPr txBox="1"/>
                  <p:nvPr/>
                </p:nvSpPr>
                <p:spPr>
                  <a:xfrm>
                    <a:off x="1784686" y="5196567"/>
                    <a:ext cx="469405" cy="1169551"/>
                  </a:xfrm>
                  <a:prstGeom prst="rect">
                    <a:avLst/>
                  </a:prstGeom>
                  <a:noFill/>
                </p:spPr>
                <p:txBody>
                  <a:bodyPr wrap="none" rtlCol="0" anchor="t" anchorCtr="0">
                    <a:spAutoFit/>
                  </a:bodyPr>
                  <a:lstStyle/>
                  <a:p>
                    <a:pPr algn="ctr"/>
                    <a:r>
                      <a:rPr lang="fr-FR" sz="1400" smtClean="0">
                        <a:cs typeface="Arial" panose="020B0604020202020204" pitchFamily="34" charset="0"/>
                      </a:rPr>
                      <a:t>0</a:t>
                    </a:r>
                  </a:p>
                  <a:p>
                    <a:pPr algn="ctr"/>
                    <a:endParaRPr lang="fr-FR" sz="1400" smtClean="0">
                      <a:solidFill>
                        <a:srgbClr val="000000"/>
                      </a:solidFill>
                      <a:cs typeface="Arial" panose="020B0604020202020204" pitchFamily="34" charset="0"/>
                    </a:endParaRPr>
                  </a:p>
                  <a:p>
                    <a:pPr algn="r"/>
                    <a:r>
                      <a:rPr lang="fr-FR" sz="1400" smtClean="0">
                        <a:solidFill>
                          <a:schemeClr val="accent3"/>
                        </a:solidFill>
                        <a:cs typeface="Arial" panose="020B0604020202020204" pitchFamily="34" charset="0"/>
                      </a:rPr>
                      <a:t>183</a:t>
                    </a:r>
                  </a:p>
                  <a:p>
                    <a:pPr algn="r"/>
                    <a:r>
                      <a:rPr lang="fr-FR" sz="1400" smtClean="0">
                        <a:solidFill>
                          <a:schemeClr val="accent4"/>
                        </a:solidFill>
                        <a:cs typeface="Arial" panose="020B0604020202020204" pitchFamily="34" charset="0"/>
                      </a:rPr>
                      <a:t>90</a:t>
                    </a:r>
                  </a:p>
                  <a:p>
                    <a:pPr algn="r"/>
                    <a:r>
                      <a:rPr lang="fr-FR" sz="1400" smtClean="0">
                        <a:solidFill>
                          <a:schemeClr val="accent2"/>
                        </a:solidFill>
                        <a:cs typeface="Arial" panose="020B0604020202020204" pitchFamily="34" charset="0"/>
                      </a:rPr>
                      <a:t>90</a:t>
                    </a:r>
                    <a:endParaRPr lang="fr-FR" sz="1400">
                      <a:solidFill>
                        <a:schemeClr val="accent2"/>
                      </a:solidFill>
                      <a:cs typeface="Arial" panose="020B0604020202020204" pitchFamily="34" charset="0"/>
                    </a:endParaRPr>
                  </a:p>
                </p:txBody>
              </p:sp>
            </p:grpSp>
            <p:sp>
              <p:nvSpPr>
                <p:cNvPr id="33" name="TextBox 32"/>
                <p:cNvSpPr txBox="1"/>
                <p:nvPr/>
              </p:nvSpPr>
              <p:spPr>
                <a:xfrm>
                  <a:off x="3570013" y="5240303"/>
                  <a:ext cx="179534" cy="307777"/>
                </a:xfrm>
                <a:prstGeom prst="rect">
                  <a:avLst/>
                </a:prstGeom>
                <a:noFill/>
              </p:spPr>
              <p:txBody>
                <a:bodyPr wrap="none" rtlCol="0" anchor="t" anchorCtr="0">
                  <a:spAutoFit/>
                </a:bodyPr>
                <a:lstStyle/>
                <a:p>
                  <a:pPr algn="ctr"/>
                  <a:endParaRPr lang="fr-FR" sz="1400">
                    <a:solidFill>
                      <a:srgbClr val="000000"/>
                    </a:solidFill>
                    <a:cs typeface="Arial" panose="020B0604020202020204" pitchFamily="34" charset="0"/>
                  </a:endParaRPr>
                </a:p>
              </p:txBody>
            </p:sp>
            <p:sp>
              <p:nvSpPr>
                <p:cNvPr id="34" name="TextBox 33"/>
                <p:cNvSpPr txBox="1"/>
                <p:nvPr/>
              </p:nvSpPr>
              <p:spPr>
                <a:xfrm>
                  <a:off x="2442059" y="5196567"/>
                  <a:ext cx="469405" cy="1169551"/>
                </a:xfrm>
                <a:prstGeom prst="rect">
                  <a:avLst/>
                </a:prstGeom>
                <a:noFill/>
              </p:spPr>
              <p:txBody>
                <a:bodyPr wrap="none" rtlCol="0" anchor="t" anchorCtr="0">
                  <a:spAutoFit/>
                </a:bodyPr>
                <a:lstStyle/>
                <a:p>
                  <a:pPr algn="ctr"/>
                  <a:r>
                    <a:rPr lang="fr-FR" sz="1400" smtClean="0">
                      <a:cs typeface="Arial" panose="020B0604020202020204" pitchFamily="34" charset="0"/>
                    </a:rPr>
                    <a:t>3</a:t>
                  </a:r>
                </a:p>
                <a:p>
                  <a:pPr algn="ctr"/>
                  <a:endParaRPr lang="fr-FR" sz="1400" smtClean="0">
                    <a:solidFill>
                      <a:srgbClr val="000000"/>
                    </a:solidFill>
                    <a:cs typeface="Arial" panose="020B0604020202020204" pitchFamily="34" charset="0"/>
                  </a:endParaRPr>
                </a:p>
                <a:p>
                  <a:pPr algn="r"/>
                  <a:r>
                    <a:rPr lang="fr-FR" sz="1400" smtClean="0">
                      <a:solidFill>
                        <a:schemeClr val="accent3"/>
                      </a:solidFill>
                      <a:cs typeface="Arial" panose="020B0604020202020204" pitchFamily="34" charset="0"/>
                    </a:rPr>
                    <a:t>150</a:t>
                  </a:r>
                </a:p>
                <a:p>
                  <a:pPr algn="r"/>
                  <a:r>
                    <a:rPr lang="fr-FR" sz="1400" smtClean="0">
                      <a:solidFill>
                        <a:schemeClr val="accent4"/>
                      </a:solidFill>
                      <a:cs typeface="Arial" panose="020B0604020202020204" pitchFamily="34" charset="0"/>
                    </a:rPr>
                    <a:t>73</a:t>
                  </a:r>
                </a:p>
                <a:p>
                  <a:pPr algn="r"/>
                  <a:r>
                    <a:rPr lang="fr-FR" sz="1400" smtClean="0">
                      <a:solidFill>
                        <a:schemeClr val="accent2"/>
                      </a:solidFill>
                      <a:cs typeface="Arial" panose="020B0604020202020204" pitchFamily="34" charset="0"/>
                    </a:rPr>
                    <a:t>67</a:t>
                  </a:r>
                  <a:endParaRPr lang="fr-FR" sz="1400">
                    <a:solidFill>
                      <a:schemeClr val="accent2"/>
                    </a:solidFill>
                    <a:cs typeface="Arial" panose="020B0604020202020204" pitchFamily="34" charset="0"/>
                  </a:endParaRPr>
                </a:p>
              </p:txBody>
            </p:sp>
            <p:sp>
              <p:nvSpPr>
                <p:cNvPr id="35" name="TextBox 34"/>
                <p:cNvSpPr txBox="1"/>
                <p:nvPr/>
              </p:nvSpPr>
              <p:spPr>
                <a:xfrm>
                  <a:off x="3102331" y="5196567"/>
                  <a:ext cx="456438" cy="1169551"/>
                </a:xfrm>
                <a:prstGeom prst="rect">
                  <a:avLst/>
                </a:prstGeom>
                <a:noFill/>
              </p:spPr>
              <p:txBody>
                <a:bodyPr wrap="none" rtlCol="0" anchor="t" anchorCtr="0">
                  <a:spAutoFit/>
                </a:bodyPr>
                <a:lstStyle/>
                <a:p>
                  <a:pPr algn="ctr"/>
                  <a:r>
                    <a:rPr lang="fr-FR" sz="1400" smtClean="0">
                      <a:cs typeface="Arial" panose="020B0604020202020204" pitchFamily="34" charset="0"/>
                    </a:rPr>
                    <a:t>6</a:t>
                  </a:r>
                </a:p>
                <a:p>
                  <a:pPr algn="ctr"/>
                  <a:endParaRPr lang="fr-FR" sz="1400" smtClean="0">
                    <a:solidFill>
                      <a:srgbClr val="000000"/>
                    </a:solidFill>
                    <a:cs typeface="Arial" panose="020B0604020202020204" pitchFamily="34" charset="0"/>
                  </a:endParaRPr>
                </a:p>
                <a:p>
                  <a:pPr algn="r"/>
                  <a:r>
                    <a:rPr lang="fr-FR" sz="1400" smtClean="0">
                      <a:solidFill>
                        <a:schemeClr val="accent3"/>
                      </a:solidFill>
                      <a:cs typeface="Arial" panose="020B0604020202020204" pitchFamily="34" charset="0"/>
                    </a:rPr>
                    <a:t>110</a:t>
                  </a:r>
                </a:p>
                <a:p>
                  <a:pPr algn="r"/>
                  <a:r>
                    <a:rPr lang="fr-FR" sz="1400" smtClean="0">
                      <a:solidFill>
                        <a:schemeClr val="accent4"/>
                      </a:solidFill>
                      <a:cs typeface="Arial" panose="020B0604020202020204" pitchFamily="34" charset="0"/>
                    </a:rPr>
                    <a:t>51</a:t>
                  </a:r>
                </a:p>
                <a:p>
                  <a:pPr algn="r"/>
                  <a:r>
                    <a:rPr lang="fr-FR" sz="1400" smtClean="0">
                      <a:solidFill>
                        <a:schemeClr val="accent2"/>
                      </a:solidFill>
                      <a:cs typeface="Arial" panose="020B0604020202020204" pitchFamily="34" charset="0"/>
                    </a:rPr>
                    <a:t>52</a:t>
                  </a:r>
                  <a:endParaRPr lang="fr-FR" sz="1400">
                    <a:solidFill>
                      <a:schemeClr val="accent2"/>
                    </a:solidFill>
                    <a:cs typeface="Arial" panose="020B0604020202020204" pitchFamily="34" charset="0"/>
                  </a:endParaRPr>
                </a:p>
              </p:txBody>
            </p:sp>
            <p:grpSp>
              <p:nvGrpSpPr>
                <p:cNvPr id="36" name="Group 35"/>
                <p:cNvGrpSpPr/>
                <p:nvPr/>
              </p:nvGrpSpPr>
              <p:grpSpPr>
                <a:xfrm>
                  <a:off x="4419463" y="5171802"/>
                  <a:ext cx="376896" cy="1194316"/>
                  <a:chOff x="4419463" y="5171802"/>
                  <a:chExt cx="376896" cy="1194316"/>
                </a:xfrm>
              </p:grpSpPr>
              <p:sp>
                <p:nvSpPr>
                  <p:cNvPr id="48" name="Line 17"/>
                  <p:cNvSpPr>
                    <a:spLocks noChangeShapeType="1"/>
                  </p:cNvSpPr>
                  <p:nvPr/>
                </p:nvSpPr>
                <p:spPr bwMode="auto">
                  <a:xfrm>
                    <a:off x="4604218"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49" name="TextBox 48"/>
                  <p:cNvSpPr txBox="1"/>
                  <p:nvPr/>
                </p:nvSpPr>
                <p:spPr>
                  <a:xfrm>
                    <a:off x="4419463" y="5196567"/>
                    <a:ext cx="376896" cy="1169551"/>
                  </a:xfrm>
                  <a:prstGeom prst="rect">
                    <a:avLst/>
                  </a:prstGeom>
                  <a:noFill/>
                </p:spPr>
                <p:txBody>
                  <a:bodyPr wrap="none" rtlCol="0" anchor="t" anchorCtr="0">
                    <a:spAutoFit/>
                  </a:bodyPr>
                  <a:lstStyle/>
                  <a:p>
                    <a:pPr algn="ctr"/>
                    <a:r>
                      <a:rPr lang="fr-FR" sz="1400" smtClean="0">
                        <a:cs typeface="Arial" panose="020B0604020202020204" pitchFamily="34" charset="0"/>
                      </a:rPr>
                      <a:t>12</a:t>
                    </a:r>
                  </a:p>
                  <a:p>
                    <a:pPr algn="ctr"/>
                    <a:endParaRPr lang="fr-FR" sz="1400" smtClean="0">
                      <a:solidFill>
                        <a:srgbClr val="000000"/>
                      </a:solidFill>
                      <a:cs typeface="Arial" panose="020B0604020202020204" pitchFamily="34" charset="0"/>
                    </a:endParaRPr>
                  </a:p>
                  <a:p>
                    <a:pPr algn="r"/>
                    <a:r>
                      <a:rPr lang="fr-FR" sz="1400" smtClean="0">
                        <a:solidFill>
                          <a:schemeClr val="accent3"/>
                        </a:solidFill>
                        <a:cs typeface="Arial" panose="020B0604020202020204" pitchFamily="34" charset="0"/>
                      </a:rPr>
                      <a:t>63</a:t>
                    </a:r>
                  </a:p>
                  <a:p>
                    <a:pPr algn="r"/>
                    <a:r>
                      <a:rPr lang="fr-FR" sz="1400" smtClean="0">
                        <a:solidFill>
                          <a:schemeClr val="accent4"/>
                        </a:solidFill>
                        <a:cs typeface="Arial" panose="020B0604020202020204" pitchFamily="34" charset="0"/>
                      </a:rPr>
                      <a:t>22</a:t>
                    </a:r>
                  </a:p>
                  <a:p>
                    <a:pPr algn="r"/>
                    <a:r>
                      <a:rPr lang="fr-FR" sz="1400" smtClean="0">
                        <a:solidFill>
                          <a:schemeClr val="accent2"/>
                        </a:solidFill>
                        <a:cs typeface="Arial" panose="020B0604020202020204" pitchFamily="34" charset="0"/>
                      </a:rPr>
                      <a:t>30</a:t>
                    </a:r>
                    <a:endParaRPr lang="fr-FR" sz="1400">
                      <a:solidFill>
                        <a:schemeClr val="accent2"/>
                      </a:solidFill>
                      <a:cs typeface="Arial" panose="020B0604020202020204" pitchFamily="34" charset="0"/>
                    </a:endParaRPr>
                  </a:p>
                </p:txBody>
              </p:sp>
            </p:grpSp>
            <p:sp>
              <p:nvSpPr>
                <p:cNvPr id="37" name="Line 14"/>
                <p:cNvSpPr>
                  <a:spLocks noChangeShapeType="1"/>
                </p:cNvSpPr>
                <p:nvPr/>
              </p:nvSpPr>
              <p:spPr bwMode="auto">
                <a:xfrm>
                  <a:off x="3976661" y="5171771"/>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38" name="TextBox 37"/>
                <p:cNvSpPr txBox="1"/>
                <p:nvPr/>
              </p:nvSpPr>
              <p:spPr>
                <a:xfrm>
                  <a:off x="3788545" y="5196535"/>
                  <a:ext cx="372781" cy="1169551"/>
                </a:xfrm>
                <a:prstGeom prst="rect">
                  <a:avLst/>
                </a:prstGeom>
                <a:noFill/>
              </p:spPr>
              <p:txBody>
                <a:bodyPr wrap="none" rtlCol="0" anchor="t" anchorCtr="0">
                  <a:spAutoFit/>
                </a:bodyPr>
                <a:lstStyle/>
                <a:p>
                  <a:pPr algn="ctr"/>
                  <a:r>
                    <a:rPr lang="fr-FR" sz="1400" smtClean="0">
                      <a:cs typeface="Arial" panose="020B0604020202020204" pitchFamily="34" charset="0"/>
                    </a:rPr>
                    <a:t>9</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83</a:t>
                  </a:r>
                </a:p>
                <a:p>
                  <a:pPr algn="ctr"/>
                  <a:r>
                    <a:rPr lang="fr-FR" sz="1400" smtClean="0">
                      <a:solidFill>
                        <a:schemeClr val="accent4"/>
                      </a:solidFill>
                      <a:cs typeface="Arial" panose="020B0604020202020204" pitchFamily="34" charset="0"/>
                    </a:rPr>
                    <a:t>34</a:t>
                  </a:r>
                </a:p>
                <a:p>
                  <a:pPr algn="ctr"/>
                  <a:r>
                    <a:rPr lang="fr-FR" sz="1400" smtClean="0">
                      <a:solidFill>
                        <a:schemeClr val="accent2"/>
                      </a:solidFill>
                      <a:cs typeface="Arial" panose="020B0604020202020204" pitchFamily="34" charset="0"/>
                    </a:rPr>
                    <a:t>40</a:t>
                  </a:r>
                  <a:endParaRPr lang="fr-FR" sz="1400">
                    <a:solidFill>
                      <a:schemeClr val="accent2"/>
                    </a:solidFill>
                    <a:cs typeface="Arial" panose="020B0604020202020204" pitchFamily="34" charset="0"/>
                  </a:endParaRPr>
                </a:p>
              </p:txBody>
            </p:sp>
            <p:grpSp>
              <p:nvGrpSpPr>
                <p:cNvPr id="39" name="Group 38"/>
                <p:cNvGrpSpPr/>
                <p:nvPr/>
              </p:nvGrpSpPr>
              <p:grpSpPr>
                <a:xfrm>
                  <a:off x="5027371" y="5171802"/>
                  <a:ext cx="372781" cy="1194316"/>
                  <a:chOff x="4216349" y="5171802"/>
                  <a:chExt cx="372781" cy="1194316"/>
                </a:xfrm>
              </p:grpSpPr>
              <p:sp>
                <p:nvSpPr>
                  <p:cNvPr id="46" name="Line 17"/>
                  <p:cNvSpPr>
                    <a:spLocks noChangeShapeType="1"/>
                  </p:cNvSpPr>
                  <p:nvPr/>
                </p:nvSpPr>
                <p:spPr bwMode="auto">
                  <a:xfrm>
                    <a:off x="4399045"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47" name="TextBox 46"/>
                  <p:cNvSpPr txBox="1"/>
                  <p:nvPr/>
                </p:nvSpPr>
                <p:spPr>
                  <a:xfrm>
                    <a:off x="4216349" y="5196567"/>
                    <a:ext cx="372781" cy="1169551"/>
                  </a:xfrm>
                  <a:prstGeom prst="rect">
                    <a:avLst/>
                  </a:prstGeom>
                  <a:noFill/>
                </p:spPr>
                <p:txBody>
                  <a:bodyPr wrap="none" rtlCol="0" anchor="t" anchorCtr="0">
                    <a:spAutoFit/>
                  </a:bodyPr>
                  <a:lstStyle/>
                  <a:p>
                    <a:pPr algn="ctr"/>
                    <a:r>
                      <a:rPr lang="fr-FR" sz="1400" smtClean="0">
                        <a:cs typeface="Arial" panose="020B0604020202020204" pitchFamily="34" charset="0"/>
                      </a:rPr>
                      <a:t>15</a:t>
                    </a:r>
                  </a:p>
                  <a:p>
                    <a:pPr algn="ctr"/>
                    <a:endParaRPr lang="fr-FR" sz="1400" smtClean="0">
                      <a:solidFill>
                        <a:srgbClr val="000000"/>
                      </a:solidFill>
                      <a:cs typeface="Arial" panose="020B0604020202020204" pitchFamily="34" charset="0"/>
                    </a:endParaRPr>
                  </a:p>
                  <a:p>
                    <a:pPr algn="r"/>
                    <a:r>
                      <a:rPr lang="fr-FR" sz="1400" smtClean="0">
                        <a:solidFill>
                          <a:schemeClr val="accent3"/>
                        </a:solidFill>
                        <a:cs typeface="Arial" panose="020B0604020202020204" pitchFamily="34" charset="0"/>
                      </a:rPr>
                      <a:t>28</a:t>
                    </a:r>
                  </a:p>
                  <a:p>
                    <a:pPr algn="r"/>
                    <a:r>
                      <a:rPr lang="fr-FR" sz="1400" smtClean="0">
                        <a:solidFill>
                          <a:schemeClr val="accent4"/>
                        </a:solidFill>
                        <a:cs typeface="Arial" panose="020B0604020202020204" pitchFamily="34" charset="0"/>
                      </a:rPr>
                      <a:t>9</a:t>
                    </a:r>
                  </a:p>
                  <a:p>
                    <a:pPr algn="r"/>
                    <a:r>
                      <a:rPr lang="fr-FR" sz="1400" smtClean="0">
                        <a:solidFill>
                          <a:schemeClr val="accent2"/>
                        </a:solidFill>
                        <a:cs typeface="Arial" panose="020B0604020202020204" pitchFamily="34" charset="0"/>
                      </a:rPr>
                      <a:t>9</a:t>
                    </a:r>
                    <a:endParaRPr lang="fr-FR" sz="1400">
                      <a:solidFill>
                        <a:schemeClr val="accent2"/>
                      </a:solidFill>
                      <a:cs typeface="Arial" panose="020B0604020202020204" pitchFamily="34" charset="0"/>
                    </a:endParaRPr>
                  </a:p>
                </p:txBody>
              </p:sp>
            </p:grpSp>
            <p:grpSp>
              <p:nvGrpSpPr>
                <p:cNvPr id="40" name="Group 39"/>
                <p:cNvGrpSpPr/>
                <p:nvPr/>
              </p:nvGrpSpPr>
              <p:grpSpPr>
                <a:xfrm>
                  <a:off x="5636362" y="5171802"/>
                  <a:ext cx="372781" cy="763429"/>
                  <a:chOff x="4425544" y="5171802"/>
                  <a:chExt cx="372781" cy="763429"/>
                </a:xfrm>
              </p:grpSpPr>
              <p:sp>
                <p:nvSpPr>
                  <p:cNvPr id="44" name="Line 17"/>
                  <p:cNvSpPr>
                    <a:spLocks noChangeShapeType="1"/>
                  </p:cNvSpPr>
                  <p:nvPr/>
                </p:nvSpPr>
                <p:spPr bwMode="auto">
                  <a:xfrm>
                    <a:off x="4608241"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45" name="TextBox 44"/>
                  <p:cNvSpPr txBox="1"/>
                  <p:nvPr/>
                </p:nvSpPr>
                <p:spPr>
                  <a:xfrm>
                    <a:off x="4425544" y="5196567"/>
                    <a:ext cx="372781" cy="738664"/>
                  </a:xfrm>
                  <a:prstGeom prst="rect">
                    <a:avLst/>
                  </a:prstGeom>
                  <a:noFill/>
                </p:spPr>
                <p:txBody>
                  <a:bodyPr wrap="none" rtlCol="0" anchor="t" anchorCtr="0">
                    <a:spAutoFit/>
                  </a:bodyPr>
                  <a:lstStyle/>
                  <a:p>
                    <a:pPr algn="ctr"/>
                    <a:r>
                      <a:rPr lang="fr-FR" sz="1400" smtClean="0">
                        <a:cs typeface="Arial" panose="020B0604020202020204" pitchFamily="34" charset="0"/>
                      </a:rPr>
                      <a:t>18</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3</a:t>
                    </a:r>
                    <a:endParaRPr lang="fr-FR" sz="1400">
                      <a:solidFill>
                        <a:schemeClr val="accent3"/>
                      </a:solidFill>
                      <a:cs typeface="Arial" panose="020B0604020202020204" pitchFamily="34" charset="0"/>
                    </a:endParaRPr>
                  </a:p>
                </p:txBody>
              </p:sp>
            </p:grpSp>
            <p:grpSp>
              <p:nvGrpSpPr>
                <p:cNvPr id="41" name="Group 40"/>
                <p:cNvGrpSpPr/>
                <p:nvPr/>
              </p:nvGrpSpPr>
              <p:grpSpPr>
                <a:xfrm>
                  <a:off x="6227823" y="5171802"/>
                  <a:ext cx="372781" cy="547985"/>
                  <a:chOff x="4236463" y="5171802"/>
                  <a:chExt cx="372781" cy="547985"/>
                </a:xfrm>
              </p:grpSpPr>
              <p:sp>
                <p:nvSpPr>
                  <p:cNvPr id="42" name="Line 17"/>
                  <p:cNvSpPr>
                    <a:spLocks noChangeShapeType="1"/>
                  </p:cNvSpPr>
                  <p:nvPr/>
                </p:nvSpPr>
                <p:spPr bwMode="auto">
                  <a:xfrm>
                    <a:off x="441916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43" name="TextBox 42"/>
                  <p:cNvSpPr txBox="1"/>
                  <p:nvPr/>
                </p:nvSpPr>
                <p:spPr>
                  <a:xfrm>
                    <a:off x="4236463" y="5196567"/>
                    <a:ext cx="372781" cy="523220"/>
                  </a:xfrm>
                  <a:prstGeom prst="rect">
                    <a:avLst/>
                  </a:prstGeom>
                  <a:noFill/>
                </p:spPr>
                <p:txBody>
                  <a:bodyPr wrap="none" rtlCol="0" anchor="t" anchorCtr="0">
                    <a:spAutoFit/>
                  </a:bodyPr>
                  <a:lstStyle/>
                  <a:p>
                    <a:pPr algn="ctr"/>
                    <a:r>
                      <a:rPr lang="fr-FR" sz="1400" smtClean="0">
                        <a:cs typeface="Arial" panose="020B0604020202020204" pitchFamily="34" charset="0"/>
                      </a:rPr>
                      <a:t>21</a:t>
                    </a:r>
                  </a:p>
                  <a:p>
                    <a:pPr algn="ctr"/>
                    <a:endParaRPr lang="fr-FR" sz="1400">
                      <a:solidFill>
                        <a:srgbClr val="000000"/>
                      </a:solidFill>
                      <a:cs typeface="Arial" panose="020B0604020202020204" pitchFamily="34" charset="0"/>
                    </a:endParaRPr>
                  </a:p>
                </p:txBody>
              </p:sp>
            </p:grpSp>
          </p:grpSp>
        </p:grpSp>
        <p:cxnSp>
          <p:nvCxnSpPr>
            <p:cNvPr id="10" name="Straight Connector 9"/>
            <p:cNvCxnSpPr/>
            <p:nvPr/>
          </p:nvCxnSpPr>
          <p:spPr>
            <a:xfrm>
              <a:off x="2330451" y="4937049"/>
              <a:ext cx="360000"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1" name="Straight Connector 10"/>
            <p:cNvCxnSpPr/>
            <p:nvPr/>
          </p:nvCxnSpPr>
          <p:spPr>
            <a:xfrm>
              <a:off x="2330451" y="4761638"/>
              <a:ext cx="360000" cy="0"/>
            </a:xfrm>
            <a:prstGeom prst="line">
              <a:avLst/>
            </a:prstGeom>
            <a:noFill/>
            <a:ln w="254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2" name="Straight Connector 11"/>
            <p:cNvCxnSpPr/>
            <p:nvPr/>
          </p:nvCxnSpPr>
          <p:spPr>
            <a:xfrm>
              <a:off x="2330451" y="4572159"/>
              <a:ext cx="360000"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grpSp>
      <p:graphicFrame>
        <p:nvGraphicFramePr>
          <p:cNvPr id="52" name="Group 88"/>
          <p:cNvGraphicFramePr>
            <a:graphicFrameLocks noGrp="1"/>
          </p:cNvGraphicFramePr>
          <p:nvPr>
            <p:extLst>
              <p:ext uri="{D42A27DB-BD31-4B8C-83A1-F6EECF244321}">
                <p14:modId xmlns:p14="http://schemas.microsoft.com/office/powerpoint/2010/main" val="2188286979"/>
              </p:ext>
            </p:extLst>
          </p:nvPr>
        </p:nvGraphicFramePr>
        <p:xfrm>
          <a:off x="4395958" y="1200947"/>
          <a:ext cx="4748042" cy="1965960"/>
        </p:xfrm>
        <a:graphic>
          <a:graphicData uri="http://schemas.openxmlformats.org/drawingml/2006/table">
            <a:tbl>
              <a:tblPr firstRow="1" bandRow="1">
                <a:tableStyleId>{69012ECD-51FC-41F1-AA8D-1B2483CD663E}</a:tableStyleId>
              </a:tblPr>
              <a:tblGrid>
                <a:gridCol w="1308806">
                  <a:extLst>
                    <a:ext uri="{9D8B030D-6E8A-4147-A177-3AD203B41FA5}">
                      <a16:colId xmlns:a16="http://schemas.microsoft.com/office/drawing/2014/main" val="20000"/>
                    </a:ext>
                  </a:extLst>
                </a:gridCol>
                <a:gridCol w="1083958">
                  <a:extLst>
                    <a:ext uri="{9D8B030D-6E8A-4147-A177-3AD203B41FA5}">
                      <a16:colId xmlns:a16="http://schemas.microsoft.com/office/drawing/2014/main" val="20001"/>
                    </a:ext>
                  </a:extLst>
                </a:gridCol>
                <a:gridCol w="1246707">
                  <a:extLst>
                    <a:ext uri="{9D8B030D-6E8A-4147-A177-3AD203B41FA5}">
                      <a16:colId xmlns:a16="http://schemas.microsoft.com/office/drawing/2014/main" val="20002"/>
                    </a:ext>
                  </a:extLst>
                </a:gridCol>
                <a:gridCol w="1108571">
                  <a:extLst>
                    <a:ext uri="{9D8B030D-6E8A-4147-A177-3AD203B41FA5}">
                      <a16:colId xmlns:a16="http://schemas.microsoft.com/office/drawing/2014/main" val="20003"/>
                    </a:ext>
                  </a:extLst>
                </a:gridCol>
              </a:tblGrid>
              <a:tr h="300307">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100" b="1" i="0" u="none" strike="noStrike" cap="none" normalizeH="0" baseline="0" noProof="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110000"/>
                        <a:buFontTx/>
                        <a:buNone/>
                        <a:tabLst/>
                      </a:pPr>
                      <a:r>
                        <a:rPr kumimoji="0" lang="fr-FR" sz="1100" b="0" i="0" u="none" strike="noStrike" cap="none" normalizeH="0" baseline="0" noProof="0" dirty="0" err="1" smtClean="0">
                          <a:ln>
                            <a:noFill/>
                          </a:ln>
                          <a:solidFill>
                            <a:schemeClr val="tx1"/>
                          </a:solidFill>
                          <a:effectLst/>
                          <a:latin typeface="+mn-lt"/>
                          <a:cs typeface="Arial" charset="0"/>
                        </a:rPr>
                        <a:t>Atézolizumab</a:t>
                      </a:r>
                      <a:r>
                        <a:rPr kumimoji="0" lang="fr-FR" sz="1100" b="0" i="0" u="none" strike="noStrike" cap="none" normalizeH="0" baseline="0" noProof="0" dirty="0" smtClean="0">
                          <a:ln>
                            <a:noFill/>
                          </a:ln>
                          <a:solidFill>
                            <a:schemeClr val="tx1"/>
                          </a:solidFill>
                          <a:effectLst/>
                          <a:latin typeface="+mn-lt"/>
                          <a:cs typeface="Arial" charset="0"/>
                        </a:rPr>
                        <a:t> + cobimetinib</a:t>
                      </a:r>
                      <a:br>
                        <a:rPr kumimoji="0" lang="fr-FR" sz="1100" b="0" i="0" u="none" strike="noStrike" cap="none" normalizeH="0" baseline="0" noProof="0" dirty="0" smtClean="0">
                          <a:ln>
                            <a:noFill/>
                          </a:ln>
                          <a:solidFill>
                            <a:schemeClr val="tx1"/>
                          </a:solidFill>
                          <a:effectLst/>
                          <a:latin typeface="+mn-lt"/>
                          <a:cs typeface="Arial" charset="0"/>
                        </a:rPr>
                      </a:br>
                      <a:r>
                        <a:rPr kumimoji="0" lang="fr-FR" sz="1100" b="0" i="0" u="none" strike="noStrike" cap="none" normalizeH="0" baseline="0" noProof="0" dirty="0" smtClean="0">
                          <a:ln>
                            <a:noFill/>
                          </a:ln>
                          <a:solidFill>
                            <a:schemeClr val="tx1"/>
                          </a:solidFill>
                          <a:effectLst/>
                          <a:latin typeface="+mn-lt"/>
                          <a:cs typeface="Arial" charset="0"/>
                        </a:rPr>
                        <a:t>(n=183)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110000"/>
                        <a:buFontTx/>
                        <a:buNone/>
                        <a:tabLst/>
                      </a:pPr>
                      <a:r>
                        <a:rPr kumimoji="0" lang="fr-FR" sz="1100" b="0" i="0" u="none" strike="noStrike" cap="none" normalizeH="0" baseline="0" noProof="0" dirty="0" err="1" smtClean="0">
                          <a:ln>
                            <a:noFill/>
                          </a:ln>
                          <a:solidFill>
                            <a:schemeClr val="tx1"/>
                          </a:solidFill>
                          <a:effectLst/>
                          <a:latin typeface="+mn-lt"/>
                          <a:cs typeface="Arial" charset="0"/>
                        </a:rPr>
                        <a:t>Atézolizumab</a:t>
                      </a:r>
                      <a:r>
                        <a:rPr kumimoji="0" lang="fr-FR" sz="1100" b="0" i="0" u="none" strike="noStrike" cap="none" normalizeH="0" baseline="0" noProof="0" dirty="0" smtClean="0">
                          <a:ln>
                            <a:noFill/>
                          </a:ln>
                          <a:solidFill>
                            <a:schemeClr val="tx1"/>
                          </a:solidFill>
                          <a:effectLst/>
                          <a:latin typeface="+mn-lt"/>
                          <a:cs typeface="Arial" charset="0"/>
                        </a:rPr>
                        <a:t/>
                      </a:r>
                      <a:br>
                        <a:rPr kumimoji="0" lang="fr-FR" sz="1100" b="0" i="0" u="none" strike="noStrike" cap="none" normalizeH="0" baseline="0" noProof="0" dirty="0" smtClean="0">
                          <a:ln>
                            <a:noFill/>
                          </a:ln>
                          <a:solidFill>
                            <a:schemeClr val="tx1"/>
                          </a:solidFill>
                          <a:effectLst/>
                          <a:latin typeface="+mn-lt"/>
                          <a:cs typeface="Arial" charset="0"/>
                        </a:rPr>
                      </a:br>
                      <a:r>
                        <a:rPr kumimoji="0" lang="fr-FR" sz="1100" b="0" i="0" u="none" strike="noStrike" cap="none" normalizeH="0" baseline="0" noProof="0" dirty="0" smtClean="0">
                          <a:ln>
                            <a:noFill/>
                          </a:ln>
                          <a:solidFill>
                            <a:schemeClr val="tx1"/>
                          </a:solidFill>
                          <a:effectLst/>
                          <a:latin typeface="+mn-lt"/>
                          <a:cs typeface="Arial" charset="0"/>
                        </a:rPr>
                        <a:t>(n=90)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cap="none" normalizeH="0" baseline="0" noProof="0" dirty="0" smtClean="0">
                          <a:ln>
                            <a:noFill/>
                          </a:ln>
                          <a:solidFill>
                            <a:schemeClr val="tx1"/>
                          </a:solidFill>
                          <a:effectLst/>
                          <a:latin typeface="+mn-lt"/>
                          <a:cs typeface="Arial" charset="0"/>
                        </a:rPr>
                        <a:t>Regorafenib</a:t>
                      </a:r>
                      <a:br>
                        <a:rPr kumimoji="0" lang="fr-FR" sz="1100" b="0" i="0" u="none" strike="noStrike" cap="none" normalizeH="0" baseline="0" noProof="0" dirty="0" smtClean="0">
                          <a:ln>
                            <a:noFill/>
                          </a:ln>
                          <a:solidFill>
                            <a:schemeClr val="tx1"/>
                          </a:solidFill>
                          <a:effectLst/>
                          <a:latin typeface="+mn-lt"/>
                          <a:cs typeface="Arial" charset="0"/>
                        </a:rPr>
                      </a:br>
                      <a:r>
                        <a:rPr kumimoji="0" lang="fr-FR" sz="1100" b="0" i="0" u="none" strike="noStrike" cap="none" normalizeH="0" baseline="0" noProof="0" dirty="0" smtClean="0">
                          <a:ln>
                            <a:noFill/>
                          </a:ln>
                          <a:solidFill>
                            <a:schemeClr val="tx1"/>
                          </a:solidFill>
                          <a:effectLst/>
                          <a:latin typeface="+mn-lt"/>
                          <a:cs typeface="Arial" charset="0"/>
                        </a:rPr>
                        <a:t>(n=90)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smtClean="0">
                          <a:ln>
                            <a:noFill/>
                          </a:ln>
                          <a:solidFill>
                            <a:schemeClr val="tx1"/>
                          </a:solidFill>
                          <a:effectLst/>
                          <a:latin typeface="+mn-lt"/>
                          <a:cs typeface="Arial" charset="0"/>
                        </a:rPr>
                        <a:t>SG médiane, mois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smtClean="0">
                          <a:ln>
                            <a:noFill/>
                          </a:ln>
                          <a:solidFill>
                            <a:schemeClr val="tx1"/>
                          </a:solidFill>
                          <a:effectLst/>
                          <a:latin typeface="+mn-lt"/>
                          <a:cs typeface="Arial" charset="0"/>
                        </a:rPr>
                        <a:t>8,9</a:t>
                      </a:r>
                      <a:br>
                        <a:rPr kumimoji="0" lang="fr-FR" sz="1100" b="0" i="0" u="none" strike="noStrike" cap="none" normalizeH="0" baseline="0" noProof="0" smtClean="0">
                          <a:ln>
                            <a:noFill/>
                          </a:ln>
                          <a:solidFill>
                            <a:schemeClr val="tx1"/>
                          </a:solidFill>
                          <a:effectLst/>
                          <a:latin typeface="+mn-lt"/>
                          <a:cs typeface="Arial" charset="0"/>
                        </a:rPr>
                      </a:br>
                      <a:r>
                        <a:rPr kumimoji="0" lang="fr-FR" sz="1100" b="0" i="0" u="none" strike="noStrike" cap="none" normalizeH="0" baseline="0" noProof="0" smtClean="0">
                          <a:ln>
                            <a:noFill/>
                          </a:ln>
                          <a:solidFill>
                            <a:schemeClr val="tx1"/>
                          </a:solidFill>
                          <a:effectLst/>
                          <a:latin typeface="+mn-lt"/>
                          <a:cs typeface="Arial" charset="0"/>
                        </a:rPr>
                        <a:t>(7,00 - 10,61)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smtClean="0">
                          <a:ln>
                            <a:noFill/>
                          </a:ln>
                          <a:solidFill>
                            <a:schemeClr val="tx1"/>
                          </a:solidFill>
                          <a:effectLst/>
                          <a:latin typeface="+mn-lt"/>
                          <a:cs typeface="Arial" charset="0"/>
                        </a:rPr>
                        <a:t>7,1</a:t>
                      </a:r>
                      <a:br>
                        <a:rPr kumimoji="0" lang="fr-FR" sz="1100" b="0" i="0" u="none" strike="noStrike" cap="none" normalizeH="0" baseline="0" noProof="0" smtClean="0">
                          <a:ln>
                            <a:noFill/>
                          </a:ln>
                          <a:solidFill>
                            <a:schemeClr val="tx1"/>
                          </a:solidFill>
                          <a:effectLst/>
                          <a:latin typeface="+mn-lt"/>
                          <a:cs typeface="Arial" charset="0"/>
                        </a:rPr>
                      </a:br>
                      <a:r>
                        <a:rPr kumimoji="0" lang="fr-FR" sz="1100" b="0" i="0" u="none" strike="noStrike" cap="none" normalizeH="0" baseline="0" noProof="0" smtClean="0">
                          <a:ln>
                            <a:noFill/>
                          </a:ln>
                          <a:solidFill>
                            <a:schemeClr val="tx1"/>
                          </a:solidFill>
                          <a:effectLst/>
                          <a:latin typeface="+mn-lt"/>
                          <a:cs typeface="Arial" charset="0"/>
                        </a:rPr>
                        <a:t>(6,05 - 10,05)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smtClean="0">
                          <a:ln>
                            <a:noFill/>
                          </a:ln>
                          <a:solidFill>
                            <a:schemeClr val="tx1"/>
                          </a:solidFill>
                          <a:effectLst/>
                          <a:latin typeface="+mn-lt"/>
                          <a:cs typeface="Arial" charset="0"/>
                        </a:rPr>
                        <a:t>8,5</a:t>
                      </a:r>
                      <a:br>
                        <a:rPr kumimoji="0" lang="fr-FR" sz="1100" b="0" i="0" u="none" strike="noStrike" cap="none" normalizeH="0" baseline="0" noProof="0" smtClean="0">
                          <a:ln>
                            <a:noFill/>
                          </a:ln>
                          <a:solidFill>
                            <a:schemeClr val="tx1"/>
                          </a:solidFill>
                          <a:effectLst/>
                          <a:latin typeface="+mn-lt"/>
                          <a:cs typeface="Arial" charset="0"/>
                        </a:rPr>
                      </a:br>
                      <a:r>
                        <a:rPr kumimoji="0" lang="fr-FR" sz="1100" b="0" i="0" u="none" strike="noStrike" cap="none" normalizeH="0" baseline="0" noProof="0" smtClean="0">
                          <a:ln>
                            <a:noFill/>
                          </a:ln>
                          <a:solidFill>
                            <a:schemeClr val="tx1"/>
                          </a:solidFill>
                          <a:effectLst/>
                          <a:latin typeface="+mn-lt"/>
                          <a:cs typeface="Arial" charset="0"/>
                        </a:rPr>
                        <a:t>(6,41 - 10,71)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dirty="0" smtClean="0">
                          <a:ln>
                            <a:noFill/>
                          </a:ln>
                          <a:solidFill>
                            <a:schemeClr val="tx1"/>
                          </a:solidFill>
                          <a:effectLst/>
                          <a:latin typeface="+mn-lt"/>
                          <a:cs typeface="Arial" charset="0"/>
                        </a:rPr>
                        <a:t>HR vs. </a:t>
                      </a:r>
                      <a:r>
                        <a:rPr kumimoji="0" lang="fr-FR" sz="1100" b="0" i="0" u="none" strike="noStrike" cap="none" normalizeH="0" baseline="0" noProof="0" dirty="0" err="1" smtClean="0">
                          <a:ln>
                            <a:noFill/>
                          </a:ln>
                          <a:solidFill>
                            <a:schemeClr val="tx1"/>
                          </a:solidFill>
                          <a:effectLst/>
                          <a:latin typeface="+mn-lt"/>
                          <a:cs typeface="Arial" charset="0"/>
                        </a:rPr>
                        <a:t>rego</a:t>
                      </a:r>
                      <a:r>
                        <a:rPr kumimoji="0" lang="fr-FR" sz="1100" b="0" i="0" u="none" strike="noStrike" cap="none" normalizeH="0" baseline="0" noProof="0" dirty="0" smtClean="0">
                          <a:ln>
                            <a:noFill/>
                          </a:ln>
                          <a:solidFill>
                            <a:schemeClr val="tx1"/>
                          </a:solidFill>
                          <a:effectLst/>
                          <a:latin typeface="+mn-lt"/>
                          <a:cs typeface="Arial" charset="0"/>
                        </a:rPr>
                        <a:t>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smtClean="0">
                          <a:ln>
                            <a:noFill/>
                          </a:ln>
                          <a:solidFill>
                            <a:schemeClr val="tx1"/>
                          </a:solidFill>
                          <a:effectLst/>
                          <a:latin typeface="+mn-lt"/>
                          <a:cs typeface="Arial" charset="0"/>
                        </a:rPr>
                        <a:t>1,00</a:t>
                      </a:r>
                      <a:br>
                        <a:rPr kumimoji="0" lang="fr-FR" sz="1100" b="0" i="0" u="none" strike="noStrike" cap="none" normalizeH="0" baseline="0" noProof="0" smtClean="0">
                          <a:ln>
                            <a:noFill/>
                          </a:ln>
                          <a:solidFill>
                            <a:schemeClr val="tx1"/>
                          </a:solidFill>
                          <a:effectLst/>
                          <a:latin typeface="+mn-lt"/>
                          <a:cs typeface="Arial" charset="0"/>
                        </a:rPr>
                      </a:br>
                      <a:r>
                        <a:rPr kumimoji="0" lang="fr-FR" sz="1100" b="0" i="0" u="none" strike="noStrike" cap="none" normalizeH="0" baseline="0" noProof="0" smtClean="0">
                          <a:ln>
                            <a:noFill/>
                          </a:ln>
                          <a:solidFill>
                            <a:schemeClr val="tx1"/>
                          </a:solidFill>
                          <a:effectLst/>
                          <a:latin typeface="+mn-lt"/>
                          <a:cs typeface="Arial" charset="0"/>
                        </a:rPr>
                        <a:t>(0,73 - 1,38)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smtClean="0">
                          <a:ln>
                            <a:noFill/>
                          </a:ln>
                          <a:solidFill>
                            <a:schemeClr val="tx1"/>
                          </a:solidFill>
                          <a:effectLst/>
                          <a:latin typeface="+mn-lt"/>
                          <a:cs typeface="Arial" charset="0"/>
                        </a:rPr>
                        <a:t>1,19</a:t>
                      </a:r>
                      <a:br>
                        <a:rPr kumimoji="0" lang="fr-FR" sz="1100" b="0" i="0" u="none" strike="noStrike" cap="none" normalizeH="0" baseline="0" noProof="0" smtClean="0">
                          <a:ln>
                            <a:noFill/>
                          </a:ln>
                          <a:solidFill>
                            <a:schemeClr val="tx1"/>
                          </a:solidFill>
                          <a:effectLst/>
                          <a:latin typeface="+mn-lt"/>
                          <a:cs typeface="Arial" charset="0"/>
                        </a:rPr>
                      </a:br>
                      <a:r>
                        <a:rPr kumimoji="0" lang="fr-FR" sz="1100" b="0" i="0" u="none" strike="noStrike" cap="none" normalizeH="0" baseline="0" noProof="0" smtClean="0">
                          <a:ln>
                            <a:noFill/>
                          </a:ln>
                          <a:solidFill>
                            <a:schemeClr val="tx1"/>
                          </a:solidFill>
                          <a:effectLst/>
                          <a:latin typeface="+mn-lt"/>
                          <a:cs typeface="Arial" charset="0"/>
                        </a:rPr>
                        <a:t>(0,83 - 1,71)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dirty="0" smtClean="0">
                          <a:ln>
                            <a:noFill/>
                          </a:ln>
                          <a:solidFill>
                            <a:schemeClr val="tx1"/>
                          </a:solidFill>
                          <a:effectLst/>
                          <a:latin typeface="+mn-lt"/>
                          <a:cs typeface="Arial" charset="0"/>
                        </a:rPr>
                        <a:t>ND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32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0" i="0" u="none" strike="noStrike" cap="none" normalizeH="0" baseline="0" noProof="0" smtClean="0">
                          <a:ln>
                            <a:noFill/>
                          </a:ln>
                          <a:solidFill>
                            <a:schemeClr val="tx1"/>
                          </a:solidFill>
                          <a:effectLst/>
                          <a:latin typeface="+mn-lt"/>
                          <a:cs typeface="Arial" charset="0"/>
                        </a:rPr>
                        <a:t>p</a:t>
                      </a:r>
                      <a:endParaRPr kumimoji="0" lang="fr-FR" sz="11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smtClean="0">
                          <a:ln>
                            <a:noFill/>
                          </a:ln>
                          <a:solidFill>
                            <a:schemeClr val="tx1"/>
                          </a:solidFill>
                          <a:effectLst/>
                          <a:latin typeface="+mn-lt"/>
                          <a:cs typeface="Arial" charset="0"/>
                        </a:rPr>
                        <a:t>0,9871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smtClean="0">
                          <a:ln>
                            <a:noFill/>
                          </a:ln>
                          <a:solidFill>
                            <a:schemeClr val="tx1"/>
                          </a:solidFill>
                          <a:effectLst/>
                          <a:latin typeface="+mn-lt"/>
                          <a:cs typeface="Arial" charset="0"/>
                        </a:rPr>
                        <a:t>0,3360*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0" i="0" u="none" strike="noStrike" cap="none" normalizeH="0" baseline="0" noProof="0" smtClean="0">
                          <a:ln>
                            <a:noFill/>
                          </a:ln>
                          <a:solidFill>
                            <a:schemeClr val="tx1"/>
                          </a:solidFill>
                          <a:effectLst/>
                          <a:latin typeface="+mn-lt"/>
                          <a:cs typeface="Arial" charset="0"/>
                        </a:rPr>
                        <a:t>ND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r>
                        <a:rPr lang="fr-FR" sz="1100" noProof="0" smtClean="0">
                          <a:solidFill>
                            <a:schemeClr val="tx1"/>
                          </a:solidFill>
                        </a:rPr>
                        <a:t>SG à 12 mois, %</a:t>
                      </a:r>
                      <a:endParaRPr lang="fr-FR" sz="1100" noProof="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noProof="0" smtClean="0">
                          <a:solidFill>
                            <a:schemeClr val="tx1"/>
                          </a:solidFill>
                        </a:rPr>
                        <a:t>38,5</a:t>
                      </a:r>
                      <a:endParaRPr lang="fr-FR" sz="1100" noProof="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noProof="0" smtClean="0">
                          <a:solidFill>
                            <a:schemeClr val="tx1"/>
                          </a:solidFill>
                        </a:rPr>
                        <a:t>27,2</a:t>
                      </a:r>
                      <a:endParaRPr lang="fr-FR" sz="1100" noProof="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dirty="0" smtClean="0">
                          <a:ln>
                            <a:noFill/>
                          </a:ln>
                          <a:solidFill>
                            <a:schemeClr val="tx1"/>
                          </a:solidFill>
                          <a:effectLst/>
                          <a:latin typeface="+mn-lt"/>
                          <a:cs typeface="Arial" charset="0"/>
                        </a:rPr>
                        <a:t>36,6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53" name="Group 2"/>
          <p:cNvGrpSpPr>
            <a:grpSpLocks/>
          </p:cNvGrpSpPr>
          <p:nvPr/>
        </p:nvGrpSpPr>
        <p:grpSpPr bwMode="auto">
          <a:xfrm>
            <a:off x="2436462" y="1910048"/>
            <a:ext cx="3744000" cy="2232000"/>
            <a:chOff x="1931" y="1675"/>
            <a:chExt cx="1818" cy="1020"/>
          </a:xfrm>
        </p:grpSpPr>
        <p:sp>
          <p:nvSpPr>
            <p:cNvPr id="54" name="Line 3"/>
            <p:cNvSpPr>
              <a:spLocks noChangeShapeType="1"/>
            </p:cNvSpPr>
            <p:nvPr/>
          </p:nvSpPr>
          <p:spPr bwMode="auto">
            <a:xfrm>
              <a:off x="3449" y="2647"/>
              <a:ext cx="0" cy="36"/>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4"/>
            <p:cNvSpPr>
              <a:spLocks noChangeShapeType="1"/>
            </p:cNvSpPr>
            <p:nvPr/>
          </p:nvSpPr>
          <p:spPr bwMode="auto">
            <a:xfrm>
              <a:off x="3485" y="2647"/>
              <a:ext cx="0" cy="36"/>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5"/>
            <p:cNvSpPr>
              <a:spLocks noChangeShapeType="1"/>
            </p:cNvSpPr>
            <p:nvPr/>
          </p:nvSpPr>
          <p:spPr bwMode="auto">
            <a:xfrm>
              <a:off x="3497" y="2647"/>
              <a:ext cx="0" cy="36"/>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Line 6"/>
            <p:cNvSpPr>
              <a:spLocks noChangeShapeType="1"/>
            </p:cNvSpPr>
            <p:nvPr/>
          </p:nvSpPr>
          <p:spPr bwMode="auto">
            <a:xfrm>
              <a:off x="3515" y="2647"/>
              <a:ext cx="0" cy="36"/>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7"/>
            <p:cNvSpPr>
              <a:spLocks noChangeShapeType="1"/>
            </p:cNvSpPr>
            <p:nvPr/>
          </p:nvSpPr>
          <p:spPr bwMode="auto">
            <a:xfrm>
              <a:off x="3527" y="2647"/>
              <a:ext cx="0" cy="36"/>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Line 8"/>
            <p:cNvSpPr>
              <a:spLocks noChangeShapeType="1"/>
            </p:cNvSpPr>
            <p:nvPr/>
          </p:nvSpPr>
          <p:spPr bwMode="auto">
            <a:xfrm>
              <a:off x="3473" y="2650"/>
              <a:ext cx="0" cy="4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Line 9"/>
            <p:cNvSpPr>
              <a:spLocks noChangeShapeType="1"/>
            </p:cNvSpPr>
            <p:nvPr/>
          </p:nvSpPr>
          <p:spPr bwMode="auto">
            <a:xfrm>
              <a:off x="3593" y="2650"/>
              <a:ext cx="0" cy="4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Line 10"/>
            <p:cNvSpPr>
              <a:spLocks noChangeShapeType="1"/>
            </p:cNvSpPr>
            <p:nvPr/>
          </p:nvSpPr>
          <p:spPr bwMode="auto">
            <a:xfrm>
              <a:off x="3557" y="2647"/>
              <a:ext cx="0" cy="3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11"/>
            <p:cNvSpPr>
              <a:spLocks noChangeShapeType="1"/>
            </p:cNvSpPr>
            <p:nvPr/>
          </p:nvSpPr>
          <p:spPr bwMode="auto">
            <a:xfrm>
              <a:off x="3569" y="2650"/>
              <a:ext cx="0" cy="4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Line 12"/>
            <p:cNvSpPr>
              <a:spLocks noChangeShapeType="1"/>
            </p:cNvSpPr>
            <p:nvPr/>
          </p:nvSpPr>
          <p:spPr bwMode="auto">
            <a:xfrm>
              <a:off x="3401" y="2650"/>
              <a:ext cx="0" cy="4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 name="Line 13"/>
            <p:cNvSpPr>
              <a:spLocks noChangeShapeType="1"/>
            </p:cNvSpPr>
            <p:nvPr/>
          </p:nvSpPr>
          <p:spPr bwMode="auto">
            <a:xfrm>
              <a:off x="3539" y="2650"/>
              <a:ext cx="0" cy="4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 name="Line 14"/>
            <p:cNvSpPr>
              <a:spLocks noChangeShapeType="1"/>
            </p:cNvSpPr>
            <p:nvPr/>
          </p:nvSpPr>
          <p:spPr bwMode="auto">
            <a:xfrm>
              <a:off x="3431" y="2650"/>
              <a:ext cx="0" cy="4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 name="Line 15"/>
            <p:cNvSpPr>
              <a:spLocks noChangeShapeType="1"/>
            </p:cNvSpPr>
            <p:nvPr/>
          </p:nvSpPr>
          <p:spPr bwMode="auto">
            <a:xfrm>
              <a:off x="3335" y="2605"/>
              <a:ext cx="0" cy="3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 name="Line 16"/>
            <p:cNvSpPr>
              <a:spLocks noChangeShapeType="1"/>
            </p:cNvSpPr>
            <p:nvPr/>
          </p:nvSpPr>
          <p:spPr bwMode="auto">
            <a:xfrm>
              <a:off x="3677" y="2650"/>
              <a:ext cx="0" cy="4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 name="Line 17"/>
            <p:cNvSpPr>
              <a:spLocks noChangeShapeType="1"/>
            </p:cNvSpPr>
            <p:nvPr/>
          </p:nvSpPr>
          <p:spPr bwMode="auto">
            <a:xfrm>
              <a:off x="3749" y="2650"/>
              <a:ext cx="0" cy="4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 name="Freeform 18"/>
            <p:cNvSpPr>
              <a:spLocks/>
            </p:cNvSpPr>
            <p:nvPr/>
          </p:nvSpPr>
          <p:spPr bwMode="auto">
            <a:xfrm>
              <a:off x="1931" y="1675"/>
              <a:ext cx="1812" cy="996"/>
            </a:xfrm>
            <a:custGeom>
              <a:avLst/>
              <a:gdLst>
                <a:gd name="T0" fmla="*/ 242 w 302"/>
                <a:gd name="T1" fmla="*/ 166 h 166"/>
                <a:gd name="T2" fmla="*/ 238 w 302"/>
                <a:gd name="T3" fmla="*/ 161 h 166"/>
                <a:gd name="T4" fmla="*/ 230 w 302"/>
                <a:gd name="T5" fmla="*/ 157 h 166"/>
                <a:gd name="T6" fmla="*/ 225 w 302"/>
                <a:gd name="T7" fmla="*/ 154 h 166"/>
                <a:gd name="T8" fmla="*/ 218 w 302"/>
                <a:gd name="T9" fmla="*/ 152 h 166"/>
                <a:gd name="T10" fmla="*/ 191 w 302"/>
                <a:gd name="T11" fmla="*/ 149 h 166"/>
                <a:gd name="T12" fmla="*/ 189 w 302"/>
                <a:gd name="T13" fmla="*/ 146 h 166"/>
                <a:gd name="T14" fmla="*/ 177 w 302"/>
                <a:gd name="T15" fmla="*/ 140 h 166"/>
                <a:gd name="T16" fmla="*/ 174 w 302"/>
                <a:gd name="T17" fmla="*/ 135 h 166"/>
                <a:gd name="T18" fmla="*/ 171 w 302"/>
                <a:gd name="T19" fmla="*/ 132 h 166"/>
                <a:gd name="T20" fmla="*/ 168 w 302"/>
                <a:gd name="T21" fmla="*/ 127 h 166"/>
                <a:gd name="T22" fmla="*/ 162 w 302"/>
                <a:gd name="T23" fmla="*/ 123 h 166"/>
                <a:gd name="T24" fmla="*/ 151 w 302"/>
                <a:gd name="T25" fmla="*/ 120 h 166"/>
                <a:gd name="T26" fmla="*/ 149 w 302"/>
                <a:gd name="T27" fmla="*/ 118 h 166"/>
                <a:gd name="T28" fmla="*/ 141 w 302"/>
                <a:gd name="T29" fmla="*/ 115 h 166"/>
                <a:gd name="T30" fmla="*/ 136 w 302"/>
                <a:gd name="T31" fmla="*/ 112 h 166"/>
                <a:gd name="T32" fmla="*/ 135 w 302"/>
                <a:gd name="T33" fmla="*/ 109 h 166"/>
                <a:gd name="T34" fmla="*/ 131 w 302"/>
                <a:gd name="T35" fmla="*/ 106 h 166"/>
                <a:gd name="T36" fmla="*/ 116 w 302"/>
                <a:gd name="T37" fmla="*/ 103 h 166"/>
                <a:gd name="T38" fmla="*/ 114 w 302"/>
                <a:gd name="T39" fmla="*/ 99 h 166"/>
                <a:gd name="T40" fmla="*/ 109 w 302"/>
                <a:gd name="T41" fmla="*/ 91 h 166"/>
                <a:gd name="T42" fmla="*/ 107 w 302"/>
                <a:gd name="T43" fmla="*/ 89 h 166"/>
                <a:gd name="T44" fmla="*/ 102 w 302"/>
                <a:gd name="T45" fmla="*/ 86 h 166"/>
                <a:gd name="T46" fmla="*/ 97 w 302"/>
                <a:gd name="T47" fmla="*/ 84 h 166"/>
                <a:gd name="T48" fmla="*/ 95 w 302"/>
                <a:gd name="T49" fmla="*/ 75 h 166"/>
                <a:gd name="T50" fmla="*/ 92 w 302"/>
                <a:gd name="T51" fmla="*/ 72 h 166"/>
                <a:gd name="T52" fmla="*/ 79 w 302"/>
                <a:gd name="T53" fmla="*/ 69 h 166"/>
                <a:gd name="T54" fmla="*/ 77 w 302"/>
                <a:gd name="T55" fmla="*/ 66 h 166"/>
                <a:gd name="T56" fmla="*/ 74 w 302"/>
                <a:gd name="T57" fmla="*/ 61 h 166"/>
                <a:gd name="T58" fmla="*/ 72 w 302"/>
                <a:gd name="T59" fmla="*/ 58 h 166"/>
                <a:gd name="T60" fmla="*/ 66 w 302"/>
                <a:gd name="T61" fmla="*/ 55 h 166"/>
                <a:gd name="T62" fmla="*/ 62 w 302"/>
                <a:gd name="T63" fmla="*/ 52 h 166"/>
                <a:gd name="T64" fmla="*/ 56 w 302"/>
                <a:gd name="T65" fmla="*/ 47 h 166"/>
                <a:gd name="T66" fmla="*/ 53 w 302"/>
                <a:gd name="T67" fmla="*/ 44 h 166"/>
                <a:gd name="T68" fmla="*/ 51 w 302"/>
                <a:gd name="T69" fmla="*/ 39 h 166"/>
                <a:gd name="T70" fmla="*/ 48 w 302"/>
                <a:gd name="T71" fmla="*/ 34 h 166"/>
                <a:gd name="T72" fmla="*/ 46 w 302"/>
                <a:gd name="T73" fmla="*/ 29 h 166"/>
                <a:gd name="T74" fmla="*/ 45 w 302"/>
                <a:gd name="T75" fmla="*/ 27 h 166"/>
                <a:gd name="T76" fmla="*/ 44 w 302"/>
                <a:gd name="T77" fmla="*/ 26 h 166"/>
                <a:gd name="T78" fmla="*/ 41 w 302"/>
                <a:gd name="T79" fmla="*/ 21 h 166"/>
                <a:gd name="T80" fmla="*/ 40 w 302"/>
                <a:gd name="T81" fmla="*/ 19 h 166"/>
                <a:gd name="T82" fmla="*/ 35 w 302"/>
                <a:gd name="T83" fmla="*/ 17 h 166"/>
                <a:gd name="T84" fmla="*/ 30 w 302"/>
                <a:gd name="T85" fmla="*/ 13 h 166"/>
                <a:gd name="T86" fmla="*/ 25 w 302"/>
                <a:gd name="T87" fmla="*/ 11 h 166"/>
                <a:gd name="T88" fmla="*/ 12 w 302"/>
                <a:gd name="T89" fmla="*/ 8 h 166"/>
                <a:gd name="T90" fmla="*/ 6 w 302"/>
                <a:gd name="T91" fmla="*/ 3 h 166"/>
                <a:gd name="T92" fmla="*/ 0 w 302"/>
                <a:gd name="T9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2" h="166">
                  <a:moveTo>
                    <a:pt x="302" y="166"/>
                  </a:moveTo>
                  <a:lnTo>
                    <a:pt x="242" y="166"/>
                  </a:lnTo>
                  <a:lnTo>
                    <a:pt x="242" y="161"/>
                  </a:lnTo>
                  <a:lnTo>
                    <a:pt x="238" y="161"/>
                  </a:lnTo>
                  <a:lnTo>
                    <a:pt x="238" y="157"/>
                  </a:lnTo>
                  <a:lnTo>
                    <a:pt x="230" y="157"/>
                  </a:lnTo>
                  <a:lnTo>
                    <a:pt x="230" y="154"/>
                  </a:lnTo>
                  <a:lnTo>
                    <a:pt x="225" y="154"/>
                  </a:lnTo>
                  <a:lnTo>
                    <a:pt x="225" y="152"/>
                  </a:lnTo>
                  <a:lnTo>
                    <a:pt x="218" y="152"/>
                  </a:lnTo>
                  <a:lnTo>
                    <a:pt x="218" y="149"/>
                  </a:lnTo>
                  <a:lnTo>
                    <a:pt x="191" y="149"/>
                  </a:lnTo>
                  <a:lnTo>
                    <a:pt x="191" y="146"/>
                  </a:lnTo>
                  <a:lnTo>
                    <a:pt x="189" y="146"/>
                  </a:lnTo>
                  <a:lnTo>
                    <a:pt x="189" y="140"/>
                  </a:lnTo>
                  <a:lnTo>
                    <a:pt x="177" y="140"/>
                  </a:lnTo>
                  <a:lnTo>
                    <a:pt x="177" y="135"/>
                  </a:lnTo>
                  <a:lnTo>
                    <a:pt x="174" y="135"/>
                  </a:lnTo>
                  <a:lnTo>
                    <a:pt x="174" y="132"/>
                  </a:lnTo>
                  <a:lnTo>
                    <a:pt x="171" y="132"/>
                  </a:lnTo>
                  <a:lnTo>
                    <a:pt x="171" y="127"/>
                  </a:lnTo>
                  <a:lnTo>
                    <a:pt x="168" y="127"/>
                  </a:lnTo>
                  <a:lnTo>
                    <a:pt x="168" y="123"/>
                  </a:lnTo>
                  <a:lnTo>
                    <a:pt x="162" y="123"/>
                  </a:lnTo>
                  <a:lnTo>
                    <a:pt x="162" y="120"/>
                  </a:lnTo>
                  <a:lnTo>
                    <a:pt x="151" y="120"/>
                  </a:lnTo>
                  <a:lnTo>
                    <a:pt x="151" y="118"/>
                  </a:lnTo>
                  <a:lnTo>
                    <a:pt x="149" y="118"/>
                  </a:lnTo>
                  <a:lnTo>
                    <a:pt x="149" y="115"/>
                  </a:lnTo>
                  <a:lnTo>
                    <a:pt x="141" y="115"/>
                  </a:lnTo>
                  <a:lnTo>
                    <a:pt x="141" y="112"/>
                  </a:lnTo>
                  <a:lnTo>
                    <a:pt x="136" y="112"/>
                  </a:lnTo>
                  <a:lnTo>
                    <a:pt x="136" y="109"/>
                  </a:lnTo>
                  <a:lnTo>
                    <a:pt x="135" y="109"/>
                  </a:lnTo>
                  <a:lnTo>
                    <a:pt x="135" y="106"/>
                  </a:lnTo>
                  <a:lnTo>
                    <a:pt x="131" y="106"/>
                  </a:lnTo>
                  <a:lnTo>
                    <a:pt x="131" y="103"/>
                  </a:lnTo>
                  <a:lnTo>
                    <a:pt x="116" y="103"/>
                  </a:lnTo>
                  <a:lnTo>
                    <a:pt x="116" y="99"/>
                  </a:lnTo>
                  <a:lnTo>
                    <a:pt x="114" y="99"/>
                  </a:lnTo>
                  <a:lnTo>
                    <a:pt x="114" y="91"/>
                  </a:lnTo>
                  <a:lnTo>
                    <a:pt x="109" y="91"/>
                  </a:lnTo>
                  <a:lnTo>
                    <a:pt x="109" y="89"/>
                  </a:lnTo>
                  <a:lnTo>
                    <a:pt x="107" y="89"/>
                  </a:lnTo>
                  <a:lnTo>
                    <a:pt x="107" y="86"/>
                  </a:lnTo>
                  <a:lnTo>
                    <a:pt x="102" y="86"/>
                  </a:lnTo>
                  <a:lnTo>
                    <a:pt x="102" y="84"/>
                  </a:lnTo>
                  <a:lnTo>
                    <a:pt x="97" y="84"/>
                  </a:lnTo>
                  <a:lnTo>
                    <a:pt x="97" y="75"/>
                  </a:lnTo>
                  <a:lnTo>
                    <a:pt x="95" y="75"/>
                  </a:lnTo>
                  <a:lnTo>
                    <a:pt x="95" y="72"/>
                  </a:lnTo>
                  <a:lnTo>
                    <a:pt x="92" y="72"/>
                  </a:lnTo>
                  <a:lnTo>
                    <a:pt x="92" y="69"/>
                  </a:lnTo>
                  <a:lnTo>
                    <a:pt x="79" y="69"/>
                  </a:lnTo>
                  <a:lnTo>
                    <a:pt x="79" y="66"/>
                  </a:lnTo>
                  <a:lnTo>
                    <a:pt x="77" y="66"/>
                  </a:lnTo>
                  <a:lnTo>
                    <a:pt x="77" y="61"/>
                  </a:lnTo>
                  <a:lnTo>
                    <a:pt x="74" y="61"/>
                  </a:lnTo>
                  <a:lnTo>
                    <a:pt x="74" y="58"/>
                  </a:lnTo>
                  <a:lnTo>
                    <a:pt x="72" y="58"/>
                  </a:lnTo>
                  <a:lnTo>
                    <a:pt x="72" y="55"/>
                  </a:lnTo>
                  <a:lnTo>
                    <a:pt x="66" y="55"/>
                  </a:lnTo>
                  <a:lnTo>
                    <a:pt x="66" y="52"/>
                  </a:lnTo>
                  <a:lnTo>
                    <a:pt x="62" y="52"/>
                  </a:lnTo>
                  <a:lnTo>
                    <a:pt x="62" y="47"/>
                  </a:lnTo>
                  <a:lnTo>
                    <a:pt x="56" y="47"/>
                  </a:lnTo>
                  <a:lnTo>
                    <a:pt x="56" y="44"/>
                  </a:lnTo>
                  <a:lnTo>
                    <a:pt x="53" y="44"/>
                  </a:lnTo>
                  <a:lnTo>
                    <a:pt x="53" y="39"/>
                  </a:lnTo>
                  <a:lnTo>
                    <a:pt x="51" y="39"/>
                  </a:lnTo>
                  <a:lnTo>
                    <a:pt x="51" y="34"/>
                  </a:lnTo>
                  <a:lnTo>
                    <a:pt x="48" y="34"/>
                  </a:lnTo>
                  <a:lnTo>
                    <a:pt x="48" y="29"/>
                  </a:lnTo>
                  <a:lnTo>
                    <a:pt x="46" y="29"/>
                  </a:lnTo>
                  <a:lnTo>
                    <a:pt x="46" y="27"/>
                  </a:lnTo>
                  <a:lnTo>
                    <a:pt x="45" y="27"/>
                  </a:lnTo>
                  <a:lnTo>
                    <a:pt x="45" y="26"/>
                  </a:lnTo>
                  <a:lnTo>
                    <a:pt x="44" y="26"/>
                  </a:lnTo>
                  <a:lnTo>
                    <a:pt x="44" y="21"/>
                  </a:lnTo>
                  <a:lnTo>
                    <a:pt x="41" y="21"/>
                  </a:lnTo>
                  <a:lnTo>
                    <a:pt x="41" y="19"/>
                  </a:lnTo>
                  <a:lnTo>
                    <a:pt x="40" y="19"/>
                  </a:lnTo>
                  <a:lnTo>
                    <a:pt x="40" y="17"/>
                  </a:lnTo>
                  <a:lnTo>
                    <a:pt x="35" y="17"/>
                  </a:lnTo>
                  <a:lnTo>
                    <a:pt x="35" y="13"/>
                  </a:lnTo>
                  <a:lnTo>
                    <a:pt x="30" y="13"/>
                  </a:lnTo>
                  <a:lnTo>
                    <a:pt x="30" y="11"/>
                  </a:lnTo>
                  <a:lnTo>
                    <a:pt x="25" y="11"/>
                  </a:lnTo>
                  <a:lnTo>
                    <a:pt x="25" y="8"/>
                  </a:lnTo>
                  <a:lnTo>
                    <a:pt x="12" y="8"/>
                  </a:lnTo>
                  <a:lnTo>
                    <a:pt x="12" y="3"/>
                  </a:lnTo>
                  <a:lnTo>
                    <a:pt x="6" y="3"/>
                  </a:lnTo>
                  <a:lnTo>
                    <a:pt x="6"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70" name="TextBox 69"/>
          <p:cNvSpPr txBox="1"/>
          <p:nvPr/>
        </p:nvSpPr>
        <p:spPr>
          <a:xfrm>
            <a:off x="2874131" y="4189048"/>
            <a:ext cx="2055371" cy="646331"/>
          </a:xfrm>
          <a:prstGeom prst="rect">
            <a:avLst/>
          </a:prstGeom>
          <a:noFill/>
        </p:spPr>
        <p:txBody>
          <a:bodyPr wrap="none" rtlCol="0">
            <a:spAutoFit/>
          </a:bodyPr>
          <a:lstStyle/>
          <a:p>
            <a:r>
              <a:rPr lang="fr-FR" sz="1200" dirty="0" err="1" smtClean="0"/>
              <a:t>Atézolizumab</a:t>
            </a:r>
            <a:r>
              <a:rPr lang="fr-FR" sz="1200" dirty="0" smtClean="0"/>
              <a:t> + cobimetinib</a:t>
            </a:r>
          </a:p>
          <a:p>
            <a:r>
              <a:rPr lang="fr-FR" sz="1200" dirty="0" err="1" smtClean="0"/>
              <a:t>Atézolizumab</a:t>
            </a:r>
            <a:endParaRPr lang="fr-FR" sz="1200" dirty="0" smtClean="0"/>
          </a:p>
          <a:p>
            <a:r>
              <a:rPr lang="fr-FR" sz="1200" dirty="0" smtClean="0"/>
              <a:t>Regorafenib</a:t>
            </a:r>
            <a:endParaRPr lang="fr-FR" sz="1200" dirty="0"/>
          </a:p>
        </p:txBody>
      </p:sp>
      <p:grpSp>
        <p:nvGrpSpPr>
          <p:cNvPr id="71" name="Group 35"/>
          <p:cNvGrpSpPr>
            <a:grpSpLocks/>
          </p:cNvGrpSpPr>
          <p:nvPr/>
        </p:nvGrpSpPr>
        <p:grpSpPr bwMode="auto">
          <a:xfrm>
            <a:off x="2436462" y="1910048"/>
            <a:ext cx="4140000" cy="2502000"/>
            <a:chOff x="1886" y="1578"/>
            <a:chExt cx="1986" cy="1162"/>
          </a:xfrm>
        </p:grpSpPr>
        <p:sp>
          <p:nvSpPr>
            <p:cNvPr id="72" name="Line 36"/>
            <p:cNvSpPr>
              <a:spLocks noChangeShapeType="1"/>
            </p:cNvSpPr>
            <p:nvPr/>
          </p:nvSpPr>
          <p:spPr bwMode="auto">
            <a:xfrm>
              <a:off x="3524" y="2616"/>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3" name="Line 37"/>
            <p:cNvSpPr>
              <a:spLocks noChangeShapeType="1"/>
            </p:cNvSpPr>
            <p:nvPr/>
          </p:nvSpPr>
          <p:spPr bwMode="auto">
            <a:xfrm>
              <a:off x="3686" y="2706"/>
              <a:ext cx="0" cy="34"/>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4" name="Line 38"/>
            <p:cNvSpPr>
              <a:spLocks noChangeShapeType="1"/>
            </p:cNvSpPr>
            <p:nvPr/>
          </p:nvSpPr>
          <p:spPr bwMode="auto">
            <a:xfrm>
              <a:off x="3374" y="2526"/>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5" name="Line 39"/>
            <p:cNvSpPr>
              <a:spLocks noChangeShapeType="1"/>
            </p:cNvSpPr>
            <p:nvPr/>
          </p:nvSpPr>
          <p:spPr bwMode="auto">
            <a:xfrm>
              <a:off x="3482" y="2616"/>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6" name="Line 40"/>
            <p:cNvSpPr>
              <a:spLocks noChangeShapeType="1"/>
            </p:cNvSpPr>
            <p:nvPr/>
          </p:nvSpPr>
          <p:spPr bwMode="auto">
            <a:xfrm>
              <a:off x="3560" y="2646"/>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7" name="Line 41"/>
            <p:cNvSpPr>
              <a:spLocks noChangeShapeType="1"/>
            </p:cNvSpPr>
            <p:nvPr/>
          </p:nvSpPr>
          <p:spPr bwMode="auto">
            <a:xfrm>
              <a:off x="3572" y="2646"/>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8" name="Line 42"/>
            <p:cNvSpPr>
              <a:spLocks noChangeShapeType="1"/>
            </p:cNvSpPr>
            <p:nvPr/>
          </p:nvSpPr>
          <p:spPr bwMode="auto">
            <a:xfrm>
              <a:off x="3584" y="2646"/>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9" name="Line 43"/>
            <p:cNvSpPr>
              <a:spLocks noChangeShapeType="1"/>
            </p:cNvSpPr>
            <p:nvPr/>
          </p:nvSpPr>
          <p:spPr bwMode="auto">
            <a:xfrm>
              <a:off x="3596" y="2646"/>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44"/>
            <p:cNvSpPr>
              <a:spLocks noChangeShapeType="1"/>
            </p:cNvSpPr>
            <p:nvPr/>
          </p:nvSpPr>
          <p:spPr bwMode="auto">
            <a:xfrm>
              <a:off x="3644" y="2706"/>
              <a:ext cx="0" cy="34"/>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45"/>
            <p:cNvSpPr>
              <a:spLocks noChangeShapeType="1"/>
            </p:cNvSpPr>
            <p:nvPr/>
          </p:nvSpPr>
          <p:spPr bwMode="auto">
            <a:xfrm>
              <a:off x="3806" y="2706"/>
              <a:ext cx="0" cy="34"/>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46"/>
            <p:cNvSpPr>
              <a:spLocks noChangeShapeType="1"/>
            </p:cNvSpPr>
            <p:nvPr/>
          </p:nvSpPr>
          <p:spPr bwMode="auto">
            <a:xfrm>
              <a:off x="3818" y="2706"/>
              <a:ext cx="0" cy="34"/>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47"/>
            <p:cNvSpPr>
              <a:spLocks noChangeShapeType="1"/>
            </p:cNvSpPr>
            <p:nvPr/>
          </p:nvSpPr>
          <p:spPr bwMode="auto">
            <a:xfrm>
              <a:off x="3266" y="2490"/>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48"/>
            <p:cNvSpPr>
              <a:spLocks noChangeShapeType="1"/>
            </p:cNvSpPr>
            <p:nvPr/>
          </p:nvSpPr>
          <p:spPr bwMode="auto">
            <a:xfrm>
              <a:off x="3872" y="2706"/>
              <a:ext cx="0" cy="34"/>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49"/>
            <p:cNvSpPr>
              <a:spLocks noChangeShapeType="1"/>
            </p:cNvSpPr>
            <p:nvPr/>
          </p:nvSpPr>
          <p:spPr bwMode="auto">
            <a:xfrm>
              <a:off x="3500" y="2616"/>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50"/>
            <p:cNvSpPr>
              <a:spLocks noChangeShapeType="1"/>
            </p:cNvSpPr>
            <p:nvPr/>
          </p:nvSpPr>
          <p:spPr bwMode="auto">
            <a:xfrm>
              <a:off x="3350" y="2526"/>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Freeform 51"/>
            <p:cNvSpPr>
              <a:spLocks/>
            </p:cNvSpPr>
            <p:nvPr/>
          </p:nvSpPr>
          <p:spPr bwMode="auto">
            <a:xfrm>
              <a:off x="1886" y="1578"/>
              <a:ext cx="1986" cy="1146"/>
            </a:xfrm>
            <a:custGeom>
              <a:avLst/>
              <a:gdLst>
                <a:gd name="T0" fmla="*/ 290 w 331"/>
                <a:gd name="T1" fmla="*/ 181 h 191"/>
                <a:gd name="T2" fmla="*/ 265 w 331"/>
                <a:gd name="T3" fmla="*/ 176 h 191"/>
                <a:gd name="T4" fmla="*/ 249 w 331"/>
                <a:gd name="T5" fmla="*/ 161 h 191"/>
                <a:gd name="T6" fmla="*/ 231 w 331"/>
                <a:gd name="T7" fmla="*/ 157 h 191"/>
                <a:gd name="T8" fmla="*/ 224 w 331"/>
                <a:gd name="T9" fmla="*/ 153 h 191"/>
                <a:gd name="T10" fmla="*/ 219 w 331"/>
                <a:gd name="T11" fmla="*/ 150 h 191"/>
                <a:gd name="T12" fmla="*/ 215 w 331"/>
                <a:gd name="T13" fmla="*/ 144 h 191"/>
                <a:gd name="T14" fmla="*/ 193 w 331"/>
                <a:gd name="T15" fmla="*/ 142 h 191"/>
                <a:gd name="T16" fmla="*/ 191 w 331"/>
                <a:gd name="T17" fmla="*/ 137 h 191"/>
                <a:gd name="T18" fmla="*/ 182 w 331"/>
                <a:gd name="T19" fmla="*/ 134 h 191"/>
                <a:gd name="T20" fmla="*/ 180 w 331"/>
                <a:gd name="T21" fmla="*/ 129 h 191"/>
                <a:gd name="T22" fmla="*/ 170 w 331"/>
                <a:gd name="T23" fmla="*/ 128 h 191"/>
                <a:gd name="T24" fmla="*/ 164 w 331"/>
                <a:gd name="T25" fmla="*/ 126 h 191"/>
                <a:gd name="T26" fmla="*/ 161 w 331"/>
                <a:gd name="T27" fmla="*/ 122 h 191"/>
                <a:gd name="T28" fmla="*/ 156 w 331"/>
                <a:gd name="T29" fmla="*/ 119 h 191"/>
                <a:gd name="T30" fmla="*/ 152 w 331"/>
                <a:gd name="T31" fmla="*/ 113 h 191"/>
                <a:gd name="T32" fmla="*/ 148 w 331"/>
                <a:gd name="T33" fmla="*/ 111 h 191"/>
                <a:gd name="T34" fmla="*/ 144 w 331"/>
                <a:gd name="T35" fmla="*/ 108 h 191"/>
                <a:gd name="T36" fmla="*/ 138 w 331"/>
                <a:gd name="T37" fmla="*/ 106 h 191"/>
                <a:gd name="T38" fmla="*/ 124 w 331"/>
                <a:gd name="T39" fmla="*/ 100 h 191"/>
                <a:gd name="T40" fmla="*/ 122 w 331"/>
                <a:gd name="T41" fmla="*/ 99 h 191"/>
                <a:gd name="T42" fmla="*/ 119 w 331"/>
                <a:gd name="T43" fmla="*/ 95 h 191"/>
                <a:gd name="T44" fmla="*/ 113 w 331"/>
                <a:gd name="T45" fmla="*/ 93 h 191"/>
                <a:gd name="T46" fmla="*/ 112 w 331"/>
                <a:gd name="T47" fmla="*/ 88 h 191"/>
                <a:gd name="T48" fmla="*/ 106 w 331"/>
                <a:gd name="T49" fmla="*/ 87 h 191"/>
                <a:gd name="T50" fmla="*/ 105 w 331"/>
                <a:gd name="T51" fmla="*/ 82 h 191"/>
                <a:gd name="T52" fmla="*/ 99 w 331"/>
                <a:gd name="T53" fmla="*/ 79 h 191"/>
                <a:gd name="T54" fmla="*/ 97 w 331"/>
                <a:gd name="T55" fmla="*/ 76 h 191"/>
                <a:gd name="T56" fmla="*/ 92 w 331"/>
                <a:gd name="T57" fmla="*/ 73 h 191"/>
                <a:gd name="T58" fmla="*/ 90 w 331"/>
                <a:gd name="T59" fmla="*/ 65 h 191"/>
                <a:gd name="T60" fmla="*/ 81 w 331"/>
                <a:gd name="T61" fmla="*/ 63 h 191"/>
                <a:gd name="T62" fmla="*/ 79 w 331"/>
                <a:gd name="T63" fmla="*/ 56 h 191"/>
                <a:gd name="T64" fmla="*/ 72 w 331"/>
                <a:gd name="T65" fmla="*/ 53 h 191"/>
                <a:gd name="T66" fmla="*/ 65 w 331"/>
                <a:gd name="T67" fmla="*/ 48 h 191"/>
                <a:gd name="T68" fmla="*/ 62 w 331"/>
                <a:gd name="T69" fmla="*/ 42 h 191"/>
                <a:gd name="T70" fmla="*/ 54 w 331"/>
                <a:gd name="T71" fmla="*/ 39 h 191"/>
                <a:gd name="T72" fmla="*/ 49 w 331"/>
                <a:gd name="T73" fmla="*/ 36 h 191"/>
                <a:gd name="T74" fmla="*/ 48 w 331"/>
                <a:gd name="T75" fmla="*/ 29 h 191"/>
                <a:gd name="T76" fmla="*/ 39 w 331"/>
                <a:gd name="T77" fmla="*/ 26 h 191"/>
                <a:gd name="T78" fmla="*/ 38 w 331"/>
                <a:gd name="T79" fmla="*/ 23 h 191"/>
                <a:gd name="T80" fmla="*/ 30 w 331"/>
                <a:gd name="T81" fmla="*/ 21 h 191"/>
                <a:gd name="T82" fmla="*/ 27 w 331"/>
                <a:gd name="T83" fmla="*/ 16 h 191"/>
                <a:gd name="T84" fmla="*/ 22 w 331"/>
                <a:gd name="T85" fmla="*/ 13 h 191"/>
                <a:gd name="T86" fmla="*/ 20 w 331"/>
                <a:gd name="T87" fmla="*/ 7 h 191"/>
                <a:gd name="T88" fmla="*/ 16 w 331"/>
                <a:gd name="T89" fmla="*/ 4 h 191"/>
                <a:gd name="T90" fmla="*/ 0 w 331"/>
                <a:gd name="T9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191">
                  <a:moveTo>
                    <a:pt x="331" y="191"/>
                  </a:moveTo>
                  <a:lnTo>
                    <a:pt x="290" y="191"/>
                  </a:lnTo>
                  <a:lnTo>
                    <a:pt x="290" y="181"/>
                  </a:lnTo>
                  <a:lnTo>
                    <a:pt x="276" y="181"/>
                  </a:lnTo>
                  <a:lnTo>
                    <a:pt x="276" y="176"/>
                  </a:lnTo>
                  <a:lnTo>
                    <a:pt x="265" y="176"/>
                  </a:lnTo>
                  <a:lnTo>
                    <a:pt x="265" y="165"/>
                  </a:lnTo>
                  <a:lnTo>
                    <a:pt x="249" y="165"/>
                  </a:lnTo>
                  <a:lnTo>
                    <a:pt x="249" y="161"/>
                  </a:lnTo>
                  <a:lnTo>
                    <a:pt x="239" y="161"/>
                  </a:lnTo>
                  <a:lnTo>
                    <a:pt x="239" y="157"/>
                  </a:lnTo>
                  <a:lnTo>
                    <a:pt x="231" y="157"/>
                  </a:lnTo>
                  <a:lnTo>
                    <a:pt x="231" y="155"/>
                  </a:lnTo>
                  <a:lnTo>
                    <a:pt x="224" y="155"/>
                  </a:lnTo>
                  <a:lnTo>
                    <a:pt x="224" y="153"/>
                  </a:lnTo>
                  <a:lnTo>
                    <a:pt x="222" y="153"/>
                  </a:lnTo>
                  <a:lnTo>
                    <a:pt x="222" y="150"/>
                  </a:lnTo>
                  <a:lnTo>
                    <a:pt x="219" y="150"/>
                  </a:lnTo>
                  <a:lnTo>
                    <a:pt x="219" y="149"/>
                  </a:lnTo>
                  <a:lnTo>
                    <a:pt x="215" y="149"/>
                  </a:lnTo>
                  <a:lnTo>
                    <a:pt x="215" y="144"/>
                  </a:lnTo>
                  <a:lnTo>
                    <a:pt x="209" y="144"/>
                  </a:lnTo>
                  <a:lnTo>
                    <a:pt x="209" y="142"/>
                  </a:lnTo>
                  <a:lnTo>
                    <a:pt x="193" y="142"/>
                  </a:lnTo>
                  <a:lnTo>
                    <a:pt x="193" y="140"/>
                  </a:lnTo>
                  <a:lnTo>
                    <a:pt x="191" y="140"/>
                  </a:lnTo>
                  <a:lnTo>
                    <a:pt x="191" y="137"/>
                  </a:lnTo>
                  <a:lnTo>
                    <a:pt x="186" y="137"/>
                  </a:lnTo>
                  <a:lnTo>
                    <a:pt x="186" y="134"/>
                  </a:lnTo>
                  <a:lnTo>
                    <a:pt x="182" y="134"/>
                  </a:lnTo>
                  <a:lnTo>
                    <a:pt x="182" y="132"/>
                  </a:lnTo>
                  <a:lnTo>
                    <a:pt x="180" y="132"/>
                  </a:lnTo>
                  <a:lnTo>
                    <a:pt x="180" y="129"/>
                  </a:lnTo>
                  <a:lnTo>
                    <a:pt x="174" y="129"/>
                  </a:lnTo>
                  <a:lnTo>
                    <a:pt x="174" y="128"/>
                  </a:lnTo>
                  <a:lnTo>
                    <a:pt x="170" y="128"/>
                  </a:lnTo>
                  <a:lnTo>
                    <a:pt x="170" y="126"/>
                  </a:lnTo>
                  <a:lnTo>
                    <a:pt x="167" y="126"/>
                  </a:lnTo>
                  <a:lnTo>
                    <a:pt x="164" y="126"/>
                  </a:lnTo>
                  <a:lnTo>
                    <a:pt x="164" y="125"/>
                  </a:lnTo>
                  <a:lnTo>
                    <a:pt x="161" y="125"/>
                  </a:lnTo>
                  <a:lnTo>
                    <a:pt x="161" y="122"/>
                  </a:lnTo>
                  <a:lnTo>
                    <a:pt x="159" y="122"/>
                  </a:lnTo>
                  <a:lnTo>
                    <a:pt x="159" y="119"/>
                  </a:lnTo>
                  <a:lnTo>
                    <a:pt x="156" y="119"/>
                  </a:lnTo>
                  <a:lnTo>
                    <a:pt x="156" y="117"/>
                  </a:lnTo>
                  <a:lnTo>
                    <a:pt x="152" y="117"/>
                  </a:lnTo>
                  <a:lnTo>
                    <a:pt x="152" y="113"/>
                  </a:lnTo>
                  <a:lnTo>
                    <a:pt x="150" y="113"/>
                  </a:lnTo>
                  <a:lnTo>
                    <a:pt x="150" y="111"/>
                  </a:lnTo>
                  <a:lnTo>
                    <a:pt x="148" y="111"/>
                  </a:lnTo>
                  <a:lnTo>
                    <a:pt x="148" y="110"/>
                  </a:lnTo>
                  <a:lnTo>
                    <a:pt x="144" y="110"/>
                  </a:lnTo>
                  <a:lnTo>
                    <a:pt x="144" y="108"/>
                  </a:lnTo>
                  <a:lnTo>
                    <a:pt x="142" y="108"/>
                  </a:lnTo>
                  <a:lnTo>
                    <a:pt x="142" y="106"/>
                  </a:lnTo>
                  <a:lnTo>
                    <a:pt x="138" y="106"/>
                  </a:lnTo>
                  <a:lnTo>
                    <a:pt x="138" y="104"/>
                  </a:lnTo>
                  <a:lnTo>
                    <a:pt x="124" y="104"/>
                  </a:lnTo>
                  <a:lnTo>
                    <a:pt x="124" y="100"/>
                  </a:lnTo>
                  <a:lnTo>
                    <a:pt x="123" y="100"/>
                  </a:lnTo>
                  <a:lnTo>
                    <a:pt x="123" y="99"/>
                  </a:lnTo>
                  <a:lnTo>
                    <a:pt x="122" y="99"/>
                  </a:lnTo>
                  <a:lnTo>
                    <a:pt x="122" y="97"/>
                  </a:lnTo>
                  <a:lnTo>
                    <a:pt x="119" y="97"/>
                  </a:lnTo>
                  <a:lnTo>
                    <a:pt x="119" y="95"/>
                  </a:lnTo>
                  <a:lnTo>
                    <a:pt x="116" y="95"/>
                  </a:lnTo>
                  <a:lnTo>
                    <a:pt x="116" y="93"/>
                  </a:lnTo>
                  <a:lnTo>
                    <a:pt x="113" y="93"/>
                  </a:lnTo>
                  <a:lnTo>
                    <a:pt x="113" y="91"/>
                  </a:lnTo>
                  <a:lnTo>
                    <a:pt x="112" y="91"/>
                  </a:lnTo>
                  <a:lnTo>
                    <a:pt x="112" y="88"/>
                  </a:lnTo>
                  <a:lnTo>
                    <a:pt x="108" y="88"/>
                  </a:lnTo>
                  <a:lnTo>
                    <a:pt x="108" y="87"/>
                  </a:lnTo>
                  <a:lnTo>
                    <a:pt x="106" y="87"/>
                  </a:lnTo>
                  <a:lnTo>
                    <a:pt x="106" y="84"/>
                  </a:lnTo>
                  <a:lnTo>
                    <a:pt x="105" y="84"/>
                  </a:lnTo>
                  <a:lnTo>
                    <a:pt x="105" y="82"/>
                  </a:lnTo>
                  <a:lnTo>
                    <a:pt x="102" y="82"/>
                  </a:lnTo>
                  <a:lnTo>
                    <a:pt x="102" y="79"/>
                  </a:lnTo>
                  <a:lnTo>
                    <a:pt x="99" y="79"/>
                  </a:lnTo>
                  <a:lnTo>
                    <a:pt x="99" y="77"/>
                  </a:lnTo>
                  <a:lnTo>
                    <a:pt x="97" y="77"/>
                  </a:lnTo>
                  <a:lnTo>
                    <a:pt x="97" y="76"/>
                  </a:lnTo>
                  <a:lnTo>
                    <a:pt x="94" y="76"/>
                  </a:lnTo>
                  <a:lnTo>
                    <a:pt x="94" y="73"/>
                  </a:lnTo>
                  <a:lnTo>
                    <a:pt x="92" y="73"/>
                  </a:lnTo>
                  <a:lnTo>
                    <a:pt x="92" y="70"/>
                  </a:lnTo>
                  <a:lnTo>
                    <a:pt x="90" y="70"/>
                  </a:lnTo>
                  <a:lnTo>
                    <a:pt x="90" y="65"/>
                  </a:lnTo>
                  <a:lnTo>
                    <a:pt x="84" y="65"/>
                  </a:lnTo>
                  <a:lnTo>
                    <a:pt x="84" y="63"/>
                  </a:lnTo>
                  <a:lnTo>
                    <a:pt x="81" y="63"/>
                  </a:lnTo>
                  <a:lnTo>
                    <a:pt x="81" y="61"/>
                  </a:lnTo>
                  <a:lnTo>
                    <a:pt x="79" y="61"/>
                  </a:lnTo>
                  <a:lnTo>
                    <a:pt x="79" y="56"/>
                  </a:lnTo>
                  <a:lnTo>
                    <a:pt x="77" y="56"/>
                  </a:lnTo>
                  <a:lnTo>
                    <a:pt x="77" y="53"/>
                  </a:lnTo>
                  <a:lnTo>
                    <a:pt x="72" y="53"/>
                  </a:lnTo>
                  <a:lnTo>
                    <a:pt x="72" y="48"/>
                  </a:lnTo>
                  <a:lnTo>
                    <a:pt x="66" y="48"/>
                  </a:lnTo>
                  <a:lnTo>
                    <a:pt x="65" y="48"/>
                  </a:lnTo>
                  <a:lnTo>
                    <a:pt x="65" y="45"/>
                  </a:lnTo>
                  <a:lnTo>
                    <a:pt x="62" y="45"/>
                  </a:lnTo>
                  <a:lnTo>
                    <a:pt x="62" y="42"/>
                  </a:lnTo>
                  <a:lnTo>
                    <a:pt x="60" y="42"/>
                  </a:lnTo>
                  <a:lnTo>
                    <a:pt x="60" y="39"/>
                  </a:lnTo>
                  <a:lnTo>
                    <a:pt x="54" y="39"/>
                  </a:lnTo>
                  <a:lnTo>
                    <a:pt x="54" y="36"/>
                  </a:lnTo>
                  <a:lnTo>
                    <a:pt x="51" y="36"/>
                  </a:lnTo>
                  <a:lnTo>
                    <a:pt x="49" y="36"/>
                  </a:lnTo>
                  <a:lnTo>
                    <a:pt x="49" y="32"/>
                  </a:lnTo>
                  <a:lnTo>
                    <a:pt x="48" y="32"/>
                  </a:lnTo>
                  <a:lnTo>
                    <a:pt x="48" y="29"/>
                  </a:lnTo>
                  <a:lnTo>
                    <a:pt x="45" y="29"/>
                  </a:lnTo>
                  <a:lnTo>
                    <a:pt x="45" y="26"/>
                  </a:lnTo>
                  <a:lnTo>
                    <a:pt x="39" y="26"/>
                  </a:lnTo>
                  <a:lnTo>
                    <a:pt x="39" y="24"/>
                  </a:lnTo>
                  <a:lnTo>
                    <a:pt x="38" y="24"/>
                  </a:lnTo>
                  <a:lnTo>
                    <a:pt x="38" y="23"/>
                  </a:lnTo>
                  <a:lnTo>
                    <a:pt x="34" y="23"/>
                  </a:lnTo>
                  <a:lnTo>
                    <a:pt x="34" y="21"/>
                  </a:lnTo>
                  <a:lnTo>
                    <a:pt x="30" y="21"/>
                  </a:lnTo>
                  <a:lnTo>
                    <a:pt x="30" y="20"/>
                  </a:lnTo>
                  <a:lnTo>
                    <a:pt x="27" y="20"/>
                  </a:lnTo>
                  <a:lnTo>
                    <a:pt x="27" y="16"/>
                  </a:lnTo>
                  <a:lnTo>
                    <a:pt x="24" y="16"/>
                  </a:lnTo>
                  <a:lnTo>
                    <a:pt x="24" y="13"/>
                  </a:lnTo>
                  <a:lnTo>
                    <a:pt x="22" y="13"/>
                  </a:lnTo>
                  <a:lnTo>
                    <a:pt x="22" y="11"/>
                  </a:lnTo>
                  <a:lnTo>
                    <a:pt x="20" y="11"/>
                  </a:lnTo>
                  <a:lnTo>
                    <a:pt x="20" y="7"/>
                  </a:lnTo>
                  <a:lnTo>
                    <a:pt x="19" y="7"/>
                  </a:lnTo>
                  <a:lnTo>
                    <a:pt x="19" y="4"/>
                  </a:lnTo>
                  <a:lnTo>
                    <a:pt x="16" y="4"/>
                  </a:lnTo>
                  <a:lnTo>
                    <a:pt x="13" y="4"/>
                  </a:lnTo>
                  <a:lnTo>
                    <a:pt x="13"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88" name="Group 52"/>
          <p:cNvGrpSpPr>
            <a:grpSpLocks/>
          </p:cNvGrpSpPr>
          <p:nvPr/>
        </p:nvGrpSpPr>
        <p:grpSpPr bwMode="auto">
          <a:xfrm>
            <a:off x="2436462" y="1910048"/>
            <a:ext cx="3539637" cy="2428792"/>
            <a:chOff x="2017" y="1599"/>
            <a:chExt cx="1722" cy="1122"/>
          </a:xfrm>
        </p:grpSpPr>
        <p:sp>
          <p:nvSpPr>
            <p:cNvPr id="89" name="Line 53"/>
            <p:cNvSpPr>
              <a:spLocks noChangeShapeType="1"/>
            </p:cNvSpPr>
            <p:nvPr/>
          </p:nvSpPr>
          <p:spPr bwMode="auto">
            <a:xfrm>
              <a:off x="3577" y="2685"/>
              <a:ext cx="0" cy="30"/>
            </a:xfrm>
            <a:prstGeom prst="line">
              <a:avLst/>
            </a:prstGeom>
            <a:noFill/>
            <a:ln w="254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0" name="Line 54"/>
            <p:cNvSpPr>
              <a:spLocks noChangeShapeType="1"/>
            </p:cNvSpPr>
            <p:nvPr/>
          </p:nvSpPr>
          <p:spPr bwMode="auto">
            <a:xfrm>
              <a:off x="3655" y="2685"/>
              <a:ext cx="0" cy="36"/>
            </a:xfrm>
            <a:prstGeom prst="line">
              <a:avLst/>
            </a:prstGeom>
            <a:noFill/>
            <a:ln w="254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1" name="Line 55"/>
            <p:cNvSpPr>
              <a:spLocks noChangeShapeType="1"/>
            </p:cNvSpPr>
            <p:nvPr/>
          </p:nvSpPr>
          <p:spPr bwMode="auto">
            <a:xfrm>
              <a:off x="3439" y="2619"/>
              <a:ext cx="0" cy="36"/>
            </a:xfrm>
            <a:prstGeom prst="line">
              <a:avLst/>
            </a:prstGeom>
            <a:noFill/>
            <a:ln w="254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 name="Line 56"/>
            <p:cNvSpPr>
              <a:spLocks noChangeShapeType="1"/>
            </p:cNvSpPr>
            <p:nvPr/>
          </p:nvSpPr>
          <p:spPr bwMode="auto">
            <a:xfrm>
              <a:off x="3511" y="2667"/>
              <a:ext cx="0" cy="30"/>
            </a:xfrm>
            <a:prstGeom prst="line">
              <a:avLst/>
            </a:prstGeom>
            <a:noFill/>
            <a:ln w="254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 name="Line 57"/>
            <p:cNvSpPr>
              <a:spLocks noChangeShapeType="1"/>
            </p:cNvSpPr>
            <p:nvPr/>
          </p:nvSpPr>
          <p:spPr bwMode="auto">
            <a:xfrm>
              <a:off x="3601" y="2685"/>
              <a:ext cx="0" cy="36"/>
            </a:xfrm>
            <a:prstGeom prst="line">
              <a:avLst/>
            </a:prstGeom>
            <a:noFill/>
            <a:ln w="254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 name="Line 58"/>
            <p:cNvSpPr>
              <a:spLocks noChangeShapeType="1"/>
            </p:cNvSpPr>
            <p:nvPr/>
          </p:nvSpPr>
          <p:spPr bwMode="auto">
            <a:xfrm>
              <a:off x="3613" y="2685"/>
              <a:ext cx="0" cy="36"/>
            </a:xfrm>
            <a:prstGeom prst="line">
              <a:avLst/>
            </a:prstGeom>
            <a:noFill/>
            <a:ln w="254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 name="Line 59"/>
            <p:cNvSpPr>
              <a:spLocks noChangeShapeType="1"/>
            </p:cNvSpPr>
            <p:nvPr/>
          </p:nvSpPr>
          <p:spPr bwMode="auto">
            <a:xfrm>
              <a:off x="3625" y="2685"/>
              <a:ext cx="0" cy="36"/>
            </a:xfrm>
            <a:prstGeom prst="line">
              <a:avLst/>
            </a:prstGeom>
            <a:noFill/>
            <a:ln w="254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 name="Line 60"/>
            <p:cNvSpPr>
              <a:spLocks noChangeShapeType="1"/>
            </p:cNvSpPr>
            <p:nvPr/>
          </p:nvSpPr>
          <p:spPr bwMode="auto">
            <a:xfrm>
              <a:off x="3211" y="2565"/>
              <a:ext cx="0" cy="36"/>
            </a:xfrm>
            <a:prstGeom prst="line">
              <a:avLst/>
            </a:prstGeom>
            <a:noFill/>
            <a:ln w="254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 name="Line 61"/>
            <p:cNvSpPr>
              <a:spLocks noChangeShapeType="1"/>
            </p:cNvSpPr>
            <p:nvPr/>
          </p:nvSpPr>
          <p:spPr bwMode="auto">
            <a:xfrm>
              <a:off x="3739" y="2685"/>
              <a:ext cx="0" cy="36"/>
            </a:xfrm>
            <a:prstGeom prst="line">
              <a:avLst/>
            </a:prstGeom>
            <a:noFill/>
            <a:ln w="254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8" name="Line 62"/>
            <p:cNvSpPr>
              <a:spLocks noChangeShapeType="1"/>
            </p:cNvSpPr>
            <p:nvPr/>
          </p:nvSpPr>
          <p:spPr bwMode="auto">
            <a:xfrm>
              <a:off x="3553" y="2685"/>
              <a:ext cx="0" cy="30"/>
            </a:xfrm>
            <a:prstGeom prst="line">
              <a:avLst/>
            </a:prstGeom>
            <a:noFill/>
            <a:ln w="254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9" name="Line 63"/>
            <p:cNvSpPr>
              <a:spLocks noChangeShapeType="1"/>
            </p:cNvSpPr>
            <p:nvPr/>
          </p:nvSpPr>
          <p:spPr bwMode="auto">
            <a:xfrm>
              <a:off x="3421" y="2619"/>
              <a:ext cx="0" cy="36"/>
            </a:xfrm>
            <a:prstGeom prst="line">
              <a:avLst/>
            </a:prstGeom>
            <a:noFill/>
            <a:ln w="254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0" name="Freeform 64"/>
            <p:cNvSpPr>
              <a:spLocks/>
            </p:cNvSpPr>
            <p:nvPr/>
          </p:nvSpPr>
          <p:spPr bwMode="auto">
            <a:xfrm>
              <a:off x="2017" y="1599"/>
              <a:ext cx="1722" cy="1104"/>
            </a:xfrm>
            <a:custGeom>
              <a:avLst/>
              <a:gdLst>
                <a:gd name="T0" fmla="*/ 250 w 287"/>
                <a:gd name="T1" fmla="*/ 184 h 184"/>
                <a:gd name="T2" fmla="*/ 247 w 287"/>
                <a:gd name="T3" fmla="*/ 180 h 184"/>
                <a:gd name="T4" fmla="*/ 241 w 287"/>
                <a:gd name="T5" fmla="*/ 176 h 184"/>
                <a:gd name="T6" fmla="*/ 222 w 287"/>
                <a:gd name="T7" fmla="*/ 173 h 184"/>
                <a:gd name="T8" fmla="*/ 209 w 287"/>
                <a:gd name="T9" fmla="*/ 170 h 184"/>
                <a:gd name="T10" fmla="*/ 195 w 287"/>
                <a:gd name="T11" fmla="*/ 163 h 184"/>
                <a:gd name="T12" fmla="*/ 191 w 287"/>
                <a:gd name="T13" fmla="*/ 160 h 184"/>
                <a:gd name="T14" fmla="*/ 190 w 287"/>
                <a:gd name="T15" fmla="*/ 157 h 184"/>
                <a:gd name="T16" fmla="*/ 184 w 287"/>
                <a:gd name="T17" fmla="*/ 154 h 184"/>
                <a:gd name="T18" fmla="*/ 181 w 287"/>
                <a:gd name="T19" fmla="*/ 152 h 184"/>
                <a:gd name="T20" fmla="*/ 180 w 287"/>
                <a:gd name="T21" fmla="*/ 149 h 184"/>
                <a:gd name="T22" fmla="*/ 177 w 287"/>
                <a:gd name="T23" fmla="*/ 145 h 184"/>
                <a:gd name="T24" fmla="*/ 159 w 287"/>
                <a:gd name="T25" fmla="*/ 138 h 184"/>
                <a:gd name="T26" fmla="*/ 148 w 287"/>
                <a:gd name="T27" fmla="*/ 134 h 184"/>
                <a:gd name="T28" fmla="*/ 146 w 287"/>
                <a:gd name="T29" fmla="*/ 131 h 184"/>
                <a:gd name="T30" fmla="*/ 145 w 287"/>
                <a:gd name="T31" fmla="*/ 129 h 184"/>
                <a:gd name="T32" fmla="*/ 142 w 287"/>
                <a:gd name="T33" fmla="*/ 125 h 184"/>
                <a:gd name="T34" fmla="*/ 130 w 287"/>
                <a:gd name="T35" fmla="*/ 123 h 184"/>
                <a:gd name="T36" fmla="*/ 126 w 287"/>
                <a:gd name="T37" fmla="*/ 117 h 184"/>
                <a:gd name="T38" fmla="*/ 123 w 287"/>
                <a:gd name="T39" fmla="*/ 115 h 184"/>
                <a:gd name="T40" fmla="*/ 120 w 287"/>
                <a:gd name="T41" fmla="*/ 109 h 184"/>
                <a:gd name="T42" fmla="*/ 118 w 287"/>
                <a:gd name="T43" fmla="*/ 107 h 184"/>
                <a:gd name="T44" fmla="*/ 116 w 287"/>
                <a:gd name="T45" fmla="*/ 104 h 184"/>
                <a:gd name="T46" fmla="*/ 114 w 287"/>
                <a:gd name="T47" fmla="*/ 100 h 184"/>
                <a:gd name="T48" fmla="*/ 111 w 287"/>
                <a:gd name="T49" fmla="*/ 97 h 184"/>
                <a:gd name="T50" fmla="*/ 108 w 287"/>
                <a:gd name="T51" fmla="*/ 95 h 184"/>
                <a:gd name="T52" fmla="*/ 107 w 287"/>
                <a:gd name="T53" fmla="*/ 93 h 184"/>
                <a:gd name="T54" fmla="*/ 105 w 287"/>
                <a:gd name="T55" fmla="*/ 90 h 184"/>
                <a:gd name="T56" fmla="*/ 101 w 287"/>
                <a:gd name="T57" fmla="*/ 88 h 184"/>
                <a:gd name="T58" fmla="*/ 97 w 287"/>
                <a:gd name="T59" fmla="*/ 86 h 184"/>
                <a:gd name="T60" fmla="*/ 92 w 287"/>
                <a:gd name="T61" fmla="*/ 82 h 184"/>
                <a:gd name="T62" fmla="*/ 89 w 287"/>
                <a:gd name="T63" fmla="*/ 80 h 184"/>
                <a:gd name="T64" fmla="*/ 87 w 287"/>
                <a:gd name="T65" fmla="*/ 76 h 184"/>
                <a:gd name="T66" fmla="*/ 85 w 287"/>
                <a:gd name="T67" fmla="*/ 69 h 184"/>
                <a:gd name="T68" fmla="*/ 83 w 287"/>
                <a:gd name="T69" fmla="*/ 64 h 184"/>
                <a:gd name="T70" fmla="*/ 79 w 287"/>
                <a:gd name="T71" fmla="*/ 59 h 184"/>
                <a:gd name="T72" fmla="*/ 74 w 287"/>
                <a:gd name="T73" fmla="*/ 55 h 184"/>
                <a:gd name="T74" fmla="*/ 70 w 287"/>
                <a:gd name="T75" fmla="*/ 52 h 184"/>
                <a:gd name="T76" fmla="*/ 67 w 287"/>
                <a:gd name="T77" fmla="*/ 49 h 184"/>
                <a:gd name="T78" fmla="*/ 64 w 287"/>
                <a:gd name="T79" fmla="*/ 47 h 184"/>
                <a:gd name="T80" fmla="*/ 60 w 287"/>
                <a:gd name="T81" fmla="*/ 44 h 184"/>
                <a:gd name="T82" fmla="*/ 53 w 287"/>
                <a:gd name="T83" fmla="*/ 42 h 184"/>
                <a:gd name="T84" fmla="*/ 50 w 287"/>
                <a:gd name="T85" fmla="*/ 36 h 184"/>
                <a:gd name="T86" fmla="*/ 45 w 287"/>
                <a:gd name="T87" fmla="*/ 29 h 184"/>
                <a:gd name="T88" fmla="*/ 44 w 287"/>
                <a:gd name="T89" fmla="*/ 24 h 184"/>
                <a:gd name="T90" fmla="*/ 40 w 287"/>
                <a:gd name="T91" fmla="*/ 21 h 184"/>
                <a:gd name="T92" fmla="*/ 32 w 287"/>
                <a:gd name="T93" fmla="*/ 17 h 184"/>
                <a:gd name="T94" fmla="*/ 25 w 287"/>
                <a:gd name="T95" fmla="*/ 14 h 184"/>
                <a:gd name="T96" fmla="*/ 23 w 287"/>
                <a:gd name="T97" fmla="*/ 12 h 184"/>
                <a:gd name="T98" fmla="*/ 21 w 287"/>
                <a:gd name="T99" fmla="*/ 10 h 184"/>
                <a:gd name="T100" fmla="*/ 19 w 287"/>
                <a:gd name="T101" fmla="*/ 7 h 184"/>
                <a:gd name="T102" fmla="*/ 16 w 287"/>
                <a:gd name="T103" fmla="*/ 3 h 184"/>
                <a:gd name="T104" fmla="*/ 0 w 287"/>
                <a:gd name="T10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7" h="184">
                  <a:moveTo>
                    <a:pt x="287" y="184"/>
                  </a:moveTo>
                  <a:lnTo>
                    <a:pt x="250" y="184"/>
                  </a:lnTo>
                  <a:lnTo>
                    <a:pt x="250" y="180"/>
                  </a:lnTo>
                  <a:lnTo>
                    <a:pt x="247" y="180"/>
                  </a:lnTo>
                  <a:lnTo>
                    <a:pt x="247" y="176"/>
                  </a:lnTo>
                  <a:lnTo>
                    <a:pt x="241" y="176"/>
                  </a:lnTo>
                  <a:lnTo>
                    <a:pt x="241" y="173"/>
                  </a:lnTo>
                  <a:lnTo>
                    <a:pt x="222" y="173"/>
                  </a:lnTo>
                  <a:lnTo>
                    <a:pt x="222" y="170"/>
                  </a:lnTo>
                  <a:lnTo>
                    <a:pt x="209" y="170"/>
                  </a:lnTo>
                  <a:lnTo>
                    <a:pt x="209" y="163"/>
                  </a:lnTo>
                  <a:lnTo>
                    <a:pt x="195" y="163"/>
                  </a:lnTo>
                  <a:lnTo>
                    <a:pt x="195" y="160"/>
                  </a:lnTo>
                  <a:lnTo>
                    <a:pt x="191" y="160"/>
                  </a:lnTo>
                  <a:lnTo>
                    <a:pt x="191" y="157"/>
                  </a:lnTo>
                  <a:lnTo>
                    <a:pt x="190" y="157"/>
                  </a:lnTo>
                  <a:lnTo>
                    <a:pt x="190" y="154"/>
                  </a:lnTo>
                  <a:lnTo>
                    <a:pt x="184" y="154"/>
                  </a:lnTo>
                  <a:lnTo>
                    <a:pt x="184" y="152"/>
                  </a:lnTo>
                  <a:lnTo>
                    <a:pt x="181" y="152"/>
                  </a:lnTo>
                  <a:lnTo>
                    <a:pt x="181" y="149"/>
                  </a:lnTo>
                  <a:lnTo>
                    <a:pt x="180" y="149"/>
                  </a:lnTo>
                  <a:lnTo>
                    <a:pt x="180" y="145"/>
                  </a:lnTo>
                  <a:lnTo>
                    <a:pt x="177" y="145"/>
                  </a:lnTo>
                  <a:lnTo>
                    <a:pt x="177" y="138"/>
                  </a:lnTo>
                  <a:lnTo>
                    <a:pt x="159" y="138"/>
                  </a:lnTo>
                  <a:lnTo>
                    <a:pt x="159" y="134"/>
                  </a:lnTo>
                  <a:lnTo>
                    <a:pt x="148" y="134"/>
                  </a:lnTo>
                  <a:lnTo>
                    <a:pt x="148" y="131"/>
                  </a:lnTo>
                  <a:lnTo>
                    <a:pt x="146" y="131"/>
                  </a:lnTo>
                  <a:lnTo>
                    <a:pt x="146" y="129"/>
                  </a:lnTo>
                  <a:lnTo>
                    <a:pt x="145" y="129"/>
                  </a:lnTo>
                  <a:lnTo>
                    <a:pt x="145" y="125"/>
                  </a:lnTo>
                  <a:lnTo>
                    <a:pt x="142" y="125"/>
                  </a:lnTo>
                  <a:lnTo>
                    <a:pt x="142" y="123"/>
                  </a:lnTo>
                  <a:lnTo>
                    <a:pt x="130" y="123"/>
                  </a:lnTo>
                  <a:lnTo>
                    <a:pt x="130" y="117"/>
                  </a:lnTo>
                  <a:lnTo>
                    <a:pt x="126" y="117"/>
                  </a:lnTo>
                  <a:lnTo>
                    <a:pt x="126" y="115"/>
                  </a:lnTo>
                  <a:lnTo>
                    <a:pt x="123" y="115"/>
                  </a:lnTo>
                  <a:lnTo>
                    <a:pt x="123" y="109"/>
                  </a:lnTo>
                  <a:lnTo>
                    <a:pt x="120" y="109"/>
                  </a:lnTo>
                  <a:lnTo>
                    <a:pt x="120" y="107"/>
                  </a:lnTo>
                  <a:lnTo>
                    <a:pt x="118" y="107"/>
                  </a:lnTo>
                  <a:lnTo>
                    <a:pt x="118" y="104"/>
                  </a:lnTo>
                  <a:lnTo>
                    <a:pt x="116" y="104"/>
                  </a:lnTo>
                  <a:lnTo>
                    <a:pt x="116" y="100"/>
                  </a:lnTo>
                  <a:lnTo>
                    <a:pt x="114" y="100"/>
                  </a:lnTo>
                  <a:lnTo>
                    <a:pt x="114" y="97"/>
                  </a:lnTo>
                  <a:lnTo>
                    <a:pt x="111" y="97"/>
                  </a:lnTo>
                  <a:lnTo>
                    <a:pt x="111" y="95"/>
                  </a:lnTo>
                  <a:lnTo>
                    <a:pt x="108" y="95"/>
                  </a:lnTo>
                  <a:lnTo>
                    <a:pt x="108" y="93"/>
                  </a:lnTo>
                  <a:lnTo>
                    <a:pt x="107" y="93"/>
                  </a:lnTo>
                  <a:lnTo>
                    <a:pt x="107" y="90"/>
                  </a:lnTo>
                  <a:lnTo>
                    <a:pt x="105" y="90"/>
                  </a:lnTo>
                  <a:lnTo>
                    <a:pt x="105" y="88"/>
                  </a:lnTo>
                  <a:lnTo>
                    <a:pt x="101" y="88"/>
                  </a:lnTo>
                  <a:lnTo>
                    <a:pt x="101" y="86"/>
                  </a:lnTo>
                  <a:lnTo>
                    <a:pt x="97" y="86"/>
                  </a:lnTo>
                  <a:lnTo>
                    <a:pt x="97" y="82"/>
                  </a:lnTo>
                  <a:lnTo>
                    <a:pt x="92" y="82"/>
                  </a:lnTo>
                  <a:lnTo>
                    <a:pt x="92" y="80"/>
                  </a:lnTo>
                  <a:lnTo>
                    <a:pt x="89" y="80"/>
                  </a:lnTo>
                  <a:lnTo>
                    <a:pt x="89" y="76"/>
                  </a:lnTo>
                  <a:lnTo>
                    <a:pt x="87" y="76"/>
                  </a:lnTo>
                  <a:lnTo>
                    <a:pt x="87" y="69"/>
                  </a:lnTo>
                  <a:lnTo>
                    <a:pt x="85" y="69"/>
                  </a:lnTo>
                  <a:lnTo>
                    <a:pt x="85" y="64"/>
                  </a:lnTo>
                  <a:lnTo>
                    <a:pt x="83" y="64"/>
                  </a:lnTo>
                  <a:lnTo>
                    <a:pt x="83" y="59"/>
                  </a:lnTo>
                  <a:lnTo>
                    <a:pt x="79" y="59"/>
                  </a:lnTo>
                  <a:lnTo>
                    <a:pt x="79" y="55"/>
                  </a:lnTo>
                  <a:lnTo>
                    <a:pt x="74" y="55"/>
                  </a:lnTo>
                  <a:lnTo>
                    <a:pt x="74" y="52"/>
                  </a:lnTo>
                  <a:lnTo>
                    <a:pt x="70" y="52"/>
                  </a:lnTo>
                  <a:lnTo>
                    <a:pt x="70" y="49"/>
                  </a:lnTo>
                  <a:lnTo>
                    <a:pt x="67" y="49"/>
                  </a:lnTo>
                  <a:lnTo>
                    <a:pt x="67" y="47"/>
                  </a:lnTo>
                  <a:lnTo>
                    <a:pt x="64" y="47"/>
                  </a:lnTo>
                  <a:lnTo>
                    <a:pt x="64" y="44"/>
                  </a:lnTo>
                  <a:lnTo>
                    <a:pt x="60" y="44"/>
                  </a:lnTo>
                  <a:lnTo>
                    <a:pt x="60" y="42"/>
                  </a:lnTo>
                  <a:lnTo>
                    <a:pt x="53" y="42"/>
                  </a:lnTo>
                  <a:lnTo>
                    <a:pt x="53" y="36"/>
                  </a:lnTo>
                  <a:lnTo>
                    <a:pt x="50" y="36"/>
                  </a:lnTo>
                  <a:lnTo>
                    <a:pt x="50" y="29"/>
                  </a:lnTo>
                  <a:lnTo>
                    <a:pt x="45" y="29"/>
                  </a:lnTo>
                  <a:lnTo>
                    <a:pt x="45" y="24"/>
                  </a:lnTo>
                  <a:lnTo>
                    <a:pt x="44" y="24"/>
                  </a:lnTo>
                  <a:lnTo>
                    <a:pt x="44" y="21"/>
                  </a:lnTo>
                  <a:lnTo>
                    <a:pt x="40" y="21"/>
                  </a:lnTo>
                  <a:lnTo>
                    <a:pt x="40" y="17"/>
                  </a:lnTo>
                  <a:lnTo>
                    <a:pt x="32" y="17"/>
                  </a:lnTo>
                  <a:lnTo>
                    <a:pt x="32" y="14"/>
                  </a:lnTo>
                  <a:lnTo>
                    <a:pt x="25" y="14"/>
                  </a:lnTo>
                  <a:lnTo>
                    <a:pt x="25" y="12"/>
                  </a:lnTo>
                  <a:lnTo>
                    <a:pt x="23" y="12"/>
                  </a:lnTo>
                  <a:lnTo>
                    <a:pt x="23" y="10"/>
                  </a:lnTo>
                  <a:lnTo>
                    <a:pt x="21" y="10"/>
                  </a:lnTo>
                  <a:lnTo>
                    <a:pt x="21" y="7"/>
                  </a:lnTo>
                  <a:lnTo>
                    <a:pt x="19" y="7"/>
                  </a:lnTo>
                  <a:lnTo>
                    <a:pt x="19" y="3"/>
                  </a:lnTo>
                  <a:lnTo>
                    <a:pt x="16" y="3"/>
                  </a:lnTo>
                  <a:lnTo>
                    <a:pt x="16" y="0"/>
                  </a:lnTo>
                  <a:lnTo>
                    <a:pt x="0" y="0"/>
                  </a:lnTo>
                </a:path>
              </a:pathLst>
            </a:custGeom>
            <a:noFill/>
            <a:ln w="254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 name="TextBox 2"/>
          <p:cNvSpPr txBox="1"/>
          <p:nvPr/>
        </p:nvSpPr>
        <p:spPr>
          <a:xfrm flipH="1">
            <a:off x="3233835" y="1554001"/>
            <a:ext cx="614923" cy="369332"/>
          </a:xfrm>
          <a:prstGeom prst="rect">
            <a:avLst/>
          </a:prstGeom>
          <a:noFill/>
        </p:spPr>
        <p:txBody>
          <a:bodyPr wrap="square" rtlCol="0">
            <a:spAutoFit/>
          </a:bodyPr>
          <a:lstStyle/>
          <a:p>
            <a:pPr algn="ctr"/>
            <a:r>
              <a:rPr lang="en-GB" b="1" dirty="0" smtClean="0"/>
              <a:t>SG</a:t>
            </a:r>
            <a:endParaRPr lang="en-GB" b="1" dirty="0"/>
          </a:p>
        </p:txBody>
      </p:sp>
    </p:spTree>
    <p:extLst>
      <p:ext uri="{BB962C8B-B14F-4D97-AF65-F5344CB8AC3E}">
        <p14:creationId xmlns:p14="http://schemas.microsoft.com/office/powerpoint/2010/main" val="3725249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LBA-004: Résultats d’efficacité et tolérance de IMblaze370, une étude randomisée de phase III comparant </a:t>
            </a:r>
            <a:r>
              <a:rPr lang="fr-FR" dirty="0" err="1"/>
              <a:t>atézolizumab</a:t>
            </a:r>
            <a:r>
              <a:rPr lang="fr-FR" dirty="0"/>
              <a:t> plus </a:t>
            </a:r>
            <a:r>
              <a:rPr lang="fr-FR" dirty="0" err="1"/>
              <a:t>cobimetinib</a:t>
            </a:r>
            <a:r>
              <a:rPr lang="fr-FR" dirty="0"/>
              <a:t> et </a:t>
            </a:r>
            <a:r>
              <a:rPr lang="fr-FR" dirty="0" err="1"/>
              <a:t>atézolizumab</a:t>
            </a:r>
            <a:r>
              <a:rPr lang="fr-FR" dirty="0"/>
              <a:t> en monothérapie vs. </a:t>
            </a:r>
            <a:r>
              <a:rPr lang="fr-FR" dirty="0" err="1"/>
              <a:t>regorafenib</a:t>
            </a:r>
            <a:r>
              <a:rPr lang="fr-FR" dirty="0"/>
              <a:t> dans le cancer colorectal métastatique réfractaire à la chimiothérapie – </a:t>
            </a:r>
            <a:r>
              <a:rPr lang="fr-FR" dirty="0" err="1"/>
              <a:t>Bendell</a:t>
            </a:r>
            <a:r>
              <a:rPr lang="fr-FR" dirty="0"/>
              <a:t> J, et al</a:t>
            </a:r>
          </a:p>
        </p:txBody>
      </p:sp>
      <p:sp>
        <p:nvSpPr>
          <p:cNvPr id="6" name="Content Placeholder 2"/>
          <p:cNvSpPr>
            <a:spLocks noGrp="1"/>
          </p:cNvSpPr>
          <p:nvPr>
            <p:ph idx="1"/>
          </p:nvPr>
        </p:nvSpPr>
        <p:spPr/>
        <p:txBody>
          <a:bodyPr/>
          <a:lstStyle/>
          <a:p>
            <a:pPr marL="0" indent="0">
              <a:buNone/>
            </a:pPr>
            <a:r>
              <a:rPr lang="fr-FR" b="1" dirty="0" smtClean="0"/>
              <a:t>Résultats </a:t>
            </a:r>
          </a:p>
          <a:p>
            <a:pPr marL="0" indent="0" algn="ctr">
              <a:buNone/>
            </a:pPr>
            <a:r>
              <a:rPr lang="fr-FR" b="1" dirty="0" smtClean="0"/>
              <a:t>SG dans les sous-groupes d’intérêt</a:t>
            </a:r>
            <a:endParaRPr lang="fr-FR" b="1" dirty="0"/>
          </a:p>
        </p:txBody>
      </p:sp>
      <p:sp>
        <p:nvSpPr>
          <p:cNvPr id="5" name="Text Placeholder 4"/>
          <p:cNvSpPr>
            <a:spLocks noGrp="1"/>
          </p:cNvSpPr>
          <p:nvPr>
            <p:ph type="body" sz="quarter" idx="11"/>
          </p:nvPr>
        </p:nvSpPr>
        <p:spPr/>
        <p:txBody>
          <a:bodyPr/>
          <a:lstStyle/>
          <a:p>
            <a:r>
              <a:rPr lang="fr-FR" smtClean="0"/>
              <a:t/>
            </a:r>
            <a:br>
              <a:rPr lang="fr-FR" smtClean="0"/>
            </a:br>
            <a:r>
              <a:rPr lang="fr-FR" smtClean="0"/>
              <a:t>Bendell J, et al, Ann Oncol 2018;29(suppl 5):abstr LBA-004</a:t>
            </a:r>
            <a:endParaRPr lang="fr-FR"/>
          </a:p>
        </p:txBody>
      </p:sp>
      <p:sp>
        <p:nvSpPr>
          <p:cNvPr id="7" name="TextBox 6"/>
          <p:cNvSpPr txBox="1"/>
          <p:nvPr/>
        </p:nvSpPr>
        <p:spPr>
          <a:xfrm>
            <a:off x="888078" y="2250091"/>
            <a:ext cx="2271907" cy="3477875"/>
          </a:xfrm>
          <a:prstGeom prst="rect">
            <a:avLst/>
          </a:prstGeom>
          <a:noFill/>
        </p:spPr>
        <p:txBody>
          <a:bodyPr wrap="none" rtlCol="0">
            <a:spAutoFit/>
          </a:bodyPr>
          <a:lstStyle/>
          <a:p>
            <a:r>
              <a:rPr lang="fr-FR" sz="1100" b="1" dirty="0" smtClean="0">
                <a:latin typeface="Arial" panose="020B0604020202020204" pitchFamily="34" charset="0"/>
                <a:cs typeface="Arial" panose="020B0604020202020204" pitchFamily="34" charset="0"/>
              </a:rPr>
              <a:t>Sous-groupe</a:t>
            </a:r>
          </a:p>
          <a:p>
            <a:r>
              <a:rPr lang="fr-FR" sz="1100" dirty="0" smtClean="0">
                <a:latin typeface="Arial" panose="020B0604020202020204" pitchFamily="34" charset="0"/>
                <a:cs typeface="Arial" panose="020B0604020202020204" pitchFamily="34" charset="0"/>
              </a:rPr>
              <a:t>≥65 ans</a:t>
            </a:r>
          </a:p>
          <a:p>
            <a:r>
              <a:rPr lang="fr-FR" sz="1100" dirty="0" smtClean="0">
                <a:latin typeface="Arial" panose="020B0604020202020204" pitchFamily="34" charset="0"/>
                <a:cs typeface="Arial" panose="020B0604020202020204" pitchFamily="34" charset="0"/>
              </a:rPr>
              <a:t>&lt;65 ans</a:t>
            </a:r>
          </a:p>
          <a:p>
            <a:r>
              <a:rPr lang="fr-FR" sz="1100" dirty="0" smtClean="0">
                <a:latin typeface="Arial" panose="020B0604020202020204" pitchFamily="34" charset="0"/>
                <a:cs typeface="Arial" panose="020B0604020202020204" pitchFamily="34" charset="0"/>
              </a:rPr>
              <a:t>Caucasien</a:t>
            </a:r>
          </a:p>
          <a:p>
            <a:r>
              <a:rPr lang="fr-FR" sz="1100" dirty="0" smtClean="0">
                <a:latin typeface="Arial" panose="020B0604020202020204" pitchFamily="34" charset="0"/>
                <a:cs typeface="Arial" panose="020B0604020202020204" pitchFamily="34" charset="0"/>
              </a:rPr>
              <a:t>Non caucasien</a:t>
            </a:r>
          </a:p>
          <a:p>
            <a:r>
              <a:rPr lang="fr-FR" sz="1100" dirty="0" smtClean="0">
                <a:latin typeface="Arial" panose="020B0604020202020204" pitchFamily="34" charset="0"/>
                <a:cs typeface="Arial" panose="020B0604020202020204" pitchFamily="34" charset="0"/>
              </a:rPr>
              <a:t>ECOG PS 0</a:t>
            </a:r>
          </a:p>
          <a:p>
            <a:r>
              <a:rPr lang="fr-FR" sz="1100" dirty="0" smtClean="0">
                <a:latin typeface="Arial" panose="020B0604020202020204" pitchFamily="34" charset="0"/>
                <a:cs typeface="Arial" panose="020B0604020202020204" pitchFamily="34" charset="0"/>
              </a:rPr>
              <a:t>ECOG PS 1</a:t>
            </a:r>
          </a:p>
          <a:p>
            <a:r>
              <a:rPr lang="fr-FR" sz="1100" dirty="0" smtClean="0">
                <a:latin typeface="Arial" panose="020B0604020202020204" pitchFamily="34" charset="0"/>
                <a:cs typeface="Arial" panose="020B0604020202020204" pitchFamily="34" charset="0"/>
              </a:rPr>
              <a:t>&lt;18 mois depuis 1</a:t>
            </a:r>
            <a:r>
              <a:rPr lang="fr-FR" sz="1100" baseline="30000" dirty="0" smtClean="0">
                <a:latin typeface="Arial" panose="020B0604020202020204" pitchFamily="34" charset="0"/>
                <a:cs typeface="Arial" panose="020B0604020202020204" pitchFamily="34" charset="0"/>
              </a:rPr>
              <a:t>e</a:t>
            </a:r>
            <a:r>
              <a:rPr lang="fr-FR" sz="1100" dirty="0" smtClean="0">
                <a:latin typeface="Arial" panose="020B0604020202020204" pitchFamily="34" charset="0"/>
                <a:cs typeface="Arial" panose="020B0604020202020204" pitchFamily="34" charset="0"/>
              </a:rPr>
              <a:t> métastase</a:t>
            </a:r>
          </a:p>
          <a:p>
            <a:r>
              <a:rPr lang="fr-FR" sz="1100" dirty="0" smtClean="0">
                <a:latin typeface="Arial" panose="020B0604020202020204" pitchFamily="34" charset="0"/>
                <a:cs typeface="Arial" panose="020B0604020202020204" pitchFamily="34" charset="0"/>
              </a:rPr>
              <a:t>≥18 mois depuis 1</a:t>
            </a:r>
            <a:r>
              <a:rPr lang="fr-FR" sz="1100" baseline="30000" dirty="0" smtClean="0">
                <a:latin typeface="Arial" panose="020B0604020202020204" pitchFamily="34" charset="0"/>
                <a:cs typeface="Arial" panose="020B0604020202020204" pitchFamily="34" charset="0"/>
              </a:rPr>
              <a:t>e</a:t>
            </a:r>
            <a:r>
              <a:rPr lang="fr-FR" sz="1100" dirty="0" smtClean="0">
                <a:latin typeface="Arial" panose="020B0604020202020204" pitchFamily="34" charset="0"/>
                <a:cs typeface="Arial" panose="020B0604020202020204" pitchFamily="34" charset="0"/>
              </a:rPr>
              <a:t> métastase</a:t>
            </a:r>
          </a:p>
          <a:p>
            <a:r>
              <a:rPr lang="fr-FR" sz="1100" dirty="0" smtClean="0">
                <a:latin typeface="Arial" panose="020B0604020202020204" pitchFamily="34" charset="0"/>
                <a:cs typeface="Arial" panose="020B0604020202020204" pitchFamily="34" charset="0"/>
              </a:rPr>
              <a:t>&gt;3 </a:t>
            </a:r>
            <a:r>
              <a:rPr lang="fr-FR" sz="1100" dirty="0" err="1" smtClean="0">
                <a:latin typeface="Arial" panose="020B0604020202020204" pitchFamily="34" charset="0"/>
                <a:cs typeface="Arial" panose="020B0604020202020204" pitchFamily="34" charset="0"/>
              </a:rPr>
              <a:t>Tx</a:t>
            </a:r>
            <a:r>
              <a:rPr lang="fr-FR" sz="1100" dirty="0" smtClean="0">
                <a:latin typeface="Arial" panose="020B0604020202020204" pitchFamily="34" charset="0"/>
                <a:cs typeface="Arial" panose="020B0604020202020204" pitchFamily="34" charset="0"/>
              </a:rPr>
              <a:t> préalables en métastatique</a:t>
            </a:r>
          </a:p>
          <a:p>
            <a:r>
              <a:rPr lang="fr-FR" sz="1100" dirty="0" smtClean="0">
                <a:latin typeface="Arial" panose="020B0604020202020204" pitchFamily="34" charset="0"/>
                <a:cs typeface="Arial" panose="020B0604020202020204" pitchFamily="34" charset="0"/>
              </a:rPr>
              <a:t>≤3 </a:t>
            </a:r>
            <a:r>
              <a:rPr lang="fr-FR" sz="1100" dirty="0" err="1" smtClean="0">
                <a:latin typeface="Arial" panose="020B0604020202020204" pitchFamily="34" charset="0"/>
                <a:cs typeface="Arial" panose="020B0604020202020204" pitchFamily="34" charset="0"/>
              </a:rPr>
              <a:t>Tx</a:t>
            </a:r>
            <a:r>
              <a:rPr lang="fr-FR" sz="1100" dirty="0" smtClean="0">
                <a:latin typeface="Arial" panose="020B0604020202020204" pitchFamily="34" charset="0"/>
                <a:cs typeface="Arial" panose="020B0604020202020204" pitchFamily="34" charset="0"/>
              </a:rPr>
              <a:t> préalables en métastatique</a:t>
            </a:r>
          </a:p>
          <a:p>
            <a:r>
              <a:rPr lang="fr-FR" sz="1100" dirty="0" smtClean="0">
                <a:latin typeface="Arial" panose="020B0604020202020204" pitchFamily="34" charset="0"/>
                <a:cs typeface="Arial" panose="020B0604020202020204" pitchFamily="34" charset="0"/>
              </a:rPr>
              <a:t>Tumeur côté gauche</a:t>
            </a:r>
          </a:p>
          <a:p>
            <a:r>
              <a:rPr lang="fr-FR" sz="1100" dirty="0" smtClean="0">
                <a:latin typeface="Arial" panose="020B0604020202020204" pitchFamily="34" charset="0"/>
                <a:cs typeface="Arial" panose="020B0604020202020204" pitchFamily="34" charset="0"/>
              </a:rPr>
              <a:t>Tumeur côté droit</a:t>
            </a:r>
          </a:p>
          <a:p>
            <a:r>
              <a:rPr lang="fr-FR" sz="1100" dirty="0" smtClean="0">
                <a:latin typeface="Arial" panose="020B0604020202020204" pitchFamily="34" charset="0"/>
                <a:cs typeface="Arial" panose="020B0604020202020204" pitchFamily="34" charset="0"/>
              </a:rPr>
              <a:t>RAS muté</a:t>
            </a:r>
          </a:p>
          <a:p>
            <a:r>
              <a:rPr lang="fr-FR" sz="1100" dirty="0" smtClean="0">
                <a:latin typeface="Arial" panose="020B0604020202020204" pitchFamily="34" charset="0"/>
                <a:cs typeface="Arial" panose="020B0604020202020204" pitchFamily="34" charset="0"/>
              </a:rPr>
              <a:t>RAS sauvage</a:t>
            </a:r>
          </a:p>
          <a:p>
            <a:r>
              <a:rPr lang="fr-FR" sz="1100" dirty="0" smtClean="0">
                <a:latin typeface="Arial" panose="020B0604020202020204" pitchFamily="34" charset="0"/>
                <a:cs typeface="Arial" panose="020B0604020202020204" pitchFamily="34" charset="0"/>
              </a:rPr>
              <a:t>MSI élevé</a:t>
            </a:r>
          </a:p>
          <a:p>
            <a:r>
              <a:rPr lang="fr-FR" sz="1100" dirty="0" smtClean="0">
                <a:latin typeface="Arial" panose="020B0604020202020204" pitchFamily="34" charset="0"/>
                <a:cs typeface="Arial" panose="020B0604020202020204" pitchFamily="34" charset="0"/>
              </a:rPr>
              <a:t>MSI stable/bas</a:t>
            </a:r>
          </a:p>
          <a:p>
            <a:r>
              <a:rPr lang="fr-FR" sz="1100" dirty="0" smtClean="0">
                <a:latin typeface="Arial" panose="020B0604020202020204" pitchFamily="34" charset="0"/>
                <a:cs typeface="Arial" panose="020B0604020202020204" pitchFamily="34" charset="0"/>
              </a:rPr>
              <a:t>PD-L1 élevé</a:t>
            </a:r>
          </a:p>
          <a:p>
            <a:r>
              <a:rPr lang="fr-FR" sz="1100" dirty="0" smtClean="0">
                <a:latin typeface="Arial" panose="020B0604020202020204" pitchFamily="34" charset="0"/>
                <a:cs typeface="Arial" panose="020B0604020202020204" pitchFamily="34" charset="0"/>
              </a:rPr>
              <a:t>PD-L1 bas</a:t>
            </a:r>
          </a:p>
          <a:p>
            <a:r>
              <a:rPr lang="fr-FR" sz="1100" dirty="0" smtClean="0">
                <a:latin typeface="Arial" panose="020B0604020202020204" pitchFamily="34" charset="0"/>
                <a:cs typeface="Arial" panose="020B0604020202020204" pitchFamily="34" charset="0"/>
              </a:rPr>
              <a:t>ITT</a:t>
            </a:r>
            <a:endParaRPr lang="fr-FR" sz="1100" dirty="0">
              <a:latin typeface="Arial" panose="020B0604020202020204" pitchFamily="34" charset="0"/>
              <a:cs typeface="Arial" panose="020B0604020202020204" pitchFamily="34" charset="0"/>
            </a:endParaRPr>
          </a:p>
        </p:txBody>
      </p:sp>
      <p:cxnSp>
        <p:nvCxnSpPr>
          <p:cNvPr id="8" name="Straight Connector 7"/>
          <p:cNvCxnSpPr/>
          <p:nvPr/>
        </p:nvCxnSpPr>
        <p:spPr>
          <a:xfrm>
            <a:off x="3786457" y="5756553"/>
            <a:ext cx="3515760" cy="0"/>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5941132" y="2448767"/>
            <a:ext cx="20030" cy="3303094"/>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844253" y="57565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940931" y="57565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796425" y="57565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448730" y="6113231"/>
            <a:ext cx="2246547" cy="230832"/>
          </a:xfrm>
          <a:prstGeom prst="rect">
            <a:avLst/>
          </a:prstGeom>
          <a:noFill/>
        </p:spPr>
        <p:txBody>
          <a:bodyPr wrap="none" rtlCol="0">
            <a:spAutoFit/>
          </a:bodyPr>
          <a:lstStyle/>
          <a:p>
            <a:pPr algn="ctr"/>
            <a:r>
              <a:rPr lang="fr-FR" sz="900" b="1" dirty="0" smtClean="0">
                <a:solidFill>
                  <a:schemeClr val="accent3"/>
                </a:solidFill>
                <a:latin typeface="Arial" panose="020B0604020202020204" pitchFamily="34" charset="0"/>
                <a:cs typeface="Arial" panose="020B0604020202020204" pitchFamily="34" charset="0"/>
              </a:rPr>
              <a:t>En faveur atézolizumab + cobimetinib</a:t>
            </a:r>
            <a:endParaRPr lang="fr-FR" sz="900" b="1" dirty="0">
              <a:solidFill>
                <a:schemeClr val="accent3"/>
              </a:solidFill>
              <a:latin typeface="Arial" panose="020B0604020202020204" pitchFamily="34" charset="0"/>
              <a:cs typeface="Arial" panose="020B0604020202020204" pitchFamily="34" charset="0"/>
            </a:endParaRPr>
          </a:p>
        </p:txBody>
      </p:sp>
      <p:sp>
        <p:nvSpPr>
          <p:cNvPr id="14" name="TextBox 13"/>
          <p:cNvSpPr txBox="1"/>
          <p:nvPr/>
        </p:nvSpPr>
        <p:spPr>
          <a:xfrm>
            <a:off x="3623942" y="5835592"/>
            <a:ext cx="344966" cy="230832"/>
          </a:xfrm>
          <a:prstGeom prst="rect">
            <a:avLst/>
          </a:prstGeom>
          <a:noFill/>
        </p:spPr>
        <p:txBody>
          <a:bodyPr wrap="none" rtlCol="0">
            <a:spAutoFit/>
          </a:bodyPr>
          <a:lstStyle/>
          <a:p>
            <a:pPr algn="ctr"/>
            <a:r>
              <a:rPr lang="fr-FR" sz="900" smtClean="0">
                <a:latin typeface="Arial" panose="020B0604020202020204" pitchFamily="34" charset="0"/>
                <a:cs typeface="Arial" panose="020B0604020202020204" pitchFamily="34" charset="0"/>
              </a:rPr>
              <a:t>0,2</a:t>
            </a:r>
            <a:endParaRPr lang="fr-FR" sz="900">
              <a:latin typeface="Arial" panose="020B0604020202020204" pitchFamily="34" charset="0"/>
              <a:cs typeface="Arial" panose="020B0604020202020204" pitchFamily="34" charset="0"/>
            </a:endParaRPr>
          </a:p>
        </p:txBody>
      </p:sp>
      <p:sp>
        <p:nvSpPr>
          <p:cNvPr id="15" name="TextBox 14"/>
          <p:cNvSpPr txBox="1"/>
          <p:nvPr/>
        </p:nvSpPr>
        <p:spPr>
          <a:xfrm>
            <a:off x="5820285" y="5835592"/>
            <a:ext cx="248786" cy="230832"/>
          </a:xfrm>
          <a:prstGeom prst="rect">
            <a:avLst/>
          </a:prstGeom>
          <a:noFill/>
        </p:spPr>
        <p:txBody>
          <a:bodyPr wrap="none" rtlCol="0">
            <a:spAutoFit/>
          </a:bodyPr>
          <a:lstStyle/>
          <a:p>
            <a:pPr algn="ctr"/>
            <a:r>
              <a:rPr lang="fr-FR" sz="900" smtClean="0">
                <a:latin typeface="Arial" panose="020B0604020202020204" pitchFamily="34" charset="0"/>
                <a:cs typeface="Arial" panose="020B0604020202020204" pitchFamily="34" charset="0"/>
              </a:rPr>
              <a:t>1</a:t>
            </a:r>
            <a:endParaRPr lang="fr-FR" sz="900">
              <a:latin typeface="Arial" panose="020B0604020202020204" pitchFamily="34" charset="0"/>
              <a:cs typeface="Arial" panose="020B0604020202020204" pitchFamily="34" charset="0"/>
            </a:endParaRPr>
          </a:p>
        </p:txBody>
      </p:sp>
      <p:sp>
        <p:nvSpPr>
          <p:cNvPr id="16" name="TextBox 15"/>
          <p:cNvSpPr txBox="1"/>
          <p:nvPr/>
        </p:nvSpPr>
        <p:spPr>
          <a:xfrm>
            <a:off x="6720335" y="5835592"/>
            <a:ext cx="248786" cy="230832"/>
          </a:xfrm>
          <a:prstGeom prst="rect">
            <a:avLst/>
          </a:prstGeom>
          <a:noFill/>
        </p:spPr>
        <p:txBody>
          <a:bodyPr wrap="none" rtlCol="0">
            <a:spAutoFit/>
          </a:bodyPr>
          <a:lstStyle/>
          <a:p>
            <a:pPr algn="ctr"/>
            <a:r>
              <a:rPr lang="fr-FR" sz="900" smtClean="0">
                <a:latin typeface="Arial" panose="020B0604020202020204" pitchFamily="34" charset="0"/>
                <a:cs typeface="Arial" panose="020B0604020202020204" pitchFamily="34" charset="0"/>
              </a:rPr>
              <a:t>2</a:t>
            </a:r>
            <a:endParaRPr lang="fr-FR" sz="900">
              <a:latin typeface="Arial" panose="020B0604020202020204" pitchFamily="34" charset="0"/>
              <a:cs typeface="Arial" panose="020B0604020202020204" pitchFamily="34" charset="0"/>
            </a:endParaRPr>
          </a:p>
        </p:txBody>
      </p:sp>
      <p:grpSp>
        <p:nvGrpSpPr>
          <p:cNvPr id="17" name="Group 16"/>
          <p:cNvGrpSpPr/>
          <p:nvPr/>
        </p:nvGrpSpPr>
        <p:grpSpPr>
          <a:xfrm>
            <a:off x="5165002" y="2638096"/>
            <a:ext cx="955141" cy="137424"/>
            <a:chOff x="4113495" y="2021282"/>
            <a:chExt cx="625499" cy="137424"/>
          </a:xfrm>
        </p:grpSpPr>
        <p:cxnSp>
          <p:nvCxnSpPr>
            <p:cNvPr id="18" name="Straight Connector 17"/>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113495"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6278816" y="6113231"/>
            <a:ext cx="1377601" cy="230832"/>
          </a:xfrm>
          <a:prstGeom prst="rect">
            <a:avLst/>
          </a:prstGeom>
          <a:noFill/>
        </p:spPr>
        <p:txBody>
          <a:bodyPr wrap="none" rtlCol="0">
            <a:spAutoFit/>
          </a:bodyPr>
          <a:lstStyle/>
          <a:p>
            <a:pPr algn="ctr"/>
            <a:r>
              <a:rPr lang="fr-FR" sz="900" b="1" dirty="0" smtClean="0">
                <a:solidFill>
                  <a:schemeClr val="accent2"/>
                </a:solidFill>
                <a:latin typeface="Arial" panose="020B0604020202020204" pitchFamily="34" charset="0"/>
                <a:cs typeface="Arial" panose="020B0604020202020204" pitchFamily="34" charset="0"/>
              </a:rPr>
              <a:t>En faveur regorafenib</a:t>
            </a:r>
            <a:endParaRPr lang="fr-FR" sz="900" b="1" dirty="0">
              <a:solidFill>
                <a:schemeClr val="accent2"/>
              </a:solidFill>
              <a:latin typeface="Arial" panose="020B0604020202020204" pitchFamily="34" charset="0"/>
              <a:cs typeface="Arial" panose="020B0604020202020204" pitchFamily="34" charset="0"/>
            </a:endParaRPr>
          </a:p>
        </p:txBody>
      </p:sp>
      <p:sp>
        <p:nvSpPr>
          <p:cNvPr id="22" name="TextBox 21"/>
          <p:cNvSpPr txBox="1"/>
          <p:nvPr/>
        </p:nvSpPr>
        <p:spPr>
          <a:xfrm>
            <a:off x="5500107" y="5982313"/>
            <a:ext cx="896400" cy="230832"/>
          </a:xfrm>
          <a:prstGeom prst="rect">
            <a:avLst/>
          </a:prstGeom>
          <a:noFill/>
        </p:spPr>
        <p:txBody>
          <a:bodyPr wrap="none" rtlCol="0">
            <a:spAutoFit/>
          </a:bodyPr>
          <a:lstStyle/>
          <a:p>
            <a:pPr algn="ctr"/>
            <a:r>
              <a:rPr lang="fr-FR" sz="900" b="1" smtClean="0">
                <a:latin typeface="Arial" panose="020B0604020202020204" pitchFamily="34" charset="0"/>
                <a:cs typeface="Arial" panose="020B0604020202020204" pitchFamily="34" charset="0"/>
              </a:rPr>
              <a:t>Hazard ratio*</a:t>
            </a:r>
            <a:endParaRPr lang="fr-FR" sz="900" b="1" baseline="30000">
              <a:latin typeface="Arial" panose="020B0604020202020204" pitchFamily="34" charset="0"/>
              <a:cs typeface="Arial" panose="020B0604020202020204" pitchFamily="34" charset="0"/>
            </a:endParaRPr>
          </a:p>
        </p:txBody>
      </p:sp>
      <p:cxnSp>
        <p:nvCxnSpPr>
          <p:cNvPr id="23" name="Straight Arrow Connector 22"/>
          <p:cNvCxnSpPr/>
          <p:nvPr/>
        </p:nvCxnSpPr>
        <p:spPr>
          <a:xfrm>
            <a:off x="6434853" y="6097729"/>
            <a:ext cx="638581"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4905756" y="6097729"/>
            <a:ext cx="638581"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143377" y="2250091"/>
            <a:ext cx="420308" cy="3477875"/>
          </a:xfrm>
          <a:prstGeom prst="rect">
            <a:avLst/>
          </a:prstGeom>
          <a:noFill/>
        </p:spPr>
        <p:txBody>
          <a:bodyPr wrap="none" rtlCol="0">
            <a:spAutoFit/>
          </a:bodyPr>
          <a:lstStyle/>
          <a:p>
            <a:pPr algn="ctr"/>
            <a:r>
              <a:rPr lang="fr-FR" sz="1100" b="1" smtClean="0">
                <a:latin typeface="Arial" panose="020B0604020202020204" pitchFamily="34" charset="0"/>
                <a:cs typeface="Arial" panose="020B0604020202020204" pitchFamily="34" charset="0"/>
              </a:rPr>
              <a:t>n</a:t>
            </a:r>
          </a:p>
          <a:p>
            <a:pPr algn="r"/>
            <a:r>
              <a:rPr lang="fr-FR" sz="1100" smtClean="0">
                <a:latin typeface="Arial" panose="020B0604020202020204" pitchFamily="34" charset="0"/>
                <a:cs typeface="Arial" panose="020B0604020202020204" pitchFamily="34" charset="0"/>
              </a:rPr>
              <a:t>86</a:t>
            </a:r>
          </a:p>
          <a:p>
            <a:pPr algn="r"/>
            <a:r>
              <a:rPr lang="fr-FR" sz="1100" smtClean="0">
                <a:latin typeface="Arial" panose="020B0604020202020204" pitchFamily="34" charset="0"/>
                <a:cs typeface="Arial" panose="020B0604020202020204" pitchFamily="34" charset="0"/>
              </a:rPr>
              <a:t>187</a:t>
            </a:r>
          </a:p>
          <a:p>
            <a:pPr algn="r"/>
            <a:r>
              <a:rPr lang="fr-FR" sz="1100" smtClean="0">
                <a:latin typeface="Arial" panose="020B0604020202020204" pitchFamily="34" charset="0"/>
                <a:cs typeface="Arial" panose="020B0604020202020204" pitchFamily="34" charset="0"/>
              </a:rPr>
              <a:t>223</a:t>
            </a:r>
          </a:p>
          <a:p>
            <a:pPr algn="r"/>
            <a:r>
              <a:rPr lang="fr-FR" sz="1100" smtClean="0">
                <a:latin typeface="Arial" panose="020B0604020202020204" pitchFamily="34" charset="0"/>
                <a:cs typeface="Arial" panose="020B0604020202020204" pitchFamily="34" charset="0"/>
              </a:rPr>
              <a:t>39</a:t>
            </a:r>
          </a:p>
          <a:p>
            <a:pPr algn="r"/>
            <a:r>
              <a:rPr lang="fr-FR" sz="1100" smtClean="0">
                <a:latin typeface="Arial" panose="020B0604020202020204" pitchFamily="34" charset="0"/>
                <a:cs typeface="Arial" panose="020B0604020202020204" pitchFamily="34" charset="0"/>
              </a:rPr>
              <a:t>133</a:t>
            </a:r>
          </a:p>
          <a:p>
            <a:pPr algn="r"/>
            <a:r>
              <a:rPr lang="fr-FR" sz="1100" smtClean="0">
                <a:latin typeface="Arial" panose="020B0604020202020204" pitchFamily="34" charset="0"/>
                <a:cs typeface="Arial" panose="020B0604020202020204" pitchFamily="34" charset="0"/>
              </a:rPr>
              <a:t>140</a:t>
            </a:r>
          </a:p>
          <a:p>
            <a:pPr algn="r"/>
            <a:r>
              <a:rPr lang="fr-FR" sz="1100" smtClean="0">
                <a:latin typeface="Arial" panose="020B0604020202020204" pitchFamily="34" charset="0"/>
                <a:cs typeface="Arial" panose="020B0604020202020204" pitchFamily="34" charset="0"/>
              </a:rPr>
              <a:t>83</a:t>
            </a:r>
          </a:p>
          <a:p>
            <a:pPr algn="r"/>
            <a:r>
              <a:rPr lang="fr-FR" sz="1100" smtClean="0">
                <a:latin typeface="Arial" panose="020B0604020202020204" pitchFamily="34" charset="0"/>
                <a:cs typeface="Arial" panose="020B0604020202020204" pitchFamily="34" charset="0"/>
              </a:rPr>
              <a:t>190</a:t>
            </a:r>
          </a:p>
          <a:p>
            <a:pPr algn="r"/>
            <a:r>
              <a:rPr lang="fr-FR" sz="1100" smtClean="0">
                <a:latin typeface="Arial" panose="020B0604020202020204" pitchFamily="34" charset="0"/>
                <a:cs typeface="Arial" panose="020B0604020202020204" pitchFamily="34" charset="0"/>
              </a:rPr>
              <a:t>70</a:t>
            </a:r>
          </a:p>
          <a:p>
            <a:pPr algn="r"/>
            <a:r>
              <a:rPr lang="fr-FR" sz="1100" smtClean="0">
                <a:latin typeface="Arial" panose="020B0604020202020204" pitchFamily="34" charset="0"/>
                <a:cs typeface="Arial" panose="020B0604020202020204" pitchFamily="34" charset="0"/>
              </a:rPr>
              <a:t>203</a:t>
            </a:r>
          </a:p>
          <a:p>
            <a:pPr algn="r"/>
            <a:r>
              <a:rPr lang="fr-FR" sz="1100" smtClean="0">
                <a:latin typeface="Arial" panose="020B0604020202020204" pitchFamily="34" charset="0"/>
                <a:cs typeface="Arial" panose="020B0604020202020204" pitchFamily="34" charset="0"/>
              </a:rPr>
              <a:t>148</a:t>
            </a:r>
          </a:p>
          <a:p>
            <a:pPr algn="r"/>
            <a:r>
              <a:rPr lang="fr-FR" sz="1100" smtClean="0">
                <a:latin typeface="Arial" panose="020B0604020202020204" pitchFamily="34" charset="0"/>
                <a:cs typeface="Arial" panose="020B0604020202020204" pitchFamily="34" charset="0"/>
              </a:rPr>
              <a:t>72</a:t>
            </a:r>
          </a:p>
          <a:p>
            <a:pPr algn="r"/>
            <a:r>
              <a:rPr lang="fr-FR" sz="1100" smtClean="0">
                <a:latin typeface="Arial" panose="020B0604020202020204" pitchFamily="34" charset="0"/>
                <a:cs typeface="Arial" panose="020B0604020202020204" pitchFamily="34" charset="0"/>
              </a:rPr>
              <a:t>148</a:t>
            </a:r>
          </a:p>
          <a:p>
            <a:pPr algn="r"/>
            <a:r>
              <a:rPr lang="fr-FR" sz="1100" smtClean="0">
                <a:latin typeface="Arial" panose="020B0604020202020204" pitchFamily="34" charset="0"/>
                <a:cs typeface="Arial" panose="020B0604020202020204" pitchFamily="34" charset="0"/>
              </a:rPr>
              <a:t>104</a:t>
            </a:r>
          </a:p>
          <a:p>
            <a:pPr algn="r"/>
            <a:r>
              <a:rPr lang="fr-FR" sz="1100" smtClean="0">
                <a:latin typeface="Arial" panose="020B0604020202020204" pitchFamily="34" charset="0"/>
                <a:cs typeface="Arial" panose="020B0604020202020204" pitchFamily="34" charset="0"/>
              </a:rPr>
              <a:t>3</a:t>
            </a:r>
          </a:p>
          <a:p>
            <a:pPr algn="r"/>
            <a:r>
              <a:rPr lang="fr-FR" sz="1100" smtClean="0">
                <a:latin typeface="Arial" panose="020B0604020202020204" pitchFamily="34" charset="0"/>
                <a:cs typeface="Arial" panose="020B0604020202020204" pitchFamily="34" charset="0"/>
              </a:rPr>
              <a:t>250</a:t>
            </a:r>
          </a:p>
          <a:p>
            <a:pPr algn="r"/>
            <a:r>
              <a:rPr lang="fr-FR" sz="1100" smtClean="0">
                <a:latin typeface="Arial" panose="020B0604020202020204" pitchFamily="34" charset="0"/>
                <a:cs typeface="Arial" panose="020B0604020202020204" pitchFamily="34" charset="0"/>
              </a:rPr>
              <a:t>110</a:t>
            </a:r>
          </a:p>
          <a:p>
            <a:pPr algn="r"/>
            <a:r>
              <a:rPr lang="fr-FR" sz="1100" smtClean="0">
                <a:latin typeface="Arial" panose="020B0604020202020204" pitchFamily="34" charset="0"/>
                <a:cs typeface="Arial" panose="020B0604020202020204" pitchFamily="34" charset="0"/>
              </a:rPr>
              <a:t>124</a:t>
            </a:r>
          </a:p>
          <a:p>
            <a:pPr algn="r"/>
            <a:r>
              <a:rPr lang="fr-FR" sz="1100" smtClean="0">
                <a:latin typeface="Arial" panose="020B0604020202020204" pitchFamily="34" charset="0"/>
                <a:cs typeface="Arial" panose="020B0604020202020204" pitchFamily="34" charset="0"/>
              </a:rPr>
              <a:t>273</a:t>
            </a:r>
            <a:endParaRPr lang="fr-FR" sz="1100">
              <a:latin typeface="Arial" panose="020B0604020202020204" pitchFamily="34" charset="0"/>
              <a:cs typeface="Arial" panose="020B0604020202020204" pitchFamily="34" charset="0"/>
            </a:endParaRPr>
          </a:p>
        </p:txBody>
      </p:sp>
      <p:sp>
        <p:nvSpPr>
          <p:cNvPr id="26" name="TextBox 25"/>
          <p:cNvSpPr txBox="1"/>
          <p:nvPr/>
        </p:nvSpPr>
        <p:spPr>
          <a:xfrm>
            <a:off x="7366130" y="2250091"/>
            <a:ext cx="474168" cy="3477875"/>
          </a:xfrm>
          <a:prstGeom prst="rect">
            <a:avLst/>
          </a:prstGeom>
          <a:noFill/>
        </p:spPr>
        <p:txBody>
          <a:bodyPr wrap="none" rtlCol="0">
            <a:spAutoFit/>
          </a:bodyPr>
          <a:lstStyle/>
          <a:p>
            <a:pPr algn="ctr"/>
            <a:r>
              <a:rPr lang="fr-FR" sz="1100" b="1" smtClean="0">
                <a:latin typeface="Arial" panose="020B0604020202020204" pitchFamily="34" charset="0"/>
                <a:cs typeface="Arial" panose="020B0604020202020204" pitchFamily="34" charset="0"/>
              </a:rPr>
              <a:t>HR</a:t>
            </a:r>
          </a:p>
          <a:p>
            <a:pPr algn="r"/>
            <a:r>
              <a:rPr lang="fr-FR" sz="1100" smtClean="0">
                <a:latin typeface="Arial" panose="020B0604020202020204" pitchFamily="34" charset="0"/>
                <a:cs typeface="Arial" panose="020B0604020202020204" pitchFamily="34" charset="0"/>
              </a:rPr>
              <a:t>1,50</a:t>
            </a:r>
          </a:p>
          <a:p>
            <a:pPr algn="r"/>
            <a:r>
              <a:rPr lang="fr-FR" sz="1100" smtClean="0">
                <a:latin typeface="Arial" panose="020B0604020202020204" pitchFamily="34" charset="0"/>
                <a:cs typeface="Arial" panose="020B0604020202020204" pitchFamily="34" charset="0"/>
              </a:rPr>
              <a:t>0,84</a:t>
            </a:r>
          </a:p>
          <a:p>
            <a:pPr algn="r"/>
            <a:r>
              <a:rPr lang="fr-FR" sz="1100" smtClean="0">
                <a:latin typeface="Arial" panose="020B0604020202020204" pitchFamily="34" charset="0"/>
                <a:cs typeface="Arial" panose="020B0604020202020204" pitchFamily="34" charset="0"/>
              </a:rPr>
              <a:t>1,24</a:t>
            </a:r>
          </a:p>
          <a:p>
            <a:pPr algn="r"/>
            <a:r>
              <a:rPr lang="fr-FR" sz="1100" smtClean="0">
                <a:latin typeface="Arial" panose="020B0604020202020204" pitchFamily="34" charset="0"/>
                <a:cs typeface="Arial" panose="020B0604020202020204" pitchFamily="34" charset="0"/>
              </a:rPr>
              <a:t>0,40</a:t>
            </a:r>
          </a:p>
          <a:p>
            <a:pPr algn="r"/>
            <a:r>
              <a:rPr lang="fr-FR" sz="1100" smtClean="0">
                <a:latin typeface="Arial" panose="020B0604020202020204" pitchFamily="34" charset="0"/>
                <a:cs typeface="Arial" panose="020B0604020202020204" pitchFamily="34" charset="0"/>
              </a:rPr>
              <a:t>1,13</a:t>
            </a:r>
          </a:p>
          <a:p>
            <a:pPr algn="r"/>
            <a:r>
              <a:rPr lang="fr-FR" sz="1100" smtClean="0">
                <a:latin typeface="Arial" panose="020B0604020202020204" pitchFamily="34" charset="0"/>
                <a:cs typeface="Arial" panose="020B0604020202020204" pitchFamily="34" charset="0"/>
              </a:rPr>
              <a:t>0,85</a:t>
            </a:r>
          </a:p>
          <a:p>
            <a:pPr algn="r"/>
            <a:r>
              <a:rPr lang="fr-FR" sz="1100" smtClean="0">
                <a:latin typeface="Arial" panose="020B0604020202020204" pitchFamily="34" charset="0"/>
                <a:cs typeface="Arial" panose="020B0604020202020204" pitchFamily="34" charset="0"/>
              </a:rPr>
              <a:t>1,15</a:t>
            </a:r>
          </a:p>
          <a:p>
            <a:pPr algn="r"/>
            <a:r>
              <a:rPr lang="fr-FR" sz="1100" smtClean="0">
                <a:latin typeface="Arial" panose="020B0604020202020204" pitchFamily="34" charset="0"/>
                <a:cs typeface="Arial" panose="020B0604020202020204" pitchFamily="34" charset="0"/>
              </a:rPr>
              <a:t>0,95</a:t>
            </a:r>
          </a:p>
          <a:p>
            <a:pPr algn="r"/>
            <a:r>
              <a:rPr lang="fr-FR" sz="1100" smtClean="0">
                <a:latin typeface="Arial" panose="020B0604020202020204" pitchFamily="34" charset="0"/>
                <a:cs typeface="Arial" panose="020B0604020202020204" pitchFamily="34" charset="0"/>
              </a:rPr>
              <a:t>1,58</a:t>
            </a:r>
          </a:p>
          <a:p>
            <a:pPr algn="r"/>
            <a:r>
              <a:rPr lang="fr-FR" sz="1100" smtClean="0">
                <a:latin typeface="Arial" panose="020B0604020202020204" pitchFamily="34" charset="0"/>
                <a:cs typeface="Arial" panose="020B0604020202020204" pitchFamily="34" charset="0"/>
              </a:rPr>
              <a:t>0,86</a:t>
            </a:r>
          </a:p>
          <a:p>
            <a:pPr algn="r"/>
            <a:r>
              <a:rPr lang="fr-FR" sz="1100" smtClean="0">
                <a:latin typeface="Arial" panose="020B0604020202020204" pitchFamily="34" charset="0"/>
                <a:cs typeface="Arial" panose="020B0604020202020204" pitchFamily="34" charset="0"/>
              </a:rPr>
              <a:t>0,97</a:t>
            </a:r>
          </a:p>
          <a:p>
            <a:pPr algn="r"/>
            <a:r>
              <a:rPr lang="fr-FR" sz="1100" smtClean="0">
                <a:latin typeface="Arial" panose="020B0604020202020204" pitchFamily="34" charset="0"/>
                <a:cs typeface="Arial" panose="020B0604020202020204" pitchFamily="34" charset="0"/>
              </a:rPr>
              <a:t>0,77</a:t>
            </a:r>
          </a:p>
          <a:p>
            <a:pPr algn="r"/>
            <a:r>
              <a:rPr lang="fr-FR" sz="1100" smtClean="0">
                <a:latin typeface="Arial" panose="020B0604020202020204" pitchFamily="34" charset="0"/>
                <a:cs typeface="Arial" panose="020B0604020202020204" pitchFamily="34" charset="0"/>
              </a:rPr>
              <a:t>0,81</a:t>
            </a:r>
          </a:p>
          <a:p>
            <a:pPr algn="r"/>
            <a:r>
              <a:rPr lang="fr-FR" sz="1100" smtClean="0">
                <a:latin typeface="Arial" panose="020B0604020202020204" pitchFamily="34" charset="0"/>
                <a:cs typeface="Arial" panose="020B0604020202020204" pitchFamily="34" charset="0"/>
              </a:rPr>
              <a:t>1,39</a:t>
            </a:r>
          </a:p>
          <a:p>
            <a:pPr algn="r"/>
            <a:r>
              <a:rPr lang="fr-FR" sz="1100" smtClean="0">
                <a:latin typeface="Arial" panose="020B0604020202020204" pitchFamily="34" charset="0"/>
                <a:cs typeface="Arial" panose="020B0604020202020204" pitchFamily="34" charset="0"/>
              </a:rPr>
              <a:t>NE</a:t>
            </a:r>
          </a:p>
          <a:p>
            <a:pPr algn="r"/>
            <a:r>
              <a:rPr lang="fr-FR" sz="1100" smtClean="0">
                <a:latin typeface="Arial" panose="020B0604020202020204" pitchFamily="34" charset="0"/>
                <a:cs typeface="Arial" panose="020B0604020202020204" pitchFamily="34" charset="0"/>
              </a:rPr>
              <a:t>1,01</a:t>
            </a:r>
          </a:p>
          <a:p>
            <a:pPr algn="r"/>
            <a:r>
              <a:rPr lang="fr-FR" sz="1100" smtClean="0">
                <a:latin typeface="Arial" panose="020B0604020202020204" pitchFamily="34" charset="0"/>
                <a:cs typeface="Arial" panose="020B0604020202020204" pitchFamily="34" charset="0"/>
              </a:rPr>
              <a:t>0,80</a:t>
            </a:r>
          </a:p>
          <a:p>
            <a:pPr algn="r"/>
            <a:r>
              <a:rPr lang="fr-FR" sz="1100" smtClean="0">
                <a:latin typeface="Arial" panose="020B0604020202020204" pitchFamily="34" charset="0"/>
                <a:cs typeface="Arial" panose="020B0604020202020204" pitchFamily="34" charset="0"/>
              </a:rPr>
              <a:t>1,26</a:t>
            </a:r>
          </a:p>
          <a:p>
            <a:pPr algn="r"/>
            <a:r>
              <a:rPr lang="fr-FR" sz="1100" smtClean="0">
                <a:latin typeface="Arial" panose="020B0604020202020204" pitchFamily="34" charset="0"/>
                <a:cs typeface="Arial" panose="020B0604020202020204" pitchFamily="34" charset="0"/>
              </a:rPr>
              <a:t>1,01</a:t>
            </a:r>
            <a:endParaRPr lang="fr-FR" sz="1100">
              <a:latin typeface="Arial" panose="020B0604020202020204" pitchFamily="34" charset="0"/>
              <a:cs typeface="Arial" panose="020B0604020202020204" pitchFamily="34" charset="0"/>
            </a:endParaRPr>
          </a:p>
        </p:txBody>
      </p:sp>
      <p:grpSp>
        <p:nvGrpSpPr>
          <p:cNvPr id="27" name="Group 26"/>
          <p:cNvGrpSpPr/>
          <p:nvPr/>
        </p:nvGrpSpPr>
        <p:grpSpPr>
          <a:xfrm>
            <a:off x="5668581" y="2442553"/>
            <a:ext cx="1361435" cy="137424"/>
            <a:chOff x="4113495" y="2021282"/>
            <a:chExt cx="625499" cy="137424"/>
          </a:xfrm>
        </p:grpSpPr>
        <p:cxnSp>
          <p:nvCxnSpPr>
            <p:cNvPr id="28" name="Straight Connector 27"/>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113495"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31" name="Rectangle 30"/>
          <p:cNvSpPr/>
          <p:nvPr/>
        </p:nvSpPr>
        <p:spPr>
          <a:xfrm rot="2700000">
            <a:off x="6320622" y="2458051"/>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Rectangle 31"/>
          <p:cNvSpPr/>
          <p:nvPr/>
        </p:nvSpPr>
        <p:spPr>
          <a:xfrm rot="2700000">
            <a:off x="5593223" y="2651455"/>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33" name="Group 32"/>
          <p:cNvGrpSpPr/>
          <p:nvPr/>
        </p:nvGrpSpPr>
        <p:grpSpPr>
          <a:xfrm>
            <a:off x="3864331" y="2968132"/>
            <a:ext cx="2004835" cy="137424"/>
            <a:chOff x="4114904" y="2021282"/>
            <a:chExt cx="624090" cy="137424"/>
          </a:xfrm>
        </p:grpSpPr>
        <p:cxnSp>
          <p:nvCxnSpPr>
            <p:cNvPr id="34" name="Straight Connector 3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37" name="Rectangle 36"/>
          <p:cNvSpPr/>
          <p:nvPr/>
        </p:nvSpPr>
        <p:spPr>
          <a:xfrm rot="2700000">
            <a:off x="4727364" y="2982844"/>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38" name="Group 37"/>
          <p:cNvGrpSpPr/>
          <p:nvPr/>
        </p:nvGrpSpPr>
        <p:grpSpPr>
          <a:xfrm>
            <a:off x="5681837" y="2806768"/>
            <a:ext cx="890979" cy="137424"/>
            <a:chOff x="4114904" y="2021282"/>
            <a:chExt cx="624090" cy="137424"/>
          </a:xfrm>
        </p:grpSpPr>
        <p:cxnSp>
          <p:nvCxnSpPr>
            <p:cNvPr id="39" name="Straight Connector 3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42" name="Rectangle 41"/>
          <p:cNvSpPr/>
          <p:nvPr/>
        </p:nvSpPr>
        <p:spPr>
          <a:xfrm rot="2700000">
            <a:off x="6091439" y="2817545"/>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43" name="Group 42"/>
          <p:cNvGrpSpPr/>
          <p:nvPr/>
        </p:nvGrpSpPr>
        <p:grpSpPr>
          <a:xfrm>
            <a:off x="5500909" y="3134414"/>
            <a:ext cx="1198788" cy="137424"/>
            <a:chOff x="4114904" y="2021282"/>
            <a:chExt cx="624090" cy="137424"/>
          </a:xfrm>
        </p:grpSpPr>
        <p:cxnSp>
          <p:nvCxnSpPr>
            <p:cNvPr id="44" name="Straight Connector 4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47" name="Rectangle 46"/>
          <p:cNvSpPr/>
          <p:nvPr/>
        </p:nvSpPr>
        <p:spPr>
          <a:xfrm rot="2700000">
            <a:off x="6066143" y="3156782"/>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48" name="Group 47"/>
          <p:cNvGrpSpPr/>
          <p:nvPr/>
        </p:nvGrpSpPr>
        <p:grpSpPr>
          <a:xfrm>
            <a:off x="5225045" y="3299143"/>
            <a:ext cx="1062869" cy="137424"/>
            <a:chOff x="4114904" y="2021282"/>
            <a:chExt cx="624090" cy="137424"/>
          </a:xfrm>
        </p:grpSpPr>
        <p:cxnSp>
          <p:nvCxnSpPr>
            <p:cNvPr id="49" name="Straight Connector 4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52" name="Rectangle 51"/>
          <p:cNvSpPr/>
          <p:nvPr/>
        </p:nvSpPr>
        <p:spPr>
          <a:xfrm rot="2700000">
            <a:off x="5710889" y="3309825"/>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53" name="Group 52"/>
          <p:cNvGrpSpPr/>
          <p:nvPr/>
        </p:nvGrpSpPr>
        <p:grpSpPr>
          <a:xfrm>
            <a:off x="5388121" y="3470964"/>
            <a:ext cx="1456132" cy="137424"/>
            <a:chOff x="4114904" y="2021282"/>
            <a:chExt cx="624090" cy="137424"/>
          </a:xfrm>
        </p:grpSpPr>
        <p:cxnSp>
          <p:nvCxnSpPr>
            <p:cNvPr id="54" name="Straight Connector 5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57" name="Rectangle 56"/>
          <p:cNvSpPr/>
          <p:nvPr/>
        </p:nvSpPr>
        <p:spPr>
          <a:xfrm rot="2700000">
            <a:off x="6097963" y="3485675"/>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58" name="Group 57"/>
          <p:cNvGrpSpPr/>
          <p:nvPr/>
        </p:nvGrpSpPr>
        <p:grpSpPr>
          <a:xfrm>
            <a:off x="5423897" y="3640440"/>
            <a:ext cx="950725" cy="137424"/>
            <a:chOff x="4114904" y="2021282"/>
            <a:chExt cx="624090" cy="137424"/>
          </a:xfrm>
        </p:grpSpPr>
        <p:cxnSp>
          <p:nvCxnSpPr>
            <p:cNvPr id="59" name="Straight Connector 5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62" name="Rectangle 61"/>
          <p:cNvSpPr/>
          <p:nvPr/>
        </p:nvSpPr>
        <p:spPr>
          <a:xfrm rot="2700000">
            <a:off x="5860667" y="3643100"/>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63" name="Group 62"/>
          <p:cNvGrpSpPr/>
          <p:nvPr/>
        </p:nvGrpSpPr>
        <p:grpSpPr>
          <a:xfrm>
            <a:off x="5616471" y="3806175"/>
            <a:ext cx="1685746" cy="137424"/>
            <a:chOff x="4114904" y="2021282"/>
            <a:chExt cx="624090" cy="137424"/>
          </a:xfrm>
        </p:grpSpPr>
        <p:cxnSp>
          <p:nvCxnSpPr>
            <p:cNvPr id="64" name="Straight Connector 6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67" name="Rectangle 66"/>
          <p:cNvSpPr/>
          <p:nvPr/>
        </p:nvSpPr>
        <p:spPr>
          <a:xfrm rot="2700000">
            <a:off x="6475175" y="3824156"/>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68" name="Group 67"/>
          <p:cNvGrpSpPr/>
          <p:nvPr/>
        </p:nvGrpSpPr>
        <p:grpSpPr>
          <a:xfrm>
            <a:off x="5296616" y="3972614"/>
            <a:ext cx="899895" cy="137424"/>
            <a:chOff x="4114904" y="2021282"/>
            <a:chExt cx="624090" cy="137424"/>
          </a:xfrm>
        </p:grpSpPr>
        <p:cxnSp>
          <p:nvCxnSpPr>
            <p:cNvPr id="69" name="Straight Connector 6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72" name="Rectangle 71"/>
          <p:cNvSpPr/>
          <p:nvPr/>
        </p:nvSpPr>
        <p:spPr>
          <a:xfrm rot="2700000">
            <a:off x="5710890" y="3974918"/>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73" name="Group 72"/>
          <p:cNvGrpSpPr/>
          <p:nvPr/>
        </p:nvGrpSpPr>
        <p:grpSpPr>
          <a:xfrm>
            <a:off x="5342299" y="4136039"/>
            <a:ext cx="1123368" cy="137424"/>
            <a:chOff x="4114904" y="2021282"/>
            <a:chExt cx="624090" cy="137424"/>
          </a:xfrm>
        </p:grpSpPr>
        <p:cxnSp>
          <p:nvCxnSpPr>
            <p:cNvPr id="74" name="Straight Connector 7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77" name="Rectangle 76"/>
          <p:cNvSpPr/>
          <p:nvPr/>
        </p:nvSpPr>
        <p:spPr>
          <a:xfrm rot="2700000">
            <a:off x="5863290" y="4145426"/>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78" name="Group 77"/>
          <p:cNvGrpSpPr/>
          <p:nvPr/>
        </p:nvGrpSpPr>
        <p:grpSpPr>
          <a:xfrm>
            <a:off x="4862213" y="4312339"/>
            <a:ext cx="1493714" cy="137424"/>
            <a:chOff x="4114904" y="2021282"/>
            <a:chExt cx="624090" cy="137424"/>
          </a:xfrm>
        </p:grpSpPr>
        <p:cxnSp>
          <p:nvCxnSpPr>
            <p:cNvPr id="79" name="Straight Connector 7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82" name="Rectangle 81"/>
          <p:cNvSpPr/>
          <p:nvPr/>
        </p:nvSpPr>
        <p:spPr>
          <a:xfrm rot="2700000">
            <a:off x="5593223" y="4313230"/>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83" name="Group 82"/>
          <p:cNvGrpSpPr/>
          <p:nvPr/>
        </p:nvGrpSpPr>
        <p:grpSpPr>
          <a:xfrm>
            <a:off x="5165002" y="4480614"/>
            <a:ext cx="1056805" cy="137424"/>
            <a:chOff x="4114904" y="2021282"/>
            <a:chExt cx="624090" cy="137424"/>
          </a:xfrm>
        </p:grpSpPr>
        <p:cxnSp>
          <p:nvCxnSpPr>
            <p:cNvPr id="84" name="Straight Connector 8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87" name="Rectangle 86"/>
          <p:cNvSpPr/>
          <p:nvPr/>
        </p:nvSpPr>
        <p:spPr>
          <a:xfrm rot="2700000">
            <a:off x="5651486" y="4485726"/>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88" name="Group 87"/>
          <p:cNvGrpSpPr/>
          <p:nvPr/>
        </p:nvGrpSpPr>
        <p:grpSpPr>
          <a:xfrm>
            <a:off x="5642892" y="4640518"/>
            <a:ext cx="1430542" cy="137424"/>
            <a:chOff x="4114904" y="2021282"/>
            <a:chExt cx="624090" cy="137424"/>
          </a:xfrm>
        </p:grpSpPr>
        <p:cxnSp>
          <p:nvCxnSpPr>
            <p:cNvPr id="89" name="Straight Connector 8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92" name="Rectangle 91"/>
          <p:cNvSpPr/>
          <p:nvPr/>
        </p:nvSpPr>
        <p:spPr>
          <a:xfrm rot="2700000">
            <a:off x="6334114" y="4650452"/>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93" name="Group 92"/>
          <p:cNvGrpSpPr/>
          <p:nvPr/>
        </p:nvGrpSpPr>
        <p:grpSpPr>
          <a:xfrm>
            <a:off x="5538579" y="4987026"/>
            <a:ext cx="824950" cy="137424"/>
            <a:chOff x="4114904" y="2021282"/>
            <a:chExt cx="624090" cy="137424"/>
          </a:xfrm>
        </p:grpSpPr>
        <p:cxnSp>
          <p:nvCxnSpPr>
            <p:cNvPr id="94" name="Straight Connector 9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97" name="Rectangle 96"/>
          <p:cNvSpPr/>
          <p:nvPr/>
        </p:nvSpPr>
        <p:spPr>
          <a:xfrm rot="2700000">
            <a:off x="5894306" y="4994081"/>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98" name="Group 97"/>
          <p:cNvGrpSpPr/>
          <p:nvPr/>
        </p:nvGrpSpPr>
        <p:grpSpPr>
          <a:xfrm>
            <a:off x="5018554" y="5162223"/>
            <a:ext cx="1269360" cy="137424"/>
            <a:chOff x="4114904" y="2021282"/>
            <a:chExt cx="624090" cy="137424"/>
          </a:xfrm>
        </p:grpSpPr>
        <p:cxnSp>
          <p:nvCxnSpPr>
            <p:cNvPr id="99" name="Straight Connector 9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102" name="Rectangle 101"/>
          <p:cNvSpPr/>
          <p:nvPr/>
        </p:nvSpPr>
        <p:spPr>
          <a:xfrm rot="2700000">
            <a:off x="5599624" y="5182452"/>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03" name="Group 102"/>
          <p:cNvGrpSpPr/>
          <p:nvPr/>
        </p:nvGrpSpPr>
        <p:grpSpPr>
          <a:xfrm>
            <a:off x="5606206" y="5324391"/>
            <a:ext cx="1269360" cy="137424"/>
            <a:chOff x="4114904" y="2021282"/>
            <a:chExt cx="624090" cy="137424"/>
          </a:xfrm>
        </p:grpSpPr>
        <p:cxnSp>
          <p:nvCxnSpPr>
            <p:cNvPr id="104" name="Straight Connector 10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107" name="Rectangle 106"/>
          <p:cNvSpPr/>
          <p:nvPr/>
        </p:nvSpPr>
        <p:spPr>
          <a:xfrm rot="2700000">
            <a:off x="6191646" y="5339877"/>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08" name="Group 107"/>
          <p:cNvGrpSpPr/>
          <p:nvPr/>
        </p:nvGrpSpPr>
        <p:grpSpPr>
          <a:xfrm>
            <a:off x="5559049" y="5482326"/>
            <a:ext cx="796878" cy="137424"/>
            <a:chOff x="4114904" y="2021282"/>
            <a:chExt cx="624090" cy="137424"/>
          </a:xfrm>
        </p:grpSpPr>
        <p:cxnSp>
          <p:nvCxnSpPr>
            <p:cNvPr id="109" name="Straight Connector 10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112" name="Rectangle 111"/>
          <p:cNvSpPr/>
          <p:nvPr/>
        </p:nvSpPr>
        <p:spPr>
          <a:xfrm rot="2700000">
            <a:off x="5913407" y="5497073"/>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3" name="Text Placeholder 8"/>
          <p:cNvSpPr>
            <a:spLocks noGrp="1"/>
          </p:cNvSpPr>
          <p:nvPr>
            <p:ph type="body" sz="quarter" idx="10"/>
          </p:nvPr>
        </p:nvSpPr>
        <p:spPr>
          <a:xfrm>
            <a:off x="365125" y="6096000"/>
            <a:ext cx="4130675" cy="487363"/>
          </a:xfrm>
        </p:spPr>
        <p:txBody>
          <a:bodyPr/>
          <a:lstStyle/>
          <a:p>
            <a:r>
              <a:rPr lang="fr-FR" dirty="0" smtClean="0"/>
              <a:t>*Non stratifié</a:t>
            </a:r>
            <a:endParaRPr lang="fr-FR" dirty="0"/>
          </a:p>
        </p:txBody>
      </p:sp>
    </p:spTree>
    <p:extLst>
      <p:ext uri="{BB962C8B-B14F-4D97-AF65-F5344CB8AC3E}">
        <p14:creationId xmlns:p14="http://schemas.microsoft.com/office/powerpoint/2010/main" val="23727801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LBA-004: Résultats d’efficacité et tolérance de IMblaze370, une étude randomisée de phase III comparant atézolizumab plus cobimetinib et atézolizumab en monothérapie vs. regorafenib dans le cancer colorectal métastatique réfractaire à la chimiothérapie – </a:t>
            </a:r>
            <a:r>
              <a:rPr lang="fr-FR" dirty="0" err="1" smtClean="0"/>
              <a:t>Bendell</a:t>
            </a:r>
            <a:r>
              <a:rPr lang="fr-FR" dirty="0" smtClean="0"/>
              <a:t> J, et al</a:t>
            </a:r>
            <a:endParaRPr lang="fr-FR" dirty="0"/>
          </a:p>
        </p:txBody>
      </p:sp>
      <p:sp>
        <p:nvSpPr>
          <p:cNvPr id="6" name="Content Placeholder 2"/>
          <p:cNvSpPr>
            <a:spLocks noGrp="1"/>
          </p:cNvSpPr>
          <p:nvPr>
            <p:ph idx="1"/>
          </p:nvPr>
        </p:nvSpPr>
        <p:spPr/>
        <p:txBody>
          <a:bodyPr/>
          <a:lstStyle/>
          <a:p>
            <a:pPr marL="0" indent="0">
              <a:buNone/>
            </a:pPr>
            <a:r>
              <a:rPr lang="fr-FR" b="1" dirty="0" smtClean="0"/>
              <a:t>Résultats </a:t>
            </a:r>
          </a:p>
          <a:p>
            <a:pPr marL="0" indent="0" algn="ctr">
              <a:buNone/>
            </a:pPr>
            <a:r>
              <a:rPr lang="fr-FR" b="1" dirty="0" smtClean="0"/>
              <a:t>SSP</a:t>
            </a:r>
            <a:endParaRPr lang="fr-FR" b="1" dirty="0"/>
          </a:p>
        </p:txBody>
      </p:sp>
      <p:sp>
        <p:nvSpPr>
          <p:cNvPr id="5" name="Text Placeholder 4"/>
          <p:cNvSpPr>
            <a:spLocks noGrp="1"/>
          </p:cNvSpPr>
          <p:nvPr>
            <p:ph type="body" sz="quarter" idx="11"/>
          </p:nvPr>
        </p:nvSpPr>
        <p:spPr/>
        <p:txBody>
          <a:bodyPr/>
          <a:lstStyle/>
          <a:p>
            <a:r>
              <a:rPr lang="fr-FR" smtClean="0"/>
              <a:t/>
            </a:r>
            <a:br>
              <a:rPr lang="fr-FR" smtClean="0"/>
            </a:br>
            <a:r>
              <a:rPr lang="fr-FR" smtClean="0"/>
              <a:t>Bendell J, et al, Ann Oncol 2018;29(suppl 5):abstr LBA-004</a:t>
            </a:r>
            <a:endParaRPr lang="fr-FR"/>
          </a:p>
        </p:txBody>
      </p:sp>
      <p:sp>
        <p:nvSpPr>
          <p:cNvPr id="7" name="TextBox 6"/>
          <p:cNvSpPr txBox="1"/>
          <p:nvPr/>
        </p:nvSpPr>
        <p:spPr>
          <a:xfrm>
            <a:off x="4617534" y="5158521"/>
            <a:ext cx="563726" cy="307777"/>
          </a:xfrm>
          <a:prstGeom prst="rect">
            <a:avLst/>
          </a:prstGeom>
          <a:noFill/>
        </p:spPr>
        <p:txBody>
          <a:bodyPr wrap="none" rtlCol="0">
            <a:spAutoFit/>
          </a:bodyPr>
          <a:lstStyle/>
          <a:p>
            <a:pPr algn="ctr" fontAlgn="base">
              <a:spcBef>
                <a:spcPct val="0"/>
              </a:spcBef>
              <a:spcAft>
                <a:spcPct val="0"/>
              </a:spcAft>
            </a:pPr>
            <a:r>
              <a:rPr lang="fr-FR" sz="1400" dirty="0">
                <a:cs typeface="Arial" panose="020B0604020202020204" pitchFamily="34" charset="0"/>
              </a:rPr>
              <a:t>M</a:t>
            </a:r>
            <a:r>
              <a:rPr lang="fr-FR" sz="1400" dirty="0" smtClean="0">
                <a:cs typeface="Arial" panose="020B0604020202020204" pitchFamily="34" charset="0"/>
              </a:rPr>
              <a:t>ois</a:t>
            </a:r>
            <a:endParaRPr lang="fr-FR" sz="1400" dirty="0">
              <a:cs typeface="Arial" panose="020B0604020202020204" pitchFamily="34" charset="0"/>
            </a:endParaRPr>
          </a:p>
        </p:txBody>
      </p:sp>
      <p:sp>
        <p:nvSpPr>
          <p:cNvPr id="8" name="TextBox 7"/>
          <p:cNvSpPr txBox="1"/>
          <p:nvPr/>
        </p:nvSpPr>
        <p:spPr>
          <a:xfrm>
            <a:off x="1945" y="5190791"/>
            <a:ext cx="2364750" cy="954107"/>
          </a:xfrm>
          <a:prstGeom prst="rect">
            <a:avLst/>
          </a:prstGeom>
          <a:noFill/>
        </p:spPr>
        <p:txBody>
          <a:bodyPr wrap="none" rtlCol="0">
            <a:spAutoFit/>
          </a:bodyPr>
          <a:lstStyle/>
          <a:p>
            <a:pPr algn="r"/>
            <a:r>
              <a:rPr lang="fr-FR" sz="1400" dirty="0" smtClean="0"/>
              <a:t>N</a:t>
            </a:r>
          </a:p>
          <a:p>
            <a:pPr algn="r"/>
            <a:r>
              <a:rPr lang="fr-FR" sz="1400" dirty="0" err="1" smtClean="0">
                <a:solidFill>
                  <a:schemeClr val="accent3"/>
                </a:solidFill>
              </a:rPr>
              <a:t>Atézolizumab</a:t>
            </a:r>
            <a:r>
              <a:rPr lang="fr-FR" sz="1400" dirty="0" smtClean="0">
                <a:solidFill>
                  <a:schemeClr val="accent3"/>
                </a:solidFill>
              </a:rPr>
              <a:t> + cobimetinib</a:t>
            </a:r>
          </a:p>
          <a:p>
            <a:pPr algn="r"/>
            <a:r>
              <a:rPr lang="fr-FR" sz="1400" dirty="0" err="1" smtClean="0">
                <a:solidFill>
                  <a:schemeClr val="accent4"/>
                </a:solidFill>
              </a:rPr>
              <a:t>Atézolizumab</a:t>
            </a:r>
            <a:endParaRPr lang="fr-FR" sz="1400" dirty="0" smtClean="0">
              <a:solidFill>
                <a:schemeClr val="accent4"/>
              </a:solidFill>
            </a:endParaRPr>
          </a:p>
          <a:p>
            <a:pPr algn="r"/>
            <a:r>
              <a:rPr lang="fr-FR" sz="1400" dirty="0" smtClean="0">
                <a:solidFill>
                  <a:schemeClr val="accent2"/>
                </a:solidFill>
              </a:rPr>
              <a:t>Regorafenib</a:t>
            </a:r>
          </a:p>
        </p:txBody>
      </p:sp>
      <p:sp>
        <p:nvSpPr>
          <p:cNvPr id="9" name="Freeform 8"/>
          <p:cNvSpPr>
            <a:spLocks/>
          </p:cNvSpPr>
          <p:nvPr/>
        </p:nvSpPr>
        <p:spPr bwMode="auto">
          <a:xfrm>
            <a:off x="2398737" y="1897349"/>
            <a:ext cx="4767644" cy="3052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0" name="Line 6"/>
          <p:cNvSpPr>
            <a:spLocks noChangeShapeType="1"/>
          </p:cNvSpPr>
          <p:nvPr/>
        </p:nvSpPr>
        <p:spPr bwMode="auto">
          <a:xfrm>
            <a:off x="2324380" y="1897348"/>
            <a:ext cx="7405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1" name="Line 7"/>
          <p:cNvSpPr>
            <a:spLocks noChangeShapeType="1"/>
          </p:cNvSpPr>
          <p:nvPr/>
        </p:nvSpPr>
        <p:spPr bwMode="auto">
          <a:xfrm>
            <a:off x="2324380" y="2476277"/>
            <a:ext cx="7405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2" name="Line 8"/>
          <p:cNvSpPr>
            <a:spLocks noChangeShapeType="1"/>
          </p:cNvSpPr>
          <p:nvPr/>
        </p:nvSpPr>
        <p:spPr bwMode="auto">
          <a:xfrm>
            <a:off x="2324380" y="3042522"/>
            <a:ext cx="7405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3" name="Line 9"/>
          <p:cNvSpPr>
            <a:spLocks noChangeShapeType="1"/>
          </p:cNvSpPr>
          <p:nvPr/>
        </p:nvSpPr>
        <p:spPr bwMode="auto">
          <a:xfrm>
            <a:off x="2324380" y="3627795"/>
            <a:ext cx="7405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4" name="Line 10"/>
          <p:cNvSpPr>
            <a:spLocks noChangeShapeType="1"/>
          </p:cNvSpPr>
          <p:nvPr/>
        </p:nvSpPr>
        <p:spPr bwMode="auto">
          <a:xfrm>
            <a:off x="2324380" y="4200384"/>
            <a:ext cx="7405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5" name="Line 11"/>
          <p:cNvSpPr>
            <a:spLocks noChangeShapeType="1"/>
          </p:cNvSpPr>
          <p:nvPr/>
        </p:nvSpPr>
        <p:spPr bwMode="auto">
          <a:xfrm>
            <a:off x="2324380" y="4779316"/>
            <a:ext cx="7405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6" name="Line 12"/>
          <p:cNvSpPr>
            <a:spLocks noChangeShapeType="1"/>
          </p:cNvSpPr>
          <p:nvPr/>
        </p:nvSpPr>
        <p:spPr bwMode="auto">
          <a:xfrm>
            <a:off x="4097611" y="495058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7" name="Line 13"/>
          <p:cNvSpPr>
            <a:spLocks noChangeShapeType="1"/>
          </p:cNvSpPr>
          <p:nvPr/>
        </p:nvSpPr>
        <p:spPr bwMode="auto">
          <a:xfrm>
            <a:off x="3335990" y="495058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8" name="TextBox 17"/>
          <p:cNvSpPr txBox="1"/>
          <p:nvPr/>
        </p:nvSpPr>
        <p:spPr>
          <a:xfrm rot="16200000">
            <a:off x="832204" y="3239590"/>
            <a:ext cx="1927957" cy="307777"/>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Probabilité de SSP, %</a:t>
            </a:r>
            <a:endParaRPr lang="fr-FR" sz="1400" dirty="0">
              <a:cs typeface="Arial" panose="020B0604020202020204" pitchFamily="34" charset="0"/>
            </a:endParaRPr>
          </a:p>
        </p:txBody>
      </p:sp>
      <p:sp>
        <p:nvSpPr>
          <p:cNvPr id="19" name="TextBox 18"/>
          <p:cNvSpPr txBox="1"/>
          <p:nvPr/>
        </p:nvSpPr>
        <p:spPr>
          <a:xfrm>
            <a:off x="1914389" y="1740190"/>
            <a:ext cx="482824" cy="307777"/>
          </a:xfrm>
          <a:prstGeom prst="rect">
            <a:avLst/>
          </a:prstGeom>
          <a:noFill/>
        </p:spPr>
        <p:txBody>
          <a:bodyPr wrap="none" rtlCol="0" anchor="ctr" anchorCtr="0">
            <a:spAutoFit/>
          </a:bodyPr>
          <a:lstStyle/>
          <a:p>
            <a:pPr algn="r"/>
            <a:r>
              <a:rPr lang="fr-FR" sz="1400" smtClean="0">
                <a:cs typeface="Arial" panose="020B0604020202020204" pitchFamily="34" charset="0"/>
              </a:rPr>
              <a:t>100</a:t>
            </a:r>
            <a:endParaRPr lang="fr-FR" sz="1400">
              <a:cs typeface="Arial" panose="020B0604020202020204" pitchFamily="34" charset="0"/>
            </a:endParaRPr>
          </a:p>
        </p:txBody>
      </p:sp>
      <p:sp>
        <p:nvSpPr>
          <p:cNvPr id="20" name="TextBox 19"/>
          <p:cNvSpPr txBox="1"/>
          <p:nvPr/>
        </p:nvSpPr>
        <p:spPr>
          <a:xfrm>
            <a:off x="2013775" y="2321402"/>
            <a:ext cx="383438" cy="307777"/>
          </a:xfrm>
          <a:prstGeom prst="rect">
            <a:avLst/>
          </a:prstGeom>
          <a:noFill/>
        </p:spPr>
        <p:txBody>
          <a:bodyPr wrap="none" rtlCol="0" anchor="ctr" anchorCtr="0">
            <a:spAutoFit/>
          </a:bodyPr>
          <a:lstStyle/>
          <a:p>
            <a:pPr algn="r"/>
            <a:r>
              <a:rPr lang="fr-FR" sz="1400" smtClean="0">
                <a:cs typeface="Arial" panose="020B0604020202020204" pitchFamily="34" charset="0"/>
              </a:rPr>
              <a:t>80</a:t>
            </a:r>
            <a:endParaRPr lang="fr-FR" sz="1400">
              <a:cs typeface="Arial" panose="020B0604020202020204" pitchFamily="34" charset="0"/>
            </a:endParaRPr>
          </a:p>
        </p:txBody>
      </p:sp>
      <p:sp>
        <p:nvSpPr>
          <p:cNvPr id="21" name="TextBox 20"/>
          <p:cNvSpPr txBox="1"/>
          <p:nvPr/>
        </p:nvSpPr>
        <p:spPr>
          <a:xfrm>
            <a:off x="2013775" y="2887376"/>
            <a:ext cx="383438" cy="307777"/>
          </a:xfrm>
          <a:prstGeom prst="rect">
            <a:avLst/>
          </a:prstGeom>
          <a:noFill/>
        </p:spPr>
        <p:txBody>
          <a:bodyPr wrap="none" rtlCol="0" anchor="ctr" anchorCtr="0">
            <a:spAutoFit/>
          </a:bodyPr>
          <a:lstStyle/>
          <a:p>
            <a:pPr algn="r"/>
            <a:r>
              <a:rPr lang="fr-FR" sz="1400" smtClean="0">
                <a:cs typeface="Arial" panose="020B0604020202020204" pitchFamily="34" charset="0"/>
              </a:rPr>
              <a:t>60</a:t>
            </a:r>
            <a:endParaRPr lang="fr-FR" sz="1400">
              <a:cs typeface="Arial" panose="020B0604020202020204" pitchFamily="34" charset="0"/>
            </a:endParaRPr>
          </a:p>
        </p:txBody>
      </p:sp>
      <p:sp>
        <p:nvSpPr>
          <p:cNvPr id="22" name="TextBox 21"/>
          <p:cNvSpPr txBox="1"/>
          <p:nvPr/>
        </p:nvSpPr>
        <p:spPr>
          <a:xfrm>
            <a:off x="2013775" y="3472377"/>
            <a:ext cx="383438" cy="307777"/>
          </a:xfrm>
          <a:prstGeom prst="rect">
            <a:avLst/>
          </a:prstGeom>
          <a:noFill/>
        </p:spPr>
        <p:txBody>
          <a:bodyPr wrap="none" rtlCol="0" anchor="ctr" anchorCtr="0">
            <a:spAutoFit/>
          </a:bodyPr>
          <a:lstStyle/>
          <a:p>
            <a:pPr algn="r"/>
            <a:r>
              <a:rPr lang="fr-FR" sz="1400" smtClean="0">
                <a:cs typeface="Arial" panose="020B0604020202020204" pitchFamily="34" charset="0"/>
              </a:rPr>
              <a:t>40</a:t>
            </a:r>
            <a:endParaRPr lang="fr-FR" sz="1400">
              <a:cs typeface="Arial" panose="020B0604020202020204" pitchFamily="34" charset="0"/>
            </a:endParaRPr>
          </a:p>
        </p:txBody>
      </p:sp>
      <p:sp>
        <p:nvSpPr>
          <p:cNvPr id="23" name="TextBox 22"/>
          <p:cNvSpPr txBox="1"/>
          <p:nvPr/>
        </p:nvSpPr>
        <p:spPr>
          <a:xfrm>
            <a:off x="2013775" y="4044693"/>
            <a:ext cx="383438" cy="307777"/>
          </a:xfrm>
          <a:prstGeom prst="rect">
            <a:avLst/>
          </a:prstGeom>
          <a:noFill/>
        </p:spPr>
        <p:txBody>
          <a:bodyPr wrap="none" rtlCol="0" anchor="ctr" anchorCtr="0">
            <a:spAutoFit/>
          </a:bodyPr>
          <a:lstStyle/>
          <a:p>
            <a:pPr algn="r"/>
            <a:r>
              <a:rPr lang="fr-FR" sz="1400" smtClean="0">
                <a:cs typeface="Arial" panose="020B0604020202020204" pitchFamily="34" charset="0"/>
              </a:rPr>
              <a:t>20</a:t>
            </a:r>
            <a:endParaRPr lang="fr-FR" sz="1400">
              <a:cs typeface="Arial" panose="020B0604020202020204" pitchFamily="34" charset="0"/>
            </a:endParaRPr>
          </a:p>
        </p:txBody>
      </p:sp>
      <p:sp>
        <p:nvSpPr>
          <p:cNvPr id="24" name="TextBox 23"/>
          <p:cNvSpPr txBox="1"/>
          <p:nvPr/>
        </p:nvSpPr>
        <p:spPr>
          <a:xfrm>
            <a:off x="2113161" y="4623352"/>
            <a:ext cx="284052" cy="307777"/>
          </a:xfrm>
          <a:prstGeom prst="rect">
            <a:avLst/>
          </a:prstGeom>
          <a:noFill/>
        </p:spPr>
        <p:txBody>
          <a:bodyPr wrap="none" rtlCol="0" anchor="ctr" anchorCtr="0">
            <a:spAutoFit/>
          </a:bodyPr>
          <a:lstStyle/>
          <a:p>
            <a:pPr algn="r"/>
            <a:r>
              <a:rPr lang="fr-FR" sz="1400" smtClean="0">
                <a:cs typeface="Arial" panose="020B0604020202020204" pitchFamily="34" charset="0"/>
              </a:rPr>
              <a:t>0</a:t>
            </a:r>
            <a:endParaRPr lang="fr-FR" sz="1400">
              <a:cs typeface="Arial" panose="020B0604020202020204" pitchFamily="34" charset="0"/>
            </a:endParaRPr>
          </a:p>
        </p:txBody>
      </p:sp>
      <p:sp>
        <p:nvSpPr>
          <p:cNvPr id="25" name="Line 21"/>
          <p:cNvSpPr>
            <a:spLocks noChangeShapeType="1"/>
          </p:cNvSpPr>
          <p:nvPr/>
        </p:nvSpPr>
        <p:spPr bwMode="auto">
          <a:xfrm>
            <a:off x="2508839" y="495058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26" name="TextBox 25"/>
          <p:cNvSpPr txBox="1"/>
          <p:nvPr/>
        </p:nvSpPr>
        <p:spPr>
          <a:xfrm>
            <a:off x="2273495" y="4975347"/>
            <a:ext cx="482824" cy="1169551"/>
          </a:xfrm>
          <a:prstGeom prst="rect">
            <a:avLst/>
          </a:prstGeom>
          <a:noFill/>
        </p:spPr>
        <p:txBody>
          <a:bodyPr wrap="none" rtlCol="0" anchor="t" anchorCtr="0">
            <a:spAutoFit/>
          </a:bodyPr>
          <a:lstStyle/>
          <a:p>
            <a:pPr algn="ctr"/>
            <a:r>
              <a:rPr lang="fr-FR" sz="1400" smtClean="0">
                <a:cs typeface="Arial" panose="020B0604020202020204" pitchFamily="34" charset="0"/>
              </a:rPr>
              <a:t>0</a:t>
            </a:r>
          </a:p>
          <a:p>
            <a:pPr algn="ctr"/>
            <a:endParaRPr lang="fr-FR" sz="1400" smtClean="0">
              <a:solidFill>
                <a:srgbClr val="000000"/>
              </a:solidFill>
              <a:cs typeface="Arial" panose="020B0604020202020204" pitchFamily="34" charset="0"/>
            </a:endParaRPr>
          </a:p>
          <a:p>
            <a:pPr algn="r"/>
            <a:r>
              <a:rPr lang="fr-FR" sz="1400" smtClean="0">
                <a:solidFill>
                  <a:schemeClr val="accent3"/>
                </a:solidFill>
                <a:cs typeface="Arial" panose="020B0604020202020204" pitchFamily="34" charset="0"/>
              </a:rPr>
              <a:t>183</a:t>
            </a:r>
          </a:p>
          <a:p>
            <a:pPr algn="r"/>
            <a:r>
              <a:rPr lang="fr-FR" sz="1400" smtClean="0">
                <a:solidFill>
                  <a:schemeClr val="accent4"/>
                </a:solidFill>
                <a:cs typeface="Arial" panose="020B0604020202020204" pitchFamily="34" charset="0"/>
              </a:rPr>
              <a:t>90</a:t>
            </a:r>
          </a:p>
          <a:p>
            <a:pPr algn="r"/>
            <a:r>
              <a:rPr lang="fr-FR" sz="1400" smtClean="0">
                <a:solidFill>
                  <a:schemeClr val="accent2"/>
                </a:solidFill>
                <a:cs typeface="Arial" panose="020B0604020202020204" pitchFamily="34" charset="0"/>
              </a:rPr>
              <a:t>90</a:t>
            </a:r>
            <a:endParaRPr lang="fr-FR" sz="1400">
              <a:solidFill>
                <a:schemeClr val="accent2"/>
              </a:solidFill>
              <a:cs typeface="Arial" panose="020B0604020202020204" pitchFamily="34" charset="0"/>
            </a:endParaRPr>
          </a:p>
        </p:txBody>
      </p:sp>
      <p:sp>
        <p:nvSpPr>
          <p:cNvPr id="27" name="TextBox 26"/>
          <p:cNvSpPr txBox="1"/>
          <p:nvPr/>
        </p:nvSpPr>
        <p:spPr>
          <a:xfrm>
            <a:off x="4109862" y="5019083"/>
            <a:ext cx="184666" cy="307777"/>
          </a:xfrm>
          <a:prstGeom prst="rect">
            <a:avLst/>
          </a:prstGeom>
          <a:noFill/>
        </p:spPr>
        <p:txBody>
          <a:bodyPr wrap="none" rtlCol="0" anchor="t" anchorCtr="0">
            <a:spAutoFit/>
          </a:bodyPr>
          <a:lstStyle/>
          <a:p>
            <a:pPr algn="ctr"/>
            <a:endParaRPr lang="fr-FR" sz="1400">
              <a:solidFill>
                <a:srgbClr val="000000"/>
              </a:solidFill>
              <a:cs typeface="Arial" panose="020B0604020202020204" pitchFamily="34" charset="0"/>
            </a:endParaRPr>
          </a:p>
        </p:txBody>
      </p:sp>
      <p:sp>
        <p:nvSpPr>
          <p:cNvPr id="28" name="TextBox 27"/>
          <p:cNvSpPr txBox="1"/>
          <p:nvPr/>
        </p:nvSpPr>
        <p:spPr>
          <a:xfrm>
            <a:off x="3138802" y="4975347"/>
            <a:ext cx="385041" cy="1169551"/>
          </a:xfrm>
          <a:prstGeom prst="rect">
            <a:avLst/>
          </a:prstGeom>
          <a:noFill/>
        </p:spPr>
        <p:txBody>
          <a:bodyPr wrap="none" rtlCol="0" anchor="t" anchorCtr="0">
            <a:spAutoFit/>
          </a:bodyPr>
          <a:lstStyle/>
          <a:p>
            <a:pPr algn="ctr"/>
            <a:r>
              <a:rPr lang="fr-FR" sz="1400" smtClean="0">
                <a:cs typeface="Arial" panose="020B0604020202020204" pitchFamily="34" charset="0"/>
              </a:rPr>
              <a:t>3</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49</a:t>
            </a:r>
          </a:p>
          <a:p>
            <a:pPr algn="ctr"/>
            <a:r>
              <a:rPr lang="fr-FR" sz="1400" smtClean="0">
                <a:solidFill>
                  <a:schemeClr val="accent4"/>
                </a:solidFill>
                <a:cs typeface="Arial" panose="020B0604020202020204" pitchFamily="34" charset="0"/>
              </a:rPr>
              <a:t>22</a:t>
            </a:r>
          </a:p>
          <a:p>
            <a:pPr algn="ctr"/>
            <a:r>
              <a:rPr lang="fr-FR" sz="1400" smtClean="0">
                <a:solidFill>
                  <a:schemeClr val="accent2"/>
                </a:solidFill>
                <a:cs typeface="Arial" panose="020B0604020202020204" pitchFamily="34" charset="0"/>
              </a:rPr>
              <a:t>33</a:t>
            </a:r>
            <a:endParaRPr lang="fr-FR" sz="1400">
              <a:solidFill>
                <a:schemeClr val="accent2"/>
              </a:solidFill>
              <a:cs typeface="Arial" panose="020B0604020202020204" pitchFamily="34" charset="0"/>
            </a:endParaRPr>
          </a:p>
        </p:txBody>
      </p:sp>
      <p:sp>
        <p:nvSpPr>
          <p:cNvPr id="29" name="TextBox 28"/>
          <p:cNvSpPr txBox="1"/>
          <p:nvPr/>
        </p:nvSpPr>
        <p:spPr>
          <a:xfrm>
            <a:off x="3913065" y="4975347"/>
            <a:ext cx="383438" cy="1169551"/>
          </a:xfrm>
          <a:prstGeom prst="rect">
            <a:avLst/>
          </a:prstGeom>
          <a:noFill/>
        </p:spPr>
        <p:txBody>
          <a:bodyPr wrap="none" rtlCol="0" anchor="t" anchorCtr="0">
            <a:spAutoFit/>
          </a:bodyPr>
          <a:lstStyle/>
          <a:p>
            <a:pPr algn="ctr"/>
            <a:r>
              <a:rPr lang="fr-FR" sz="1400" smtClean="0">
                <a:cs typeface="Arial" panose="020B0604020202020204" pitchFamily="34" charset="0"/>
              </a:rPr>
              <a:t>6</a:t>
            </a:r>
          </a:p>
          <a:p>
            <a:pPr algn="ctr"/>
            <a:endParaRPr lang="fr-FR" sz="1400" smtClean="0">
              <a:solidFill>
                <a:srgbClr val="000000"/>
              </a:solidFill>
              <a:cs typeface="Arial" panose="020B0604020202020204" pitchFamily="34" charset="0"/>
            </a:endParaRPr>
          </a:p>
          <a:p>
            <a:pPr algn="r"/>
            <a:r>
              <a:rPr lang="fr-FR" sz="1400" smtClean="0">
                <a:solidFill>
                  <a:schemeClr val="accent3"/>
                </a:solidFill>
                <a:cs typeface="Arial" panose="020B0604020202020204" pitchFamily="34" charset="0"/>
              </a:rPr>
              <a:t>18</a:t>
            </a:r>
          </a:p>
          <a:p>
            <a:pPr algn="r"/>
            <a:r>
              <a:rPr lang="fr-FR" sz="1400" smtClean="0">
                <a:solidFill>
                  <a:schemeClr val="accent4"/>
                </a:solidFill>
                <a:cs typeface="Arial" panose="020B0604020202020204" pitchFamily="34" charset="0"/>
              </a:rPr>
              <a:t>7</a:t>
            </a:r>
          </a:p>
          <a:p>
            <a:pPr algn="r"/>
            <a:r>
              <a:rPr lang="fr-FR" sz="1400" smtClean="0">
                <a:solidFill>
                  <a:schemeClr val="accent2"/>
                </a:solidFill>
                <a:cs typeface="Arial" panose="020B0604020202020204" pitchFamily="34" charset="0"/>
              </a:rPr>
              <a:t>13</a:t>
            </a:r>
            <a:endParaRPr lang="fr-FR" sz="1400">
              <a:solidFill>
                <a:schemeClr val="accent2"/>
              </a:solidFill>
              <a:cs typeface="Arial" panose="020B0604020202020204" pitchFamily="34" charset="0"/>
            </a:endParaRPr>
          </a:p>
        </p:txBody>
      </p:sp>
      <p:sp>
        <p:nvSpPr>
          <p:cNvPr id="30" name="Line 17"/>
          <p:cNvSpPr>
            <a:spLocks noChangeShapeType="1"/>
          </p:cNvSpPr>
          <p:nvPr/>
        </p:nvSpPr>
        <p:spPr bwMode="auto">
          <a:xfrm>
            <a:off x="5588767" y="495058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31" name="TextBox 30"/>
          <p:cNvSpPr txBox="1"/>
          <p:nvPr/>
        </p:nvSpPr>
        <p:spPr>
          <a:xfrm>
            <a:off x="5398730" y="4975347"/>
            <a:ext cx="387671" cy="1169551"/>
          </a:xfrm>
          <a:prstGeom prst="rect">
            <a:avLst/>
          </a:prstGeom>
          <a:noFill/>
        </p:spPr>
        <p:txBody>
          <a:bodyPr wrap="none" rtlCol="0" anchor="t" anchorCtr="0">
            <a:spAutoFit/>
          </a:bodyPr>
          <a:lstStyle/>
          <a:p>
            <a:pPr algn="ctr"/>
            <a:r>
              <a:rPr lang="fr-FR" sz="1400" smtClean="0">
                <a:cs typeface="Arial" panose="020B0604020202020204" pitchFamily="34" charset="0"/>
              </a:rPr>
              <a:t>12</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6</a:t>
            </a:r>
          </a:p>
          <a:p>
            <a:pPr algn="ctr"/>
            <a:r>
              <a:rPr lang="fr-FR" sz="1400" smtClean="0">
                <a:solidFill>
                  <a:schemeClr val="accent4"/>
                </a:solidFill>
                <a:cs typeface="Arial" panose="020B0604020202020204" pitchFamily="34" charset="0"/>
              </a:rPr>
              <a:t>1</a:t>
            </a:r>
          </a:p>
          <a:p>
            <a:pPr algn="ctr"/>
            <a:r>
              <a:rPr lang="fr-FR" sz="1400" smtClean="0">
                <a:solidFill>
                  <a:schemeClr val="accent2"/>
                </a:solidFill>
                <a:cs typeface="Arial" panose="020B0604020202020204" pitchFamily="34" charset="0"/>
              </a:rPr>
              <a:t>5</a:t>
            </a:r>
            <a:endParaRPr lang="fr-FR" sz="1400">
              <a:solidFill>
                <a:schemeClr val="accent2"/>
              </a:solidFill>
              <a:cs typeface="Arial" panose="020B0604020202020204" pitchFamily="34" charset="0"/>
            </a:endParaRPr>
          </a:p>
        </p:txBody>
      </p:sp>
      <p:sp>
        <p:nvSpPr>
          <p:cNvPr id="32" name="Line 14"/>
          <p:cNvSpPr>
            <a:spLocks noChangeShapeType="1"/>
          </p:cNvSpPr>
          <p:nvPr/>
        </p:nvSpPr>
        <p:spPr bwMode="auto">
          <a:xfrm>
            <a:off x="4864736" y="4950551"/>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33" name="TextBox 32"/>
          <p:cNvSpPr txBox="1"/>
          <p:nvPr/>
        </p:nvSpPr>
        <p:spPr>
          <a:xfrm>
            <a:off x="4671238" y="4975315"/>
            <a:ext cx="383438" cy="1169551"/>
          </a:xfrm>
          <a:prstGeom prst="rect">
            <a:avLst/>
          </a:prstGeom>
          <a:noFill/>
        </p:spPr>
        <p:txBody>
          <a:bodyPr wrap="none" rtlCol="0" anchor="t" anchorCtr="0">
            <a:spAutoFit/>
          </a:bodyPr>
          <a:lstStyle/>
          <a:p>
            <a:pPr algn="ctr"/>
            <a:r>
              <a:rPr lang="fr-FR" sz="1400" smtClean="0">
                <a:cs typeface="Arial" panose="020B0604020202020204" pitchFamily="34" charset="0"/>
              </a:rPr>
              <a:t>9</a:t>
            </a:r>
          </a:p>
          <a:p>
            <a:pPr algn="ctr"/>
            <a:endParaRPr lang="fr-FR" sz="1400" smtClean="0">
              <a:solidFill>
                <a:srgbClr val="000000"/>
              </a:solidFill>
              <a:cs typeface="Arial" panose="020B0604020202020204" pitchFamily="34" charset="0"/>
            </a:endParaRPr>
          </a:p>
          <a:p>
            <a:pPr algn="r"/>
            <a:r>
              <a:rPr lang="fr-FR" sz="1400" smtClean="0">
                <a:solidFill>
                  <a:schemeClr val="accent3"/>
                </a:solidFill>
                <a:cs typeface="Arial" panose="020B0604020202020204" pitchFamily="34" charset="0"/>
              </a:rPr>
              <a:t>11</a:t>
            </a:r>
          </a:p>
          <a:p>
            <a:pPr algn="r"/>
            <a:r>
              <a:rPr lang="fr-FR" sz="1400" smtClean="0">
                <a:solidFill>
                  <a:schemeClr val="accent4"/>
                </a:solidFill>
                <a:cs typeface="Arial" panose="020B0604020202020204" pitchFamily="34" charset="0"/>
              </a:rPr>
              <a:t>1</a:t>
            </a:r>
          </a:p>
          <a:p>
            <a:pPr algn="r"/>
            <a:r>
              <a:rPr lang="fr-FR" sz="1400" smtClean="0">
                <a:solidFill>
                  <a:schemeClr val="accent2"/>
                </a:solidFill>
                <a:cs typeface="Arial" panose="020B0604020202020204" pitchFamily="34" charset="0"/>
              </a:rPr>
              <a:t>7</a:t>
            </a:r>
            <a:endParaRPr lang="fr-FR" sz="1400">
              <a:solidFill>
                <a:schemeClr val="accent2"/>
              </a:solidFill>
              <a:cs typeface="Arial" panose="020B0604020202020204" pitchFamily="34" charset="0"/>
            </a:endParaRPr>
          </a:p>
        </p:txBody>
      </p:sp>
      <p:sp>
        <p:nvSpPr>
          <p:cNvPr id="34" name="Line 17"/>
          <p:cNvSpPr>
            <a:spLocks noChangeShapeType="1"/>
          </p:cNvSpPr>
          <p:nvPr/>
        </p:nvSpPr>
        <p:spPr bwMode="auto">
          <a:xfrm>
            <a:off x="6312913" y="495058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35" name="TextBox 34"/>
          <p:cNvSpPr txBox="1"/>
          <p:nvPr/>
        </p:nvSpPr>
        <p:spPr>
          <a:xfrm>
            <a:off x="6123712" y="4975347"/>
            <a:ext cx="386002" cy="738664"/>
          </a:xfrm>
          <a:prstGeom prst="rect">
            <a:avLst/>
          </a:prstGeom>
          <a:noFill/>
        </p:spPr>
        <p:txBody>
          <a:bodyPr wrap="none" rtlCol="0" anchor="t" anchorCtr="0">
            <a:spAutoFit/>
          </a:bodyPr>
          <a:lstStyle/>
          <a:p>
            <a:pPr algn="ctr"/>
            <a:r>
              <a:rPr lang="fr-FR" sz="1400" smtClean="0">
                <a:cs typeface="Arial" panose="020B0604020202020204" pitchFamily="34" charset="0"/>
              </a:rPr>
              <a:t>15</a:t>
            </a:r>
          </a:p>
          <a:p>
            <a:pPr algn="ctr"/>
            <a:endParaRPr lang="fr-FR" sz="1400" smtClean="0">
              <a:solidFill>
                <a:srgbClr val="000000"/>
              </a:solidFill>
              <a:cs typeface="Arial" panose="020B0604020202020204" pitchFamily="34" charset="0"/>
            </a:endParaRPr>
          </a:p>
          <a:p>
            <a:pPr algn="ctr"/>
            <a:r>
              <a:rPr lang="fr-FR" sz="1400" smtClean="0">
                <a:solidFill>
                  <a:schemeClr val="accent3"/>
                </a:solidFill>
                <a:cs typeface="Arial" panose="020B0604020202020204" pitchFamily="34" charset="0"/>
              </a:rPr>
              <a:t>1</a:t>
            </a:r>
            <a:endParaRPr lang="fr-FR" sz="1400">
              <a:solidFill>
                <a:schemeClr val="accent3"/>
              </a:solidFill>
              <a:cs typeface="Arial" panose="020B0604020202020204" pitchFamily="34" charset="0"/>
            </a:endParaRPr>
          </a:p>
        </p:txBody>
      </p:sp>
      <p:sp>
        <p:nvSpPr>
          <p:cNvPr id="36" name="Line 17"/>
          <p:cNvSpPr>
            <a:spLocks noChangeShapeType="1"/>
          </p:cNvSpPr>
          <p:nvPr/>
        </p:nvSpPr>
        <p:spPr bwMode="auto">
          <a:xfrm>
            <a:off x="7017855" y="495058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37" name="TextBox 36"/>
          <p:cNvSpPr txBox="1"/>
          <p:nvPr/>
        </p:nvSpPr>
        <p:spPr>
          <a:xfrm>
            <a:off x="6829935" y="4975347"/>
            <a:ext cx="383438" cy="523220"/>
          </a:xfrm>
          <a:prstGeom prst="rect">
            <a:avLst/>
          </a:prstGeom>
          <a:noFill/>
        </p:spPr>
        <p:txBody>
          <a:bodyPr wrap="none" rtlCol="0" anchor="t" anchorCtr="0">
            <a:spAutoFit/>
          </a:bodyPr>
          <a:lstStyle/>
          <a:p>
            <a:pPr algn="ctr"/>
            <a:r>
              <a:rPr lang="fr-FR" sz="1400" smtClean="0">
                <a:cs typeface="Arial" panose="020B0604020202020204" pitchFamily="34" charset="0"/>
              </a:rPr>
              <a:t>18</a:t>
            </a:r>
          </a:p>
          <a:p>
            <a:pPr algn="ctr"/>
            <a:endParaRPr lang="fr-FR" sz="1400">
              <a:solidFill>
                <a:srgbClr val="000000"/>
              </a:solidFill>
              <a:cs typeface="Arial" panose="020B0604020202020204" pitchFamily="34" charset="0"/>
            </a:endParaRPr>
          </a:p>
        </p:txBody>
      </p:sp>
      <p:cxnSp>
        <p:nvCxnSpPr>
          <p:cNvPr id="38" name="Straight Connector 37"/>
          <p:cNvCxnSpPr/>
          <p:nvPr/>
        </p:nvCxnSpPr>
        <p:spPr>
          <a:xfrm>
            <a:off x="4901087" y="4116027"/>
            <a:ext cx="360000"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39" name="Straight Connector 38"/>
          <p:cNvCxnSpPr/>
          <p:nvPr/>
        </p:nvCxnSpPr>
        <p:spPr>
          <a:xfrm>
            <a:off x="4901087" y="3919016"/>
            <a:ext cx="360000" cy="0"/>
          </a:xfrm>
          <a:prstGeom prst="line">
            <a:avLst/>
          </a:prstGeom>
          <a:noFill/>
          <a:ln w="254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0" name="Straight Connector 39"/>
          <p:cNvCxnSpPr/>
          <p:nvPr/>
        </p:nvCxnSpPr>
        <p:spPr>
          <a:xfrm>
            <a:off x="4901087" y="3737633"/>
            <a:ext cx="360000"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graphicFrame>
        <p:nvGraphicFramePr>
          <p:cNvPr id="41" name="Group 88"/>
          <p:cNvGraphicFramePr>
            <a:graphicFrameLocks noGrp="1"/>
          </p:cNvGraphicFramePr>
          <p:nvPr>
            <p:extLst>
              <p:ext uri="{D42A27DB-BD31-4B8C-83A1-F6EECF244321}">
                <p14:modId xmlns:p14="http://schemas.microsoft.com/office/powerpoint/2010/main" val="1058080295"/>
              </p:ext>
            </p:extLst>
          </p:nvPr>
        </p:nvGraphicFramePr>
        <p:xfrm>
          <a:off x="4507641" y="1974824"/>
          <a:ext cx="4471259" cy="1447800"/>
        </p:xfrm>
        <a:graphic>
          <a:graphicData uri="http://schemas.openxmlformats.org/drawingml/2006/table">
            <a:tbl>
              <a:tblPr firstRow="1" bandRow="1">
                <a:tableStyleId>{69012ECD-51FC-41F1-AA8D-1B2483CD663E}</a:tableStyleId>
              </a:tblPr>
              <a:tblGrid>
                <a:gridCol w="1096140">
                  <a:extLst>
                    <a:ext uri="{9D8B030D-6E8A-4147-A177-3AD203B41FA5}">
                      <a16:colId xmlns:a16="http://schemas.microsoft.com/office/drawing/2014/main" val="20000"/>
                    </a:ext>
                  </a:extLst>
                </a:gridCol>
                <a:gridCol w="1116810">
                  <a:extLst>
                    <a:ext uri="{9D8B030D-6E8A-4147-A177-3AD203B41FA5}">
                      <a16:colId xmlns:a16="http://schemas.microsoft.com/office/drawing/2014/main" val="20001"/>
                    </a:ext>
                  </a:extLst>
                </a:gridCol>
                <a:gridCol w="1106215">
                  <a:extLst>
                    <a:ext uri="{9D8B030D-6E8A-4147-A177-3AD203B41FA5}">
                      <a16:colId xmlns:a16="http://schemas.microsoft.com/office/drawing/2014/main" val="20002"/>
                    </a:ext>
                  </a:extLst>
                </a:gridCol>
                <a:gridCol w="1152094">
                  <a:extLst>
                    <a:ext uri="{9D8B030D-6E8A-4147-A177-3AD203B41FA5}">
                      <a16:colId xmlns:a16="http://schemas.microsoft.com/office/drawing/2014/main" val="20003"/>
                    </a:ext>
                  </a:extLst>
                </a:gridCol>
              </a:tblGrid>
              <a:tr h="258686">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100" b="1"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110000"/>
                        <a:buFontTx/>
                        <a:buNone/>
                        <a:tabLst/>
                      </a:pPr>
                      <a:r>
                        <a:rPr kumimoji="0" lang="fr-FR" sz="1100" b="0" i="0" u="none" strike="noStrike" cap="none" normalizeH="0" baseline="0" noProof="0" dirty="0" err="1" smtClean="0">
                          <a:ln>
                            <a:noFill/>
                          </a:ln>
                          <a:solidFill>
                            <a:schemeClr val="tx1"/>
                          </a:solidFill>
                          <a:effectLst/>
                          <a:latin typeface="+mn-lt"/>
                          <a:cs typeface="Arial" charset="0"/>
                        </a:rPr>
                        <a:t>Atézolizumab</a:t>
                      </a:r>
                      <a:r>
                        <a:rPr kumimoji="0" lang="fr-FR" sz="1100" b="0" i="0" u="none" strike="noStrike" cap="none" normalizeH="0" baseline="0" noProof="0" dirty="0" smtClean="0">
                          <a:ln>
                            <a:noFill/>
                          </a:ln>
                          <a:solidFill>
                            <a:schemeClr val="tx1"/>
                          </a:solidFill>
                          <a:effectLst/>
                          <a:latin typeface="+mn-lt"/>
                          <a:cs typeface="Arial" charset="0"/>
                        </a:rPr>
                        <a:t> + cobimetinib</a:t>
                      </a:r>
                      <a:br>
                        <a:rPr kumimoji="0" lang="fr-FR" sz="1100" b="0" i="0" u="none" strike="noStrike" cap="none" normalizeH="0" baseline="0" noProof="0" dirty="0" smtClean="0">
                          <a:ln>
                            <a:noFill/>
                          </a:ln>
                          <a:solidFill>
                            <a:schemeClr val="tx1"/>
                          </a:solidFill>
                          <a:effectLst/>
                          <a:latin typeface="+mn-lt"/>
                          <a:cs typeface="Arial" charset="0"/>
                        </a:rPr>
                      </a:br>
                      <a:r>
                        <a:rPr kumimoji="0" lang="fr-FR" sz="1100" b="0" i="0" u="none" strike="noStrike" cap="none" normalizeH="0" baseline="0" noProof="0" dirty="0" smtClean="0">
                          <a:ln>
                            <a:noFill/>
                          </a:ln>
                          <a:solidFill>
                            <a:schemeClr val="tx1"/>
                          </a:solidFill>
                          <a:effectLst/>
                          <a:latin typeface="+mn-lt"/>
                          <a:cs typeface="Arial" charset="0"/>
                        </a:rPr>
                        <a:t>(n=183)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110000"/>
                        <a:buFontTx/>
                        <a:buNone/>
                        <a:tabLst/>
                      </a:pPr>
                      <a:r>
                        <a:rPr kumimoji="0" lang="fr-FR" sz="1100" b="0" i="0" u="none" strike="noStrike" cap="none" normalizeH="0" baseline="0" noProof="0" dirty="0" err="1" smtClean="0">
                          <a:ln>
                            <a:noFill/>
                          </a:ln>
                          <a:solidFill>
                            <a:schemeClr val="tx1"/>
                          </a:solidFill>
                          <a:effectLst/>
                          <a:latin typeface="+mn-lt"/>
                          <a:cs typeface="Arial" charset="0"/>
                        </a:rPr>
                        <a:t>Atézolizumab</a:t>
                      </a:r>
                      <a:r>
                        <a:rPr kumimoji="0" lang="fr-FR" sz="1100" b="0" i="0" u="none" strike="noStrike" cap="none" normalizeH="0" baseline="0" noProof="0" dirty="0" smtClean="0">
                          <a:ln>
                            <a:noFill/>
                          </a:ln>
                          <a:solidFill>
                            <a:schemeClr val="tx1"/>
                          </a:solidFill>
                          <a:effectLst/>
                          <a:latin typeface="+mn-lt"/>
                          <a:cs typeface="Arial" charset="0"/>
                        </a:rPr>
                        <a:t/>
                      </a:r>
                      <a:br>
                        <a:rPr kumimoji="0" lang="fr-FR" sz="1100" b="0" i="0" u="none" strike="noStrike" cap="none" normalizeH="0" baseline="0" noProof="0" dirty="0" smtClean="0">
                          <a:ln>
                            <a:noFill/>
                          </a:ln>
                          <a:solidFill>
                            <a:schemeClr val="tx1"/>
                          </a:solidFill>
                          <a:effectLst/>
                          <a:latin typeface="+mn-lt"/>
                          <a:cs typeface="Arial" charset="0"/>
                        </a:rPr>
                      </a:br>
                      <a:r>
                        <a:rPr kumimoji="0" lang="fr-FR" sz="1100" b="0" i="0" u="none" strike="noStrike" cap="none" normalizeH="0" baseline="0" noProof="0" dirty="0" smtClean="0">
                          <a:ln>
                            <a:noFill/>
                          </a:ln>
                          <a:solidFill>
                            <a:schemeClr val="tx1"/>
                          </a:solidFill>
                          <a:effectLst/>
                          <a:latin typeface="+mn-lt"/>
                          <a:cs typeface="Arial" charset="0"/>
                        </a:rPr>
                        <a:t>(n=90)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cap="none" normalizeH="0" baseline="0" noProof="0" dirty="0" smtClean="0">
                          <a:ln>
                            <a:noFill/>
                          </a:ln>
                          <a:solidFill>
                            <a:schemeClr val="tx1"/>
                          </a:solidFill>
                          <a:effectLst/>
                          <a:latin typeface="+mn-lt"/>
                          <a:cs typeface="Arial" charset="0"/>
                        </a:rPr>
                        <a:t>Regorafenib</a:t>
                      </a:r>
                      <a:br>
                        <a:rPr kumimoji="0" lang="fr-FR" sz="1100" b="0" i="0" u="none" strike="noStrike" cap="none" normalizeH="0" baseline="0" noProof="0" dirty="0" smtClean="0">
                          <a:ln>
                            <a:noFill/>
                          </a:ln>
                          <a:solidFill>
                            <a:schemeClr val="tx1"/>
                          </a:solidFill>
                          <a:effectLst/>
                          <a:latin typeface="+mn-lt"/>
                          <a:cs typeface="Arial" charset="0"/>
                        </a:rPr>
                      </a:br>
                      <a:r>
                        <a:rPr kumimoji="0" lang="fr-FR" sz="1100" b="0" i="0" u="none" strike="noStrike" cap="none" normalizeH="0" baseline="0" noProof="0" dirty="0" smtClean="0">
                          <a:ln>
                            <a:noFill/>
                          </a:ln>
                          <a:solidFill>
                            <a:schemeClr val="tx1"/>
                          </a:solidFill>
                          <a:effectLst/>
                          <a:latin typeface="+mn-lt"/>
                          <a:cs typeface="Arial" charset="0"/>
                        </a:rPr>
                        <a:t>(n=90)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smtClean="0">
                          <a:ln>
                            <a:noFill/>
                          </a:ln>
                          <a:solidFill>
                            <a:schemeClr val="tx1"/>
                          </a:solidFill>
                          <a:effectLst/>
                          <a:latin typeface="+mn-lt"/>
                          <a:cs typeface="Arial" charset="0"/>
                        </a:rPr>
                        <a:t>SSP médiane, mois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smtClean="0">
                          <a:ln>
                            <a:noFill/>
                          </a:ln>
                          <a:solidFill>
                            <a:schemeClr val="tx1"/>
                          </a:solidFill>
                          <a:effectLst/>
                          <a:latin typeface="+mn-lt"/>
                          <a:cs typeface="Arial" charset="0"/>
                        </a:rPr>
                        <a:t>1,9</a:t>
                      </a:r>
                      <a:br>
                        <a:rPr kumimoji="0" lang="fr-FR" sz="1100" b="0" i="0" u="none" strike="noStrike" cap="none" normalizeH="0" baseline="0" noProof="0" smtClean="0">
                          <a:ln>
                            <a:noFill/>
                          </a:ln>
                          <a:solidFill>
                            <a:schemeClr val="tx1"/>
                          </a:solidFill>
                          <a:effectLst/>
                          <a:latin typeface="+mn-lt"/>
                          <a:cs typeface="Arial" charset="0"/>
                        </a:rPr>
                      </a:br>
                      <a:r>
                        <a:rPr kumimoji="0" lang="fr-FR" sz="1100" b="0" i="0" u="none" strike="noStrike" cap="none" normalizeH="0" baseline="0" noProof="0" smtClean="0">
                          <a:ln>
                            <a:noFill/>
                          </a:ln>
                          <a:solidFill>
                            <a:schemeClr val="tx1"/>
                          </a:solidFill>
                          <a:effectLst/>
                          <a:latin typeface="+mn-lt"/>
                          <a:cs typeface="Arial" charset="0"/>
                        </a:rPr>
                        <a:t>(1,87 - 1,97)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smtClean="0">
                          <a:ln>
                            <a:noFill/>
                          </a:ln>
                          <a:solidFill>
                            <a:schemeClr val="tx1"/>
                          </a:solidFill>
                          <a:effectLst/>
                          <a:latin typeface="+mn-lt"/>
                          <a:cs typeface="Arial" charset="0"/>
                        </a:rPr>
                        <a:t>1,9</a:t>
                      </a:r>
                      <a:br>
                        <a:rPr kumimoji="0" lang="fr-FR" sz="1100" b="0" i="0" u="none" strike="noStrike" cap="none" normalizeH="0" baseline="0" noProof="0" smtClean="0">
                          <a:ln>
                            <a:noFill/>
                          </a:ln>
                          <a:solidFill>
                            <a:schemeClr val="tx1"/>
                          </a:solidFill>
                          <a:effectLst/>
                          <a:latin typeface="+mn-lt"/>
                          <a:cs typeface="Arial" charset="0"/>
                        </a:rPr>
                      </a:br>
                      <a:r>
                        <a:rPr kumimoji="0" lang="fr-FR" sz="1100" b="0" i="0" u="none" strike="noStrike" cap="none" normalizeH="0" baseline="0" noProof="0" smtClean="0">
                          <a:ln>
                            <a:noFill/>
                          </a:ln>
                          <a:solidFill>
                            <a:schemeClr val="tx1"/>
                          </a:solidFill>
                          <a:effectLst/>
                          <a:latin typeface="+mn-lt"/>
                          <a:cs typeface="Arial" charset="0"/>
                        </a:rPr>
                        <a:t>(1,91 - 2,10)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smtClean="0">
                          <a:ln>
                            <a:noFill/>
                          </a:ln>
                          <a:solidFill>
                            <a:schemeClr val="tx1"/>
                          </a:solidFill>
                          <a:effectLst/>
                          <a:latin typeface="+mn-lt"/>
                          <a:cs typeface="Arial" charset="0"/>
                        </a:rPr>
                        <a:t>2,0</a:t>
                      </a:r>
                      <a:br>
                        <a:rPr kumimoji="0" lang="fr-FR" sz="1100" b="0" i="0" u="none" strike="noStrike" cap="none" normalizeH="0" baseline="0" noProof="0" smtClean="0">
                          <a:ln>
                            <a:noFill/>
                          </a:ln>
                          <a:solidFill>
                            <a:schemeClr val="tx1"/>
                          </a:solidFill>
                          <a:effectLst/>
                          <a:latin typeface="+mn-lt"/>
                          <a:cs typeface="Arial" charset="0"/>
                        </a:rPr>
                      </a:br>
                      <a:r>
                        <a:rPr kumimoji="0" lang="fr-FR" sz="1100" b="0" i="0" u="none" strike="noStrike" cap="none" normalizeH="0" baseline="0" noProof="0" smtClean="0">
                          <a:ln>
                            <a:noFill/>
                          </a:ln>
                          <a:solidFill>
                            <a:schemeClr val="tx1"/>
                          </a:solidFill>
                          <a:effectLst/>
                          <a:latin typeface="+mn-lt"/>
                          <a:cs typeface="Arial" charset="0"/>
                        </a:rPr>
                        <a:t>(1,87 - 3,61)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smtClean="0">
                          <a:ln>
                            <a:noFill/>
                          </a:ln>
                          <a:solidFill>
                            <a:schemeClr val="tx1"/>
                          </a:solidFill>
                          <a:effectLst/>
                          <a:latin typeface="+mn-lt"/>
                          <a:cs typeface="Arial" charset="0"/>
                        </a:rPr>
                        <a:t>HR vs. rego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smtClean="0">
                          <a:ln>
                            <a:noFill/>
                          </a:ln>
                          <a:solidFill>
                            <a:schemeClr val="tx1"/>
                          </a:solidFill>
                          <a:effectLst/>
                          <a:latin typeface="+mn-lt"/>
                          <a:cs typeface="Arial" charset="0"/>
                        </a:rPr>
                        <a:t>1,25</a:t>
                      </a:r>
                      <a:br>
                        <a:rPr kumimoji="0" lang="fr-FR" sz="1100" b="0" i="0" u="none" strike="noStrike" cap="none" normalizeH="0" baseline="0" noProof="0" smtClean="0">
                          <a:ln>
                            <a:noFill/>
                          </a:ln>
                          <a:solidFill>
                            <a:schemeClr val="tx1"/>
                          </a:solidFill>
                          <a:effectLst/>
                          <a:latin typeface="+mn-lt"/>
                          <a:cs typeface="Arial" charset="0"/>
                        </a:rPr>
                      </a:br>
                      <a:r>
                        <a:rPr kumimoji="0" lang="fr-FR" sz="1100" b="0" i="0" u="none" strike="noStrike" cap="none" normalizeH="0" baseline="0" noProof="0" smtClean="0">
                          <a:ln>
                            <a:noFill/>
                          </a:ln>
                          <a:solidFill>
                            <a:schemeClr val="tx1"/>
                          </a:solidFill>
                          <a:effectLst/>
                          <a:latin typeface="+mn-lt"/>
                          <a:cs typeface="Arial" charset="0"/>
                        </a:rPr>
                        <a:t>(0,94 - 1,65)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smtClean="0">
                          <a:ln>
                            <a:noFill/>
                          </a:ln>
                          <a:solidFill>
                            <a:schemeClr val="tx1"/>
                          </a:solidFill>
                          <a:effectLst/>
                          <a:latin typeface="+mn-lt"/>
                          <a:cs typeface="Arial" charset="0"/>
                        </a:rPr>
                        <a:t>1,39</a:t>
                      </a:r>
                      <a:br>
                        <a:rPr kumimoji="0" lang="fr-FR" sz="1100" b="0" i="0" u="none" strike="noStrike" cap="none" normalizeH="0" baseline="0" noProof="0" smtClean="0">
                          <a:ln>
                            <a:noFill/>
                          </a:ln>
                          <a:solidFill>
                            <a:schemeClr val="tx1"/>
                          </a:solidFill>
                          <a:effectLst/>
                          <a:latin typeface="+mn-lt"/>
                          <a:cs typeface="Arial" charset="0"/>
                        </a:rPr>
                      </a:br>
                      <a:r>
                        <a:rPr kumimoji="0" lang="fr-FR" sz="1100" b="0" i="0" u="none" strike="noStrike" cap="none" normalizeH="0" baseline="0" noProof="0" smtClean="0">
                          <a:ln>
                            <a:noFill/>
                          </a:ln>
                          <a:solidFill>
                            <a:schemeClr val="tx1"/>
                          </a:solidFill>
                          <a:effectLst/>
                          <a:latin typeface="+mn-lt"/>
                          <a:cs typeface="Arial" charset="0"/>
                        </a:rPr>
                        <a:t>(1,00 - 1,94)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dirty="0" smtClean="0">
                          <a:ln>
                            <a:noFill/>
                          </a:ln>
                          <a:solidFill>
                            <a:schemeClr val="tx1"/>
                          </a:solidFill>
                          <a:effectLst/>
                          <a:latin typeface="+mn-lt"/>
                          <a:cs typeface="Arial" charset="0"/>
                        </a:rPr>
                        <a:t>ND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2" name="TextBox 41"/>
          <p:cNvSpPr txBox="1"/>
          <p:nvPr/>
        </p:nvSpPr>
        <p:spPr>
          <a:xfrm>
            <a:off x="5342855" y="3593230"/>
            <a:ext cx="2296345" cy="646331"/>
          </a:xfrm>
          <a:prstGeom prst="rect">
            <a:avLst/>
          </a:prstGeom>
          <a:noFill/>
        </p:spPr>
        <p:txBody>
          <a:bodyPr wrap="square" rtlCol="0">
            <a:spAutoFit/>
          </a:bodyPr>
          <a:lstStyle/>
          <a:p>
            <a:r>
              <a:rPr lang="fr-FR" sz="1200" dirty="0" err="1" smtClean="0"/>
              <a:t>Atézolizumab</a:t>
            </a:r>
            <a:r>
              <a:rPr lang="fr-FR" sz="1200" dirty="0" smtClean="0"/>
              <a:t> + cobimetinib</a:t>
            </a:r>
          </a:p>
          <a:p>
            <a:r>
              <a:rPr lang="fr-FR" sz="1200" dirty="0" err="1" smtClean="0"/>
              <a:t>Atézolizumab</a:t>
            </a:r>
            <a:endParaRPr lang="fr-FR" sz="1200" dirty="0" smtClean="0"/>
          </a:p>
          <a:p>
            <a:r>
              <a:rPr lang="fr-FR" sz="1200" dirty="0" smtClean="0"/>
              <a:t>Regorafenib</a:t>
            </a:r>
            <a:endParaRPr lang="fr-FR" sz="1200" dirty="0"/>
          </a:p>
        </p:txBody>
      </p:sp>
      <p:grpSp>
        <p:nvGrpSpPr>
          <p:cNvPr id="43" name="Group 2"/>
          <p:cNvGrpSpPr>
            <a:grpSpLocks/>
          </p:cNvGrpSpPr>
          <p:nvPr/>
        </p:nvGrpSpPr>
        <p:grpSpPr bwMode="auto">
          <a:xfrm>
            <a:off x="2484315" y="1897349"/>
            <a:ext cx="3780000" cy="2938030"/>
            <a:chOff x="1978" y="1500"/>
            <a:chExt cx="1800" cy="1314"/>
          </a:xfrm>
        </p:grpSpPr>
        <p:sp>
          <p:nvSpPr>
            <p:cNvPr id="44" name="Line 3"/>
            <p:cNvSpPr>
              <a:spLocks noChangeShapeType="1"/>
            </p:cNvSpPr>
            <p:nvPr/>
          </p:nvSpPr>
          <p:spPr bwMode="auto">
            <a:xfrm>
              <a:off x="3598" y="2778"/>
              <a:ext cx="0" cy="36"/>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4"/>
            <p:cNvSpPr>
              <a:spLocks noChangeShapeType="1"/>
            </p:cNvSpPr>
            <p:nvPr/>
          </p:nvSpPr>
          <p:spPr bwMode="auto">
            <a:xfrm>
              <a:off x="3778" y="2778"/>
              <a:ext cx="0" cy="36"/>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Freeform 5"/>
            <p:cNvSpPr>
              <a:spLocks/>
            </p:cNvSpPr>
            <p:nvPr/>
          </p:nvSpPr>
          <p:spPr bwMode="auto">
            <a:xfrm>
              <a:off x="1978" y="1500"/>
              <a:ext cx="1800" cy="1296"/>
            </a:xfrm>
            <a:custGeom>
              <a:avLst/>
              <a:gdLst>
                <a:gd name="T0" fmla="*/ 265 w 300"/>
                <a:gd name="T1" fmla="*/ 216 h 216"/>
                <a:gd name="T2" fmla="*/ 263 w 300"/>
                <a:gd name="T3" fmla="*/ 212 h 216"/>
                <a:gd name="T4" fmla="*/ 227 w 300"/>
                <a:gd name="T5" fmla="*/ 209 h 216"/>
                <a:gd name="T6" fmla="*/ 191 w 300"/>
                <a:gd name="T7" fmla="*/ 206 h 216"/>
                <a:gd name="T8" fmla="*/ 187 w 300"/>
                <a:gd name="T9" fmla="*/ 203 h 216"/>
                <a:gd name="T10" fmla="*/ 178 w 300"/>
                <a:gd name="T11" fmla="*/ 199 h 216"/>
                <a:gd name="T12" fmla="*/ 158 w 300"/>
                <a:gd name="T13" fmla="*/ 196 h 216"/>
                <a:gd name="T14" fmla="*/ 149 w 300"/>
                <a:gd name="T15" fmla="*/ 193 h 216"/>
                <a:gd name="T16" fmla="*/ 132 w 300"/>
                <a:gd name="T17" fmla="*/ 190 h 216"/>
                <a:gd name="T18" fmla="*/ 130 w 300"/>
                <a:gd name="T19" fmla="*/ 188 h 216"/>
                <a:gd name="T20" fmla="*/ 122 w 300"/>
                <a:gd name="T21" fmla="*/ 184 h 216"/>
                <a:gd name="T22" fmla="*/ 121 w 300"/>
                <a:gd name="T23" fmla="*/ 181 h 216"/>
                <a:gd name="T24" fmla="*/ 120 w 300"/>
                <a:gd name="T25" fmla="*/ 179 h 216"/>
                <a:gd name="T26" fmla="*/ 111 w 300"/>
                <a:gd name="T27" fmla="*/ 175 h 216"/>
                <a:gd name="T28" fmla="*/ 107 w 300"/>
                <a:gd name="T29" fmla="*/ 172 h 216"/>
                <a:gd name="T30" fmla="*/ 95 w 300"/>
                <a:gd name="T31" fmla="*/ 170 h 216"/>
                <a:gd name="T32" fmla="*/ 93 w 300"/>
                <a:gd name="T33" fmla="*/ 167 h 216"/>
                <a:gd name="T34" fmla="*/ 92 w 300"/>
                <a:gd name="T35" fmla="*/ 163 h 216"/>
                <a:gd name="T36" fmla="*/ 87 w 300"/>
                <a:gd name="T37" fmla="*/ 161 h 216"/>
                <a:gd name="T38" fmla="*/ 83 w 300"/>
                <a:gd name="T39" fmla="*/ 158 h 216"/>
                <a:gd name="T40" fmla="*/ 82 w 300"/>
                <a:gd name="T41" fmla="*/ 146 h 216"/>
                <a:gd name="T42" fmla="*/ 81 w 300"/>
                <a:gd name="T43" fmla="*/ 139 h 216"/>
                <a:gd name="T44" fmla="*/ 80 w 300"/>
                <a:gd name="T45" fmla="*/ 135 h 216"/>
                <a:gd name="T46" fmla="*/ 68 w 300"/>
                <a:gd name="T47" fmla="*/ 132 h 216"/>
                <a:gd name="T48" fmla="*/ 56 w 300"/>
                <a:gd name="T49" fmla="*/ 129 h 216"/>
                <a:gd name="T50" fmla="*/ 48 w 300"/>
                <a:gd name="T51" fmla="*/ 126 h 216"/>
                <a:gd name="T52" fmla="*/ 47 w 300"/>
                <a:gd name="T53" fmla="*/ 122 h 216"/>
                <a:gd name="T54" fmla="*/ 46 w 300"/>
                <a:gd name="T55" fmla="*/ 111 h 216"/>
                <a:gd name="T56" fmla="*/ 45 w 300"/>
                <a:gd name="T57" fmla="*/ 108 h 216"/>
                <a:gd name="T58" fmla="*/ 43 w 300"/>
                <a:gd name="T59" fmla="*/ 106 h 216"/>
                <a:gd name="T60" fmla="*/ 42 w 300"/>
                <a:gd name="T61" fmla="*/ 97 h 216"/>
                <a:gd name="T62" fmla="*/ 41 w 300"/>
                <a:gd name="T63" fmla="*/ 84 h 216"/>
                <a:gd name="T64" fmla="*/ 39 w 300"/>
                <a:gd name="T65" fmla="*/ 65 h 216"/>
                <a:gd name="T66" fmla="*/ 37 w 300"/>
                <a:gd name="T67" fmla="*/ 54 h 216"/>
                <a:gd name="T68" fmla="*/ 36 w 300"/>
                <a:gd name="T69" fmla="*/ 44 h 216"/>
                <a:gd name="T70" fmla="*/ 34 w 300"/>
                <a:gd name="T71" fmla="*/ 33 h 216"/>
                <a:gd name="T72" fmla="*/ 33 w 300"/>
                <a:gd name="T73" fmla="*/ 31 h 216"/>
                <a:gd name="T74" fmla="*/ 31 w 300"/>
                <a:gd name="T75" fmla="*/ 28 h 216"/>
                <a:gd name="T76" fmla="*/ 30 w 300"/>
                <a:gd name="T77" fmla="*/ 26 h 216"/>
                <a:gd name="T78" fmla="*/ 27 w 300"/>
                <a:gd name="T79" fmla="*/ 24 h 216"/>
                <a:gd name="T80" fmla="*/ 25 w 300"/>
                <a:gd name="T81" fmla="*/ 20 h 216"/>
                <a:gd name="T82" fmla="*/ 22 w 300"/>
                <a:gd name="T83" fmla="*/ 18 h 216"/>
                <a:gd name="T84" fmla="*/ 18 w 300"/>
                <a:gd name="T85" fmla="*/ 15 h 216"/>
                <a:gd name="T86" fmla="*/ 16 w 300"/>
                <a:gd name="T87" fmla="*/ 12 h 216"/>
                <a:gd name="T88" fmla="*/ 15 w 300"/>
                <a:gd name="T89" fmla="*/ 8 h 216"/>
                <a:gd name="T90" fmla="*/ 10 w 300"/>
                <a:gd name="T91" fmla="*/ 4 h 216"/>
                <a:gd name="T92" fmla="*/ 9 w 300"/>
                <a:gd name="T93" fmla="*/ 2 h 216"/>
                <a:gd name="T94" fmla="*/ 0 w 300"/>
                <a:gd name="T9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0" h="216">
                  <a:moveTo>
                    <a:pt x="300" y="216"/>
                  </a:moveTo>
                  <a:lnTo>
                    <a:pt x="265" y="216"/>
                  </a:lnTo>
                  <a:lnTo>
                    <a:pt x="265" y="212"/>
                  </a:lnTo>
                  <a:lnTo>
                    <a:pt x="263" y="212"/>
                  </a:lnTo>
                  <a:lnTo>
                    <a:pt x="263" y="209"/>
                  </a:lnTo>
                  <a:lnTo>
                    <a:pt x="227" y="209"/>
                  </a:lnTo>
                  <a:lnTo>
                    <a:pt x="227" y="206"/>
                  </a:lnTo>
                  <a:lnTo>
                    <a:pt x="191" y="206"/>
                  </a:lnTo>
                  <a:lnTo>
                    <a:pt x="191" y="203"/>
                  </a:lnTo>
                  <a:lnTo>
                    <a:pt x="187" y="203"/>
                  </a:lnTo>
                  <a:lnTo>
                    <a:pt x="187" y="199"/>
                  </a:lnTo>
                  <a:lnTo>
                    <a:pt x="178" y="199"/>
                  </a:lnTo>
                  <a:lnTo>
                    <a:pt x="178" y="196"/>
                  </a:lnTo>
                  <a:lnTo>
                    <a:pt x="158" y="196"/>
                  </a:lnTo>
                  <a:lnTo>
                    <a:pt x="158" y="193"/>
                  </a:lnTo>
                  <a:lnTo>
                    <a:pt x="149" y="193"/>
                  </a:lnTo>
                  <a:lnTo>
                    <a:pt x="149" y="190"/>
                  </a:lnTo>
                  <a:lnTo>
                    <a:pt x="132" y="190"/>
                  </a:lnTo>
                  <a:lnTo>
                    <a:pt x="132" y="188"/>
                  </a:lnTo>
                  <a:lnTo>
                    <a:pt x="130" y="188"/>
                  </a:lnTo>
                  <a:lnTo>
                    <a:pt x="130" y="184"/>
                  </a:lnTo>
                  <a:lnTo>
                    <a:pt x="122" y="184"/>
                  </a:lnTo>
                  <a:lnTo>
                    <a:pt x="122" y="181"/>
                  </a:lnTo>
                  <a:lnTo>
                    <a:pt x="121" y="181"/>
                  </a:lnTo>
                  <a:lnTo>
                    <a:pt x="121" y="179"/>
                  </a:lnTo>
                  <a:lnTo>
                    <a:pt x="120" y="179"/>
                  </a:lnTo>
                  <a:lnTo>
                    <a:pt x="120" y="175"/>
                  </a:lnTo>
                  <a:lnTo>
                    <a:pt x="111" y="175"/>
                  </a:lnTo>
                  <a:lnTo>
                    <a:pt x="111" y="172"/>
                  </a:lnTo>
                  <a:lnTo>
                    <a:pt x="107" y="172"/>
                  </a:lnTo>
                  <a:lnTo>
                    <a:pt x="107" y="170"/>
                  </a:lnTo>
                  <a:lnTo>
                    <a:pt x="95" y="170"/>
                  </a:lnTo>
                  <a:lnTo>
                    <a:pt x="95" y="167"/>
                  </a:lnTo>
                  <a:lnTo>
                    <a:pt x="93" y="167"/>
                  </a:lnTo>
                  <a:lnTo>
                    <a:pt x="93" y="163"/>
                  </a:lnTo>
                  <a:lnTo>
                    <a:pt x="92" y="163"/>
                  </a:lnTo>
                  <a:lnTo>
                    <a:pt x="92" y="161"/>
                  </a:lnTo>
                  <a:lnTo>
                    <a:pt x="87" y="161"/>
                  </a:lnTo>
                  <a:lnTo>
                    <a:pt x="87" y="158"/>
                  </a:lnTo>
                  <a:lnTo>
                    <a:pt x="83" y="158"/>
                  </a:lnTo>
                  <a:lnTo>
                    <a:pt x="83" y="146"/>
                  </a:lnTo>
                  <a:lnTo>
                    <a:pt x="82" y="146"/>
                  </a:lnTo>
                  <a:lnTo>
                    <a:pt x="82" y="139"/>
                  </a:lnTo>
                  <a:lnTo>
                    <a:pt x="81" y="139"/>
                  </a:lnTo>
                  <a:lnTo>
                    <a:pt x="81" y="135"/>
                  </a:lnTo>
                  <a:lnTo>
                    <a:pt x="80" y="135"/>
                  </a:lnTo>
                  <a:lnTo>
                    <a:pt x="80" y="132"/>
                  </a:lnTo>
                  <a:lnTo>
                    <a:pt x="68" y="132"/>
                  </a:lnTo>
                  <a:lnTo>
                    <a:pt x="68" y="129"/>
                  </a:lnTo>
                  <a:lnTo>
                    <a:pt x="56" y="129"/>
                  </a:lnTo>
                  <a:lnTo>
                    <a:pt x="56" y="126"/>
                  </a:lnTo>
                  <a:lnTo>
                    <a:pt x="48" y="126"/>
                  </a:lnTo>
                  <a:lnTo>
                    <a:pt x="48" y="122"/>
                  </a:lnTo>
                  <a:lnTo>
                    <a:pt x="47" y="122"/>
                  </a:lnTo>
                  <a:lnTo>
                    <a:pt x="47" y="111"/>
                  </a:lnTo>
                  <a:lnTo>
                    <a:pt x="46" y="111"/>
                  </a:lnTo>
                  <a:lnTo>
                    <a:pt x="46" y="108"/>
                  </a:lnTo>
                  <a:lnTo>
                    <a:pt x="45" y="108"/>
                  </a:lnTo>
                  <a:lnTo>
                    <a:pt x="45" y="106"/>
                  </a:lnTo>
                  <a:lnTo>
                    <a:pt x="43" y="106"/>
                  </a:lnTo>
                  <a:lnTo>
                    <a:pt x="43" y="97"/>
                  </a:lnTo>
                  <a:lnTo>
                    <a:pt x="42" y="97"/>
                  </a:lnTo>
                  <a:lnTo>
                    <a:pt x="42" y="84"/>
                  </a:lnTo>
                  <a:lnTo>
                    <a:pt x="41" y="84"/>
                  </a:lnTo>
                  <a:lnTo>
                    <a:pt x="41" y="65"/>
                  </a:lnTo>
                  <a:lnTo>
                    <a:pt x="39" y="65"/>
                  </a:lnTo>
                  <a:lnTo>
                    <a:pt x="39" y="54"/>
                  </a:lnTo>
                  <a:lnTo>
                    <a:pt x="37" y="54"/>
                  </a:lnTo>
                  <a:lnTo>
                    <a:pt x="37" y="44"/>
                  </a:lnTo>
                  <a:lnTo>
                    <a:pt x="36" y="44"/>
                  </a:lnTo>
                  <a:lnTo>
                    <a:pt x="36" y="33"/>
                  </a:lnTo>
                  <a:lnTo>
                    <a:pt x="34" y="33"/>
                  </a:lnTo>
                  <a:lnTo>
                    <a:pt x="34" y="31"/>
                  </a:lnTo>
                  <a:lnTo>
                    <a:pt x="33" y="31"/>
                  </a:lnTo>
                  <a:lnTo>
                    <a:pt x="33" y="28"/>
                  </a:lnTo>
                  <a:lnTo>
                    <a:pt x="31" y="28"/>
                  </a:lnTo>
                  <a:lnTo>
                    <a:pt x="31" y="26"/>
                  </a:lnTo>
                  <a:lnTo>
                    <a:pt x="30" y="26"/>
                  </a:lnTo>
                  <a:lnTo>
                    <a:pt x="30" y="24"/>
                  </a:lnTo>
                  <a:lnTo>
                    <a:pt x="27" y="24"/>
                  </a:lnTo>
                  <a:lnTo>
                    <a:pt x="27" y="20"/>
                  </a:lnTo>
                  <a:lnTo>
                    <a:pt x="25" y="20"/>
                  </a:lnTo>
                  <a:lnTo>
                    <a:pt x="25" y="18"/>
                  </a:lnTo>
                  <a:lnTo>
                    <a:pt x="22" y="18"/>
                  </a:lnTo>
                  <a:lnTo>
                    <a:pt x="22" y="15"/>
                  </a:lnTo>
                  <a:lnTo>
                    <a:pt x="18" y="15"/>
                  </a:lnTo>
                  <a:lnTo>
                    <a:pt x="18" y="12"/>
                  </a:lnTo>
                  <a:lnTo>
                    <a:pt x="16" y="12"/>
                  </a:lnTo>
                  <a:lnTo>
                    <a:pt x="16" y="8"/>
                  </a:lnTo>
                  <a:lnTo>
                    <a:pt x="15" y="8"/>
                  </a:lnTo>
                  <a:lnTo>
                    <a:pt x="15" y="4"/>
                  </a:lnTo>
                  <a:lnTo>
                    <a:pt x="10" y="4"/>
                  </a:lnTo>
                  <a:lnTo>
                    <a:pt x="10" y="2"/>
                  </a:lnTo>
                  <a:lnTo>
                    <a:pt x="9" y="2"/>
                  </a:lnTo>
                  <a:lnTo>
                    <a:pt x="9"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47" name="Group 6"/>
          <p:cNvGrpSpPr>
            <a:grpSpLocks/>
          </p:cNvGrpSpPr>
          <p:nvPr/>
        </p:nvGrpSpPr>
        <p:grpSpPr bwMode="auto">
          <a:xfrm>
            <a:off x="2484315" y="1897348"/>
            <a:ext cx="3828598" cy="2988000"/>
            <a:chOff x="1962" y="1494"/>
            <a:chExt cx="1830" cy="1332"/>
          </a:xfrm>
        </p:grpSpPr>
        <p:sp>
          <p:nvSpPr>
            <p:cNvPr id="48" name="Line 7"/>
            <p:cNvSpPr>
              <a:spLocks noChangeShapeType="1"/>
            </p:cNvSpPr>
            <p:nvPr/>
          </p:nvSpPr>
          <p:spPr bwMode="auto">
            <a:xfrm>
              <a:off x="3588" y="2790"/>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8"/>
            <p:cNvSpPr>
              <a:spLocks noChangeShapeType="1"/>
            </p:cNvSpPr>
            <p:nvPr/>
          </p:nvSpPr>
          <p:spPr bwMode="auto">
            <a:xfrm>
              <a:off x="3792" y="2790"/>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Freeform 9"/>
            <p:cNvSpPr>
              <a:spLocks/>
            </p:cNvSpPr>
            <p:nvPr/>
          </p:nvSpPr>
          <p:spPr bwMode="auto">
            <a:xfrm>
              <a:off x="1962" y="1494"/>
              <a:ext cx="1830" cy="1314"/>
            </a:xfrm>
            <a:custGeom>
              <a:avLst/>
              <a:gdLst>
                <a:gd name="T0" fmla="*/ 268 w 305"/>
                <a:gd name="T1" fmla="*/ 219 h 219"/>
                <a:gd name="T2" fmla="*/ 246 w 305"/>
                <a:gd name="T3" fmla="*/ 216 h 219"/>
                <a:gd name="T4" fmla="*/ 223 w 305"/>
                <a:gd name="T5" fmla="*/ 214 h 219"/>
                <a:gd name="T6" fmla="*/ 219 w 305"/>
                <a:gd name="T7" fmla="*/ 213 h 219"/>
                <a:gd name="T8" fmla="*/ 196 w 305"/>
                <a:gd name="T9" fmla="*/ 211 h 219"/>
                <a:gd name="T10" fmla="*/ 192 w 305"/>
                <a:gd name="T11" fmla="*/ 210 h 219"/>
                <a:gd name="T12" fmla="*/ 174 w 305"/>
                <a:gd name="T13" fmla="*/ 209 h 219"/>
                <a:gd name="T14" fmla="*/ 169 w 305"/>
                <a:gd name="T15" fmla="*/ 207 h 219"/>
                <a:gd name="T16" fmla="*/ 157 w 305"/>
                <a:gd name="T17" fmla="*/ 206 h 219"/>
                <a:gd name="T18" fmla="*/ 152 w 305"/>
                <a:gd name="T19" fmla="*/ 204 h 219"/>
                <a:gd name="T20" fmla="*/ 144 w 305"/>
                <a:gd name="T21" fmla="*/ 202 h 219"/>
                <a:gd name="T22" fmla="*/ 137 w 305"/>
                <a:gd name="T23" fmla="*/ 201 h 219"/>
                <a:gd name="T24" fmla="*/ 123 w 305"/>
                <a:gd name="T25" fmla="*/ 199 h 219"/>
                <a:gd name="T26" fmla="*/ 120 w 305"/>
                <a:gd name="T27" fmla="*/ 197 h 219"/>
                <a:gd name="T28" fmla="*/ 116 w 305"/>
                <a:gd name="T29" fmla="*/ 195 h 219"/>
                <a:gd name="T30" fmla="*/ 110 w 305"/>
                <a:gd name="T31" fmla="*/ 192 h 219"/>
                <a:gd name="T32" fmla="*/ 105 w 305"/>
                <a:gd name="T33" fmla="*/ 190 h 219"/>
                <a:gd name="T34" fmla="*/ 103 w 305"/>
                <a:gd name="T35" fmla="*/ 188 h 219"/>
                <a:gd name="T36" fmla="*/ 97 w 305"/>
                <a:gd name="T37" fmla="*/ 186 h 219"/>
                <a:gd name="T38" fmla="*/ 91 w 305"/>
                <a:gd name="T39" fmla="*/ 185 h 219"/>
                <a:gd name="T40" fmla="*/ 88 w 305"/>
                <a:gd name="T41" fmla="*/ 184 h 219"/>
                <a:gd name="T42" fmla="*/ 86 w 305"/>
                <a:gd name="T43" fmla="*/ 181 h 219"/>
                <a:gd name="T44" fmla="*/ 84 w 305"/>
                <a:gd name="T45" fmla="*/ 179 h 219"/>
                <a:gd name="T46" fmla="*/ 82 w 305"/>
                <a:gd name="T47" fmla="*/ 177 h 219"/>
                <a:gd name="T48" fmla="*/ 81 w 305"/>
                <a:gd name="T49" fmla="*/ 173 h 219"/>
                <a:gd name="T50" fmla="*/ 80 w 305"/>
                <a:gd name="T51" fmla="*/ 169 h 219"/>
                <a:gd name="T52" fmla="*/ 78 w 305"/>
                <a:gd name="T53" fmla="*/ 166 h 219"/>
                <a:gd name="T54" fmla="*/ 76 w 305"/>
                <a:gd name="T55" fmla="*/ 164 h 219"/>
                <a:gd name="T56" fmla="*/ 71 w 305"/>
                <a:gd name="T57" fmla="*/ 160 h 219"/>
                <a:gd name="T58" fmla="*/ 67 w 305"/>
                <a:gd name="T59" fmla="*/ 159 h 219"/>
                <a:gd name="T60" fmla="*/ 65 w 305"/>
                <a:gd name="T61" fmla="*/ 158 h 219"/>
                <a:gd name="T62" fmla="*/ 59 w 305"/>
                <a:gd name="T63" fmla="*/ 156 h 219"/>
                <a:gd name="T64" fmla="*/ 55 w 305"/>
                <a:gd name="T65" fmla="*/ 154 h 219"/>
                <a:gd name="T66" fmla="*/ 52 w 305"/>
                <a:gd name="T67" fmla="*/ 153 h 219"/>
                <a:gd name="T68" fmla="*/ 50 w 305"/>
                <a:gd name="T69" fmla="*/ 151 h 219"/>
                <a:gd name="T70" fmla="*/ 48 w 305"/>
                <a:gd name="T71" fmla="*/ 147 h 219"/>
                <a:gd name="T72" fmla="*/ 46 w 305"/>
                <a:gd name="T73" fmla="*/ 135 h 219"/>
                <a:gd name="T74" fmla="*/ 45 w 305"/>
                <a:gd name="T75" fmla="*/ 133 h 219"/>
                <a:gd name="T76" fmla="*/ 43 w 305"/>
                <a:gd name="T77" fmla="*/ 120 h 219"/>
                <a:gd name="T78" fmla="*/ 41 w 305"/>
                <a:gd name="T79" fmla="*/ 102 h 219"/>
                <a:gd name="T80" fmla="*/ 41 w 305"/>
                <a:gd name="T81" fmla="*/ 74 h 219"/>
                <a:gd name="T82" fmla="*/ 39 w 305"/>
                <a:gd name="T83" fmla="*/ 59 h 219"/>
                <a:gd name="T84" fmla="*/ 38 w 305"/>
                <a:gd name="T85" fmla="*/ 49 h 219"/>
                <a:gd name="T86" fmla="*/ 37 w 305"/>
                <a:gd name="T87" fmla="*/ 39 h 219"/>
                <a:gd name="T88" fmla="*/ 35 w 305"/>
                <a:gd name="T89" fmla="*/ 37 h 219"/>
                <a:gd name="T90" fmla="*/ 32 w 305"/>
                <a:gd name="T91" fmla="*/ 34 h 219"/>
                <a:gd name="T92" fmla="*/ 29 w 305"/>
                <a:gd name="T93" fmla="*/ 31 h 219"/>
                <a:gd name="T94" fmla="*/ 27 w 305"/>
                <a:gd name="T95" fmla="*/ 23 h 219"/>
                <a:gd name="T96" fmla="*/ 24 w 305"/>
                <a:gd name="T97" fmla="*/ 20 h 219"/>
                <a:gd name="T98" fmla="*/ 22 w 305"/>
                <a:gd name="T99" fmla="*/ 15 h 219"/>
                <a:gd name="T100" fmla="*/ 20 w 305"/>
                <a:gd name="T101" fmla="*/ 12 h 219"/>
                <a:gd name="T102" fmla="*/ 17 w 305"/>
                <a:gd name="T103" fmla="*/ 10 h 219"/>
                <a:gd name="T104" fmla="*/ 14 w 305"/>
                <a:gd name="T105" fmla="*/ 8 h 219"/>
                <a:gd name="T106" fmla="*/ 11 w 305"/>
                <a:gd name="T107" fmla="*/ 5 h 219"/>
                <a:gd name="T108" fmla="*/ 9 w 305"/>
                <a:gd name="T109" fmla="*/ 3 h 219"/>
                <a:gd name="T110" fmla="*/ 0 w 305"/>
                <a:gd name="T11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5" h="219">
                  <a:moveTo>
                    <a:pt x="305" y="219"/>
                  </a:moveTo>
                  <a:lnTo>
                    <a:pt x="268" y="219"/>
                  </a:lnTo>
                  <a:lnTo>
                    <a:pt x="268" y="216"/>
                  </a:lnTo>
                  <a:lnTo>
                    <a:pt x="246" y="216"/>
                  </a:lnTo>
                  <a:lnTo>
                    <a:pt x="246" y="214"/>
                  </a:lnTo>
                  <a:lnTo>
                    <a:pt x="223" y="214"/>
                  </a:lnTo>
                  <a:lnTo>
                    <a:pt x="223" y="213"/>
                  </a:lnTo>
                  <a:lnTo>
                    <a:pt x="219" y="213"/>
                  </a:lnTo>
                  <a:lnTo>
                    <a:pt x="219" y="211"/>
                  </a:lnTo>
                  <a:lnTo>
                    <a:pt x="196" y="211"/>
                  </a:lnTo>
                  <a:lnTo>
                    <a:pt x="196" y="210"/>
                  </a:lnTo>
                  <a:lnTo>
                    <a:pt x="192" y="210"/>
                  </a:lnTo>
                  <a:lnTo>
                    <a:pt x="192" y="209"/>
                  </a:lnTo>
                  <a:lnTo>
                    <a:pt x="174" y="209"/>
                  </a:lnTo>
                  <a:lnTo>
                    <a:pt x="174" y="207"/>
                  </a:lnTo>
                  <a:lnTo>
                    <a:pt x="169" y="207"/>
                  </a:lnTo>
                  <a:lnTo>
                    <a:pt x="169" y="206"/>
                  </a:lnTo>
                  <a:lnTo>
                    <a:pt x="157" y="206"/>
                  </a:lnTo>
                  <a:lnTo>
                    <a:pt x="157" y="204"/>
                  </a:lnTo>
                  <a:lnTo>
                    <a:pt x="152" y="204"/>
                  </a:lnTo>
                  <a:lnTo>
                    <a:pt x="152" y="202"/>
                  </a:lnTo>
                  <a:lnTo>
                    <a:pt x="144" y="202"/>
                  </a:lnTo>
                  <a:lnTo>
                    <a:pt x="144" y="201"/>
                  </a:lnTo>
                  <a:lnTo>
                    <a:pt x="137" y="201"/>
                  </a:lnTo>
                  <a:lnTo>
                    <a:pt x="137" y="199"/>
                  </a:lnTo>
                  <a:lnTo>
                    <a:pt x="123" y="199"/>
                  </a:lnTo>
                  <a:lnTo>
                    <a:pt x="123" y="197"/>
                  </a:lnTo>
                  <a:lnTo>
                    <a:pt x="120" y="197"/>
                  </a:lnTo>
                  <a:lnTo>
                    <a:pt x="120" y="195"/>
                  </a:lnTo>
                  <a:lnTo>
                    <a:pt x="116" y="195"/>
                  </a:lnTo>
                  <a:lnTo>
                    <a:pt x="116" y="192"/>
                  </a:lnTo>
                  <a:lnTo>
                    <a:pt x="110" y="192"/>
                  </a:lnTo>
                  <a:lnTo>
                    <a:pt x="110" y="190"/>
                  </a:lnTo>
                  <a:lnTo>
                    <a:pt x="105" y="190"/>
                  </a:lnTo>
                  <a:lnTo>
                    <a:pt x="105" y="188"/>
                  </a:lnTo>
                  <a:lnTo>
                    <a:pt x="103" y="188"/>
                  </a:lnTo>
                  <a:lnTo>
                    <a:pt x="103" y="186"/>
                  </a:lnTo>
                  <a:lnTo>
                    <a:pt x="97" y="186"/>
                  </a:lnTo>
                  <a:lnTo>
                    <a:pt x="97" y="185"/>
                  </a:lnTo>
                  <a:lnTo>
                    <a:pt x="91" y="185"/>
                  </a:lnTo>
                  <a:lnTo>
                    <a:pt x="91" y="184"/>
                  </a:lnTo>
                  <a:lnTo>
                    <a:pt x="88" y="184"/>
                  </a:lnTo>
                  <a:lnTo>
                    <a:pt x="88" y="181"/>
                  </a:lnTo>
                  <a:lnTo>
                    <a:pt x="86" y="181"/>
                  </a:lnTo>
                  <a:lnTo>
                    <a:pt x="86" y="179"/>
                  </a:lnTo>
                  <a:lnTo>
                    <a:pt x="84" y="179"/>
                  </a:lnTo>
                  <a:lnTo>
                    <a:pt x="84" y="177"/>
                  </a:lnTo>
                  <a:lnTo>
                    <a:pt x="82" y="177"/>
                  </a:lnTo>
                  <a:lnTo>
                    <a:pt x="82" y="173"/>
                  </a:lnTo>
                  <a:lnTo>
                    <a:pt x="81" y="173"/>
                  </a:lnTo>
                  <a:lnTo>
                    <a:pt x="81" y="169"/>
                  </a:lnTo>
                  <a:lnTo>
                    <a:pt x="80" y="169"/>
                  </a:lnTo>
                  <a:lnTo>
                    <a:pt x="80" y="166"/>
                  </a:lnTo>
                  <a:lnTo>
                    <a:pt x="78" y="166"/>
                  </a:lnTo>
                  <a:lnTo>
                    <a:pt x="78" y="164"/>
                  </a:lnTo>
                  <a:lnTo>
                    <a:pt x="76" y="164"/>
                  </a:lnTo>
                  <a:lnTo>
                    <a:pt x="76" y="160"/>
                  </a:lnTo>
                  <a:lnTo>
                    <a:pt x="71" y="160"/>
                  </a:lnTo>
                  <a:lnTo>
                    <a:pt x="71" y="159"/>
                  </a:lnTo>
                  <a:lnTo>
                    <a:pt x="67" y="159"/>
                  </a:lnTo>
                  <a:lnTo>
                    <a:pt x="67" y="158"/>
                  </a:lnTo>
                  <a:lnTo>
                    <a:pt x="65" y="158"/>
                  </a:lnTo>
                  <a:lnTo>
                    <a:pt x="65" y="156"/>
                  </a:lnTo>
                  <a:lnTo>
                    <a:pt x="59" y="156"/>
                  </a:lnTo>
                  <a:lnTo>
                    <a:pt x="59" y="154"/>
                  </a:lnTo>
                  <a:lnTo>
                    <a:pt x="55" y="154"/>
                  </a:lnTo>
                  <a:lnTo>
                    <a:pt x="55" y="153"/>
                  </a:lnTo>
                  <a:lnTo>
                    <a:pt x="52" y="153"/>
                  </a:lnTo>
                  <a:lnTo>
                    <a:pt x="52" y="151"/>
                  </a:lnTo>
                  <a:lnTo>
                    <a:pt x="50" y="151"/>
                  </a:lnTo>
                  <a:lnTo>
                    <a:pt x="50" y="147"/>
                  </a:lnTo>
                  <a:lnTo>
                    <a:pt x="48" y="147"/>
                  </a:lnTo>
                  <a:lnTo>
                    <a:pt x="48" y="135"/>
                  </a:lnTo>
                  <a:lnTo>
                    <a:pt x="46" y="135"/>
                  </a:lnTo>
                  <a:lnTo>
                    <a:pt x="46" y="133"/>
                  </a:lnTo>
                  <a:lnTo>
                    <a:pt x="45" y="133"/>
                  </a:lnTo>
                  <a:lnTo>
                    <a:pt x="45" y="120"/>
                  </a:lnTo>
                  <a:lnTo>
                    <a:pt x="43" y="120"/>
                  </a:lnTo>
                  <a:lnTo>
                    <a:pt x="43" y="102"/>
                  </a:lnTo>
                  <a:lnTo>
                    <a:pt x="41" y="102"/>
                  </a:lnTo>
                  <a:lnTo>
                    <a:pt x="41" y="85"/>
                  </a:lnTo>
                  <a:lnTo>
                    <a:pt x="41" y="74"/>
                  </a:lnTo>
                  <a:lnTo>
                    <a:pt x="39" y="74"/>
                  </a:lnTo>
                  <a:lnTo>
                    <a:pt x="39" y="59"/>
                  </a:lnTo>
                  <a:lnTo>
                    <a:pt x="38" y="59"/>
                  </a:lnTo>
                  <a:lnTo>
                    <a:pt x="38" y="49"/>
                  </a:lnTo>
                  <a:lnTo>
                    <a:pt x="37" y="49"/>
                  </a:lnTo>
                  <a:lnTo>
                    <a:pt x="37" y="39"/>
                  </a:lnTo>
                  <a:lnTo>
                    <a:pt x="35" y="39"/>
                  </a:lnTo>
                  <a:lnTo>
                    <a:pt x="35" y="37"/>
                  </a:lnTo>
                  <a:lnTo>
                    <a:pt x="32" y="37"/>
                  </a:lnTo>
                  <a:lnTo>
                    <a:pt x="32" y="34"/>
                  </a:lnTo>
                  <a:lnTo>
                    <a:pt x="29" y="34"/>
                  </a:lnTo>
                  <a:lnTo>
                    <a:pt x="29" y="31"/>
                  </a:lnTo>
                  <a:lnTo>
                    <a:pt x="27" y="31"/>
                  </a:lnTo>
                  <a:lnTo>
                    <a:pt x="27" y="23"/>
                  </a:lnTo>
                  <a:lnTo>
                    <a:pt x="27" y="20"/>
                  </a:lnTo>
                  <a:lnTo>
                    <a:pt x="24" y="20"/>
                  </a:lnTo>
                  <a:lnTo>
                    <a:pt x="24" y="15"/>
                  </a:lnTo>
                  <a:lnTo>
                    <a:pt x="22" y="15"/>
                  </a:lnTo>
                  <a:lnTo>
                    <a:pt x="22" y="12"/>
                  </a:lnTo>
                  <a:lnTo>
                    <a:pt x="20" y="12"/>
                  </a:lnTo>
                  <a:lnTo>
                    <a:pt x="20" y="10"/>
                  </a:lnTo>
                  <a:lnTo>
                    <a:pt x="17" y="10"/>
                  </a:lnTo>
                  <a:lnTo>
                    <a:pt x="17" y="8"/>
                  </a:lnTo>
                  <a:lnTo>
                    <a:pt x="14" y="8"/>
                  </a:lnTo>
                  <a:lnTo>
                    <a:pt x="14" y="5"/>
                  </a:lnTo>
                  <a:lnTo>
                    <a:pt x="11" y="5"/>
                  </a:lnTo>
                  <a:lnTo>
                    <a:pt x="11" y="3"/>
                  </a:lnTo>
                  <a:lnTo>
                    <a:pt x="9" y="3"/>
                  </a:lnTo>
                  <a:lnTo>
                    <a:pt x="9"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51" name="Freeform 10"/>
          <p:cNvSpPr>
            <a:spLocks/>
          </p:cNvSpPr>
          <p:nvPr/>
        </p:nvSpPr>
        <p:spPr bwMode="auto">
          <a:xfrm>
            <a:off x="2484315" y="1897348"/>
            <a:ext cx="3780000" cy="3042000"/>
          </a:xfrm>
          <a:custGeom>
            <a:avLst/>
            <a:gdLst>
              <a:gd name="T0" fmla="*/ 298 w 298"/>
              <a:gd name="T1" fmla="*/ 221 h 225"/>
              <a:gd name="T2" fmla="*/ 176 w 298"/>
              <a:gd name="T3" fmla="*/ 217 h 225"/>
              <a:gd name="T4" fmla="*/ 162 w 298"/>
              <a:gd name="T5" fmla="*/ 214 h 225"/>
              <a:gd name="T6" fmla="*/ 159 w 298"/>
              <a:gd name="T7" fmla="*/ 211 h 225"/>
              <a:gd name="T8" fmla="*/ 148 w 298"/>
              <a:gd name="T9" fmla="*/ 205 h 225"/>
              <a:gd name="T10" fmla="*/ 131 w 298"/>
              <a:gd name="T11" fmla="*/ 203 h 225"/>
              <a:gd name="T12" fmla="*/ 94 w 298"/>
              <a:gd name="T13" fmla="*/ 199 h 225"/>
              <a:gd name="T14" fmla="*/ 91 w 298"/>
              <a:gd name="T15" fmla="*/ 196 h 225"/>
              <a:gd name="T16" fmla="*/ 89 w 298"/>
              <a:gd name="T17" fmla="*/ 193 h 225"/>
              <a:gd name="T18" fmla="*/ 87 w 298"/>
              <a:gd name="T19" fmla="*/ 191 h 225"/>
              <a:gd name="T20" fmla="*/ 86 w 298"/>
              <a:gd name="T21" fmla="*/ 188 h 225"/>
              <a:gd name="T22" fmla="*/ 83 w 298"/>
              <a:gd name="T23" fmla="*/ 181 h 225"/>
              <a:gd name="T24" fmla="*/ 81 w 298"/>
              <a:gd name="T25" fmla="*/ 177 h 225"/>
              <a:gd name="T26" fmla="*/ 80 w 298"/>
              <a:gd name="T27" fmla="*/ 172 h 225"/>
              <a:gd name="T28" fmla="*/ 78 w 298"/>
              <a:gd name="T29" fmla="*/ 171 h 225"/>
              <a:gd name="T30" fmla="*/ 68 w 298"/>
              <a:gd name="T31" fmla="*/ 166 h 225"/>
              <a:gd name="T32" fmla="*/ 58 w 298"/>
              <a:gd name="T33" fmla="*/ 161 h 225"/>
              <a:gd name="T34" fmla="*/ 56 w 298"/>
              <a:gd name="T35" fmla="*/ 158 h 225"/>
              <a:gd name="T36" fmla="*/ 53 w 298"/>
              <a:gd name="T37" fmla="*/ 153 h 225"/>
              <a:gd name="T38" fmla="*/ 50 w 298"/>
              <a:gd name="T39" fmla="*/ 147 h 225"/>
              <a:gd name="T40" fmla="*/ 48 w 298"/>
              <a:gd name="T41" fmla="*/ 142 h 225"/>
              <a:gd name="T42" fmla="*/ 46 w 298"/>
              <a:gd name="T43" fmla="*/ 136 h 225"/>
              <a:gd name="T44" fmla="*/ 44 w 298"/>
              <a:gd name="T45" fmla="*/ 127 h 225"/>
              <a:gd name="T46" fmla="*/ 43 w 298"/>
              <a:gd name="T47" fmla="*/ 119 h 225"/>
              <a:gd name="T48" fmla="*/ 42 w 298"/>
              <a:gd name="T49" fmla="*/ 106 h 225"/>
              <a:gd name="T50" fmla="*/ 40 w 298"/>
              <a:gd name="T51" fmla="*/ 98 h 225"/>
              <a:gd name="T52" fmla="*/ 40 w 298"/>
              <a:gd name="T53" fmla="*/ 72 h 225"/>
              <a:gd name="T54" fmla="*/ 39 w 298"/>
              <a:gd name="T55" fmla="*/ 63 h 225"/>
              <a:gd name="T56" fmla="*/ 37 w 298"/>
              <a:gd name="T57" fmla="*/ 49 h 225"/>
              <a:gd name="T58" fmla="*/ 35 w 298"/>
              <a:gd name="T59" fmla="*/ 42 h 225"/>
              <a:gd name="T60" fmla="*/ 32 w 298"/>
              <a:gd name="T61" fmla="*/ 37 h 225"/>
              <a:gd name="T62" fmla="*/ 29 w 298"/>
              <a:gd name="T63" fmla="*/ 34 h 225"/>
              <a:gd name="T64" fmla="*/ 27 w 298"/>
              <a:gd name="T65" fmla="*/ 30 h 225"/>
              <a:gd name="T66" fmla="*/ 27 w 298"/>
              <a:gd name="T67" fmla="*/ 18 h 225"/>
              <a:gd name="T68" fmla="*/ 24 w 298"/>
              <a:gd name="T69" fmla="*/ 15 h 225"/>
              <a:gd name="T70" fmla="*/ 22 w 298"/>
              <a:gd name="T71" fmla="*/ 12 h 225"/>
              <a:gd name="T72" fmla="*/ 20 w 298"/>
              <a:gd name="T73" fmla="*/ 11 h 225"/>
              <a:gd name="T74" fmla="*/ 17 w 298"/>
              <a:gd name="T75" fmla="*/ 8 h 225"/>
              <a:gd name="T76" fmla="*/ 14 w 298"/>
              <a:gd name="T77" fmla="*/ 5 h 225"/>
              <a:gd name="T78" fmla="*/ 10 w 298"/>
              <a:gd name="T7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225">
                <a:moveTo>
                  <a:pt x="298" y="225"/>
                </a:moveTo>
                <a:lnTo>
                  <a:pt x="298" y="221"/>
                </a:lnTo>
                <a:lnTo>
                  <a:pt x="176" y="221"/>
                </a:lnTo>
                <a:lnTo>
                  <a:pt x="176" y="217"/>
                </a:lnTo>
                <a:lnTo>
                  <a:pt x="162" y="217"/>
                </a:lnTo>
                <a:lnTo>
                  <a:pt x="162" y="214"/>
                </a:lnTo>
                <a:lnTo>
                  <a:pt x="159" y="214"/>
                </a:lnTo>
                <a:lnTo>
                  <a:pt x="159" y="211"/>
                </a:lnTo>
                <a:lnTo>
                  <a:pt x="148" y="211"/>
                </a:lnTo>
                <a:lnTo>
                  <a:pt x="148" y="205"/>
                </a:lnTo>
                <a:lnTo>
                  <a:pt x="131" y="205"/>
                </a:lnTo>
                <a:lnTo>
                  <a:pt x="131" y="203"/>
                </a:lnTo>
                <a:lnTo>
                  <a:pt x="94" y="203"/>
                </a:lnTo>
                <a:lnTo>
                  <a:pt x="94" y="199"/>
                </a:lnTo>
                <a:lnTo>
                  <a:pt x="91" y="199"/>
                </a:lnTo>
                <a:lnTo>
                  <a:pt x="91" y="196"/>
                </a:lnTo>
                <a:lnTo>
                  <a:pt x="89" y="196"/>
                </a:lnTo>
                <a:lnTo>
                  <a:pt x="89" y="193"/>
                </a:lnTo>
                <a:lnTo>
                  <a:pt x="87" y="193"/>
                </a:lnTo>
                <a:lnTo>
                  <a:pt x="87" y="191"/>
                </a:lnTo>
                <a:lnTo>
                  <a:pt x="86" y="191"/>
                </a:lnTo>
                <a:lnTo>
                  <a:pt x="86" y="188"/>
                </a:lnTo>
                <a:lnTo>
                  <a:pt x="83" y="188"/>
                </a:lnTo>
                <a:lnTo>
                  <a:pt x="83" y="181"/>
                </a:lnTo>
                <a:lnTo>
                  <a:pt x="81" y="181"/>
                </a:lnTo>
                <a:lnTo>
                  <a:pt x="81" y="177"/>
                </a:lnTo>
                <a:lnTo>
                  <a:pt x="80" y="177"/>
                </a:lnTo>
                <a:lnTo>
                  <a:pt x="80" y="172"/>
                </a:lnTo>
                <a:lnTo>
                  <a:pt x="78" y="172"/>
                </a:lnTo>
                <a:lnTo>
                  <a:pt x="78" y="171"/>
                </a:lnTo>
                <a:lnTo>
                  <a:pt x="68" y="171"/>
                </a:lnTo>
                <a:lnTo>
                  <a:pt x="68" y="166"/>
                </a:lnTo>
                <a:lnTo>
                  <a:pt x="58" y="166"/>
                </a:lnTo>
                <a:lnTo>
                  <a:pt x="58" y="161"/>
                </a:lnTo>
                <a:lnTo>
                  <a:pt x="56" y="161"/>
                </a:lnTo>
                <a:lnTo>
                  <a:pt x="56" y="158"/>
                </a:lnTo>
                <a:lnTo>
                  <a:pt x="53" y="158"/>
                </a:lnTo>
                <a:lnTo>
                  <a:pt x="53" y="153"/>
                </a:lnTo>
                <a:lnTo>
                  <a:pt x="50" y="153"/>
                </a:lnTo>
                <a:lnTo>
                  <a:pt x="50" y="147"/>
                </a:lnTo>
                <a:lnTo>
                  <a:pt x="50" y="142"/>
                </a:lnTo>
                <a:lnTo>
                  <a:pt x="48" y="142"/>
                </a:lnTo>
                <a:lnTo>
                  <a:pt x="48" y="136"/>
                </a:lnTo>
                <a:lnTo>
                  <a:pt x="46" y="136"/>
                </a:lnTo>
                <a:lnTo>
                  <a:pt x="46" y="127"/>
                </a:lnTo>
                <a:lnTo>
                  <a:pt x="44" y="127"/>
                </a:lnTo>
                <a:lnTo>
                  <a:pt x="44" y="119"/>
                </a:lnTo>
                <a:lnTo>
                  <a:pt x="43" y="119"/>
                </a:lnTo>
                <a:lnTo>
                  <a:pt x="43" y="106"/>
                </a:lnTo>
                <a:lnTo>
                  <a:pt x="42" y="106"/>
                </a:lnTo>
                <a:lnTo>
                  <a:pt x="42" y="98"/>
                </a:lnTo>
                <a:lnTo>
                  <a:pt x="40" y="98"/>
                </a:lnTo>
                <a:lnTo>
                  <a:pt x="40" y="84"/>
                </a:lnTo>
                <a:lnTo>
                  <a:pt x="40" y="72"/>
                </a:lnTo>
                <a:lnTo>
                  <a:pt x="39" y="72"/>
                </a:lnTo>
                <a:lnTo>
                  <a:pt x="39" y="63"/>
                </a:lnTo>
                <a:lnTo>
                  <a:pt x="37" y="63"/>
                </a:lnTo>
                <a:lnTo>
                  <a:pt x="37" y="49"/>
                </a:lnTo>
                <a:lnTo>
                  <a:pt x="37" y="42"/>
                </a:lnTo>
                <a:lnTo>
                  <a:pt x="35" y="42"/>
                </a:lnTo>
                <a:lnTo>
                  <a:pt x="35" y="37"/>
                </a:lnTo>
                <a:lnTo>
                  <a:pt x="32" y="37"/>
                </a:lnTo>
                <a:lnTo>
                  <a:pt x="32" y="34"/>
                </a:lnTo>
                <a:lnTo>
                  <a:pt x="29" y="34"/>
                </a:lnTo>
                <a:lnTo>
                  <a:pt x="29" y="30"/>
                </a:lnTo>
                <a:lnTo>
                  <a:pt x="27" y="30"/>
                </a:lnTo>
                <a:lnTo>
                  <a:pt x="27" y="21"/>
                </a:lnTo>
                <a:lnTo>
                  <a:pt x="27" y="18"/>
                </a:lnTo>
                <a:lnTo>
                  <a:pt x="24" y="18"/>
                </a:lnTo>
                <a:lnTo>
                  <a:pt x="24" y="15"/>
                </a:lnTo>
                <a:lnTo>
                  <a:pt x="22" y="15"/>
                </a:lnTo>
                <a:lnTo>
                  <a:pt x="22" y="12"/>
                </a:lnTo>
                <a:lnTo>
                  <a:pt x="20" y="12"/>
                </a:lnTo>
                <a:lnTo>
                  <a:pt x="20" y="11"/>
                </a:lnTo>
                <a:lnTo>
                  <a:pt x="17" y="11"/>
                </a:lnTo>
                <a:lnTo>
                  <a:pt x="17" y="8"/>
                </a:lnTo>
                <a:lnTo>
                  <a:pt x="14" y="8"/>
                </a:lnTo>
                <a:lnTo>
                  <a:pt x="14" y="5"/>
                </a:lnTo>
                <a:lnTo>
                  <a:pt x="10" y="5"/>
                </a:lnTo>
                <a:lnTo>
                  <a:pt x="10" y="0"/>
                </a:lnTo>
                <a:lnTo>
                  <a:pt x="0" y="0"/>
                </a:lnTo>
              </a:path>
            </a:pathLst>
          </a:custGeom>
          <a:noFill/>
          <a:ln w="254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8570441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LBA-004: Résultats d’efficacité et tolérance de IMblaze370, une étude randomisée de phase III comparant atézolizumab plus cobimetinib et atézolizumab en monothérapie vs. regorafenib dans le cancer colorectal métastatique réfractaire à la chimiothérapie – </a:t>
            </a:r>
            <a:r>
              <a:rPr lang="fr-FR" dirty="0" err="1" smtClean="0"/>
              <a:t>Bendell</a:t>
            </a:r>
            <a:r>
              <a:rPr lang="fr-FR" dirty="0" smtClean="0"/>
              <a:t> J, et al</a:t>
            </a:r>
            <a:endParaRPr lang="fr-FR" dirty="0"/>
          </a:p>
        </p:txBody>
      </p:sp>
      <p:sp>
        <p:nvSpPr>
          <p:cNvPr id="6" name="Content Placeholder 2"/>
          <p:cNvSpPr>
            <a:spLocks noGrp="1"/>
          </p:cNvSpPr>
          <p:nvPr>
            <p:ph idx="1"/>
          </p:nvPr>
        </p:nvSpPr>
        <p:spPr/>
        <p:txBody>
          <a:bodyPr/>
          <a:lstStyle/>
          <a:p>
            <a:pPr marL="0" indent="0">
              <a:buNone/>
            </a:pPr>
            <a:r>
              <a:rPr lang="fr-FR" b="1" dirty="0" smtClean="0"/>
              <a:t>Résultats</a:t>
            </a:r>
          </a:p>
          <a:p>
            <a:pPr marL="0" indent="0">
              <a:spcBef>
                <a:spcPts val="24000"/>
              </a:spcBef>
              <a:buNone/>
            </a:pPr>
            <a:r>
              <a:rPr lang="fr-FR" b="1" dirty="0" smtClean="0"/>
              <a:t>Conclusions</a:t>
            </a:r>
          </a:p>
          <a:p>
            <a:r>
              <a:rPr lang="fr-FR" b="1" dirty="0" smtClean="0"/>
              <a:t>Chez ces patients avec CCRm réfractaire à la CT, ni atézolizumab + cobimetinib ni atézolizumab seul n’ont amélioré la SG comparativement au regorafenib</a:t>
            </a:r>
          </a:p>
          <a:p>
            <a:r>
              <a:rPr lang="fr-FR" b="1" dirty="0" smtClean="0"/>
              <a:t>Le profil de tolérance de l’atézolizumab + cobimetinib était similaire à celui de chacun de ces agents en monothérapie</a:t>
            </a:r>
            <a:endParaRPr lang="fr-FR" b="1" dirty="0"/>
          </a:p>
        </p:txBody>
      </p:sp>
      <p:sp>
        <p:nvSpPr>
          <p:cNvPr id="5" name="Text Placeholder 4"/>
          <p:cNvSpPr>
            <a:spLocks noGrp="1"/>
          </p:cNvSpPr>
          <p:nvPr>
            <p:ph type="body" sz="quarter" idx="11"/>
          </p:nvPr>
        </p:nvSpPr>
        <p:spPr/>
        <p:txBody>
          <a:bodyPr/>
          <a:lstStyle/>
          <a:p>
            <a:r>
              <a:rPr lang="fr-FR" smtClean="0"/>
              <a:t/>
            </a:r>
            <a:br>
              <a:rPr lang="fr-FR" smtClean="0"/>
            </a:br>
            <a:r>
              <a:rPr lang="fr-FR" smtClean="0"/>
              <a:t>Bendell J, et al, Ann Oncol 2018;29(suppl 5):abstr LBA-004</a:t>
            </a:r>
            <a:endParaRPr lang="fr-FR"/>
          </a:p>
        </p:txBody>
      </p:sp>
      <p:graphicFrame>
        <p:nvGraphicFramePr>
          <p:cNvPr id="7" name="Table 6"/>
          <p:cNvGraphicFramePr>
            <a:graphicFrameLocks noGrp="1"/>
          </p:cNvGraphicFramePr>
          <p:nvPr>
            <p:extLst>
              <p:ext uri="{D42A27DB-BD31-4B8C-83A1-F6EECF244321}">
                <p14:modId xmlns:p14="http://schemas.microsoft.com/office/powerpoint/2010/main" val="1421527950"/>
              </p:ext>
            </p:extLst>
          </p:nvPr>
        </p:nvGraphicFramePr>
        <p:xfrm>
          <a:off x="365124" y="1611544"/>
          <a:ext cx="8428356" cy="2931160"/>
        </p:xfrm>
        <a:graphic>
          <a:graphicData uri="http://schemas.openxmlformats.org/drawingml/2006/table">
            <a:tbl>
              <a:tblPr firstRow="1" bandRow="1">
                <a:tableStyleId>{69012ECD-51FC-41F1-AA8D-1B2483CD663E}</a:tableStyleId>
              </a:tblPr>
              <a:tblGrid>
                <a:gridCol w="2880996">
                  <a:extLst>
                    <a:ext uri="{9D8B030D-6E8A-4147-A177-3AD203B41FA5}">
                      <a16:colId xmlns:a16="http://schemas.microsoft.com/office/drawing/2014/main" val="1709975499"/>
                    </a:ext>
                  </a:extLst>
                </a:gridCol>
                <a:gridCol w="2164080">
                  <a:extLst>
                    <a:ext uri="{9D8B030D-6E8A-4147-A177-3AD203B41FA5}">
                      <a16:colId xmlns:a16="http://schemas.microsoft.com/office/drawing/2014/main" val="1247476413"/>
                    </a:ext>
                  </a:extLst>
                </a:gridCol>
                <a:gridCol w="1691640">
                  <a:extLst>
                    <a:ext uri="{9D8B030D-6E8A-4147-A177-3AD203B41FA5}">
                      <a16:colId xmlns:a16="http://schemas.microsoft.com/office/drawing/2014/main" val="3883849508"/>
                    </a:ext>
                  </a:extLst>
                </a:gridCol>
                <a:gridCol w="1691640">
                  <a:extLst>
                    <a:ext uri="{9D8B030D-6E8A-4147-A177-3AD203B41FA5}">
                      <a16:colId xmlns:a16="http://schemas.microsoft.com/office/drawing/2014/main" val="3132721051"/>
                    </a:ext>
                  </a:extLst>
                </a:gridCol>
              </a:tblGrid>
              <a:tr h="370840">
                <a:tc>
                  <a:txBody>
                    <a:bodyPr/>
                    <a:lstStyle/>
                    <a:p>
                      <a:pPr algn="l"/>
                      <a:r>
                        <a:rPr lang="fr-FR" sz="1600" noProof="0" dirty="0" smtClean="0">
                          <a:solidFill>
                            <a:schemeClr val="tx2"/>
                          </a:solidFill>
                        </a:rPr>
                        <a:t>EIs,</a:t>
                      </a:r>
                      <a:r>
                        <a:rPr lang="fr-FR" sz="1600" baseline="0" noProof="0" dirty="0" smtClean="0">
                          <a:solidFill>
                            <a:schemeClr val="tx2"/>
                          </a:solidFill>
                        </a:rPr>
                        <a:t> n (%)</a:t>
                      </a:r>
                      <a:endParaRPr lang="fr-FR" sz="1600" noProof="0" dirty="0">
                        <a:solidFill>
                          <a:schemeClr val="tx2"/>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dirty="0" smtClean="0">
                          <a:solidFill>
                            <a:schemeClr val="tx2"/>
                          </a:solidFill>
                        </a:rPr>
                        <a:t>Atézolizumab + cobimetinib</a:t>
                      </a:r>
                      <a:r>
                        <a:rPr lang="fr-FR" sz="1600" baseline="0" noProof="0" dirty="0" smtClean="0">
                          <a:solidFill>
                            <a:schemeClr val="tx2"/>
                          </a:solidFill>
                        </a:rPr>
                        <a:t> (n=179)</a:t>
                      </a:r>
                      <a:endParaRPr lang="fr-FR" sz="1600" noProof="0" dirty="0">
                        <a:solidFill>
                          <a:schemeClr val="tx2"/>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dirty="0" smtClean="0">
                          <a:solidFill>
                            <a:schemeClr val="tx2"/>
                          </a:solidFill>
                        </a:rPr>
                        <a:t>Atézolizumab (n=90)</a:t>
                      </a:r>
                      <a:endParaRPr lang="fr-FR" sz="1600" noProof="0" dirty="0">
                        <a:solidFill>
                          <a:schemeClr val="tx2"/>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smtClean="0">
                          <a:solidFill>
                            <a:schemeClr val="tx2"/>
                          </a:solidFill>
                        </a:rPr>
                        <a:t>Regorafenib</a:t>
                      </a:r>
                      <a:r>
                        <a:rPr lang="fr-FR" sz="1600" baseline="0" noProof="0" smtClean="0">
                          <a:solidFill>
                            <a:schemeClr val="tx2"/>
                          </a:solidFill>
                        </a:rPr>
                        <a:t> (n=80)</a:t>
                      </a:r>
                      <a:endParaRPr lang="fr-FR" sz="1600" noProof="0">
                        <a:solidFill>
                          <a:schemeClr val="tx2"/>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58489181"/>
                  </a:ext>
                </a:extLst>
              </a:tr>
              <a:tr h="370840">
                <a:tc>
                  <a:txBody>
                    <a:bodyPr/>
                    <a:lstStyle/>
                    <a:p>
                      <a:r>
                        <a:rPr lang="fr-FR" sz="1600" noProof="0" dirty="0" err="1" smtClean="0"/>
                        <a:t>EILTs</a:t>
                      </a:r>
                      <a:endParaRPr lang="fr-FR" sz="1600" noProof="0" dirty="0" smtClean="0"/>
                    </a:p>
                    <a:p>
                      <a:pPr marL="182563" indent="0"/>
                      <a:r>
                        <a:rPr lang="fr-FR" sz="1600" noProof="0" dirty="0" smtClean="0"/>
                        <a:t>Grade 3</a:t>
                      </a:r>
                      <a:r>
                        <a:rPr lang="fr-FR" sz="1600" baseline="0" noProof="0" dirty="0" smtClean="0"/>
                        <a:t>–4</a:t>
                      </a:r>
                    </a:p>
                    <a:p>
                      <a:pPr marL="182563" indent="0"/>
                      <a:r>
                        <a:rPr lang="fr-FR" sz="1600" baseline="0" noProof="0" dirty="0" smtClean="0"/>
                        <a:t>Grade 5 </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170 (95)</a:t>
                      </a:r>
                    </a:p>
                    <a:p>
                      <a:pPr algn="ctr"/>
                      <a:r>
                        <a:rPr lang="fr-FR" sz="1600" noProof="0" smtClean="0"/>
                        <a:t>80 (45)</a:t>
                      </a:r>
                    </a:p>
                    <a:p>
                      <a:pPr algn="ctr"/>
                      <a:r>
                        <a:rPr lang="fr-FR" sz="1600" noProof="0" smtClean="0"/>
                        <a:t>2 (1)</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49 (54)</a:t>
                      </a:r>
                    </a:p>
                    <a:p>
                      <a:pPr algn="ctr"/>
                      <a:r>
                        <a:rPr lang="fr-FR" sz="1600" noProof="0" smtClean="0"/>
                        <a:t>9</a:t>
                      </a:r>
                      <a:r>
                        <a:rPr lang="fr-FR" sz="1600" baseline="0" noProof="0" smtClean="0"/>
                        <a:t> (10)</a:t>
                      </a:r>
                    </a:p>
                    <a:p>
                      <a:pPr algn="ctr"/>
                      <a:r>
                        <a:rPr lang="fr-FR" sz="1600" baseline="0" noProof="0" smtClean="0"/>
                        <a:t>0</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77 (96)</a:t>
                      </a:r>
                    </a:p>
                    <a:p>
                      <a:pPr algn="ctr"/>
                      <a:r>
                        <a:rPr lang="fr-FR" sz="1600" noProof="0" smtClean="0"/>
                        <a:t>39</a:t>
                      </a:r>
                      <a:r>
                        <a:rPr lang="fr-FR" sz="1600" baseline="0" noProof="0" smtClean="0"/>
                        <a:t> (49)</a:t>
                      </a:r>
                    </a:p>
                    <a:p>
                      <a:pPr algn="ctr"/>
                      <a:r>
                        <a:rPr lang="fr-FR" sz="1600" baseline="0" noProof="0" smtClean="0"/>
                        <a:t>1 (1)</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50781373"/>
                  </a:ext>
                </a:extLst>
              </a:tr>
              <a:tr h="370840">
                <a:tc>
                  <a:txBody>
                    <a:bodyPr/>
                    <a:lstStyle/>
                    <a:p>
                      <a:pPr marL="0" indent="0"/>
                      <a:r>
                        <a:rPr lang="fr-FR" sz="1600" noProof="0" dirty="0" err="1" smtClean="0"/>
                        <a:t>EIGs</a:t>
                      </a:r>
                      <a:endParaRPr lang="fr-FR" sz="1600" noProof="0" dirty="0" smtClean="0"/>
                    </a:p>
                    <a:p>
                      <a:pPr marL="92075" indent="0"/>
                      <a:r>
                        <a:rPr lang="fr-FR" sz="1600" noProof="0" dirty="0" smtClean="0"/>
                        <a:t>Liés au traitement</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71 (40)</a:t>
                      </a:r>
                    </a:p>
                    <a:p>
                      <a:pPr algn="ctr"/>
                      <a:r>
                        <a:rPr lang="fr-FR" sz="1600" noProof="0" smtClean="0"/>
                        <a:t>46 (26)</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15 (17)</a:t>
                      </a:r>
                    </a:p>
                    <a:p>
                      <a:pPr algn="ctr"/>
                      <a:r>
                        <a:rPr lang="fr-FR" sz="1600" noProof="0" smtClean="0"/>
                        <a:t>7</a:t>
                      </a:r>
                      <a:r>
                        <a:rPr lang="fr-FR" sz="1600" baseline="0" noProof="0" smtClean="0"/>
                        <a:t> (8)</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18 (23)</a:t>
                      </a:r>
                    </a:p>
                    <a:p>
                      <a:pPr algn="ctr"/>
                      <a:r>
                        <a:rPr lang="fr-FR" sz="1600" noProof="0" smtClean="0"/>
                        <a:t>9 (11)</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51371244"/>
                  </a:ext>
                </a:extLst>
              </a:tr>
              <a:tr h="370840">
                <a:tc>
                  <a:txBody>
                    <a:bodyPr/>
                    <a:lstStyle/>
                    <a:p>
                      <a:pPr marL="0" indent="0"/>
                      <a:r>
                        <a:rPr lang="fr-FR" sz="1600" noProof="0" dirty="0" smtClean="0"/>
                        <a:t>Provoquant</a:t>
                      </a:r>
                      <a:r>
                        <a:rPr lang="fr-FR" sz="1600" baseline="0" noProof="0" dirty="0" smtClean="0"/>
                        <a:t> sortie d’étude</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37 (21)</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4 (4)</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t>7 (9)</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2936486"/>
                  </a:ext>
                </a:extLst>
              </a:tr>
              <a:tr h="370840">
                <a:tc>
                  <a:txBody>
                    <a:bodyPr/>
                    <a:lstStyle/>
                    <a:p>
                      <a:r>
                        <a:rPr lang="fr-FR" sz="1600" noProof="0" dirty="0" smtClean="0"/>
                        <a:t>Provoquant</a:t>
                      </a:r>
                      <a:r>
                        <a:rPr lang="fr-FR" sz="1600" baseline="0" noProof="0" dirty="0" smtClean="0"/>
                        <a:t> interruption de dose ou modification</a:t>
                      </a:r>
                      <a:endParaRPr lang="fr-FR" sz="16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109 (61)</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t>18 (20)</a:t>
                      </a:r>
                      <a:endParaRPr lang="fr-FR" sz="16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dirty="0" smtClean="0"/>
                        <a:t>55 (69)</a:t>
                      </a:r>
                      <a:endParaRPr lang="fr-FR" sz="16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963676841"/>
                  </a:ext>
                </a:extLst>
              </a:tr>
            </a:tbl>
          </a:graphicData>
        </a:graphic>
      </p:graphicFrame>
    </p:spTree>
    <p:extLst>
      <p:ext uri="{BB962C8B-B14F-4D97-AF65-F5344CB8AC3E}">
        <p14:creationId xmlns:p14="http://schemas.microsoft.com/office/powerpoint/2010/main" val="8076171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fr-FR" dirty="0" smtClean="0"/>
              <a:t>O-012: Tolérance et efficacité du regorafenib chez les patients avec cancer colorectal métastatique (CCRm) en routine: analyse finale de l’étude prospective observationnelle CORRELATE – </a:t>
            </a:r>
            <a:r>
              <a:rPr lang="fr-FR" dirty="0" err="1" smtClean="0"/>
              <a:t>Ducreux</a:t>
            </a:r>
            <a:r>
              <a:rPr lang="fr-FR" dirty="0" smtClean="0"/>
              <a:t> M, et al</a:t>
            </a:r>
            <a:endParaRPr lang="fr-FR" dirty="0"/>
          </a:p>
        </p:txBody>
      </p:sp>
      <p:sp>
        <p:nvSpPr>
          <p:cNvPr id="5" name="Text Placeholder 4"/>
          <p:cNvSpPr>
            <a:spLocks noGrp="1"/>
          </p:cNvSpPr>
          <p:nvPr>
            <p:ph type="body" sz="quarter" idx="11"/>
          </p:nvPr>
        </p:nvSpPr>
        <p:spPr>
          <a:xfrm>
            <a:off x="4414604" y="6096000"/>
            <a:ext cx="4364272" cy="487363"/>
          </a:xfrm>
        </p:spPr>
        <p:txBody>
          <a:bodyPr/>
          <a:lstStyle/>
          <a:p>
            <a:r>
              <a:rPr lang="fr-FR" smtClean="0"/>
              <a:t/>
            </a:r>
            <a:br>
              <a:rPr lang="fr-FR" smtClean="0"/>
            </a:br>
            <a:r>
              <a:rPr lang="fr-FR" smtClean="0"/>
              <a:t>Ducreux M, et al, Ann Oncol 2018;29(suppl 5):abstr O-012</a:t>
            </a:r>
            <a:endParaRPr lang="fr-F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fr-FR" b="1" dirty="0" smtClean="0"/>
              <a:t>Objectifs</a:t>
            </a:r>
          </a:p>
          <a:p>
            <a:r>
              <a:rPr lang="fr-FR" dirty="0" smtClean="0"/>
              <a:t>Evaluer l’efficacité et la tolérance du regorafenib chez les patients avec CCRm dans l’étude de vraie vie CORRELATE</a:t>
            </a:r>
            <a:endParaRPr lang="fr-FR" dirty="0"/>
          </a:p>
        </p:txBody>
      </p:sp>
      <p:sp>
        <p:nvSpPr>
          <p:cNvPr id="8" name="Rectangle 9"/>
          <p:cNvSpPr txBox="1">
            <a:spLocks noChangeArrowheads="1"/>
          </p:cNvSpPr>
          <p:nvPr/>
        </p:nvSpPr>
        <p:spPr bwMode="auto">
          <a:xfrm>
            <a:off x="365124" y="4881692"/>
            <a:ext cx="4130676" cy="98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Tolérance</a:t>
            </a:r>
          </a:p>
          <a:p>
            <a:endParaRPr lang="fr-FR" kern="0" dirty="0"/>
          </a:p>
        </p:txBody>
      </p:sp>
      <p:sp>
        <p:nvSpPr>
          <p:cNvPr id="9" name="Content Placeholder 26"/>
          <p:cNvSpPr txBox="1">
            <a:spLocks/>
          </p:cNvSpPr>
          <p:nvPr/>
        </p:nvSpPr>
        <p:spPr>
          <a:xfrm>
            <a:off x="4648200" y="4881692"/>
            <a:ext cx="4130675" cy="98032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SG, SSP</a:t>
            </a:r>
            <a:endParaRPr lang="fr-FR" kern="0" dirty="0"/>
          </a:p>
        </p:txBody>
      </p:sp>
      <p:sp>
        <p:nvSpPr>
          <p:cNvPr id="10" name="AutoShape 12"/>
          <p:cNvSpPr>
            <a:spLocks noChangeArrowheads="1"/>
          </p:cNvSpPr>
          <p:nvPr/>
        </p:nvSpPr>
        <p:spPr bwMode="auto">
          <a:xfrm>
            <a:off x="4597441" y="2882927"/>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Regorafenib</a:t>
            </a:r>
            <a:r>
              <a:rPr kumimoji="0" lang="fr-FR" altLang="zh-CN" sz="1800" b="0" i="0" u="none" strike="noStrike" kern="1200" cap="none" spc="0" normalizeH="0" dirty="0" smtClean="0">
                <a:ln>
                  <a:noFill/>
                </a:ln>
                <a:solidFill>
                  <a:srgbClr val="FFFFFF"/>
                </a:solidFill>
                <a:effectLst/>
                <a:uLnTx/>
                <a:uFillTx/>
                <a:latin typeface="Arial" charset="0"/>
                <a:ea typeface="SimSun" pitchFamily="2" charset="-122"/>
                <a:cs typeface="Arial" charset="0"/>
              </a:rPr>
              <a:t> </a:t>
            </a:r>
            <a:r>
              <a:rPr lang="fr-FR" altLang="zh-CN" dirty="0" smtClean="0">
                <a:solidFill>
                  <a:srgbClr val="FFFFFF"/>
                </a:solidFill>
                <a:ea typeface="SimSun" pitchFamily="2" charset="-122"/>
              </a:rPr>
              <a:t>à la discrétion du médecin selon le libellé d’AMM local</a:t>
            </a:r>
            <a:endPar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11" name="AutoShape 19"/>
          <p:cNvCxnSpPr>
            <a:cxnSpLocks noChangeShapeType="1"/>
            <a:stCxn id="14" idx="3"/>
            <a:endCxn id="10" idx="1"/>
          </p:cNvCxnSpPr>
          <p:nvPr/>
        </p:nvCxnSpPr>
        <p:spPr bwMode="auto">
          <a:xfrm flipV="1">
            <a:off x="3664014" y="3467127"/>
            <a:ext cx="933427" cy="1"/>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a:stCxn id="10" idx="3"/>
            <a:endCxn id="13" idx="1"/>
          </p:cNvCxnSpPr>
          <p:nvPr/>
        </p:nvCxnSpPr>
        <p:spPr bwMode="auto">
          <a:xfrm>
            <a:off x="7158608" y="3467127"/>
            <a:ext cx="933426" cy="1"/>
          </a:xfrm>
          <a:prstGeom prst="straightConnector1">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8092034" y="3202809"/>
            <a:ext cx="797569" cy="528637"/>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t>Prog</a:t>
            </a:r>
            <a:endParaRPr kumimoji="0" lang="fr-FR" altLang="zh-CN" sz="1800" b="1"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14" name="AutoShape 9"/>
          <p:cNvSpPr>
            <a:spLocks noChangeArrowheads="1"/>
          </p:cNvSpPr>
          <p:nvPr/>
        </p:nvSpPr>
        <p:spPr bwMode="auto">
          <a:xfrm>
            <a:off x="344324" y="2286548"/>
            <a:ext cx="3319690"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CCRm</a:t>
            </a:r>
            <a:endParaRPr kumimoji="0" lang="fr-FR" altLang="zh-CN" sz="1800" b="0" i="1" u="none" strike="noStrike" kern="1200" cap="none" spc="0" normalizeH="0" baseline="0" dirty="0" smtClean="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Prétraité par d’autres traitements</a:t>
            </a:r>
            <a:r>
              <a:rPr kumimoji="0" lang="fr-FR" altLang="zh-CN" sz="1800" b="0" i="0" u="none" strike="noStrike" kern="1200" cap="none" spc="0" normalizeH="0" dirty="0" smtClean="0">
                <a:ln>
                  <a:noFill/>
                </a:ln>
                <a:solidFill>
                  <a:srgbClr val="FFFFFF"/>
                </a:solidFill>
                <a:effectLst/>
                <a:uLnTx/>
                <a:uFillTx/>
                <a:latin typeface="Arial" charset="0"/>
                <a:ea typeface="SimSun" pitchFamily="2" charset="-122"/>
                <a:cs typeface="Arial" charset="0"/>
              </a:rPr>
              <a:t> approuvés</a:t>
            </a:r>
            <a:endParaRPr kumimoji="0" lang="fr-FR"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Décision du médecin de traiter par regorafenib</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(n=1037)</a:t>
            </a:r>
            <a:endPar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val="4588952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fr-FR" dirty="0" smtClean="0"/>
              <a:t>O-012: Tolérance et efficacité du regorafenib chez les patients avec cancer colorectal métastatique (</a:t>
            </a:r>
            <a:r>
              <a:rPr lang="fr-FR" dirty="0" err="1" smtClean="0"/>
              <a:t>CCRm</a:t>
            </a:r>
            <a:r>
              <a:rPr lang="fr-FR" dirty="0" smtClean="0"/>
              <a:t>) en routine: analyse finale de l’étude prospective observationnelle CORRELATE – </a:t>
            </a:r>
            <a:r>
              <a:rPr lang="fr-FR" dirty="0" err="1" smtClean="0"/>
              <a:t>Ducreux</a:t>
            </a:r>
            <a:r>
              <a:rPr lang="fr-FR" dirty="0" smtClean="0"/>
              <a:t> M, et al</a:t>
            </a:r>
            <a:endParaRPr lang="fr-FR" dirty="0"/>
          </a:p>
        </p:txBody>
      </p:sp>
      <p:sp>
        <p:nvSpPr>
          <p:cNvPr id="5" name="Text Placeholder 4"/>
          <p:cNvSpPr>
            <a:spLocks noGrp="1"/>
          </p:cNvSpPr>
          <p:nvPr>
            <p:ph type="body" sz="quarter" idx="11"/>
          </p:nvPr>
        </p:nvSpPr>
        <p:spPr>
          <a:xfrm>
            <a:off x="4414604" y="6096000"/>
            <a:ext cx="4364272" cy="487363"/>
          </a:xfrm>
        </p:spPr>
        <p:txBody>
          <a:bodyPr/>
          <a:lstStyle/>
          <a:p>
            <a:r>
              <a:rPr lang="fr-FR" smtClean="0"/>
              <a:t/>
            </a:r>
            <a:br>
              <a:rPr lang="fr-FR" smtClean="0"/>
            </a:br>
            <a:r>
              <a:rPr lang="fr-FR" smtClean="0"/>
              <a:t>Ducreux M, et al, Ann Oncol 2018;29(suppl 5):abstr O-012</a:t>
            </a:r>
            <a:endParaRPr lang="fr-F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fr-FR" b="1" dirty="0" smtClean="0"/>
              <a:t>Résultats</a:t>
            </a:r>
          </a:p>
          <a:p>
            <a:pPr marL="0" indent="0">
              <a:buFontTx/>
              <a:buNone/>
            </a:pPr>
            <a:endParaRPr lang="fr-FR" b="1" dirty="0" smtClean="0"/>
          </a:p>
          <a:p>
            <a:pPr marL="0" indent="0">
              <a:buFontTx/>
              <a:buNone/>
            </a:pPr>
            <a:endParaRPr lang="fr-FR" b="1" dirty="0" smtClean="0"/>
          </a:p>
          <a:p>
            <a:pPr>
              <a:spcBef>
                <a:spcPts val="25200"/>
              </a:spcBef>
            </a:pPr>
            <a:r>
              <a:rPr lang="fr-FR" dirty="0"/>
              <a:t>L</a:t>
            </a:r>
            <a:r>
              <a:rPr lang="fr-FR" dirty="0" smtClean="0"/>
              <a:t>es EIs liés au traitement grade </a:t>
            </a:r>
            <a:r>
              <a:rPr lang="fr-FR" dirty="0" smtClean="0">
                <a:latin typeface="Arial" panose="020B0604020202020204" pitchFamily="34" charset="0"/>
                <a:cs typeface="Arial" panose="020B0604020202020204" pitchFamily="34" charset="0"/>
              </a:rPr>
              <a:t>≥</a:t>
            </a:r>
            <a:r>
              <a:rPr lang="fr-FR" dirty="0" smtClean="0"/>
              <a:t>3 survenant chez &gt;5% des patients étaient la fatigue (9%), le syndrome main-pied (7%) et l’hypertension (6%)</a:t>
            </a:r>
            <a:endParaRPr lang="fr-FR" dirty="0"/>
          </a:p>
        </p:txBody>
      </p:sp>
      <p:graphicFrame>
        <p:nvGraphicFramePr>
          <p:cNvPr id="7" name="Table 6"/>
          <p:cNvGraphicFramePr>
            <a:graphicFrameLocks noGrp="1"/>
          </p:cNvGraphicFramePr>
          <p:nvPr>
            <p:extLst>
              <p:ext uri="{D42A27DB-BD31-4B8C-83A1-F6EECF244321}">
                <p14:modId xmlns:p14="http://schemas.microsoft.com/office/powerpoint/2010/main" val="314759434"/>
              </p:ext>
            </p:extLst>
          </p:nvPr>
        </p:nvGraphicFramePr>
        <p:xfrm>
          <a:off x="365124" y="1657264"/>
          <a:ext cx="8397876" cy="3337560"/>
        </p:xfrm>
        <a:graphic>
          <a:graphicData uri="http://schemas.openxmlformats.org/drawingml/2006/table">
            <a:tbl>
              <a:tblPr firstRow="1" bandRow="1">
                <a:tableStyleId>{69012ECD-51FC-41F1-AA8D-1B2483CD663E}</a:tableStyleId>
              </a:tblPr>
              <a:tblGrid>
                <a:gridCol w="3521076">
                  <a:extLst>
                    <a:ext uri="{9D8B030D-6E8A-4147-A177-3AD203B41FA5}">
                      <a16:colId xmlns:a16="http://schemas.microsoft.com/office/drawing/2014/main" val="1709975499"/>
                    </a:ext>
                  </a:extLst>
                </a:gridCol>
                <a:gridCol w="3185160">
                  <a:extLst>
                    <a:ext uri="{9D8B030D-6E8A-4147-A177-3AD203B41FA5}">
                      <a16:colId xmlns:a16="http://schemas.microsoft.com/office/drawing/2014/main" val="1247476413"/>
                    </a:ext>
                  </a:extLst>
                </a:gridCol>
                <a:gridCol w="1691640">
                  <a:extLst>
                    <a:ext uri="{9D8B030D-6E8A-4147-A177-3AD203B41FA5}">
                      <a16:colId xmlns:a16="http://schemas.microsoft.com/office/drawing/2014/main" val="3883849508"/>
                    </a:ext>
                  </a:extLst>
                </a:gridCol>
              </a:tblGrid>
              <a:tr h="370840">
                <a:tc>
                  <a:txBody>
                    <a:bodyPr/>
                    <a:lstStyle/>
                    <a:p>
                      <a:pPr algn="l"/>
                      <a:r>
                        <a:rPr lang="fr-FR" sz="1600" noProof="0" dirty="0" smtClean="0">
                          <a:solidFill>
                            <a:schemeClr val="tx2"/>
                          </a:solidFill>
                        </a:rPr>
                        <a:t>EIs,</a:t>
                      </a:r>
                      <a:r>
                        <a:rPr lang="fr-FR" sz="1600" baseline="0" noProof="0" dirty="0" smtClean="0">
                          <a:solidFill>
                            <a:schemeClr val="tx2"/>
                          </a:solidFill>
                        </a:rPr>
                        <a:t> n (%)</a:t>
                      </a:r>
                      <a:endParaRPr lang="fr-FR" sz="1600" noProof="0" dirty="0">
                        <a:solidFill>
                          <a:schemeClr val="tx2"/>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dirty="0" smtClean="0">
                          <a:solidFill>
                            <a:schemeClr val="tx2"/>
                          </a:solidFill>
                        </a:rPr>
                        <a:t>Quel que soit le lien avec le traitement</a:t>
                      </a:r>
                      <a:endParaRPr lang="fr-FR" sz="1600" noProof="0" dirty="0">
                        <a:solidFill>
                          <a:schemeClr val="tx2"/>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dirty="0" smtClean="0">
                          <a:solidFill>
                            <a:schemeClr val="tx2"/>
                          </a:solidFill>
                        </a:rPr>
                        <a:t>Lié au traitement</a:t>
                      </a:r>
                      <a:endParaRPr lang="fr-FR" sz="1600" noProof="0" dirty="0">
                        <a:solidFill>
                          <a:schemeClr val="tx2"/>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58489181"/>
                  </a:ext>
                </a:extLst>
              </a:tr>
              <a:tr h="370840">
                <a:tc>
                  <a:txBody>
                    <a:bodyPr/>
                    <a:lstStyle/>
                    <a:p>
                      <a:r>
                        <a:rPr lang="fr-FR" sz="1600" noProof="0" dirty="0" smtClean="0">
                          <a:solidFill>
                            <a:schemeClr val="tx1"/>
                          </a:solidFill>
                        </a:rPr>
                        <a:t>Tous</a:t>
                      </a:r>
                    </a:p>
                    <a:p>
                      <a:pPr marL="182563" indent="0"/>
                      <a:r>
                        <a:rPr lang="fr-FR" sz="1600" noProof="0" dirty="0" smtClean="0">
                          <a:solidFill>
                            <a:schemeClr val="tx1"/>
                          </a:solidFill>
                        </a:rPr>
                        <a:t>Grade</a:t>
                      </a:r>
                      <a:r>
                        <a:rPr lang="fr-FR" sz="1600" baseline="0" noProof="0" dirty="0" smtClean="0">
                          <a:solidFill>
                            <a:schemeClr val="tx1"/>
                          </a:solidFill>
                        </a:rPr>
                        <a:t> 3</a:t>
                      </a:r>
                    </a:p>
                    <a:p>
                      <a:pPr marL="182563" indent="0"/>
                      <a:r>
                        <a:rPr lang="fr-FR" sz="1600" baseline="0" noProof="0" dirty="0" smtClean="0">
                          <a:solidFill>
                            <a:schemeClr val="tx1"/>
                          </a:solidFill>
                        </a:rPr>
                        <a:t>Grade 4</a:t>
                      </a:r>
                    </a:p>
                    <a:p>
                      <a:pPr marL="182563" indent="0"/>
                      <a:r>
                        <a:rPr lang="fr-FR" sz="1600" baseline="0" noProof="0" dirty="0" smtClean="0">
                          <a:solidFill>
                            <a:schemeClr val="tx1"/>
                          </a:solidFill>
                        </a:rPr>
                        <a:t>Grade 5 </a:t>
                      </a:r>
                      <a:endParaRPr lang="fr-FR" sz="1600" noProof="0" dirty="0">
                        <a:solidFill>
                          <a:schemeClr val="tx1"/>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solidFill>
                            <a:schemeClr val="tx1"/>
                          </a:solidFill>
                        </a:rPr>
                        <a:t>990 (95)</a:t>
                      </a:r>
                    </a:p>
                    <a:p>
                      <a:pPr algn="ctr"/>
                      <a:r>
                        <a:rPr lang="fr-FR" sz="1600" noProof="0" smtClean="0">
                          <a:solidFill>
                            <a:schemeClr val="tx1"/>
                          </a:solidFill>
                        </a:rPr>
                        <a:t>426 (41)</a:t>
                      </a:r>
                    </a:p>
                    <a:p>
                      <a:pPr algn="ctr"/>
                      <a:r>
                        <a:rPr lang="fr-FR" sz="1600" noProof="0" smtClean="0">
                          <a:solidFill>
                            <a:schemeClr val="tx1"/>
                          </a:solidFill>
                        </a:rPr>
                        <a:t>41 (4)</a:t>
                      </a:r>
                    </a:p>
                    <a:p>
                      <a:pPr algn="ctr"/>
                      <a:r>
                        <a:rPr lang="fr-FR" sz="1600" noProof="0" smtClean="0">
                          <a:solidFill>
                            <a:schemeClr val="tx1"/>
                          </a:solidFill>
                        </a:rPr>
                        <a:t>175 (17)</a:t>
                      </a:r>
                      <a:endParaRPr lang="fr-FR" sz="1600" noProof="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solidFill>
                            <a:schemeClr val="tx1"/>
                          </a:solidFill>
                        </a:rPr>
                        <a:t>830 (80)</a:t>
                      </a:r>
                    </a:p>
                    <a:p>
                      <a:pPr algn="ctr"/>
                      <a:r>
                        <a:rPr lang="fr-FR" sz="1600" baseline="0" noProof="0" smtClean="0">
                          <a:solidFill>
                            <a:schemeClr val="tx1"/>
                          </a:solidFill>
                        </a:rPr>
                        <a:t>338 (33)</a:t>
                      </a:r>
                    </a:p>
                    <a:p>
                      <a:pPr algn="ctr"/>
                      <a:r>
                        <a:rPr lang="fr-FR" sz="1600" baseline="0" noProof="0" smtClean="0">
                          <a:solidFill>
                            <a:schemeClr val="tx1"/>
                          </a:solidFill>
                        </a:rPr>
                        <a:t>22 (2)</a:t>
                      </a:r>
                    </a:p>
                    <a:p>
                      <a:pPr algn="ctr"/>
                      <a:r>
                        <a:rPr lang="fr-FR" sz="1600" baseline="0" noProof="0" smtClean="0">
                          <a:solidFill>
                            <a:schemeClr val="tx1"/>
                          </a:solidFill>
                        </a:rPr>
                        <a:t>10 (1)</a:t>
                      </a:r>
                      <a:endParaRPr lang="fr-FR" sz="1600" noProof="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50781373"/>
                  </a:ext>
                </a:extLst>
              </a:tr>
              <a:tr h="370840">
                <a:tc>
                  <a:txBody>
                    <a:bodyPr/>
                    <a:lstStyle/>
                    <a:p>
                      <a:pPr marL="0" indent="0"/>
                      <a:r>
                        <a:rPr lang="fr-FR" sz="1600" noProof="0" dirty="0" err="1" smtClean="0">
                          <a:solidFill>
                            <a:schemeClr val="tx1"/>
                          </a:solidFill>
                        </a:rPr>
                        <a:t>EIGs</a:t>
                      </a:r>
                      <a:endParaRPr lang="fr-FR" sz="1600" noProof="0" dirty="0" smtClean="0">
                        <a:solidFill>
                          <a:schemeClr val="tx1"/>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solidFill>
                            <a:schemeClr val="tx1"/>
                          </a:solidFill>
                        </a:rPr>
                        <a:t>443 (43)</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solidFill>
                            <a:schemeClr val="tx1"/>
                          </a:solidFill>
                        </a:rPr>
                        <a:t>116 (11)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51371244"/>
                  </a:ext>
                </a:extLst>
              </a:tr>
              <a:tr h="370840">
                <a:tc>
                  <a:txBody>
                    <a:bodyPr/>
                    <a:lstStyle/>
                    <a:p>
                      <a:pPr marL="0" indent="0"/>
                      <a:r>
                        <a:rPr lang="fr-FR" sz="1600" noProof="0" dirty="0" smtClean="0">
                          <a:solidFill>
                            <a:schemeClr val="tx1"/>
                          </a:solidFill>
                        </a:rPr>
                        <a:t>Provoquant</a:t>
                      </a:r>
                      <a:r>
                        <a:rPr lang="fr-FR" sz="1600" baseline="0" noProof="0" dirty="0" smtClean="0">
                          <a:solidFill>
                            <a:schemeClr val="tx1"/>
                          </a:solidFill>
                        </a:rPr>
                        <a:t> l’arrêt de traitement</a:t>
                      </a:r>
                      <a:endParaRPr lang="fr-FR" sz="1600" noProof="0" dirty="0">
                        <a:solidFill>
                          <a:schemeClr val="tx1"/>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solidFill>
                            <a:schemeClr val="tx1"/>
                          </a:solidFill>
                        </a:rPr>
                        <a:t>330 (32)</a:t>
                      </a:r>
                      <a:endParaRPr lang="fr-FR" sz="1600" noProof="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solidFill>
                            <a:schemeClr val="tx1"/>
                          </a:solidFill>
                        </a:rPr>
                        <a:t>163 (16)</a:t>
                      </a:r>
                      <a:endParaRPr lang="fr-FR" sz="1600" noProof="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2936486"/>
                  </a:ext>
                </a:extLst>
              </a:tr>
              <a:tr h="370840">
                <a:tc>
                  <a:txBody>
                    <a:bodyPr/>
                    <a:lstStyle/>
                    <a:p>
                      <a:r>
                        <a:rPr lang="fr-FR" sz="1600" noProof="0" dirty="0" smtClean="0">
                          <a:solidFill>
                            <a:schemeClr val="tx1"/>
                          </a:solidFill>
                        </a:rPr>
                        <a:t>Provoquant</a:t>
                      </a:r>
                      <a:r>
                        <a:rPr lang="fr-FR" sz="1600" baseline="0" noProof="0" dirty="0" smtClean="0">
                          <a:solidFill>
                            <a:schemeClr val="tx1"/>
                          </a:solidFill>
                        </a:rPr>
                        <a:t> une diminution de </a:t>
                      </a:r>
                      <a:r>
                        <a:rPr lang="fr-FR" sz="1600" noProof="0" dirty="0" smtClean="0">
                          <a:solidFill>
                            <a:schemeClr val="tx1"/>
                          </a:solidFill>
                        </a:rPr>
                        <a:t>dose</a:t>
                      </a:r>
                      <a:endParaRPr lang="fr-FR" sz="1600" noProof="0" dirty="0">
                        <a:solidFill>
                          <a:schemeClr val="tx1"/>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solidFill>
                            <a:schemeClr val="tx1"/>
                          </a:solidFill>
                        </a:rPr>
                        <a:t>266 (26)</a:t>
                      </a:r>
                      <a:endParaRPr lang="fr-FR" sz="1600" noProof="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solidFill>
                            <a:schemeClr val="tx1"/>
                          </a:solidFill>
                        </a:rPr>
                        <a:t>251 (24)</a:t>
                      </a:r>
                      <a:endParaRPr lang="fr-FR" sz="1600" noProof="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030150912"/>
                  </a:ext>
                </a:extLst>
              </a:tr>
              <a:tr h="370840">
                <a:tc>
                  <a:txBody>
                    <a:bodyPr/>
                    <a:lstStyle/>
                    <a:p>
                      <a:r>
                        <a:rPr lang="fr-FR" sz="1600" noProof="0" dirty="0" smtClean="0">
                          <a:solidFill>
                            <a:schemeClr val="tx1"/>
                          </a:solidFill>
                        </a:rPr>
                        <a:t>Provoquant</a:t>
                      </a:r>
                      <a:r>
                        <a:rPr lang="fr-FR" sz="1600" baseline="0" noProof="0" dirty="0" smtClean="0">
                          <a:solidFill>
                            <a:schemeClr val="tx1"/>
                          </a:solidFill>
                        </a:rPr>
                        <a:t> l’interruption du traitement</a:t>
                      </a:r>
                      <a:endParaRPr lang="fr-FR" sz="1600" noProof="0" dirty="0">
                        <a:solidFill>
                          <a:schemeClr val="tx1"/>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solidFill>
                            <a:schemeClr val="tx1"/>
                          </a:solidFill>
                        </a:rPr>
                        <a:t>439 (42)</a:t>
                      </a:r>
                      <a:endParaRPr lang="fr-FR" sz="1600" noProof="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dirty="0" smtClean="0">
                          <a:solidFill>
                            <a:schemeClr val="tx1"/>
                          </a:solidFill>
                        </a:rPr>
                        <a:t>319 (31)</a:t>
                      </a:r>
                      <a:endParaRPr lang="fr-FR" sz="1600" noProof="0"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963676841"/>
                  </a:ext>
                </a:extLst>
              </a:tr>
            </a:tbl>
          </a:graphicData>
        </a:graphic>
      </p:graphicFrame>
    </p:spTree>
    <p:extLst>
      <p:ext uri="{BB962C8B-B14F-4D97-AF65-F5344CB8AC3E}">
        <p14:creationId xmlns:p14="http://schemas.microsoft.com/office/powerpoint/2010/main" val="35434325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fr-FR" dirty="0" smtClean="0"/>
              <a:t>O-012: Tolérance et efficacité du regorafenib chez les patients avec cancer colorectal métastatique (CCRm) en routine: analyse finale de l’étude prospective observationnelle CORRELATE – </a:t>
            </a:r>
            <a:r>
              <a:rPr lang="fr-FR" dirty="0" err="1" smtClean="0"/>
              <a:t>Ducreux</a:t>
            </a:r>
            <a:r>
              <a:rPr lang="fr-FR" dirty="0" smtClean="0"/>
              <a:t> M, et al</a:t>
            </a:r>
            <a:endParaRPr lang="fr-FR" dirty="0"/>
          </a:p>
        </p:txBody>
      </p:sp>
      <p:sp>
        <p:nvSpPr>
          <p:cNvPr id="5" name="Text Placeholder 4"/>
          <p:cNvSpPr>
            <a:spLocks noGrp="1"/>
          </p:cNvSpPr>
          <p:nvPr>
            <p:ph type="body" sz="quarter" idx="11"/>
          </p:nvPr>
        </p:nvSpPr>
        <p:spPr>
          <a:xfrm>
            <a:off x="4414604" y="6096000"/>
            <a:ext cx="4364272" cy="487363"/>
          </a:xfrm>
        </p:spPr>
        <p:txBody>
          <a:bodyPr/>
          <a:lstStyle/>
          <a:p>
            <a:r>
              <a:rPr lang="fr-FR" smtClean="0"/>
              <a:t/>
            </a:r>
            <a:br>
              <a:rPr lang="fr-FR" smtClean="0"/>
            </a:br>
            <a:r>
              <a:rPr lang="fr-FR" smtClean="0"/>
              <a:t>Ducreux M, et al, Ann Oncol 2018;29(suppl 5):abstr O-012</a:t>
            </a:r>
            <a:endParaRPr lang="fr-F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fr-FR" b="1" dirty="0" smtClean="0"/>
              <a:t>Résultats</a:t>
            </a:r>
            <a:r>
              <a:rPr lang="fr-FR" dirty="0" smtClean="0"/>
              <a:t> </a:t>
            </a:r>
            <a:endParaRPr lang="fr-FR" dirty="0"/>
          </a:p>
        </p:txBody>
      </p:sp>
      <p:grpSp>
        <p:nvGrpSpPr>
          <p:cNvPr id="7" name="Group 6"/>
          <p:cNvGrpSpPr/>
          <p:nvPr/>
        </p:nvGrpSpPr>
        <p:grpSpPr>
          <a:xfrm>
            <a:off x="441628" y="1646463"/>
            <a:ext cx="3996641" cy="4097648"/>
            <a:chOff x="441628" y="1646463"/>
            <a:chExt cx="3996641" cy="4097648"/>
          </a:xfrm>
        </p:grpSpPr>
        <p:grpSp>
          <p:nvGrpSpPr>
            <p:cNvPr id="8" name="Group 7"/>
            <p:cNvGrpSpPr/>
            <p:nvPr/>
          </p:nvGrpSpPr>
          <p:grpSpPr>
            <a:xfrm>
              <a:off x="441628" y="2458924"/>
              <a:ext cx="3996641" cy="3285187"/>
              <a:chOff x="439657" y="2458924"/>
              <a:chExt cx="3952876" cy="3285187"/>
            </a:xfrm>
          </p:grpSpPr>
          <p:sp>
            <p:nvSpPr>
              <p:cNvPr id="45" name="Freeform 44"/>
              <p:cNvSpPr>
                <a:spLocks/>
              </p:cNvSpPr>
              <p:nvPr/>
            </p:nvSpPr>
            <p:spPr bwMode="auto">
              <a:xfrm>
                <a:off x="1048215" y="2600040"/>
                <a:ext cx="3160315" cy="2442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6" name="Line 6"/>
              <p:cNvSpPr>
                <a:spLocks noChangeShapeType="1"/>
              </p:cNvSpPr>
              <p:nvPr/>
            </p:nvSpPr>
            <p:spPr bwMode="auto">
              <a:xfrm>
                <a:off x="974527" y="2600039"/>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7" name="Line 7"/>
              <p:cNvSpPr>
                <a:spLocks noChangeShapeType="1"/>
              </p:cNvSpPr>
              <p:nvPr/>
            </p:nvSpPr>
            <p:spPr bwMode="auto">
              <a:xfrm>
                <a:off x="974527" y="3063248"/>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8" name="Line 8"/>
              <p:cNvSpPr>
                <a:spLocks noChangeShapeType="1"/>
              </p:cNvSpPr>
              <p:nvPr/>
            </p:nvSpPr>
            <p:spPr bwMode="auto">
              <a:xfrm>
                <a:off x="974527" y="3516308"/>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9" name="Line 9"/>
              <p:cNvSpPr>
                <a:spLocks noChangeShapeType="1"/>
              </p:cNvSpPr>
              <p:nvPr/>
            </p:nvSpPr>
            <p:spPr bwMode="auto">
              <a:xfrm>
                <a:off x="974527" y="3984592"/>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0" name="Line 10"/>
              <p:cNvSpPr>
                <a:spLocks noChangeShapeType="1"/>
              </p:cNvSpPr>
              <p:nvPr/>
            </p:nvSpPr>
            <p:spPr bwMode="auto">
              <a:xfrm>
                <a:off x="974527" y="4442728"/>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1" name="Line 11"/>
              <p:cNvSpPr>
                <a:spLocks noChangeShapeType="1"/>
              </p:cNvSpPr>
              <p:nvPr/>
            </p:nvSpPr>
            <p:spPr bwMode="auto">
              <a:xfrm>
                <a:off x="974527" y="4905939"/>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2" name="Line 12"/>
              <p:cNvSpPr>
                <a:spLocks noChangeShapeType="1"/>
              </p:cNvSpPr>
              <p:nvPr/>
            </p:nvSpPr>
            <p:spPr bwMode="auto">
              <a:xfrm>
                <a:off x="2490741"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3" name="Line 13"/>
              <p:cNvSpPr>
                <a:spLocks noChangeShapeType="1"/>
              </p:cNvSpPr>
              <p:nvPr/>
            </p:nvSpPr>
            <p:spPr bwMode="auto">
              <a:xfrm>
                <a:off x="204408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4" name="Line 17"/>
              <p:cNvSpPr>
                <a:spLocks noChangeShapeType="1"/>
              </p:cNvSpPr>
              <p:nvPr/>
            </p:nvSpPr>
            <p:spPr bwMode="auto">
              <a:xfrm>
                <a:off x="4212722"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5" name="Line 19"/>
              <p:cNvSpPr>
                <a:spLocks noChangeShapeType="1"/>
              </p:cNvSpPr>
              <p:nvPr/>
            </p:nvSpPr>
            <p:spPr bwMode="auto">
              <a:xfrm>
                <a:off x="1588055"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6" name="Line 21"/>
              <p:cNvSpPr>
                <a:spLocks noChangeShapeType="1"/>
              </p:cNvSpPr>
              <p:nvPr/>
            </p:nvSpPr>
            <p:spPr bwMode="auto">
              <a:xfrm>
                <a:off x="1121198"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57" name="TextBox 56"/>
              <p:cNvSpPr txBox="1"/>
              <p:nvPr/>
            </p:nvSpPr>
            <p:spPr>
              <a:xfrm rot="16200000">
                <a:off x="-118773" y="3691551"/>
                <a:ext cx="1390825" cy="273966"/>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Probabilité de SG</a:t>
                </a:r>
                <a:endParaRPr lang="fr-FR" sz="1200" dirty="0">
                  <a:latin typeface="Arial" panose="020B0604020202020204" pitchFamily="34" charset="0"/>
                  <a:cs typeface="Arial" panose="020B0604020202020204" pitchFamily="34" charset="0"/>
                </a:endParaRPr>
              </a:p>
            </p:txBody>
          </p:sp>
          <p:sp>
            <p:nvSpPr>
              <p:cNvPr id="58" name="TextBox 57"/>
              <p:cNvSpPr txBox="1"/>
              <p:nvPr/>
            </p:nvSpPr>
            <p:spPr>
              <a:xfrm>
                <a:off x="2468181" y="5254216"/>
                <a:ext cx="503995" cy="276999"/>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Mois</a:t>
                </a:r>
                <a:endParaRPr lang="fr-FR" sz="1200" dirty="0">
                  <a:latin typeface="Arial" panose="020B0604020202020204" pitchFamily="34" charset="0"/>
                  <a:cs typeface="Arial" panose="020B0604020202020204" pitchFamily="34" charset="0"/>
                </a:endParaRPr>
              </a:p>
            </p:txBody>
          </p:sp>
          <p:sp>
            <p:nvSpPr>
              <p:cNvPr id="59" name="TextBox 58"/>
              <p:cNvSpPr txBox="1"/>
              <p:nvPr/>
            </p:nvSpPr>
            <p:spPr>
              <a:xfrm>
                <a:off x="632832" y="2458924"/>
                <a:ext cx="397866"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1,0</a:t>
                </a:r>
                <a:endParaRPr lang="fr-FR" sz="1200">
                  <a:latin typeface="Arial" panose="020B0604020202020204" pitchFamily="34" charset="0"/>
                  <a:cs typeface="Arial" panose="020B0604020202020204" pitchFamily="34" charset="0"/>
                </a:endParaRPr>
              </a:p>
            </p:txBody>
          </p:sp>
          <p:sp>
            <p:nvSpPr>
              <p:cNvPr id="60" name="TextBox 59"/>
              <p:cNvSpPr txBox="1"/>
              <p:nvPr/>
            </p:nvSpPr>
            <p:spPr>
              <a:xfrm>
                <a:off x="632837" y="2923959"/>
                <a:ext cx="397866"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0,8</a:t>
                </a:r>
                <a:endParaRPr lang="fr-FR" sz="1200">
                  <a:latin typeface="Arial" panose="020B0604020202020204" pitchFamily="34" charset="0"/>
                  <a:cs typeface="Arial" panose="020B0604020202020204" pitchFamily="34" charset="0"/>
                </a:endParaRPr>
              </a:p>
            </p:txBody>
          </p:sp>
          <p:sp>
            <p:nvSpPr>
              <p:cNvPr id="61" name="TextBox 60"/>
              <p:cNvSpPr txBox="1"/>
              <p:nvPr/>
            </p:nvSpPr>
            <p:spPr>
              <a:xfrm>
                <a:off x="632837" y="3376802"/>
                <a:ext cx="397866"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0,6</a:t>
                </a:r>
                <a:endParaRPr lang="fr-FR" sz="1200">
                  <a:latin typeface="Arial" panose="020B0604020202020204" pitchFamily="34" charset="0"/>
                  <a:cs typeface="Arial" panose="020B0604020202020204" pitchFamily="34" charset="0"/>
                </a:endParaRPr>
              </a:p>
            </p:txBody>
          </p:sp>
          <p:sp>
            <p:nvSpPr>
              <p:cNvPr id="62" name="TextBox 61"/>
              <p:cNvSpPr txBox="1"/>
              <p:nvPr/>
            </p:nvSpPr>
            <p:spPr>
              <a:xfrm>
                <a:off x="632837" y="3844869"/>
                <a:ext cx="397866"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0,4</a:t>
                </a:r>
                <a:endParaRPr lang="fr-FR" sz="1200">
                  <a:latin typeface="Arial" panose="020B0604020202020204" pitchFamily="34" charset="0"/>
                  <a:cs typeface="Arial" panose="020B0604020202020204" pitchFamily="34" charset="0"/>
                </a:endParaRPr>
              </a:p>
            </p:txBody>
          </p:sp>
          <p:sp>
            <p:nvSpPr>
              <p:cNvPr id="63" name="TextBox 62"/>
              <p:cNvSpPr txBox="1"/>
              <p:nvPr/>
            </p:nvSpPr>
            <p:spPr>
              <a:xfrm>
                <a:off x="632837" y="4302787"/>
                <a:ext cx="397866"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0,2</a:t>
                </a:r>
                <a:endParaRPr lang="fr-FR" sz="1200">
                  <a:latin typeface="Arial" panose="020B0604020202020204" pitchFamily="34" charset="0"/>
                  <a:cs typeface="Arial" panose="020B0604020202020204" pitchFamily="34" charset="0"/>
                </a:endParaRPr>
              </a:p>
            </p:txBody>
          </p:sp>
          <p:sp>
            <p:nvSpPr>
              <p:cNvPr id="64" name="TextBox 63"/>
              <p:cNvSpPr txBox="1"/>
              <p:nvPr/>
            </p:nvSpPr>
            <p:spPr>
              <a:xfrm>
                <a:off x="632840" y="4765779"/>
                <a:ext cx="397866"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0,0</a:t>
                </a:r>
                <a:endParaRPr lang="fr-FR" sz="1200">
                  <a:latin typeface="Arial" panose="020B0604020202020204" pitchFamily="34" charset="0"/>
                  <a:cs typeface="Arial" panose="020B0604020202020204" pitchFamily="34" charset="0"/>
                </a:endParaRPr>
              </a:p>
            </p:txBody>
          </p:sp>
          <p:sp>
            <p:nvSpPr>
              <p:cNvPr id="65" name="TextBox 64"/>
              <p:cNvSpPr txBox="1"/>
              <p:nvPr/>
            </p:nvSpPr>
            <p:spPr>
              <a:xfrm>
                <a:off x="865840" y="5097780"/>
                <a:ext cx="518760"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0</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1037</a:t>
                </a:r>
                <a:endParaRPr lang="fr-FR" sz="1200">
                  <a:latin typeface="Arial" panose="020B0604020202020204" pitchFamily="34" charset="0"/>
                  <a:cs typeface="Arial" panose="020B0604020202020204" pitchFamily="34" charset="0"/>
                </a:endParaRPr>
              </a:p>
            </p:txBody>
          </p:sp>
          <p:sp>
            <p:nvSpPr>
              <p:cNvPr id="66" name="TextBox 65"/>
              <p:cNvSpPr txBox="1"/>
              <p:nvPr/>
            </p:nvSpPr>
            <p:spPr>
              <a:xfrm>
                <a:off x="1372212" y="5097780"/>
                <a:ext cx="434731"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6</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586</a:t>
                </a:r>
                <a:endParaRPr lang="fr-FR" sz="1200">
                  <a:latin typeface="Arial" panose="020B0604020202020204" pitchFamily="34" charset="0"/>
                  <a:cs typeface="Arial" panose="020B0604020202020204" pitchFamily="34" charset="0"/>
                </a:endParaRPr>
              </a:p>
            </p:txBody>
          </p:sp>
          <p:sp>
            <p:nvSpPr>
              <p:cNvPr id="67" name="TextBox 66"/>
              <p:cNvSpPr txBox="1"/>
              <p:nvPr/>
            </p:nvSpPr>
            <p:spPr>
              <a:xfrm>
                <a:off x="2152314" y="5097780"/>
                <a:ext cx="182708" cy="276999"/>
              </a:xfrm>
              <a:prstGeom prst="rect">
                <a:avLst/>
              </a:prstGeom>
              <a:noFill/>
            </p:spPr>
            <p:txBody>
              <a:bodyPr wrap="none" rtlCol="0" anchor="t" anchorCtr="0">
                <a:spAutoFit/>
              </a:bodyPr>
              <a:lstStyle/>
              <a:p>
                <a:pPr algn="ctr"/>
                <a:endParaRPr lang="fr-FR" sz="1200">
                  <a:latin typeface="Arial" panose="020B0604020202020204" pitchFamily="34" charset="0"/>
                  <a:cs typeface="Arial" panose="020B0604020202020204" pitchFamily="34" charset="0"/>
                </a:endParaRPr>
              </a:p>
            </p:txBody>
          </p:sp>
          <p:sp>
            <p:nvSpPr>
              <p:cNvPr id="68" name="TextBox 67"/>
              <p:cNvSpPr txBox="1"/>
              <p:nvPr/>
            </p:nvSpPr>
            <p:spPr>
              <a:xfrm>
                <a:off x="1823625" y="5097780"/>
                <a:ext cx="434731"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12</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210</a:t>
                </a:r>
                <a:endParaRPr lang="fr-FR" sz="1200">
                  <a:latin typeface="Arial" panose="020B0604020202020204" pitchFamily="34" charset="0"/>
                  <a:cs typeface="Arial" panose="020B0604020202020204" pitchFamily="34" charset="0"/>
                </a:endParaRPr>
              </a:p>
            </p:txBody>
          </p:sp>
          <p:sp>
            <p:nvSpPr>
              <p:cNvPr id="69" name="TextBox 68"/>
              <p:cNvSpPr txBox="1"/>
              <p:nvPr/>
            </p:nvSpPr>
            <p:spPr>
              <a:xfrm>
                <a:off x="2320145" y="5097780"/>
                <a:ext cx="350701"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18</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50</a:t>
                </a:r>
                <a:endParaRPr lang="fr-FR" sz="1200">
                  <a:latin typeface="Arial" panose="020B0604020202020204" pitchFamily="34" charset="0"/>
                  <a:cs typeface="Arial" panose="020B0604020202020204" pitchFamily="34" charset="0"/>
                </a:endParaRPr>
              </a:p>
            </p:txBody>
          </p:sp>
          <p:grpSp>
            <p:nvGrpSpPr>
              <p:cNvPr id="70" name="Group 69"/>
              <p:cNvGrpSpPr/>
              <p:nvPr/>
            </p:nvGrpSpPr>
            <p:grpSpPr>
              <a:xfrm>
                <a:off x="2769899" y="5042971"/>
                <a:ext cx="350701" cy="701140"/>
                <a:chOff x="2769899" y="5042971"/>
                <a:chExt cx="350701" cy="701140"/>
              </a:xfrm>
            </p:grpSpPr>
            <p:sp>
              <p:nvSpPr>
                <p:cNvPr id="78" name="Line 14"/>
                <p:cNvSpPr>
                  <a:spLocks noChangeShapeType="1"/>
                </p:cNvSpPr>
                <p:nvPr/>
              </p:nvSpPr>
              <p:spPr bwMode="auto">
                <a:xfrm>
                  <a:off x="2946427"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79" name="TextBox 78"/>
                <p:cNvSpPr txBox="1"/>
                <p:nvPr/>
              </p:nvSpPr>
              <p:spPr>
                <a:xfrm>
                  <a:off x="2769899" y="5097780"/>
                  <a:ext cx="350701"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24</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18</a:t>
                  </a:r>
                  <a:endParaRPr lang="fr-FR" sz="1200">
                    <a:latin typeface="Arial" panose="020B0604020202020204" pitchFamily="34" charset="0"/>
                    <a:cs typeface="Arial" panose="020B0604020202020204" pitchFamily="34" charset="0"/>
                  </a:endParaRPr>
                </a:p>
              </p:txBody>
            </p:sp>
          </p:grpSp>
          <p:sp>
            <p:nvSpPr>
              <p:cNvPr id="71" name="TextBox 70"/>
              <p:cNvSpPr txBox="1"/>
              <p:nvPr/>
            </p:nvSpPr>
            <p:spPr>
              <a:xfrm>
                <a:off x="4037949" y="5097780"/>
                <a:ext cx="354584" cy="276999"/>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42</a:t>
                </a:r>
                <a:endParaRPr lang="fr-FR" sz="1200">
                  <a:latin typeface="Arial" panose="020B0604020202020204" pitchFamily="34" charset="0"/>
                  <a:cs typeface="Arial" panose="020B0604020202020204" pitchFamily="34" charset="0"/>
                </a:endParaRPr>
              </a:p>
            </p:txBody>
          </p:sp>
          <p:grpSp>
            <p:nvGrpSpPr>
              <p:cNvPr id="72" name="Group 71"/>
              <p:cNvGrpSpPr/>
              <p:nvPr/>
            </p:nvGrpSpPr>
            <p:grpSpPr>
              <a:xfrm>
                <a:off x="3207836" y="5042971"/>
                <a:ext cx="350701" cy="701140"/>
                <a:chOff x="2769899" y="5042971"/>
                <a:chExt cx="350701" cy="701140"/>
              </a:xfrm>
            </p:grpSpPr>
            <p:sp>
              <p:nvSpPr>
                <p:cNvPr id="76" name="Line 14"/>
                <p:cNvSpPr>
                  <a:spLocks noChangeShapeType="1"/>
                </p:cNvSpPr>
                <p:nvPr/>
              </p:nvSpPr>
              <p:spPr bwMode="auto">
                <a:xfrm>
                  <a:off x="2946427"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77" name="TextBox 76"/>
                <p:cNvSpPr txBox="1"/>
                <p:nvPr/>
              </p:nvSpPr>
              <p:spPr>
                <a:xfrm>
                  <a:off x="2769899" y="5097780"/>
                  <a:ext cx="350701"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30</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5</a:t>
                  </a:r>
                  <a:endParaRPr lang="fr-FR" sz="1200">
                    <a:latin typeface="Arial" panose="020B0604020202020204" pitchFamily="34" charset="0"/>
                    <a:cs typeface="Arial" panose="020B0604020202020204" pitchFamily="34" charset="0"/>
                  </a:endParaRPr>
                </a:p>
              </p:txBody>
            </p:sp>
          </p:grpSp>
          <p:grpSp>
            <p:nvGrpSpPr>
              <p:cNvPr id="73" name="Group 72"/>
              <p:cNvGrpSpPr/>
              <p:nvPr/>
            </p:nvGrpSpPr>
            <p:grpSpPr>
              <a:xfrm>
                <a:off x="3655972" y="5042971"/>
                <a:ext cx="350701" cy="701140"/>
                <a:chOff x="2769899" y="5042971"/>
                <a:chExt cx="350701" cy="701140"/>
              </a:xfrm>
            </p:grpSpPr>
            <p:sp>
              <p:nvSpPr>
                <p:cNvPr id="74" name="Line 14"/>
                <p:cNvSpPr>
                  <a:spLocks noChangeShapeType="1"/>
                </p:cNvSpPr>
                <p:nvPr/>
              </p:nvSpPr>
              <p:spPr bwMode="auto">
                <a:xfrm>
                  <a:off x="2946427"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75" name="TextBox 74"/>
                <p:cNvSpPr txBox="1"/>
                <p:nvPr/>
              </p:nvSpPr>
              <p:spPr>
                <a:xfrm>
                  <a:off x="2769899" y="5097780"/>
                  <a:ext cx="350701"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36</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2</a:t>
                  </a:r>
                  <a:endParaRPr lang="fr-FR" sz="1200">
                    <a:latin typeface="Arial" panose="020B0604020202020204" pitchFamily="34" charset="0"/>
                    <a:cs typeface="Arial" panose="020B0604020202020204" pitchFamily="34" charset="0"/>
                  </a:endParaRPr>
                </a:p>
              </p:txBody>
            </p:sp>
          </p:grpSp>
        </p:grpSp>
        <p:sp>
          <p:nvSpPr>
            <p:cNvPr id="9" name="TextBox 8"/>
            <p:cNvSpPr txBox="1"/>
            <p:nvPr/>
          </p:nvSpPr>
          <p:spPr>
            <a:xfrm>
              <a:off x="1581414" y="1646463"/>
              <a:ext cx="1644200" cy="338554"/>
            </a:xfrm>
            <a:prstGeom prst="rect">
              <a:avLst/>
            </a:prstGeom>
            <a:noFill/>
          </p:spPr>
          <p:txBody>
            <a:bodyPr wrap="none" rtlCol="0">
              <a:spAutoFit/>
            </a:bodyPr>
            <a:lstStyle/>
            <a:p>
              <a:r>
                <a:rPr lang="fr-FR" sz="1600" b="1" dirty="0" smtClean="0"/>
                <a:t>Survie globale</a:t>
              </a:r>
              <a:endParaRPr lang="fr-FR" sz="1600" b="1" dirty="0"/>
            </a:p>
          </p:txBody>
        </p:sp>
        <p:sp>
          <p:nvSpPr>
            <p:cNvPr id="10" name="TextBox 9"/>
            <p:cNvSpPr txBox="1"/>
            <p:nvPr/>
          </p:nvSpPr>
          <p:spPr>
            <a:xfrm>
              <a:off x="1249297" y="1997259"/>
              <a:ext cx="3018675" cy="954107"/>
            </a:xfrm>
            <a:prstGeom prst="rect">
              <a:avLst/>
            </a:prstGeom>
            <a:noFill/>
          </p:spPr>
          <p:txBody>
            <a:bodyPr wrap="none" rtlCol="0">
              <a:spAutoFit/>
            </a:bodyPr>
            <a:lstStyle/>
            <a:p>
              <a:pPr algn="ctr"/>
              <a:r>
                <a:rPr lang="fr-FR" sz="1400" dirty="0" smtClean="0"/>
                <a:t>Médiane 7,6 mois (IC95% 7,1 - 8,2)</a:t>
              </a:r>
            </a:p>
            <a:p>
              <a:pPr algn="ctr"/>
              <a:r>
                <a:rPr lang="fr-FR" sz="1400" dirty="0" smtClean="0"/>
                <a:t>Estimation à 3 mois: 82%</a:t>
              </a:r>
            </a:p>
            <a:p>
              <a:pPr algn="ctr"/>
              <a:r>
                <a:rPr lang="fr-FR" sz="1400" dirty="0"/>
                <a:t>Estimation à </a:t>
              </a:r>
              <a:r>
                <a:rPr lang="fr-FR" sz="1400" dirty="0" smtClean="0"/>
                <a:t>6 </a:t>
              </a:r>
              <a:r>
                <a:rPr lang="fr-FR" sz="1400" dirty="0"/>
                <a:t>mois: </a:t>
              </a:r>
              <a:r>
                <a:rPr lang="fr-FR" sz="1400" dirty="0" smtClean="0"/>
                <a:t>60%</a:t>
              </a:r>
            </a:p>
            <a:p>
              <a:pPr algn="ctr"/>
              <a:r>
                <a:rPr lang="fr-FR" sz="1400" b="1" dirty="0"/>
                <a:t>Estimation à </a:t>
              </a:r>
              <a:r>
                <a:rPr lang="fr-FR" sz="1400" b="1" dirty="0" smtClean="0"/>
                <a:t>1 an: 33,8%</a:t>
              </a:r>
              <a:endParaRPr lang="fr-FR" sz="1400" b="1" dirty="0"/>
            </a:p>
          </p:txBody>
        </p:sp>
        <p:sp>
          <p:nvSpPr>
            <p:cNvPr id="11" name="Line 3"/>
            <p:cNvSpPr>
              <a:spLocks noChangeShapeType="1"/>
            </p:cNvSpPr>
            <p:nvPr/>
          </p:nvSpPr>
          <p:spPr bwMode="auto">
            <a:xfrm>
              <a:off x="1519053" y="3344747"/>
              <a:ext cx="0" cy="75121"/>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Line 4"/>
            <p:cNvSpPr>
              <a:spLocks noChangeShapeType="1"/>
            </p:cNvSpPr>
            <p:nvPr/>
          </p:nvSpPr>
          <p:spPr bwMode="auto">
            <a:xfrm>
              <a:off x="3463359" y="4722407"/>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Line 5"/>
            <p:cNvSpPr>
              <a:spLocks noChangeShapeType="1"/>
            </p:cNvSpPr>
            <p:nvPr/>
          </p:nvSpPr>
          <p:spPr bwMode="auto">
            <a:xfrm>
              <a:off x="2546934" y="4478085"/>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Line 6"/>
            <p:cNvSpPr>
              <a:spLocks noChangeShapeType="1"/>
            </p:cNvSpPr>
            <p:nvPr/>
          </p:nvSpPr>
          <p:spPr bwMode="auto">
            <a:xfrm>
              <a:off x="3289981" y="4722407"/>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Line 7"/>
            <p:cNvSpPr>
              <a:spLocks noChangeShapeType="1"/>
            </p:cNvSpPr>
            <p:nvPr/>
          </p:nvSpPr>
          <p:spPr bwMode="auto">
            <a:xfrm>
              <a:off x="3314750" y="4722407"/>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8"/>
            <p:cNvSpPr>
              <a:spLocks noChangeShapeType="1"/>
            </p:cNvSpPr>
            <p:nvPr/>
          </p:nvSpPr>
          <p:spPr bwMode="auto">
            <a:xfrm>
              <a:off x="3364286" y="4722407"/>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9"/>
            <p:cNvSpPr>
              <a:spLocks noChangeShapeType="1"/>
            </p:cNvSpPr>
            <p:nvPr/>
          </p:nvSpPr>
          <p:spPr bwMode="auto">
            <a:xfrm>
              <a:off x="3413823" y="4722407"/>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10"/>
            <p:cNvSpPr>
              <a:spLocks noChangeShapeType="1"/>
            </p:cNvSpPr>
            <p:nvPr/>
          </p:nvSpPr>
          <p:spPr bwMode="auto">
            <a:xfrm>
              <a:off x="3636737" y="4722407"/>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11"/>
            <p:cNvSpPr>
              <a:spLocks noChangeShapeType="1"/>
            </p:cNvSpPr>
            <p:nvPr/>
          </p:nvSpPr>
          <p:spPr bwMode="auto">
            <a:xfrm>
              <a:off x="2472630" y="4440525"/>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12"/>
            <p:cNvSpPr>
              <a:spLocks noChangeShapeType="1"/>
            </p:cNvSpPr>
            <p:nvPr/>
          </p:nvSpPr>
          <p:spPr bwMode="auto">
            <a:xfrm>
              <a:off x="2497398" y="4440525"/>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13"/>
            <p:cNvSpPr>
              <a:spLocks noChangeShapeType="1"/>
            </p:cNvSpPr>
            <p:nvPr/>
          </p:nvSpPr>
          <p:spPr bwMode="auto">
            <a:xfrm>
              <a:off x="3215677" y="4722407"/>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14"/>
            <p:cNvSpPr>
              <a:spLocks noChangeShapeType="1"/>
            </p:cNvSpPr>
            <p:nvPr/>
          </p:nvSpPr>
          <p:spPr bwMode="auto">
            <a:xfrm>
              <a:off x="3240445" y="4722407"/>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15"/>
            <p:cNvSpPr>
              <a:spLocks noChangeShapeType="1"/>
            </p:cNvSpPr>
            <p:nvPr/>
          </p:nvSpPr>
          <p:spPr bwMode="auto">
            <a:xfrm>
              <a:off x="3686273" y="4722407"/>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Line 16"/>
            <p:cNvSpPr>
              <a:spLocks noChangeShapeType="1"/>
            </p:cNvSpPr>
            <p:nvPr/>
          </p:nvSpPr>
          <p:spPr bwMode="auto">
            <a:xfrm>
              <a:off x="3550048" y="4722407"/>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17"/>
            <p:cNvSpPr>
              <a:spLocks noChangeShapeType="1"/>
            </p:cNvSpPr>
            <p:nvPr/>
          </p:nvSpPr>
          <p:spPr bwMode="auto">
            <a:xfrm>
              <a:off x="2844153" y="4615808"/>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Line 18"/>
            <p:cNvSpPr>
              <a:spLocks noChangeShapeType="1"/>
            </p:cNvSpPr>
            <p:nvPr/>
          </p:nvSpPr>
          <p:spPr bwMode="auto">
            <a:xfrm>
              <a:off x="2757464" y="4578247"/>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19"/>
            <p:cNvSpPr>
              <a:spLocks noChangeShapeType="1"/>
            </p:cNvSpPr>
            <p:nvPr/>
          </p:nvSpPr>
          <p:spPr bwMode="auto">
            <a:xfrm>
              <a:off x="3760578" y="4722407"/>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Line 20"/>
            <p:cNvSpPr>
              <a:spLocks noChangeShapeType="1"/>
            </p:cNvSpPr>
            <p:nvPr/>
          </p:nvSpPr>
          <p:spPr bwMode="auto">
            <a:xfrm>
              <a:off x="3785346" y="4722407"/>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Line 21"/>
            <p:cNvSpPr>
              <a:spLocks noChangeShapeType="1"/>
            </p:cNvSpPr>
            <p:nvPr/>
          </p:nvSpPr>
          <p:spPr bwMode="auto">
            <a:xfrm>
              <a:off x="3822499" y="4722407"/>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Line 22"/>
            <p:cNvSpPr>
              <a:spLocks noChangeShapeType="1"/>
            </p:cNvSpPr>
            <p:nvPr/>
          </p:nvSpPr>
          <p:spPr bwMode="auto">
            <a:xfrm>
              <a:off x="3847267" y="4722407"/>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23"/>
            <p:cNvSpPr>
              <a:spLocks noChangeShapeType="1"/>
            </p:cNvSpPr>
            <p:nvPr/>
          </p:nvSpPr>
          <p:spPr bwMode="auto">
            <a:xfrm>
              <a:off x="1729583" y="3757911"/>
              <a:ext cx="0" cy="75121"/>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Line 24"/>
            <p:cNvSpPr>
              <a:spLocks noChangeShapeType="1"/>
            </p:cNvSpPr>
            <p:nvPr/>
          </p:nvSpPr>
          <p:spPr bwMode="auto">
            <a:xfrm>
              <a:off x="2955610" y="4678407"/>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Line 25"/>
            <p:cNvSpPr>
              <a:spLocks noChangeShapeType="1"/>
            </p:cNvSpPr>
            <p:nvPr/>
          </p:nvSpPr>
          <p:spPr bwMode="auto">
            <a:xfrm>
              <a:off x="3500511" y="4722407"/>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Line 26"/>
            <p:cNvSpPr>
              <a:spLocks noChangeShapeType="1"/>
            </p:cNvSpPr>
            <p:nvPr/>
          </p:nvSpPr>
          <p:spPr bwMode="auto">
            <a:xfrm>
              <a:off x="3128988" y="4722407"/>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Line 27"/>
            <p:cNvSpPr>
              <a:spLocks noChangeShapeType="1"/>
            </p:cNvSpPr>
            <p:nvPr/>
          </p:nvSpPr>
          <p:spPr bwMode="auto">
            <a:xfrm>
              <a:off x="2683160" y="4540687"/>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28"/>
            <p:cNvSpPr>
              <a:spLocks noChangeShapeType="1"/>
            </p:cNvSpPr>
            <p:nvPr/>
          </p:nvSpPr>
          <p:spPr bwMode="auto">
            <a:xfrm>
              <a:off x="3711041" y="4722407"/>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29"/>
            <p:cNvSpPr>
              <a:spLocks noChangeShapeType="1"/>
            </p:cNvSpPr>
            <p:nvPr/>
          </p:nvSpPr>
          <p:spPr bwMode="auto">
            <a:xfrm>
              <a:off x="2794617" y="4578247"/>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30"/>
            <p:cNvSpPr>
              <a:spLocks noChangeShapeType="1"/>
            </p:cNvSpPr>
            <p:nvPr/>
          </p:nvSpPr>
          <p:spPr bwMode="auto">
            <a:xfrm>
              <a:off x="1680046" y="3645230"/>
              <a:ext cx="0" cy="62601"/>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Line 31"/>
            <p:cNvSpPr>
              <a:spLocks noChangeShapeType="1"/>
            </p:cNvSpPr>
            <p:nvPr/>
          </p:nvSpPr>
          <p:spPr bwMode="auto">
            <a:xfrm>
              <a:off x="2633623" y="4528166"/>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Line 32"/>
            <p:cNvSpPr>
              <a:spLocks noChangeShapeType="1"/>
            </p:cNvSpPr>
            <p:nvPr/>
          </p:nvSpPr>
          <p:spPr bwMode="auto">
            <a:xfrm>
              <a:off x="1618126" y="3545069"/>
              <a:ext cx="0" cy="75121"/>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33"/>
            <p:cNvSpPr>
              <a:spLocks noChangeShapeType="1"/>
            </p:cNvSpPr>
            <p:nvPr/>
          </p:nvSpPr>
          <p:spPr bwMode="auto">
            <a:xfrm>
              <a:off x="2584087" y="4490607"/>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Line 34"/>
            <p:cNvSpPr>
              <a:spLocks noChangeShapeType="1"/>
            </p:cNvSpPr>
            <p:nvPr/>
          </p:nvSpPr>
          <p:spPr bwMode="auto">
            <a:xfrm>
              <a:off x="2918458" y="4628328"/>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Freeform 35"/>
            <p:cNvSpPr>
              <a:spLocks/>
            </p:cNvSpPr>
            <p:nvPr/>
          </p:nvSpPr>
          <p:spPr bwMode="auto">
            <a:xfrm>
              <a:off x="1122761" y="2618581"/>
              <a:ext cx="2749274" cy="2143025"/>
            </a:xfrm>
            <a:custGeom>
              <a:avLst/>
              <a:gdLst>
                <a:gd name="T0" fmla="*/ 161 w 222"/>
                <a:gd name="T1" fmla="*/ 169 h 169"/>
                <a:gd name="T2" fmla="*/ 151 w 222"/>
                <a:gd name="T3" fmla="*/ 167 h 169"/>
                <a:gd name="T4" fmla="*/ 146 w 222"/>
                <a:gd name="T5" fmla="*/ 165 h 169"/>
                <a:gd name="T6" fmla="*/ 141 w 222"/>
                <a:gd name="T7" fmla="*/ 162 h 169"/>
                <a:gd name="T8" fmla="*/ 138 w 222"/>
                <a:gd name="T9" fmla="*/ 161 h 169"/>
                <a:gd name="T10" fmla="*/ 135 w 222"/>
                <a:gd name="T11" fmla="*/ 159 h 169"/>
                <a:gd name="T12" fmla="*/ 130 w 222"/>
                <a:gd name="T13" fmla="*/ 157 h 169"/>
                <a:gd name="T14" fmla="*/ 128 w 222"/>
                <a:gd name="T15" fmla="*/ 155 h 169"/>
                <a:gd name="T16" fmla="*/ 124 w 222"/>
                <a:gd name="T17" fmla="*/ 153 h 169"/>
                <a:gd name="T18" fmla="*/ 121 w 222"/>
                <a:gd name="T19" fmla="*/ 151 h 169"/>
                <a:gd name="T20" fmla="*/ 116 w 222"/>
                <a:gd name="T21" fmla="*/ 149 h 169"/>
                <a:gd name="T22" fmla="*/ 114 w 222"/>
                <a:gd name="T23" fmla="*/ 147 h 169"/>
                <a:gd name="T24" fmla="*/ 108 w 222"/>
                <a:gd name="T25" fmla="*/ 145 h 169"/>
                <a:gd name="T26" fmla="*/ 104 w 222"/>
                <a:gd name="T27" fmla="*/ 143 h 169"/>
                <a:gd name="T28" fmla="*/ 100 w 222"/>
                <a:gd name="T29" fmla="*/ 142 h 169"/>
                <a:gd name="T30" fmla="*/ 96 w 222"/>
                <a:gd name="T31" fmla="*/ 137 h 169"/>
                <a:gd name="T32" fmla="*/ 93 w 222"/>
                <a:gd name="T33" fmla="*/ 135 h 169"/>
                <a:gd name="T34" fmla="*/ 91 w 222"/>
                <a:gd name="T35" fmla="*/ 133 h 169"/>
                <a:gd name="T36" fmla="*/ 87 w 222"/>
                <a:gd name="T37" fmla="*/ 130 h 169"/>
                <a:gd name="T38" fmla="*/ 84 w 222"/>
                <a:gd name="T39" fmla="*/ 127 h 169"/>
                <a:gd name="T40" fmla="*/ 81 w 222"/>
                <a:gd name="T41" fmla="*/ 125 h 169"/>
                <a:gd name="T42" fmla="*/ 78 w 222"/>
                <a:gd name="T43" fmla="*/ 123 h 169"/>
                <a:gd name="T44" fmla="*/ 75 w 222"/>
                <a:gd name="T45" fmla="*/ 119 h 169"/>
                <a:gd name="T46" fmla="*/ 72 w 222"/>
                <a:gd name="T47" fmla="*/ 116 h 169"/>
                <a:gd name="T48" fmla="*/ 70 w 222"/>
                <a:gd name="T49" fmla="*/ 114 h 169"/>
                <a:gd name="T50" fmla="*/ 66 w 222"/>
                <a:gd name="T51" fmla="*/ 110 h 169"/>
                <a:gd name="T52" fmla="*/ 63 w 222"/>
                <a:gd name="T53" fmla="*/ 107 h 169"/>
                <a:gd name="T54" fmla="*/ 60 w 222"/>
                <a:gd name="T55" fmla="*/ 105 h 169"/>
                <a:gd name="T56" fmla="*/ 57 w 222"/>
                <a:gd name="T57" fmla="*/ 102 h 169"/>
                <a:gd name="T58" fmla="*/ 55 w 222"/>
                <a:gd name="T59" fmla="*/ 99 h 169"/>
                <a:gd name="T60" fmla="*/ 53 w 222"/>
                <a:gd name="T61" fmla="*/ 97 h 169"/>
                <a:gd name="T62" fmla="*/ 51 w 222"/>
                <a:gd name="T63" fmla="*/ 93 h 169"/>
                <a:gd name="T64" fmla="*/ 48 w 222"/>
                <a:gd name="T65" fmla="*/ 87 h 169"/>
                <a:gd name="T66" fmla="*/ 46 w 222"/>
                <a:gd name="T67" fmla="*/ 84 h 169"/>
                <a:gd name="T68" fmla="*/ 43 w 222"/>
                <a:gd name="T69" fmla="*/ 80 h 169"/>
                <a:gd name="T70" fmla="*/ 42 w 222"/>
                <a:gd name="T71" fmla="*/ 77 h 169"/>
                <a:gd name="T72" fmla="*/ 38 w 222"/>
                <a:gd name="T73" fmla="*/ 70 h 169"/>
                <a:gd name="T74" fmla="*/ 36 w 222"/>
                <a:gd name="T75" fmla="*/ 69 h 169"/>
                <a:gd name="T76" fmla="*/ 33 w 222"/>
                <a:gd name="T77" fmla="*/ 62 h 169"/>
                <a:gd name="T78" fmla="*/ 31 w 222"/>
                <a:gd name="T79" fmla="*/ 58 h 169"/>
                <a:gd name="T80" fmla="*/ 29 w 222"/>
                <a:gd name="T81" fmla="*/ 55 h 169"/>
                <a:gd name="T82" fmla="*/ 27 w 222"/>
                <a:gd name="T83" fmla="*/ 53 h 169"/>
                <a:gd name="T84" fmla="*/ 25 w 222"/>
                <a:gd name="T85" fmla="*/ 49 h 169"/>
                <a:gd name="T86" fmla="*/ 24 w 222"/>
                <a:gd name="T87" fmla="*/ 45 h 169"/>
                <a:gd name="T88" fmla="*/ 22 w 222"/>
                <a:gd name="T89" fmla="*/ 42 h 169"/>
                <a:gd name="T90" fmla="*/ 22 w 222"/>
                <a:gd name="T91" fmla="*/ 35 h 169"/>
                <a:gd name="T92" fmla="*/ 20 w 222"/>
                <a:gd name="T93" fmla="*/ 32 h 169"/>
                <a:gd name="T94" fmla="*/ 18 w 222"/>
                <a:gd name="T95" fmla="*/ 28 h 169"/>
                <a:gd name="T96" fmla="*/ 17 w 222"/>
                <a:gd name="T97" fmla="*/ 22 h 169"/>
                <a:gd name="T98" fmla="*/ 14 w 222"/>
                <a:gd name="T99" fmla="*/ 19 h 169"/>
                <a:gd name="T100" fmla="*/ 12 w 222"/>
                <a:gd name="T101" fmla="*/ 15 h 169"/>
                <a:gd name="T102" fmla="*/ 10 w 222"/>
                <a:gd name="T103" fmla="*/ 13 h 169"/>
                <a:gd name="T104" fmla="*/ 8 w 222"/>
                <a:gd name="T105" fmla="*/ 7 h 169"/>
                <a:gd name="T106" fmla="*/ 6 w 222"/>
                <a:gd name="T107" fmla="*/ 5 h 169"/>
                <a:gd name="T108" fmla="*/ 4 w 222"/>
                <a:gd name="T109" fmla="*/ 3 h 169"/>
                <a:gd name="T110" fmla="*/ 2 w 222"/>
                <a:gd name="T111" fmla="*/ 2 h 169"/>
                <a:gd name="T112" fmla="*/ 0 w 222"/>
                <a:gd name="T11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 h="169">
                  <a:moveTo>
                    <a:pt x="222" y="169"/>
                  </a:moveTo>
                  <a:lnTo>
                    <a:pt x="161" y="169"/>
                  </a:lnTo>
                  <a:lnTo>
                    <a:pt x="161" y="167"/>
                  </a:lnTo>
                  <a:lnTo>
                    <a:pt x="151" y="167"/>
                  </a:lnTo>
                  <a:lnTo>
                    <a:pt x="151" y="165"/>
                  </a:lnTo>
                  <a:lnTo>
                    <a:pt x="146" y="165"/>
                  </a:lnTo>
                  <a:lnTo>
                    <a:pt x="146" y="162"/>
                  </a:lnTo>
                  <a:lnTo>
                    <a:pt x="141" y="162"/>
                  </a:lnTo>
                  <a:lnTo>
                    <a:pt x="141" y="161"/>
                  </a:lnTo>
                  <a:lnTo>
                    <a:pt x="138" y="161"/>
                  </a:lnTo>
                  <a:lnTo>
                    <a:pt x="138" y="159"/>
                  </a:lnTo>
                  <a:lnTo>
                    <a:pt x="135" y="159"/>
                  </a:lnTo>
                  <a:lnTo>
                    <a:pt x="130" y="159"/>
                  </a:lnTo>
                  <a:lnTo>
                    <a:pt x="130" y="157"/>
                  </a:lnTo>
                  <a:lnTo>
                    <a:pt x="128" y="157"/>
                  </a:lnTo>
                  <a:lnTo>
                    <a:pt x="128" y="155"/>
                  </a:lnTo>
                  <a:lnTo>
                    <a:pt x="124" y="155"/>
                  </a:lnTo>
                  <a:lnTo>
                    <a:pt x="124" y="153"/>
                  </a:lnTo>
                  <a:lnTo>
                    <a:pt x="121" y="153"/>
                  </a:lnTo>
                  <a:lnTo>
                    <a:pt x="121" y="151"/>
                  </a:lnTo>
                  <a:lnTo>
                    <a:pt x="116" y="151"/>
                  </a:lnTo>
                  <a:lnTo>
                    <a:pt x="116" y="149"/>
                  </a:lnTo>
                  <a:lnTo>
                    <a:pt x="114" y="149"/>
                  </a:lnTo>
                  <a:lnTo>
                    <a:pt x="114" y="147"/>
                  </a:lnTo>
                  <a:lnTo>
                    <a:pt x="108" y="147"/>
                  </a:lnTo>
                  <a:lnTo>
                    <a:pt x="108" y="145"/>
                  </a:lnTo>
                  <a:lnTo>
                    <a:pt x="104" y="145"/>
                  </a:lnTo>
                  <a:lnTo>
                    <a:pt x="104" y="143"/>
                  </a:lnTo>
                  <a:lnTo>
                    <a:pt x="100" y="143"/>
                  </a:lnTo>
                  <a:lnTo>
                    <a:pt x="100" y="142"/>
                  </a:lnTo>
                  <a:lnTo>
                    <a:pt x="96" y="142"/>
                  </a:lnTo>
                  <a:lnTo>
                    <a:pt x="96" y="137"/>
                  </a:lnTo>
                  <a:lnTo>
                    <a:pt x="93" y="137"/>
                  </a:lnTo>
                  <a:lnTo>
                    <a:pt x="93" y="135"/>
                  </a:lnTo>
                  <a:lnTo>
                    <a:pt x="91" y="135"/>
                  </a:lnTo>
                  <a:lnTo>
                    <a:pt x="91" y="133"/>
                  </a:lnTo>
                  <a:lnTo>
                    <a:pt x="87" y="133"/>
                  </a:lnTo>
                  <a:lnTo>
                    <a:pt x="87" y="130"/>
                  </a:lnTo>
                  <a:lnTo>
                    <a:pt x="84" y="130"/>
                  </a:lnTo>
                  <a:lnTo>
                    <a:pt x="84" y="127"/>
                  </a:lnTo>
                  <a:lnTo>
                    <a:pt x="81" y="127"/>
                  </a:lnTo>
                  <a:lnTo>
                    <a:pt x="81" y="125"/>
                  </a:lnTo>
                  <a:lnTo>
                    <a:pt x="78" y="125"/>
                  </a:lnTo>
                  <a:lnTo>
                    <a:pt x="78" y="123"/>
                  </a:lnTo>
                  <a:lnTo>
                    <a:pt x="75" y="123"/>
                  </a:lnTo>
                  <a:lnTo>
                    <a:pt x="75" y="119"/>
                  </a:lnTo>
                  <a:lnTo>
                    <a:pt x="72" y="119"/>
                  </a:lnTo>
                  <a:lnTo>
                    <a:pt x="72" y="116"/>
                  </a:lnTo>
                  <a:lnTo>
                    <a:pt x="70" y="116"/>
                  </a:lnTo>
                  <a:lnTo>
                    <a:pt x="70" y="114"/>
                  </a:lnTo>
                  <a:lnTo>
                    <a:pt x="66" y="114"/>
                  </a:lnTo>
                  <a:lnTo>
                    <a:pt x="66" y="110"/>
                  </a:lnTo>
                  <a:lnTo>
                    <a:pt x="63" y="110"/>
                  </a:lnTo>
                  <a:lnTo>
                    <a:pt x="63" y="107"/>
                  </a:lnTo>
                  <a:lnTo>
                    <a:pt x="60" y="107"/>
                  </a:lnTo>
                  <a:lnTo>
                    <a:pt x="60" y="105"/>
                  </a:lnTo>
                  <a:lnTo>
                    <a:pt x="57" y="105"/>
                  </a:lnTo>
                  <a:lnTo>
                    <a:pt x="57" y="102"/>
                  </a:lnTo>
                  <a:lnTo>
                    <a:pt x="55" y="102"/>
                  </a:lnTo>
                  <a:lnTo>
                    <a:pt x="55" y="99"/>
                  </a:lnTo>
                  <a:lnTo>
                    <a:pt x="53" y="99"/>
                  </a:lnTo>
                  <a:lnTo>
                    <a:pt x="53" y="97"/>
                  </a:lnTo>
                  <a:lnTo>
                    <a:pt x="51" y="97"/>
                  </a:lnTo>
                  <a:lnTo>
                    <a:pt x="51" y="93"/>
                  </a:lnTo>
                  <a:lnTo>
                    <a:pt x="48" y="93"/>
                  </a:lnTo>
                  <a:lnTo>
                    <a:pt x="48" y="87"/>
                  </a:lnTo>
                  <a:lnTo>
                    <a:pt x="46" y="87"/>
                  </a:lnTo>
                  <a:lnTo>
                    <a:pt x="46" y="84"/>
                  </a:lnTo>
                  <a:lnTo>
                    <a:pt x="43" y="84"/>
                  </a:lnTo>
                  <a:lnTo>
                    <a:pt x="43" y="80"/>
                  </a:lnTo>
                  <a:lnTo>
                    <a:pt x="42" y="80"/>
                  </a:lnTo>
                  <a:lnTo>
                    <a:pt x="42" y="77"/>
                  </a:lnTo>
                  <a:lnTo>
                    <a:pt x="38" y="77"/>
                  </a:lnTo>
                  <a:lnTo>
                    <a:pt x="38" y="70"/>
                  </a:lnTo>
                  <a:lnTo>
                    <a:pt x="36" y="70"/>
                  </a:lnTo>
                  <a:lnTo>
                    <a:pt x="36" y="69"/>
                  </a:lnTo>
                  <a:lnTo>
                    <a:pt x="33" y="69"/>
                  </a:lnTo>
                  <a:lnTo>
                    <a:pt x="33" y="62"/>
                  </a:lnTo>
                  <a:lnTo>
                    <a:pt x="31" y="62"/>
                  </a:lnTo>
                  <a:lnTo>
                    <a:pt x="31" y="58"/>
                  </a:lnTo>
                  <a:lnTo>
                    <a:pt x="31" y="55"/>
                  </a:lnTo>
                  <a:lnTo>
                    <a:pt x="29" y="55"/>
                  </a:lnTo>
                  <a:lnTo>
                    <a:pt x="29" y="53"/>
                  </a:lnTo>
                  <a:lnTo>
                    <a:pt x="27" y="53"/>
                  </a:lnTo>
                  <a:lnTo>
                    <a:pt x="27" y="49"/>
                  </a:lnTo>
                  <a:lnTo>
                    <a:pt x="25" y="49"/>
                  </a:lnTo>
                  <a:lnTo>
                    <a:pt x="25" y="45"/>
                  </a:lnTo>
                  <a:lnTo>
                    <a:pt x="24" y="45"/>
                  </a:lnTo>
                  <a:lnTo>
                    <a:pt x="24" y="42"/>
                  </a:lnTo>
                  <a:lnTo>
                    <a:pt x="22" y="42"/>
                  </a:lnTo>
                  <a:lnTo>
                    <a:pt x="22" y="37"/>
                  </a:lnTo>
                  <a:lnTo>
                    <a:pt x="22" y="35"/>
                  </a:lnTo>
                  <a:lnTo>
                    <a:pt x="20" y="35"/>
                  </a:lnTo>
                  <a:lnTo>
                    <a:pt x="20" y="32"/>
                  </a:lnTo>
                  <a:lnTo>
                    <a:pt x="18" y="32"/>
                  </a:lnTo>
                  <a:lnTo>
                    <a:pt x="18" y="28"/>
                  </a:lnTo>
                  <a:lnTo>
                    <a:pt x="17" y="28"/>
                  </a:lnTo>
                  <a:lnTo>
                    <a:pt x="17" y="22"/>
                  </a:lnTo>
                  <a:lnTo>
                    <a:pt x="14" y="22"/>
                  </a:lnTo>
                  <a:lnTo>
                    <a:pt x="14" y="19"/>
                  </a:lnTo>
                  <a:lnTo>
                    <a:pt x="14" y="15"/>
                  </a:lnTo>
                  <a:lnTo>
                    <a:pt x="12" y="15"/>
                  </a:lnTo>
                  <a:lnTo>
                    <a:pt x="12" y="13"/>
                  </a:lnTo>
                  <a:lnTo>
                    <a:pt x="10" y="13"/>
                  </a:lnTo>
                  <a:lnTo>
                    <a:pt x="10" y="7"/>
                  </a:lnTo>
                  <a:lnTo>
                    <a:pt x="8" y="7"/>
                  </a:lnTo>
                  <a:lnTo>
                    <a:pt x="8" y="5"/>
                  </a:lnTo>
                  <a:lnTo>
                    <a:pt x="6" y="5"/>
                  </a:lnTo>
                  <a:lnTo>
                    <a:pt x="6" y="3"/>
                  </a:lnTo>
                  <a:lnTo>
                    <a:pt x="4" y="3"/>
                  </a:lnTo>
                  <a:lnTo>
                    <a:pt x="4" y="2"/>
                  </a:lnTo>
                  <a:lnTo>
                    <a:pt x="2" y="2"/>
                  </a:lnTo>
                  <a:lnTo>
                    <a:pt x="2"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29"/>
            <p:cNvSpPr>
              <a:spLocks noChangeShapeType="1"/>
            </p:cNvSpPr>
            <p:nvPr/>
          </p:nvSpPr>
          <p:spPr bwMode="auto">
            <a:xfrm>
              <a:off x="1486536" y="4816920"/>
              <a:ext cx="0" cy="72000"/>
            </a:xfrm>
            <a:prstGeom prst="line">
              <a:avLst/>
            </a:prstGeom>
            <a:noFill/>
            <a:ln w="254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80" name="Freeform 79"/>
          <p:cNvSpPr>
            <a:spLocks/>
          </p:cNvSpPr>
          <p:nvPr/>
        </p:nvSpPr>
        <p:spPr bwMode="auto">
          <a:xfrm>
            <a:off x="5430540" y="2600040"/>
            <a:ext cx="3195305" cy="2442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1" name="Line 6"/>
          <p:cNvSpPr>
            <a:spLocks noChangeShapeType="1"/>
          </p:cNvSpPr>
          <p:nvPr/>
        </p:nvSpPr>
        <p:spPr bwMode="auto">
          <a:xfrm>
            <a:off x="5356036" y="2600039"/>
            <a:ext cx="7450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2" name="Line 7"/>
          <p:cNvSpPr>
            <a:spLocks noChangeShapeType="1"/>
          </p:cNvSpPr>
          <p:nvPr/>
        </p:nvSpPr>
        <p:spPr bwMode="auto">
          <a:xfrm>
            <a:off x="5356036" y="3063248"/>
            <a:ext cx="7450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3" name="Line 8"/>
          <p:cNvSpPr>
            <a:spLocks noChangeShapeType="1"/>
          </p:cNvSpPr>
          <p:nvPr/>
        </p:nvSpPr>
        <p:spPr bwMode="auto">
          <a:xfrm>
            <a:off x="5356036" y="3516308"/>
            <a:ext cx="7450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4" name="Line 9"/>
          <p:cNvSpPr>
            <a:spLocks noChangeShapeType="1"/>
          </p:cNvSpPr>
          <p:nvPr/>
        </p:nvSpPr>
        <p:spPr bwMode="auto">
          <a:xfrm>
            <a:off x="5356036" y="3984592"/>
            <a:ext cx="7450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5" name="Line 10"/>
          <p:cNvSpPr>
            <a:spLocks noChangeShapeType="1"/>
          </p:cNvSpPr>
          <p:nvPr/>
        </p:nvSpPr>
        <p:spPr bwMode="auto">
          <a:xfrm>
            <a:off x="5356036" y="4442728"/>
            <a:ext cx="7450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6" name="Line 11"/>
          <p:cNvSpPr>
            <a:spLocks noChangeShapeType="1"/>
          </p:cNvSpPr>
          <p:nvPr/>
        </p:nvSpPr>
        <p:spPr bwMode="auto">
          <a:xfrm>
            <a:off x="5356036" y="4905939"/>
            <a:ext cx="7450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87" name="Line 12"/>
          <p:cNvSpPr>
            <a:spLocks noChangeShapeType="1"/>
          </p:cNvSpPr>
          <p:nvPr/>
        </p:nvSpPr>
        <p:spPr bwMode="auto">
          <a:xfrm>
            <a:off x="6571537"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88" name="Line 13"/>
          <p:cNvSpPr>
            <a:spLocks noChangeShapeType="1"/>
          </p:cNvSpPr>
          <p:nvPr/>
        </p:nvSpPr>
        <p:spPr bwMode="auto">
          <a:xfrm>
            <a:off x="6221535"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89" name="Line 17"/>
          <p:cNvSpPr>
            <a:spLocks noChangeShapeType="1"/>
          </p:cNvSpPr>
          <p:nvPr/>
        </p:nvSpPr>
        <p:spPr bwMode="auto">
          <a:xfrm>
            <a:off x="863008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90" name="Line 19"/>
          <p:cNvSpPr>
            <a:spLocks noChangeShapeType="1"/>
          </p:cNvSpPr>
          <p:nvPr/>
        </p:nvSpPr>
        <p:spPr bwMode="auto">
          <a:xfrm>
            <a:off x="5849356"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91" name="Line 21"/>
          <p:cNvSpPr>
            <a:spLocks noChangeShapeType="1"/>
          </p:cNvSpPr>
          <p:nvPr/>
        </p:nvSpPr>
        <p:spPr bwMode="auto">
          <a:xfrm>
            <a:off x="5504331"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92" name="TextBox 91"/>
          <p:cNvSpPr txBox="1"/>
          <p:nvPr/>
        </p:nvSpPr>
        <p:spPr>
          <a:xfrm rot="16200000">
            <a:off x="4216929" y="3690034"/>
            <a:ext cx="1473631" cy="276999"/>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Probabilité de SSP</a:t>
            </a:r>
            <a:endParaRPr lang="fr-FR" sz="1200" dirty="0">
              <a:latin typeface="Arial" panose="020B0604020202020204" pitchFamily="34" charset="0"/>
              <a:cs typeface="Arial" panose="020B0604020202020204" pitchFamily="34" charset="0"/>
            </a:endParaRPr>
          </a:p>
        </p:txBody>
      </p:sp>
      <p:sp>
        <p:nvSpPr>
          <p:cNvPr id="93" name="TextBox 92"/>
          <p:cNvSpPr txBox="1"/>
          <p:nvPr/>
        </p:nvSpPr>
        <p:spPr>
          <a:xfrm>
            <a:off x="6933542" y="5254216"/>
            <a:ext cx="509575" cy="276999"/>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Mois</a:t>
            </a:r>
            <a:endParaRPr lang="fr-FR" sz="1200" dirty="0">
              <a:latin typeface="Arial" panose="020B0604020202020204" pitchFamily="34" charset="0"/>
              <a:cs typeface="Arial" panose="020B0604020202020204" pitchFamily="34" charset="0"/>
            </a:endParaRPr>
          </a:p>
        </p:txBody>
      </p:sp>
      <p:sp>
        <p:nvSpPr>
          <p:cNvPr id="94" name="TextBox 93"/>
          <p:cNvSpPr txBox="1"/>
          <p:nvPr/>
        </p:nvSpPr>
        <p:spPr>
          <a:xfrm>
            <a:off x="5010560" y="2458924"/>
            <a:ext cx="402271"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1,0</a:t>
            </a:r>
            <a:endParaRPr lang="fr-FR" sz="1200">
              <a:latin typeface="Arial" panose="020B0604020202020204" pitchFamily="34" charset="0"/>
              <a:cs typeface="Arial" panose="020B0604020202020204" pitchFamily="34" charset="0"/>
            </a:endParaRPr>
          </a:p>
        </p:txBody>
      </p:sp>
      <p:sp>
        <p:nvSpPr>
          <p:cNvPr id="95" name="TextBox 94"/>
          <p:cNvSpPr txBox="1"/>
          <p:nvPr/>
        </p:nvSpPr>
        <p:spPr>
          <a:xfrm>
            <a:off x="5010564" y="2923959"/>
            <a:ext cx="402271"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0,8</a:t>
            </a:r>
            <a:endParaRPr lang="fr-FR" sz="1200">
              <a:latin typeface="Arial" panose="020B0604020202020204" pitchFamily="34" charset="0"/>
              <a:cs typeface="Arial" panose="020B0604020202020204" pitchFamily="34" charset="0"/>
            </a:endParaRPr>
          </a:p>
        </p:txBody>
      </p:sp>
      <p:sp>
        <p:nvSpPr>
          <p:cNvPr id="96" name="TextBox 95"/>
          <p:cNvSpPr txBox="1"/>
          <p:nvPr/>
        </p:nvSpPr>
        <p:spPr>
          <a:xfrm>
            <a:off x="5010564" y="3376802"/>
            <a:ext cx="402271"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0,6</a:t>
            </a:r>
            <a:endParaRPr lang="fr-FR" sz="1200">
              <a:latin typeface="Arial" panose="020B0604020202020204" pitchFamily="34" charset="0"/>
              <a:cs typeface="Arial" panose="020B0604020202020204" pitchFamily="34" charset="0"/>
            </a:endParaRPr>
          </a:p>
        </p:txBody>
      </p:sp>
      <p:sp>
        <p:nvSpPr>
          <p:cNvPr id="97" name="TextBox 96"/>
          <p:cNvSpPr txBox="1"/>
          <p:nvPr/>
        </p:nvSpPr>
        <p:spPr>
          <a:xfrm>
            <a:off x="5010564" y="3844869"/>
            <a:ext cx="402271"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0,4</a:t>
            </a:r>
            <a:endParaRPr lang="fr-FR" sz="1200">
              <a:latin typeface="Arial" panose="020B0604020202020204" pitchFamily="34" charset="0"/>
              <a:cs typeface="Arial" panose="020B0604020202020204" pitchFamily="34" charset="0"/>
            </a:endParaRPr>
          </a:p>
        </p:txBody>
      </p:sp>
      <p:sp>
        <p:nvSpPr>
          <p:cNvPr id="98" name="TextBox 97"/>
          <p:cNvSpPr txBox="1"/>
          <p:nvPr/>
        </p:nvSpPr>
        <p:spPr>
          <a:xfrm>
            <a:off x="5010564" y="4302787"/>
            <a:ext cx="402271"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0,2</a:t>
            </a:r>
            <a:endParaRPr lang="fr-FR" sz="1200">
              <a:latin typeface="Arial" panose="020B0604020202020204" pitchFamily="34" charset="0"/>
              <a:cs typeface="Arial" panose="020B0604020202020204" pitchFamily="34" charset="0"/>
            </a:endParaRPr>
          </a:p>
        </p:txBody>
      </p:sp>
      <p:sp>
        <p:nvSpPr>
          <p:cNvPr id="99" name="TextBox 98"/>
          <p:cNvSpPr txBox="1"/>
          <p:nvPr/>
        </p:nvSpPr>
        <p:spPr>
          <a:xfrm>
            <a:off x="5010567" y="4765779"/>
            <a:ext cx="402271"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0,0</a:t>
            </a:r>
            <a:endParaRPr lang="fr-FR" sz="1200">
              <a:latin typeface="Arial" panose="020B0604020202020204" pitchFamily="34" charset="0"/>
              <a:cs typeface="Arial" panose="020B0604020202020204" pitchFamily="34" charset="0"/>
            </a:endParaRPr>
          </a:p>
        </p:txBody>
      </p:sp>
      <p:sp>
        <p:nvSpPr>
          <p:cNvPr id="100" name="TextBox 99"/>
          <p:cNvSpPr txBox="1"/>
          <p:nvPr/>
        </p:nvSpPr>
        <p:spPr>
          <a:xfrm>
            <a:off x="5246146" y="5097780"/>
            <a:ext cx="52450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0</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1037</a:t>
            </a:r>
            <a:endParaRPr lang="fr-FR" sz="1200">
              <a:latin typeface="Arial" panose="020B0604020202020204" pitchFamily="34" charset="0"/>
              <a:cs typeface="Arial" panose="020B0604020202020204" pitchFamily="34" charset="0"/>
            </a:endParaRPr>
          </a:p>
        </p:txBody>
      </p:sp>
      <p:sp>
        <p:nvSpPr>
          <p:cNvPr id="101" name="TextBox 100"/>
          <p:cNvSpPr txBox="1"/>
          <p:nvPr/>
        </p:nvSpPr>
        <p:spPr>
          <a:xfrm>
            <a:off x="5631124" y="5097780"/>
            <a:ext cx="43954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3</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417</a:t>
            </a:r>
            <a:endParaRPr lang="fr-FR" sz="1200">
              <a:latin typeface="Arial" panose="020B0604020202020204" pitchFamily="34" charset="0"/>
              <a:cs typeface="Arial" panose="020B0604020202020204" pitchFamily="34" charset="0"/>
            </a:endParaRPr>
          </a:p>
        </p:txBody>
      </p:sp>
      <p:sp>
        <p:nvSpPr>
          <p:cNvPr id="102" name="TextBox 101"/>
          <p:cNvSpPr txBox="1"/>
          <p:nvPr/>
        </p:nvSpPr>
        <p:spPr>
          <a:xfrm>
            <a:off x="6546863" y="5097780"/>
            <a:ext cx="184731" cy="276999"/>
          </a:xfrm>
          <a:prstGeom prst="rect">
            <a:avLst/>
          </a:prstGeom>
          <a:noFill/>
        </p:spPr>
        <p:txBody>
          <a:bodyPr wrap="none" rtlCol="0" anchor="t" anchorCtr="0">
            <a:spAutoFit/>
          </a:bodyPr>
          <a:lstStyle/>
          <a:p>
            <a:pPr algn="ctr"/>
            <a:endParaRPr lang="fr-FR" sz="1200">
              <a:latin typeface="Arial" panose="020B0604020202020204" pitchFamily="34" charset="0"/>
              <a:cs typeface="Arial" panose="020B0604020202020204" pitchFamily="34" charset="0"/>
            </a:endParaRPr>
          </a:p>
        </p:txBody>
      </p:sp>
      <p:sp>
        <p:nvSpPr>
          <p:cNvPr id="103" name="TextBox 102"/>
          <p:cNvSpPr txBox="1"/>
          <p:nvPr/>
        </p:nvSpPr>
        <p:spPr>
          <a:xfrm>
            <a:off x="5998635" y="5097780"/>
            <a:ext cx="43954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6</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167</a:t>
            </a:r>
            <a:endParaRPr lang="fr-FR" sz="1200">
              <a:latin typeface="Arial" panose="020B0604020202020204" pitchFamily="34" charset="0"/>
              <a:cs typeface="Arial" panose="020B0604020202020204" pitchFamily="34" charset="0"/>
            </a:endParaRPr>
          </a:p>
        </p:txBody>
      </p:sp>
      <p:sp>
        <p:nvSpPr>
          <p:cNvPr id="104" name="TextBox 103"/>
          <p:cNvSpPr txBox="1"/>
          <p:nvPr/>
        </p:nvSpPr>
        <p:spPr>
          <a:xfrm>
            <a:off x="6399053" y="5097780"/>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9</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59</a:t>
            </a:r>
            <a:endParaRPr lang="fr-FR" sz="1200">
              <a:latin typeface="Arial" panose="020B0604020202020204" pitchFamily="34" charset="0"/>
              <a:cs typeface="Arial" panose="020B0604020202020204" pitchFamily="34" charset="0"/>
            </a:endParaRPr>
          </a:p>
        </p:txBody>
      </p:sp>
      <p:grpSp>
        <p:nvGrpSpPr>
          <p:cNvPr id="105" name="Group 104"/>
          <p:cNvGrpSpPr/>
          <p:nvPr/>
        </p:nvGrpSpPr>
        <p:grpSpPr>
          <a:xfrm>
            <a:off x="6752215" y="5042971"/>
            <a:ext cx="354584" cy="701140"/>
            <a:chOff x="2355417" y="5042971"/>
            <a:chExt cx="350701" cy="701140"/>
          </a:xfrm>
        </p:grpSpPr>
        <p:sp>
          <p:nvSpPr>
            <p:cNvPr id="106" name="Line 14"/>
            <p:cNvSpPr>
              <a:spLocks noChangeShapeType="1"/>
            </p:cNvSpPr>
            <p:nvPr/>
          </p:nvSpPr>
          <p:spPr bwMode="auto">
            <a:xfrm>
              <a:off x="2531947"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07" name="TextBox 106"/>
            <p:cNvSpPr txBox="1"/>
            <p:nvPr/>
          </p:nvSpPr>
          <p:spPr>
            <a:xfrm>
              <a:off x="2355417" y="5097780"/>
              <a:ext cx="350701" cy="646331"/>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12</a:t>
              </a:r>
            </a:p>
            <a:p>
              <a:pPr algn="ctr"/>
              <a:endParaRPr lang="fr-FR" sz="1200" dirty="0" smtClean="0">
                <a:latin typeface="Arial" panose="020B0604020202020204" pitchFamily="34" charset="0"/>
                <a:cs typeface="Arial" panose="020B0604020202020204" pitchFamily="34" charset="0"/>
              </a:endParaRPr>
            </a:p>
            <a:p>
              <a:pPr algn="ctr"/>
              <a:r>
                <a:rPr lang="fr-FR" sz="1200" dirty="0" smtClean="0">
                  <a:latin typeface="Arial" panose="020B0604020202020204" pitchFamily="34" charset="0"/>
                  <a:cs typeface="Arial" panose="020B0604020202020204" pitchFamily="34" charset="0"/>
                </a:rPr>
                <a:t>31</a:t>
              </a:r>
              <a:endParaRPr lang="fr-FR" sz="1200" dirty="0">
                <a:latin typeface="Arial" panose="020B0604020202020204" pitchFamily="34" charset="0"/>
                <a:cs typeface="Arial" panose="020B0604020202020204" pitchFamily="34" charset="0"/>
              </a:endParaRPr>
            </a:p>
          </p:txBody>
        </p:sp>
      </p:grpSp>
      <p:sp>
        <p:nvSpPr>
          <p:cNvPr id="108" name="TextBox 107"/>
          <p:cNvSpPr txBox="1"/>
          <p:nvPr/>
        </p:nvSpPr>
        <p:spPr>
          <a:xfrm>
            <a:off x="8455338" y="5097780"/>
            <a:ext cx="354584" cy="276999"/>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27</a:t>
            </a:r>
            <a:endParaRPr lang="fr-FR" sz="1200">
              <a:latin typeface="Arial" panose="020B0604020202020204" pitchFamily="34" charset="0"/>
              <a:cs typeface="Arial" panose="020B0604020202020204" pitchFamily="34" charset="0"/>
            </a:endParaRPr>
          </a:p>
        </p:txBody>
      </p:sp>
      <p:grpSp>
        <p:nvGrpSpPr>
          <p:cNvPr id="109" name="Group 108"/>
          <p:cNvGrpSpPr/>
          <p:nvPr/>
        </p:nvGrpSpPr>
        <p:grpSpPr>
          <a:xfrm>
            <a:off x="7106109" y="5042971"/>
            <a:ext cx="354584" cy="701140"/>
            <a:chOff x="2267499" y="5042971"/>
            <a:chExt cx="350701" cy="701140"/>
          </a:xfrm>
        </p:grpSpPr>
        <p:sp>
          <p:nvSpPr>
            <p:cNvPr id="110" name="Line 14"/>
            <p:cNvSpPr>
              <a:spLocks noChangeShapeType="1"/>
            </p:cNvSpPr>
            <p:nvPr/>
          </p:nvSpPr>
          <p:spPr bwMode="auto">
            <a:xfrm>
              <a:off x="2444028"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11" name="TextBox 110"/>
            <p:cNvSpPr txBox="1"/>
            <p:nvPr/>
          </p:nvSpPr>
          <p:spPr>
            <a:xfrm>
              <a:off x="2267499" y="5097780"/>
              <a:ext cx="350701" cy="646331"/>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15</a:t>
              </a:r>
            </a:p>
            <a:p>
              <a:pPr algn="ctr"/>
              <a:endParaRPr lang="fr-FR" sz="1200" dirty="0" smtClean="0">
                <a:latin typeface="Arial" panose="020B0604020202020204" pitchFamily="34" charset="0"/>
                <a:cs typeface="Arial" panose="020B0604020202020204" pitchFamily="34" charset="0"/>
              </a:endParaRPr>
            </a:p>
            <a:p>
              <a:pPr algn="ctr"/>
              <a:r>
                <a:rPr lang="fr-FR" sz="1200" dirty="0" smtClean="0">
                  <a:latin typeface="Arial" panose="020B0604020202020204" pitchFamily="34" charset="0"/>
                  <a:cs typeface="Arial" panose="020B0604020202020204" pitchFamily="34" charset="0"/>
                </a:rPr>
                <a:t>12</a:t>
              </a:r>
              <a:endParaRPr lang="fr-FR" sz="1200" dirty="0">
                <a:latin typeface="Arial" panose="020B0604020202020204" pitchFamily="34" charset="0"/>
                <a:cs typeface="Arial" panose="020B0604020202020204" pitchFamily="34" charset="0"/>
              </a:endParaRPr>
            </a:p>
          </p:txBody>
        </p:sp>
      </p:grpSp>
      <p:grpSp>
        <p:nvGrpSpPr>
          <p:cNvPr id="112" name="Group 111"/>
          <p:cNvGrpSpPr/>
          <p:nvPr/>
        </p:nvGrpSpPr>
        <p:grpSpPr>
          <a:xfrm>
            <a:off x="7451265" y="5042971"/>
            <a:ext cx="354584" cy="701140"/>
            <a:chOff x="7212109" y="5042971"/>
            <a:chExt cx="354584" cy="701140"/>
          </a:xfrm>
        </p:grpSpPr>
        <p:sp>
          <p:nvSpPr>
            <p:cNvPr id="113" name="Line 14"/>
            <p:cNvSpPr>
              <a:spLocks noChangeShapeType="1"/>
            </p:cNvSpPr>
            <p:nvPr/>
          </p:nvSpPr>
          <p:spPr bwMode="auto">
            <a:xfrm>
              <a:off x="739059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14" name="TextBox 113"/>
            <p:cNvSpPr txBox="1"/>
            <p:nvPr/>
          </p:nvSpPr>
          <p:spPr>
            <a:xfrm>
              <a:off x="7212109" y="5097780"/>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18</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4</a:t>
              </a:r>
              <a:endParaRPr lang="fr-FR" sz="1200">
                <a:latin typeface="Arial" panose="020B0604020202020204" pitchFamily="34" charset="0"/>
                <a:cs typeface="Arial" panose="020B0604020202020204" pitchFamily="34" charset="0"/>
              </a:endParaRPr>
            </a:p>
          </p:txBody>
        </p:sp>
      </p:grpSp>
      <p:sp>
        <p:nvSpPr>
          <p:cNvPr id="115" name="TextBox 114"/>
          <p:cNvSpPr txBox="1"/>
          <p:nvPr/>
        </p:nvSpPr>
        <p:spPr>
          <a:xfrm>
            <a:off x="5955030" y="1646463"/>
            <a:ext cx="2636359" cy="338554"/>
          </a:xfrm>
          <a:prstGeom prst="rect">
            <a:avLst/>
          </a:prstGeom>
          <a:noFill/>
        </p:spPr>
        <p:txBody>
          <a:bodyPr wrap="none" rtlCol="0">
            <a:spAutoFit/>
          </a:bodyPr>
          <a:lstStyle/>
          <a:p>
            <a:r>
              <a:rPr lang="fr-FR" sz="1600" b="1" dirty="0" smtClean="0"/>
              <a:t>Survie sans progression</a:t>
            </a:r>
            <a:endParaRPr lang="fr-FR" sz="1600" b="1" dirty="0"/>
          </a:p>
        </p:txBody>
      </p:sp>
      <p:sp>
        <p:nvSpPr>
          <p:cNvPr id="116" name="TextBox 115"/>
          <p:cNvSpPr txBox="1"/>
          <p:nvPr/>
        </p:nvSpPr>
        <p:spPr>
          <a:xfrm>
            <a:off x="5737453" y="1997259"/>
            <a:ext cx="3068556" cy="738664"/>
          </a:xfrm>
          <a:prstGeom prst="rect">
            <a:avLst/>
          </a:prstGeom>
          <a:noFill/>
        </p:spPr>
        <p:txBody>
          <a:bodyPr wrap="none" rtlCol="0">
            <a:spAutoFit/>
          </a:bodyPr>
          <a:lstStyle/>
          <a:p>
            <a:pPr algn="ctr"/>
            <a:r>
              <a:rPr lang="fr-FR" sz="1400" dirty="0" smtClean="0"/>
              <a:t>Médiane 2,8 mois (IC95% 2,6 - 2,8)</a:t>
            </a:r>
          </a:p>
          <a:p>
            <a:pPr algn="ctr"/>
            <a:r>
              <a:rPr lang="fr-FR" sz="1400" dirty="0"/>
              <a:t>Estimation à 3 mois: </a:t>
            </a:r>
            <a:r>
              <a:rPr lang="fr-FR" sz="1400" dirty="0" smtClean="0"/>
              <a:t>43%</a:t>
            </a:r>
          </a:p>
          <a:p>
            <a:pPr algn="ctr"/>
            <a:r>
              <a:rPr lang="fr-FR" sz="1400" dirty="0"/>
              <a:t>Estimation à </a:t>
            </a:r>
            <a:r>
              <a:rPr lang="fr-FR" sz="1400" dirty="0" smtClean="0"/>
              <a:t>6 </a:t>
            </a:r>
            <a:r>
              <a:rPr lang="fr-FR" sz="1400" dirty="0"/>
              <a:t>mois: </a:t>
            </a:r>
            <a:r>
              <a:rPr lang="fr-FR" sz="1400" dirty="0" smtClean="0"/>
              <a:t>15%</a:t>
            </a:r>
            <a:endParaRPr lang="fr-FR" sz="1400" dirty="0"/>
          </a:p>
        </p:txBody>
      </p:sp>
      <p:grpSp>
        <p:nvGrpSpPr>
          <p:cNvPr id="117" name="Group 116"/>
          <p:cNvGrpSpPr/>
          <p:nvPr/>
        </p:nvGrpSpPr>
        <p:grpSpPr>
          <a:xfrm>
            <a:off x="7780957" y="5042971"/>
            <a:ext cx="354584" cy="701140"/>
            <a:chOff x="7212109" y="5042971"/>
            <a:chExt cx="354584" cy="701140"/>
          </a:xfrm>
        </p:grpSpPr>
        <p:sp>
          <p:nvSpPr>
            <p:cNvPr id="118" name="Line 14"/>
            <p:cNvSpPr>
              <a:spLocks noChangeShapeType="1"/>
            </p:cNvSpPr>
            <p:nvPr/>
          </p:nvSpPr>
          <p:spPr bwMode="auto">
            <a:xfrm>
              <a:off x="739059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19" name="TextBox 118"/>
            <p:cNvSpPr txBox="1"/>
            <p:nvPr/>
          </p:nvSpPr>
          <p:spPr>
            <a:xfrm>
              <a:off x="7212109" y="5097780"/>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21</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2</a:t>
              </a:r>
              <a:endParaRPr lang="fr-FR" sz="1200">
                <a:latin typeface="Arial" panose="020B0604020202020204" pitchFamily="34" charset="0"/>
                <a:cs typeface="Arial" panose="020B0604020202020204" pitchFamily="34" charset="0"/>
              </a:endParaRPr>
            </a:p>
          </p:txBody>
        </p:sp>
      </p:grpSp>
      <p:grpSp>
        <p:nvGrpSpPr>
          <p:cNvPr id="120" name="Group 119"/>
          <p:cNvGrpSpPr/>
          <p:nvPr/>
        </p:nvGrpSpPr>
        <p:grpSpPr>
          <a:xfrm>
            <a:off x="8116999" y="5042971"/>
            <a:ext cx="354584" cy="701140"/>
            <a:chOff x="7212109" y="5042971"/>
            <a:chExt cx="354584" cy="701140"/>
          </a:xfrm>
        </p:grpSpPr>
        <p:sp>
          <p:nvSpPr>
            <p:cNvPr id="121" name="Line 14"/>
            <p:cNvSpPr>
              <a:spLocks noChangeShapeType="1"/>
            </p:cNvSpPr>
            <p:nvPr/>
          </p:nvSpPr>
          <p:spPr bwMode="auto">
            <a:xfrm>
              <a:off x="739059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22" name="TextBox 121"/>
            <p:cNvSpPr txBox="1"/>
            <p:nvPr/>
          </p:nvSpPr>
          <p:spPr>
            <a:xfrm>
              <a:off x="7212109" y="5097780"/>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24</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1</a:t>
              </a:r>
              <a:endParaRPr lang="fr-FR" sz="1200">
                <a:latin typeface="Arial" panose="020B0604020202020204" pitchFamily="34" charset="0"/>
                <a:cs typeface="Arial" panose="020B0604020202020204" pitchFamily="34" charset="0"/>
              </a:endParaRPr>
            </a:p>
          </p:txBody>
        </p:sp>
      </p:grpSp>
      <p:grpSp>
        <p:nvGrpSpPr>
          <p:cNvPr id="123" name="Group 2"/>
          <p:cNvGrpSpPr>
            <a:grpSpLocks/>
          </p:cNvGrpSpPr>
          <p:nvPr/>
        </p:nvGrpSpPr>
        <p:grpSpPr bwMode="auto">
          <a:xfrm>
            <a:off x="5514419" y="2611456"/>
            <a:ext cx="3100313" cy="2360526"/>
            <a:chOff x="2139" y="1575"/>
            <a:chExt cx="1482" cy="1150"/>
          </a:xfrm>
        </p:grpSpPr>
        <p:sp>
          <p:nvSpPr>
            <p:cNvPr id="124" name="Line 3"/>
            <p:cNvSpPr>
              <a:spLocks noChangeShapeType="1"/>
            </p:cNvSpPr>
            <p:nvPr/>
          </p:nvSpPr>
          <p:spPr bwMode="auto">
            <a:xfrm>
              <a:off x="2733" y="259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5" name="Line 4"/>
            <p:cNvSpPr>
              <a:spLocks noChangeShapeType="1"/>
            </p:cNvSpPr>
            <p:nvPr/>
          </p:nvSpPr>
          <p:spPr bwMode="auto">
            <a:xfrm>
              <a:off x="3177" y="2675"/>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6" name="Line 5"/>
            <p:cNvSpPr>
              <a:spLocks noChangeShapeType="1"/>
            </p:cNvSpPr>
            <p:nvPr/>
          </p:nvSpPr>
          <p:spPr bwMode="auto">
            <a:xfrm>
              <a:off x="3531" y="268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7" name="Line 6"/>
            <p:cNvSpPr>
              <a:spLocks noChangeShapeType="1"/>
            </p:cNvSpPr>
            <p:nvPr/>
          </p:nvSpPr>
          <p:spPr bwMode="auto">
            <a:xfrm>
              <a:off x="3555" y="268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8" name="Line 7"/>
            <p:cNvSpPr>
              <a:spLocks noChangeShapeType="1"/>
            </p:cNvSpPr>
            <p:nvPr/>
          </p:nvSpPr>
          <p:spPr bwMode="auto">
            <a:xfrm>
              <a:off x="3579" y="268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9" name="Line 8"/>
            <p:cNvSpPr>
              <a:spLocks noChangeShapeType="1"/>
            </p:cNvSpPr>
            <p:nvPr/>
          </p:nvSpPr>
          <p:spPr bwMode="auto">
            <a:xfrm>
              <a:off x="3603" y="268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0" name="Line 9"/>
            <p:cNvSpPr>
              <a:spLocks noChangeShapeType="1"/>
            </p:cNvSpPr>
            <p:nvPr/>
          </p:nvSpPr>
          <p:spPr bwMode="auto">
            <a:xfrm>
              <a:off x="3363" y="2681"/>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1" name="Line 10"/>
            <p:cNvSpPr>
              <a:spLocks noChangeShapeType="1"/>
            </p:cNvSpPr>
            <p:nvPr/>
          </p:nvSpPr>
          <p:spPr bwMode="auto">
            <a:xfrm>
              <a:off x="3501" y="2687"/>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2" name="Line 11"/>
            <p:cNvSpPr>
              <a:spLocks noChangeShapeType="1"/>
            </p:cNvSpPr>
            <p:nvPr/>
          </p:nvSpPr>
          <p:spPr bwMode="auto">
            <a:xfrm>
              <a:off x="3201" y="2675"/>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3" name="Line 12"/>
            <p:cNvSpPr>
              <a:spLocks noChangeShapeType="1"/>
            </p:cNvSpPr>
            <p:nvPr/>
          </p:nvSpPr>
          <p:spPr bwMode="auto">
            <a:xfrm>
              <a:off x="3297" y="2681"/>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4" name="Line 13"/>
            <p:cNvSpPr>
              <a:spLocks noChangeShapeType="1"/>
            </p:cNvSpPr>
            <p:nvPr/>
          </p:nvSpPr>
          <p:spPr bwMode="auto">
            <a:xfrm>
              <a:off x="3009" y="2655"/>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5" name="Freeform 14"/>
            <p:cNvSpPr>
              <a:spLocks/>
            </p:cNvSpPr>
            <p:nvPr/>
          </p:nvSpPr>
          <p:spPr bwMode="auto">
            <a:xfrm>
              <a:off x="2139" y="1575"/>
              <a:ext cx="1482" cy="1131"/>
            </a:xfrm>
            <a:custGeom>
              <a:avLst/>
              <a:gdLst>
                <a:gd name="T0" fmla="*/ 229 w 247"/>
                <a:gd name="T1" fmla="*/ 187 h 187"/>
                <a:gd name="T2" fmla="*/ 207 w 247"/>
                <a:gd name="T3" fmla="*/ 186 h 187"/>
                <a:gd name="T4" fmla="*/ 188 w 247"/>
                <a:gd name="T5" fmla="*/ 185 h 187"/>
                <a:gd name="T6" fmla="*/ 175 w 247"/>
                <a:gd name="T7" fmla="*/ 184 h 187"/>
                <a:gd name="T8" fmla="*/ 168 w 247"/>
                <a:gd name="T9" fmla="*/ 183 h 187"/>
                <a:gd name="T10" fmla="*/ 156 w 247"/>
                <a:gd name="T11" fmla="*/ 181 h 187"/>
                <a:gd name="T12" fmla="*/ 142 w 247"/>
                <a:gd name="T13" fmla="*/ 180 h 187"/>
                <a:gd name="T14" fmla="*/ 136 w 247"/>
                <a:gd name="T15" fmla="*/ 179 h 187"/>
                <a:gd name="T16" fmla="*/ 126 w 247"/>
                <a:gd name="T17" fmla="*/ 178 h 187"/>
                <a:gd name="T18" fmla="*/ 121 w 247"/>
                <a:gd name="T19" fmla="*/ 176 h 187"/>
                <a:gd name="T20" fmla="*/ 115 w 247"/>
                <a:gd name="T21" fmla="*/ 175 h 187"/>
                <a:gd name="T22" fmla="*/ 108 w 247"/>
                <a:gd name="T23" fmla="*/ 173 h 187"/>
                <a:gd name="T24" fmla="*/ 105 w 247"/>
                <a:gd name="T25" fmla="*/ 171 h 187"/>
                <a:gd name="T26" fmla="*/ 95 w 247"/>
                <a:gd name="T27" fmla="*/ 171 h 187"/>
                <a:gd name="T28" fmla="*/ 94 w 247"/>
                <a:gd name="T29" fmla="*/ 171 h 187"/>
                <a:gd name="T30" fmla="*/ 89 w 247"/>
                <a:gd name="T31" fmla="*/ 169 h 187"/>
                <a:gd name="T32" fmla="*/ 86 w 247"/>
                <a:gd name="T33" fmla="*/ 168 h 187"/>
                <a:gd name="T34" fmla="*/ 83 w 247"/>
                <a:gd name="T35" fmla="*/ 166 h 187"/>
                <a:gd name="T36" fmla="*/ 81 w 247"/>
                <a:gd name="T37" fmla="*/ 164 h 187"/>
                <a:gd name="T38" fmla="*/ 79 w 247"/>
                <a:gd name="T39" fmla="*/ 162 h 187"/>
                <a:gd name="T40" fmla="*/ 77 w 247"/>
                <a:gd name="T41" fmla="*/ 161 h 187"/>
                <a:gd name="T42" fmla="*/ 75 w 247"/>
                <a:gd name="T43" fmla="*/ 160 h 187"/>
                <a:gd name="T44" fmla="*/ 74 w 247"/>
                <a:gd name="T45" fmla="*/ 158 h 187"/>
                <a:gd name="T46" fmla="*/ 72 w 247"/>
                <a:gd name="T47" fmla="*/ 156 h 187"/>
                <a:gd name="T48" fmla="*/ 71 w 247"/>
                <a:gd name="T49" fmla="*/ 155 h 187"/>
                <a:gd name="T50" fmla="*/ 70 w 247"/>
                <a:gd name="T51" fmla="*/ 153 h 187"/>
                <a:gd name="T52" fmla="*/ 68 w 247"/>
                <a:gd name="T53" fmla="*/ 152 h 187"/>
                <a:gd name="T54" fmla="*/ 64 w 247"/>
                <a:gd name="T55" fmla="*/ 149 h 187"/>
                <a:gd name="T56" fmla="*/ 62 w 247"/>
                <a:gd name="T57" fmla="*/ 148 h 187"/>
                <a:gd name="T58" fmla="*/ 60 w 247"/>
                <a:gd name="T59" fmla="*/ 146 h 187"/>
                <a:gd name="T60" fmla="*/ 59 w 247"/>
                <a:gd name="T61" fmla="*/ 145 h 187"/>
                <a:gd name="T62" fmla="*/ 57 w 247"/>
                <a:gd name="T63" fmla="*/ 142 h 187"/>
                <a:gd name="T64" fmla="*/ 55 w 247"/>
                <a:gd name="T65" fmla="*/ 140 h 187"/>
                <a:gd name="T66" fmla="*/ 53 w 247"/>
                <a:gd name="T67" fmla="*/ 138 h 187"/>
                <a:gd name="T68" fmla="*/ 51 w 247"/>
                <a:gd name="T69" fmla="*/ 135 h 187"/>
                <a:gd name="T70" fmla="*/ 48 w 247"/>
                <a:gd name="T71" fmla="*/ 132 h 187"/>
                <a:gd name="T72" fmla="*/ 46 w 247"/>
                <a:gd name="T73" fmla="*/ 129 h 187"/>
                <a:gd name="T74" fmla="*/ 44 w 247"/>
                <a:gd name="T75" fmla="*/ 126 h 187"/>
                <a:gd name="T76" fmla="*/ 43 w 247"/>
                <a:gd name="T77" fmla="*/ 122 h 187"/>
                <a:gd name="T78" fmla="*/ 42 w 247"/>
                <a:gd name="T79" fmla="*/ 120 h 187"/>
                <a:gd name="T80" fmla="*/ 41 w 247"/>
                <a:gd name="T81" fmla="*/ 116 h 187"/>
                <a:gd name="T82" fmla="*/ 40 w 247"/>
                <a:gd name="T83" fmla="*/ 112 h 187"/>
                <a:gd name="T84" fmla="*/ 39 w 247"/>
                <a:gd name="T85" fmla="*/ 107 h 187"/>
                <a:gd name="T86" fmla="*/ 37 w 247"/>
                <a:gd name="T87" fmla="*/ 104 h 187"/>
                <a:gd name="T88" fmla="*/ 35 w 247"/>
                <a:gd name="T89" fmla="*/ 98 h 187"/>
                <a:gd name="T90" fmla="*/ 33 w 247"/>
                <a:gd name="T91" fmla="*/ 90 h 187"/>
                <a:gd name="T92" fmla="*/ 32 w 247"/>
                <a:gd name="T93" fmla="*/ 81 h 187"/>
                <a:gd name="T94" fmla="*/ 30 w 247"/>
                <a:gd name="T95" fmla="*/ 79 h 187"/>
                <a:gd name="T96" fmla="*/ 28 w 247"/>
                <a:gd name="T97" fmla="*/ 76 h 187"/>
                <a:gd name="T98" fmla="*/ 26 w 247"/>
                <a:gd name="T99" fmla="*/ 72 h 187"/>
                <a:gd name="T100" fmla="*/ 25 w 247"/>
                <a:gd name="T101" fmla="*/ 66 h 187"/>
                <a:gd name="T102" fmla="*/ 22 w 247"/>
                <a:gd name="T103" fmla="*/ 59 h 187"/>
                <a:gd name="T104" fmla="*/ 21 w 247"/>
                <a:gd name="T105" fmla="*/ 51 h 187"/>
                <a:gd name="T106" fmla="*/ 19 w 247"/>
                <a:gd name="T107" fmla="*/ 47 h 187"/>
                <a:gd name="T108" fmla="*/ 17 w 247"/>
                <a:gd name="T109" fmla="*/ 40 h 187"/>
                <a:gd name="T110" fmla="*/ 15 w 247"/>
                <a:gd name="T111" fmla="*/ 37 h 187"/>
                <a:gd name="T112" fmla="*/ 13 w 247"/>
                <a:gd name="T113" fmla="*/ 32 h 187"/>
                <a:gd name="T114" fmla="*/ 12 w 247"/>
                <a:gd name="T115" fmla="*/ 26 h 187"/>
                <a:gd name="T116" fmla="*/ 9 w 247"/>
                <a:gd name="T117" fmla="*/ 23 h 187"/>
                <a:gd name="T118" fmla="*/ 7 w 247"/>
                <a:gd name="T119" fmla="*/ 20 h 187"/>
                <a:gd name="T120" fmla="*/ 5 w 247"/>
                <a:gd name="T121" fmla="*/ 17 h 187"/>
                <a:gd name="T122" fmla="*/ 3 w 247"/>
                <a:gd name="T123" fmla="*/ 15 h 187"/>
                <a:gd name="T124" fmla="*/ 0 w 247"/>
                <a:gd name="T1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187">
                  <a:moveTo>
                    <a:pt x="247" y="187"/>
                  </a:moveTo>
                  <a:lnTo>
                    <a:pt x="229" y="187"/>
                  </a:lnTo>
                  <a:lnTo>
                    <a:pt x="229" y="186"/>
                  </a:lnTo>
                  <a:lnTo>
                    <a:pt x="207" y="186"/>
                  </a:lnTo>
                  <a:lnTo>
                    <a:pt x="207" y="185"/>
                  </a:lnTo>
                  <a:lnTo>
                    <a:pt x="188" y="185"/>
                  </a:lnTo>
                  <a:lnTo>
                    <a:pt x="175" y="185"/>
                  </a:lnTo>
                  <a:lnTo>
                    <a:pt x="175" y="184"/>
                  </a:lnTo>
                  <a:lnTo>
                    <a:pt x="168" y="184"/>
                  </a:lnTo>
                  <a:lnTo>
                    <a:pt x="168" y="183"/>
                  </a:lnTo>
                  <a:lnTo>
                    <a:pt x="156" y="183"/>
                  </a:lnTo>
                  <a:lnTo>
                    <a:pt x="156" y="181"/>
                  </a:lnTo>
                  <a:lnTo>
                    <a:pt x="142" y="181"/>
                  </a:lnTo>
                  <a:lnTo>
                    <a:pt x="142" y="180"/>
                  </a:lnTo>
                  <a:lnTo>
                    <a:pt x="136" y="180"/>
                  </a:lnTo>
                  <a:lnTo>
                    <a:pt x="136" y="179"/>
                  </a:lnTo>
                  <a:lnTo>
                    <a:pt x="126" y="179"/>
                  </a:lnTo>
                  <a:lnTo>
                    <a:pt x="126" y="178"/>
                  </a:lnTo>
                  <a:lnTo>
                    <a:pt x="121" y="178"/>
                  </a:lnTo>
                  <a:lnTo>
                    <a:pt x="121" y="176"/>
                  </a:lnTo>
                  <a:lnTo>
                    <a:pt x="115" y="176"/>
                  </a:lnTo>
                  <a:lnTo>
                    <a:pt x="115" y="175"/>
                  </a:lnTo>
                  <a:lnTo>
                    <a:pt x="108" y="175"/>
                  </a:lnTo>
                  <a:lnTo>
                    <a:pt x="108" y="173"/>
                  </a:lnTo>
                  <a:lnTo>
                    <a:pt x="105" y="173"/>
                  </a:lnTo>
                  <a:lnTo>
                    <a:pt x="105" y="171"/>
                  </a:lnTo>
                  <a:lnTo>
                    <a:pt x="99" y="171"/>
                  </a:lnTo>
                  <a:lnTo>
                    <a:pt x="95" y="171"/>
                  </a:lnTo>
                  <a:lnTo>
                    <a:pt x="95" y="171"/>
                  </a:lnTo>
                  <a:lnTo>
                    <a:pt x="94" y="171"/>
                  </a:lnTo>
                  <a:lnTo>
                    <a:pt x="94" y="169"/>
                  </a:lnTo>
                  <a:lnTo>
                    <a:pt x="89" y="169"/>
                  </a:lnTo>
                  <a:lnTo>
                    <a:pt x="89" y="168"/>
                  </a:lnTo>
                  <a:lnTo>
                    <a:pt x="86" y="168"/>
                  </a:lnTo>
                  <a:lnTo>
                    <a:pt x="86" y="166"/>
                  </a:lnTo>
                  <a:lnTo>
                    <a:pt x="83" y="166"/>
                  </a:lnTo>
                  <a:lnTo>
                    <a:pt x="83" y="164"/>
                  </a:lnTo>
                  <a:lnTo>
                    <a:pt x="81" y="164"/>
                  </a:lnTo>
                  <a:lnTo>
                    <a:pt x="81" y="162"/>
                  </a:lnTo>
                  <a:lnTo>
                    <a:pt x="79" y="162"/>
                  </a:lnTo>
                  <a:lnTo>
                    <a:pt x="79" y="161"/>
                  </a:lnTo>
                  <a:lnTo>
                    <a:pt x="77" y="161"/>
                  </a:lnTo>
                  <a:lnTo>
                    <a:pt x="77" y="160"/>
                  </a:lnTo>
                  <a:lnTo>
                    <a:pt x="75" y="160"/>
                  </a:lnTo>
                  <a:lnTo>
                    <a:pt x="75" y="158"/>
                  </a:lnTo>
                  <a:lnTo>
                    <a:pt x="74" y="158"/>
                  </a:lnTo>
                  <a:lnTo>
                    <a:pt x="74" y="156"/>
                  </a:lnTo>
                  <a:lnTo>
                    <a:pt x="72" y="156"/>
                  </a:lnTo>
                  <a:lnTo>
                    <a:pt x="72" y="155"/>
                  </a:lnTo>
                  <a:lnTo>
                    <a:pt x="71" y="155"/>
                  </a:lnTo>
                  <a:lnTo>
                    <a:pt x="71" y="153"/>
                  </a:lnTo>
                  <a:lnTo>
                    <a:pt x="70" y="153"/>
                  </a:lnTo>
                  <a:lnTo>
                    <a:pt x="70" y="152"/>
                  </a:lnTo>
                  <a:lnTo>
                    <a:pt x="68" y="152"/>
                  </a:lnTo>
                  <a:lnTo>
                    <a:pt x="68" y="149"/>
                  </a:lnTo>
                  <a:lnTo>
                    <a:pt x="64" y="149"/>
                  </a:lnTo>
                  <a:lnTo>
                    <a:pt x="64" y="148"/>
                  </a:lnTo>
                  <a:lnTo>
                    <a:pt x="62" y="148"/>
                  </a:lnTo>
                  <a:lnTo>
                    <a:pt x="62" y="146"/>
                  </a:lnTo>
                  <a:lnTo>
                    <a:pt x="60" y="146"/>
                  </a:lnTo>
                  <a:lnTo>
                    <a:pt x="60" y="145"/>
                  </a:lnTo>
                  <a:lnTo>
                    <a:pt x="59" y="145"/>
                  </a:lnTo>
                  <a:lnTo>
                    <a:pt x="59" y="142"/>
                  </a:lnTo>
                  <a:lnTo>
                    <a:pt x="57" y="142"/>
                  </a:lnTo>
                  <a:lnTo>
                    <a:pt x="57" y="140"/>
                  </a:lnTo>
                  <a:lnTo>
                    <a:pt x="55" y="140"/>
                  </a:lnTo>
                  <a:lnTo>
                    <a:pt x="55" y="138"/>
                  </a:lnTo>
                  <a:lnTo>
                    <a:pt x="53" y="138"/>
                  </a:lnTo>
                  <a:lnTo>
                    <a:pt x="53" y="135"/>
                  </a:lnTo>
                  <a:lnTo>
                    <a:pt x="51" y="135"/>
                  </a:lnTo>
                  <a:lnTo>
                    <a:pt x="51" y="132"/>
                  </a:lnTo>
                  <a:lnTo>
                    <a:pt x="48" y="132"/>
                  </a:lnTo>
                  <a:lnTo>
                    <a:pt x="48" y="129"/>
                  </a:lnTo>
                  <a:lnTo>
                    <a:pt x="46" y="129"/>
                  </a:lnTo>
                  <a:lnTo>
                    <a:pt x="46" y="126"/>
                  </a:lnTo>
                  <a:lnTo>
                    <a:pt x="44" y="126"/>
                  </a:lnTo>
                  <a:lnTo>
                    <a:pt x="44" y="122"/>
                  </a:lnTo>
                  <a:lnTo>
                    <a:pt x="43" y="122"/>
                  </a:lnTo>
                  <a:lnTo>
                    <a:pt x="43" y="120"/>
                  </a:lnTo>
                  <a:lnTo>
                    <a:pt x="42" y="120"/>
                  </a:lnTo>
                  <a:lnTo>
                    <a:pt x="42" y="116"/>
                  </a:lnTo>
                  <a:lnTo>
                    <a:pt x="41" y="116"/>
                  </a:lnTo>
                  <a:lnTo>
                    <a:pt x="40" y="116"/>
                  </a:lnTo>
                  <a:lnTo>
                    <a:pt x="40" y="112"/>
                  </a:lnTo>
                  <a:lnTo>
                    <a:pt x="39" y="112"/>
                  </a:lnTo>
                  <a:lnTo>
                    <a:pt x="39" y="107"/>
                  </a:lnTo>
                  <a:lnTo>
                    <a:pt x="37" y="107"/>
                  </a:lnTo>
                  <a:lnTo>
                    <a:pt x="37" y="104"/>
                  </a:lnTo>
                  <a:lnTo>
                    <a:pt x="35" y="104"/>
                  </a:lnTo>
                  <a:lnTo>
                    <a:pt x="35" y="98"/>
                  </a:lnTo>
                  <a:lnTo>
                    <a:pt x="33" y="98"/>
                  </a:lnTo>
                  <a:lnTo>
                    <a:pt x="33" y="90"/>
                  </a:lnTo>
                  <a:lnTo>
                    <a:pt x="32" y="90"/>
                  </a:lnTo>
                  <a:lnTo>
                    <a:pt x="32" y="81"/>
                  </a:lnTo>
                  <a:lnTo>
                    <a:pt x="30" y="81"/>
                  </a:lnTo>
                  <a:lnTo>
                    <a:pt x="30" y="79"/>
                  </a:lnTo>
                  <a:lnTo>
                    <a:pt x="30" y="76"/>
                  </a:lnTo>
                  <a:lnTo>
                    <a:pt x="28" y="76"/>
                  </a:lnTo>
                  <a:lnTo>
                    <a:pt x="28" y="72"/>
                  </a:lnTo>
                  <a:lnTo>
                    <a:pt x="26" y="72"/>
                  </a:lnTo>
                  <a:lnTo>
                    <a:pt x="26" y="66"/>
                  </a:lnTo>
                  <a:lnTo>
                    <a:pt x="25" y="66"/>
                  </a:lnTo>
                  <a:lnTo>
                    <a:pt x="25" y="59"/>
                  </a:lnTo>
                  <a:lnTo>
                    <a:pt x="22" y="59"/>
                  </a:lnTo>
                  <a:lnTo>
                    <a:pt x="22" y="51"/>
                  </a:lnTo>
                  <a:lnTo>
                    <a:pt x="21" y="51"/>
                  </a:lnTo>
                  <a:lnTo>
                    <a:pt x="21" y="47"/>
                  </a:lnTo>
                  <a:lnTo>
                    <a:pt x="19" y="47"/>
                  </a:lnTo>
                  <a:lnTo>
                    <a:pt x="19" y="40"/>
                  </a:lnTo>
                  <a:lnTo>
                    <a:pt x="17" y="40"/>
                  </a:lnTo>
                  <a:lnTo>
                    <a:pt x="17" y="37"/>
                  </a:lnTo>
                  <a:lnTo>
                    <a:pt x="15" y="37"/>
                  </a:lnTo>
                  <a:lnTo>
                    <a:pt x="15" y="32"/>
                  </a:lnTo>
                  <a:lnTo>
                    <a:pt x="13" y="32"/>
                  </a:lnTo>
                  <a:lnTo>
                    <a:pt x="13" y="26"/>
                  </a:lnTo>
                  <a:lnTo>
                    <a:pt x="12" y="26"/>
                  </a:lnTo>
                  <a:lnTo>
                    <a:pt x="12" y="23"/>
                  </a:lnTo>
                  <a:lnTo>
                    <a:pt x="9" y="23"/>
                  </a:lnTo>
                  <a:lnTo>
                    <a:pt x="9" y="20"/>
                  </a:lnTo>
                  <a:lnTo>
                    <a:pt x="7" y="20"/>
                  </a:lnTo>
                  <a:lnTo>
                    <a:pt x="7" y="17"/>
                  </a:lnTo>
                  <a:lnTo>
                    <a:pt x="5" y="17"/>
                  </a:lnTo>
                  <a:lnTo>
                    <a:pt x="5" y="15"/>
                  </a:lnTo>
                  <a:lnTo>
                    <a:pt x="3" y="15"/>
                  </a:lnTo>
                  <a:lnTo>
                    <a:pt x="3"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6" name="Line 13"/>
            <p:cNvSpPr>
              <a:spLocks noChangeShapeType="1"/>
            </p:cNvSpPr>
            <p:nvPr/>
          </p:nvSpPr>
          <p:spPr bwMode="auto">
            <a:xfrm>
              <a:off x="2196" y="264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37" name="TextBox 136"/>
          <p:cNvSpPr txBox="1"/>
          <p:nvPr/>
        </p:nvSpPr>
        <p:spPr>
          <a:xfrm>
            <a:off x="1478662" y="4700328"/>
            <a:ext cx="863275" cy="307777"/>
          </a:xfrm>
          <a:prstGeom prst="rect">
            <a:avLst/>
          </a:prstGeom>
          <a:noFill/>
        </p:spPr>
        <p:txBody>
          <a:bodyPr wrap="none" rtlCol="0">
            <a:spAutoFit/>
          </a:bodyPr>
          <a:lstStyle/>
          <a:p>
            <a:r>
              <a:rPr lang="fr-FR" sz="1400" dirty="0" smtClean="0"/>
              <a:t>Censuré</a:t>
            </a:r>
            <a:endParaRPr lang="fr-FR" sz="1400" dirty="0"/>
          </a:p>
        </p:txBody>
      </p:sp>
      <p:sp>
        <p:nvSpPr>
          <p:cNvPr id="138" name="TextBox 137"/>
          <p:cNvSpPr txBox="1"/>
          <p:nvPr/>
        </p:nvSpPr>
        <p:spPr>
          <a:xfrm>
            <a:off x="5646680" y="4700328"/>
            <a:ext cx="863275" cy="307777"/>
          </a:xfrm>
          <a:prstGeom prst="rect">
            <a:avLst/>
          </a:prstGeom>
          <a:noFill/>
        </p:spPr>
        <p:txBody>
          <a:bodyPr wrap="none" rtlCol="0">
            <a:spAutoFit/>
          </a:bodyPr>
          <a:lstStyle/>
          <a:p>
            <a:r>
              <a:rPr lang="fr-FR" sz="1400" dirty="0" smtClean="0"/>
              <a:t>Censuré</a:t>
            </a:r>
            <a:endParaRPr lang="fr-FR" sz="1400" dirty="0"/>
          </a:p>
        </p:txBody>
      </p:sp>
      <p:sp>
        <p:nvSpPr>
          <p:cNvPr id="139" name="TextBox 138"/>
          <p:cNvSpPr txBox="1"/>
          <p:nvPr/>
        </p:nvSpPr>
        <p:spPr>
          <a:xfrm>
            <a:off x="71237" y="5465329"/>
            <a:ext cx="295799" cy="276999"/>
          </a:xfrm>
          <a:prstGeom prst="rect">
            <a:avLst/>
          </a:prstGeom>
          <a:noFill/>
        </p:spPr>
        <p:txBody>
          <a:bodyPr wrap="none" rtlCol="0">
            <a:spAutoFit/>
          </a:bodyPr>
          <a:lstStyle/>
          <a:p>
            <a:r>
              <a:rPr lang="fr-FR" sz="1200" dirty="0" smtClean="0"/>
              <a:t>N</a:t>
            </a:r>
            <a:endParaRPr lang="fr-FR" sz="1200" dirty="0"/>
          </a:p>
        </p:txBody>
      </p:sp>
      <p:sp>
        <p:nvSpPr>
          <p:cNvPr id="140" name="TextBox 139"/>
          <p:cNvSpPr txBox="1"/>
          <p:nvPr/>
        </p:nvSpPr>
        <p:spPr>
          <a:xfrm>
            <a:off x="4481858" y="5465329"/>
            <a:ext cx="295799" cy="276999"/>
          </a:xfrm>
          <a:prstGeom prst="rect">
            <a:avLst/>
          </a:prstGeom>
          <a:noFill/>
        </p:spPr>
        <p:txBody>
          <a:bodyPr wrap="none" rtlCol="0">
            <a:spAutoFit/>
          </a:bodyPr>
          <a:lstStyle/>
          <a:p>
            <a:r>
              <a:rPr lang="fr-FR" sz="1200" dirty="0" smtClean="0"/>
              <a:t>N</a:t>
            </a:r>
            <a:endParaRPr lang="fr-FR" sz="1200" dirty="0"/>
          </a:p>
        </p:txBody>
      </p:sp>
    </p:spTree>
    <p:extLst>
      <p:ext uri="{BB962C8B-B14F-4D97-AF65-F5344CB8AC3E}">
        <p14:creationId xmlns:p14="http://schemas.microsoft.com/office/powerpoint/2010/main" val="2637788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fr-FR" dirty="0" smtClean="0"/>
              <a:t>O-012: Tolérance et efficacité du regorafenib chez les patients avec cancer colorectal métastatique (</a:t>
            </a:r>
            <a:r>
              <a:rPr lang="fr-FR" dirty="0" err="1" smtClean="0"/>
              <a:t>CCRm</a:t>
            </a:r>
            <a:r>
              <a:rPr lang="fr-FR" dirty="0" smtClean="0"/>
              <a:t>) en routine: analyse finale de l’étude prospective observationnelle CORRELATE – </a:t>
            </a:r>
            <a:r>
              <a:rPr lang="fr-FR" dirty="0" err="1" smtClean="0"/>
              <a:t>Ducreux</a:t>
            </a:r>
            <a:r>
              <a:rPr lang="fr-FR" dirty="0" smtClean="0"/>
              <a:t> M, et al</a:t>
            </a:r>
            <a:endParaRPr lang="fr-FR" dirty="0"/>
          </a:p>
        </p:txBody>
      </p:sp>
      <p:sp>
        <p:nvSpPr>
          <p:cNvPr id="5" name="Text Placeholder 4"/>
          <p:cNvSpPr>
            <a:spLocks noGrp="1"/>
          </p:cNvSpPr>
          <p:nvPr>
            <p:ph type="body" sz="quarter" idx="11"/>
          </p:nvPr>
        </p:nvSpPr>
        <p:spPr>
          <a:xfrm>
            <a:off x="4414604" y="6096000"/>
            <a:ext cx="4364272" cy="487363"/>
          </a:xfrm>
        </p:spPr>
        <p:txBody>
          <a:bodyPr/>
          <a:lstStyle/>
          <a:p>
            <a:r>
              <a:rPr lang="fr-FR" smtClean="0"/>
              <a:t/>
            </a:r>
            <a:br>
              <a:rPr lang="fr-FR" smtClean="0"/>
            </a:br>
            <a:r>
              <a:rPr lang="fr-FR" smtClean="0"/>
              <a:t>Ducreux M, et al, Ann Oncol 2018;29(suppl 5):abstr O-012</a:t>
            </a:r>
            <a:endParaRPr lang="fr-FR"/>
          </a:p>
        </p:txBody>
      </p:sp>
      <p:sp>
        <p:nvSpPr>
          <p:cNvPr id="6" name="Content Placeholder 2"/>
          <p:cNvSpPr>
            <a:spLocks noGrp="1"/>
          </p:cNvSpPr>
          <p:nvPr>
            <p:ph idx="1"/>
          </p:nvPr>
        </p:nvSpPr>
        <p:spPr>
          <a:xfrm>
            <a:off x="365124" y="1254035"/>
            <a:ext cx="8565516" cy="4746172"/>
          </a:xfrm>
        </p:spPr>
        <p:txBody>
          <a:bodyPr/>
          <a:lstStyle/>
          <a:p>
            <a:pPr marL="0" indent="0">
              <a:buFontTx/>
              <a:buNone/>
            </a:pPr>
            <a:r>
              <a:rPr lang="fr-FR" b="1" dirty="0" smtClean="0"/>
              <a:t>Conclusions</a:t>
            </a:r>
          </a:p>
          <a:p>
            <a:r>
              <a:rPr lang="fr-FR" b="1" dirty="0" smtClean="0"/>
              <a:t>Chez ces patients avec CCRm, le regorafenib a démontré un profil de tolérance similaire à celui des études antérieures</a:t>
            </a:r>
          </a:p>
          <a:p>
            <a:r>
              <a:rPr lang="fr-FR" b="1" dirty="0" smtClean="0"/>
              <a:t>Environ 50% des patients ont commencé le traitement à une dose inférieure à celle recommandée de 160 mg/jour</a:t>
            </a:r>
          </a:p>
          <a:p>
            <a:r>
              <a:rPr lang="fr-FR" b="1" dirty="0" smtClean="0"/>
              <a:t>Les taux de survie sous regorafenib étaient comparables à ceux obtenus dans les études préalables de phase II, même avec la flexibilité des doses</a:t>
            </a:r>
            <a:endParaRPr lang="fr-FR" dirty="0"/>
          </a:p>
        </p:txBody>
      </p:sp>
    </p:spTree>
    <p:extLst>
      <p:ext uri="{BB962C8B-B14F-4D97-AF65-F5344CB8AC3E}">
        <p14:creationId xmlns:p14="http://schemas.microsoft.com/office/powerpoint/2010/main" val="176909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Glossaire</a:t>
            </a:r>
            <a:endParaRPr lang="fr-FR"/>
          </a:p>
        </p:txBody>
      </p:sp>
      <p:sp>
        <p:nvSpPr>
          <p:cNvPr id="6" name="Rectangle 3"/>
          <p:cNvSpPr txBox="1">
            <a:spLocks noChangeArrowheads="1"/>
          </p:cNvSpPr>
          <p:nvPr/>
        </p:nvSpPr>
        <p:spPr>
          <a:xfrm>
            <a:off x="71935" y="1273369"/>
            <a:ext cx="9072065" cy="5220564"/>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300"/>
              </a:lnSpc>
              <a:spcAft>
                <a:spcPts val="0"/>
              </a:spcAft>
              <a:buClr>
                <a:srgbClr val="043882"/>
              </a:buClr>
              <a:buNone/>
              <a:tabLst>
                <a:tab pos="806450" algn="l"/>
              </a:tabLst>
            </a:pPr>
            <a:r>
              <a:rPr lang="fr-FR" sz="1000" dirty="0" smtClean="0"/>
              <a:t>/</a:t>
            </a:r>
            <a:r>
              <a:rPr lang="fr-FR" sz="1000" dirty="0" err="1" smtClean="0"/>
              <a:t>xS</a:t>
            </a:r>
            <a:r>
              <a:rPr lang="fr-FR" sz="1000" dirty="0" smtClean="0"/>
              <a:t>	toutes les x semaines</a:t>
            </a:r>
          </a:p>
          <a:p>
            <a:pPr marL="0" indent="0">
              <a:lnSpc>
                <a:spcPts val="1300"/>
              </a:lnSpc>
              <a:spcAft>
                <a:spcPts val="0"/>
              </a:spcAft>
              <a:buClr>
                <a:srgbClr val="043882"/>
              </a:buClr>
              <a:buNone/>
              <a:tabLst>
                <a:tab pos="806450" algn="l"/>
              </a:tabLst>
            </a:pPr>
            <a:r>
              <a:rPr lang="fr-FR" sz="1000" dirty="0" smtClean="0"/>
              <a:t>5FU	5-fluorouracile</a:t>
            </a:r>
          </a:p>
          <a:p>
            <a:pPr marL="0" indent="0">
              <a:lnSpc>
                <a:spcPts val="1300"/>
              </a:lnSpc>
              <a:spcAft>
                <a:spcPts val="0"/>
              </a:spcAft>
              <a:buClr>
                <a:srgbClr val="043882"/>
              </a:buClr>
              <a:buNone/>
              <a:tabLst>
                <a:tab pos="806450" algn="l"/>
              </a:tabLst>
            </a:pPr>
            <a:r>
              <a:rPr lang="fr-FR" sz="1000" dirty="0" smtClean="0"/>
              <a:t>AFP	alpha-</a:t>
            </a:r>
            <a:r>
              <a:rPr lang="fr-FR" sz="1000" dirty="0" err="1" smtClean="0"/>
              <a:t>foetoprotéine</a:t>
            </a:r>
            <a:endParaRPr lang="fr-FR" sz="1000" dirty="0" smtClean="0"/>
          </a:p>
          <a:p>
            <a:pPr marL="0" indent="0">
              <a:lnSpc>
                <a:spcPts val="1300"/>
              </a:lnSpc>
              <a:spcAft>
                <a:spcPts val="0"/>
              </a:spcAft>
              <a:buClr>
                <a:srgbClr val="043882"/>
              </a:buClr>
              <a:buNone/>
              <a:tabLst>
                <a:tab pos="806450" algn="l"/>
              </a:tabLst>
            </a:pPr>
            <a:r>
              <a:rPr lang="fr-FR" sz="1000" dirty="0" smtClean="0"/>
              <a:t>ALT	alanine </a:t>
            </a:r>
            <a:r>
              <a:rPr lang="fr-FR" sz="1000" dirty="0" err="1" smtClean="0"/>
              <a:t>aminotransférase</a:t>
            </a:r>
            <a:endParaRPr lang="fr-FR" sz="1000" dirty="0" smtClean="0"/>
          </a:p>
          <a:p>
            <a:pPr marL="0" indent="0">
              <a:lnSpc>
                <a:spcPts val="1300"/>
              </a:lnSpc>
              <a:spcAft>
                <a:spcPts val="0"/>
              </a:spcAft>
              <a:buClr>
                <a:srgbClr val="043882"/>
              </a:buClr>
              <a:buNone/>
              <a:tabLst>
                <a:tab pos="806450" algn="l"/>
              </a:tabLst>
            </a:pPr>
            <a:r>
              <a:rPr lang="fr-FR" sz="1000" dirty="0" smtClean="0"/>
              <a:t>AST	</a:t>
            </a:r>
            <a:r>
              <a:rPr lang="fr-FR" sz="1000" dirty="0" err="1" smtClean="0"/>
              <a:t>aspartate</a:t>
            </a:r>
            <a:r>
              <a:rPr lang="fr-FR" sz="1000" dirty="0" smtClean="0"/>
              <a:t> </a:t>
            </a:r>
            <a:r>
              <a:rPr lang="fr-FR" sz="1000" dirty="0" err="1" smtClean="0"/>
              <a:t>aminotransférase</a:t>
            </a:r>
            <a:endParaRPr lang="fr-FR" sz="1000" dirty="0" smtClean="0"/>
          </a:p>
          <a:p>
            <a:pPr marL="0" indent="0">
              <a:lnSpc>
                <a:spcPts val="1300"/>
              </a:lnSpc>
              <a:spcAft>
                <a:spcPts val="0"/>
              </a:spcAft>
              <a:buClr>
                <a:srgbClr val="043882"/>
              </a:buClr>
              <a:buNone/>
              <a:tabLst>
                <a:tab pos="806450" algn="l"/>
              </a:tabLst>
            </a:pPr>
            <a:r>
              <a:rPr lang="fr-FR" sz="1000" dirty="0" smtClean="0"/>
              <a:t>BCLC	Barcelona </a:t>
            </a:r>
            <a:r>
              <a:rPr lang="fr-FR" sz="1000" dirty="0" err="1" smtClean="0"/>
              <a:t>Clinic</a:t>
            </a:r>
            <a:r>
              <a:rPr lang="fr-FR" sz="1000" dirty="0" smtClean="0"/>
              <a:t> </a:t>
            </a:r>
            <a:r>
              <a:rPr lang="fr-FR" sz="1000" dirty="0" err="1" smtClean="0"/>
              <a:t>Liver</a:t>
            </a:r>
            <a:r>
              <a:rPr lang="fr-FR" sz="1000" dirty="0" smtClean="0"/>
              <a:t> Cancer</a:t>
            </a:r>
          </a:p>
          <a:p>
            <a:pPr marL="0" indent="0">
              <a:lnSpc>
                <a:spcPts val="1300"/>
              </a:lnSpc>
              <a:spcAft>
                <a:spcPts val="0"/>
              </a:spcAft>
              <a:buClr>
                <a:srgbClr val="043882"/>
              </a:buClr>
              <a:buNone/>
              <a:tabLst>
                <a:tab pos="806450" algn="l"/>
              </a:tabLst>
            </a:pPr>
            <a:r>
              <a:rPr lang="fr-FR" sz="1000" dirty="0" smtClean="0"/>
              <a:t>CAPOX	capécitabine + oxaliplatine</a:t>
            </a:r>
          </a:p>
          <a:p>
            <a:pPr marL="0" indent="0">
              <a:lnSpc>
                <a:spcPts val="1300"/>
              </a:lnSpc>
              <a:spcAft>
                <a:spcPts val="0"/>
              </a:spcAft>
              <a:buClr>
                <a:srgbClr val="043882"/>
              </a:buClr>
              <a:buNone/>
              <a:tabLst>
                <a:tab pos="806450" algn="l"/>
              </a:tabLst>
            </a:pPr>
            <a:r>
              <a:rPr lang="fr-FR" sz="1000" dirty="0" smtClean="0"/>
              <a:t>CCR(m)	cancer colorectal (métastatique)</a:t>
            </a:r>
          </a:p>
          <a:p>
            <a:pPr marL="0" indent="0">
              <a:lnSpc>
                <a:spcPts val="1300"/>
              </a:lnSpc>
              <a:spcAft>
                <a:spcPts val="0"/>
              </a:spcAft>
              <a:buClr>
                <a:srgbClr val="043882"/>
              </a:buClr>
              <a:buNone/>
              <a:tabLst>
                <a:tab pos="806450" algn="l"/>
              </a:tabLst>
            </a:pPr>
            <a:r>
              <a:rPr lang="fr-FR" sz="1000" dirty="0" smtClean="0"/>
              <a:t>CHC	carcinome hépatocellulaire</a:t>
            </a:r>
          </a:p>
          <a:p>
            <a:pPr marL="0" indent="0">
              <a:lnSpc>
                <a:spcPts val="1300"/>
              </a:lnSpc>
              <a:spcAft>
                <a:spcPts val="0"/>
              </a:spcAft>
              <a:buClr>
                <a:srgbClr val="043882"/>
              </a:buClr>
              <a:buNone/>
              <a:tabLst>
                <a:tab pos="806450" algn="l"/>
              </a:tabLst>
            </a:pPr>
            <a:r>
              <a:rPr lang="fr-FR" sz="1000" dirty="0" smtClean="0"/>
              <a:t>COE	cancer de l’œsophage épidermoïde</a:t>
            </a:r>
          </a:p>
          <a:p>
            <a:pPr marL="0" indent="0">
              <a:lnSpc>
                <a:spcPts val="1300"/>
              </a:lnSpc>
              <a:spcAft>
                <a:spcPts val="0"/>
              </a:spcAft>
              <a:buClr>
                <a:srgbClr val="043882"/>
              </a:buClr>
              <a:buNone/>
              <a:tabLst>
                <a:tab pos="806450" algn="l"/>
              </a:tabLst>
            </a:pPr>
            <a:r>
              <a:rPr lang="fr-FR" sz="1000" dirty="0" smtClean="0"/>
              <a:t>CT	chimiothérapie</a:t>
            </a:r>
          </a:p>
          <a:p>
            <a:pPr marL="0" indent="0">
              <a:lnSpc>
                <a:spcPts val="1300"/>
              </a:lnSpc>
              <a:spcAft>
                <a:spcPts val="0"/>
              </a:spcAft>
              <a:buClr>
                <a:srgbClr val="043882"/>
              </a:buClr>
              <a:buNone/>
              <a:tabLst>
                <a:tab pos="806450" algn="l"/>
              </a:tabLst>
            </a:pPr>
            <a:r>
              <a:rPr lang="fr-FR" sz="1000" dirty="0" smtClean="0"/>
              <a:t>DàP	délai jusqu’à progression</a:t>
            </a:r>
          </a:p>
          <a:p>
            <a:pPr marL="0" lvl="0" indent="0">
              <a:lnSpc>
                <a:spcPts val="1300"/>
              </a:lnSpc>
              <a:spcAft>
                <a:spcPts val="0"/>
              </a:spcAft>
              <a:buClr>
                <a:srgbClr val="043882"/>
              </a:buClr>
              <a:buNone/>
              <a:tabLst>
                <a:tab pos="806450" algn="l"/>
              </a:tabLst>
            </a:pPr>
            <a:r>
              <a:rPr lang="fr-FR" sz="1000" dirty="0" err="1" smtClean="0"/>
              <a:t>dMMR</a:t>
            </a:r>
            <a:r>
              <a:rPr lang="fr-FR" sz="1000" dirty="0" smtClean="0"/>
              <a:t>	déficit de réparation des </a:t>
            </a:r>
            <a:r>
              <a:rPr lang="fr-FR" sz="1000" dirty="0" err="1" smtClean="0"/>
              <a:t>mismatch</a:t>
            </a:r>
            <a:endParaRPr lang="fr-FR" sz="1000" dirty="0" smtClean="0"/>
          </a:p>
          <a:p>
            <a:pPr marL="0" lvl="0" indent="0">
              <a:lnSpc>
                <a:spcPts val="1300"/>
              </a:lnSpc>
              <a:spcAft>
                <a:spcPts val="0"/>
              </a:spcAft>
              <a:buClr>
                <a:srgbClr val="043882"/>
              </a:buClr>
              <a:buNone/>
              <a:tabLst>
                <a:tab pos="806450" algn="l"/>
              </a:tabLst>
            </a:pPr>
            <a:r>
              <a:rPr lang="fr-FR" sz="1000" dirty="0" smtClean="0"/>
              <a:t>DDR	délai de réponse</a:t>
            </a:r>
          </a:p>
          <a:p>
            <a:pPr marL="0" lvl="0" indent="0">
              <a:lnSpc>
                <a:spcPts val="1300"/>
              </a:lnSpc>
              <a:spcAft>
                <a:spcPts val="0"/>
              </a:spcAft>
              <a:buClr>
                <a:srgbClr val="043882"/>
              </a:buClr>
              <a:buNone/>
              <a:tabLst>
                <a:tab pos="806450" algn="l"/>
              </a:tabLst>
            </a:pPr>
            <a:r>
              <a:rPr lang="fr-FR" sz="1000" dirty="0" smtClean="0"/>
              <a:t>ECOG	</a:t>
            </a:r>
            <a:r>
              <a:rPr lang="fr-FR" sz="1000" dirty="0" err="1" smtClean="0"/>
              <a:t>Eastern</a:t>
            </a:r>
            <a:r>
              <a:rPr lang="fr-FR" sz="1000" dirty="0" smtClean="0"/>
              <a:t> </a:t>
            </a:r>
            <a:r>
              <a:rPr lang="fr-FR" sz="1000" dirty="0" err="1" smtClean="0"/>
              <a:t>Cooperative</a:t>
            </a:r>
            <a:r>
              <a:rPr lang="fr-FR" sz="1000" dirty="0" smtClean="0"/>
              <a:t> </a:t>
            </a:r>
            <a:r>
              <a:rPr lang="fr-FR" sz="1000" dirty="0" err="1" smtClean="0"/>
              <a:t>Oncology</a:t>
            </a:r>
            <a:r>
              <a:rPr lang="fr-FR" sz="1000" dirty="0" smtClean="0"/>
              <a:t> Group</a:t>
            </a:r>
          </a:p>
          <a:p>
            <a:pPr marL="0" indent="0">
              <a:lnSpc>
                <a:spcPts val="1300"/>
              </a:lnSpc>
              <a:spcAft>
                <a:spcPts val="0"/>
              </a:spcAft>
              <a:buClr>
                <a:srgbClr val="043882"/>
              </a:buClr>
              <a:buNone/>
              <a:tabLst>
                <a:tab pos="806450" algn="l"/>
              </a:tabLst>
            </a:pPr>
            <a:r>
              <a:rPr lang="fr-FR" sz="1000" dirty="0" smtClean="0"/>
              <a:t>EDPP	</a:t>
            </a:r>
            <a:r>
              <a:rPr lang="fr-FR" sz="1000" dirty="0" err="1" smtClean="0"/>
              <a:t>érythrodysesthésie</a:t>
            </a:r>
            <a:r>
              <a:rPr lang="fr-FR" sz="1000" dirty="0" smtClean="0"/>
              <a:t> </a:t>
            </a:r>
            <a:r>
              <a:rPr lang="fr-FR" sz="1000" dirty="0" err="1" smtClean="0"/>
              <a:t>palmoplantaire</a:t>
            </a:r>
            <a:endParaRPr lang="fr-FR" sz="1000" dirty="0" smtClean="0"/>
          </a:p>
          <a:p>
            <a:pPr marL="0" indent="0">
              <a:lnSpc>
                <a:spcPts val="1300"/>
              </a:lnSpc>
              <a:spcAft>
                <a:spcPts val="0"/>
              </a:spcAft>
              <a:buClr>
                <a:srgbClr val="043882"/>
              </a:buClr>
              <a:buNone/>
              <a:tabLst>
                <a:tab pos="806450" algn="l"/>
              </a:tabLst>
            </a:pPr>
            <a:r>
              <a:rPr lang="fr-FR" sz="1000" dirty="0" smtClean="0"/>
              <a:t>EGFR	</a:t>
            </a:r>
            <a:r>
              <a:rPr lang="fr-FR" sz="1000" dirty="0" err="1" smtClean="0"/>
              <a:t>epidermal</a:t>
            </a:r>
            <a:r>
              <a:rPr lang="fr-FR" sz="1000" dirty="0" smtClean="0"/>
              <a:t> </a:t>
            </a:r>
            <a:r>
              <a:rPr lang="fr-FR" sz="1000" dirty="0" err="1" smtClean="0"/>
              <a:t>growth</a:t>
            </a:r>
            <a:r>
              <a:rPr lang="fr-FR" sz="1000" dirty="0" smtClean="0"/>
              <a:t> factor </a:t>
            </a:r>
            <a:r>
              <a:rPr lang="fr-FR" sz="1000" dirty="0" err="1" smtClean="0"/>
              <a:t>receptor</a:t>
            </a:r>
            <a:endParaRPr lang="fr-FR" sz="1000" dirty="0" smtClean="0"/>
          </a:p>
          <a:p>
            <a:pPr marL="0" indent="0">
              <a:lnSpc>
                <a:spcPts val="1300"/>
              </a:lnSpc>
              <a:spcAft>
                <a:spcPts val="0"/>
              </a:spcAft>
              <a:buClr>
                <a:srgbClr val="043882"/>
              </a:buClr>
              <a:buNone/>
              <a:tabLst>
                <a:tab pos="806450" algn="l"/>
              </a:tabLst>
            </a:pPr>
            <a:r>
              <a:rPr lang="fr-FR" sz="1000" dirty="0" smtClean="0"/>
              <a:t>EI	évènement indésirable</a:t>
            </a:r>
          </a:p>
          <a:p>
            <a:pPr marL="0" indent="0">
              <a:lnSpc>
                <a:spcPts val="1300"/>
              </a:lnSpc>
              <a:spcAft>
                <a:spcPts val="0"/>
              </a:spcAft>
              <a:buClr>
                <a:srgbClr val="043882"/>
              </a:buClr>
              <a:buNone/>
              <a:tabLst>
                <a:tab pos="806450" algn="l"/>
              </a:tabLst>
            </a:pPr>
            <a:r>
              <a:rPr lang="fr-FR" sz="1000" dirty="0" smtClean="0"/>
              <a:t>EIG	événement indésirable grave </a:t>
            </a:r>
          </a:p>
          <a:p>
            <a:pPr marL="0" indent="0">
              <a:lnSpc>
                <a:spcPts val="1300"/>
              </a:lnSpc>
              <a:spcAft>
                <a:spcPts val="0"/>
              </a:spcAft>
              <a:buClr>
                <a:srgbClr val="043882"/>
              </a:buClr>
              <a:buNone/>
              <a:tabLst>
                <a:tab pos="806450" algn="l"/>
              </a:tabLst>
            </a:pPr>
            <a:r>
              <a:rPr lang="fr-FR" sz="1000" dirty="0" smtClean="0"/>
              <a:t>EIGLT	EIG lié au traitement</a:t>
            </a:r>
          </a:p>
          <a:p>
            <a:pPr marL="0" indent="0">
              <a:lnSpc>
                <a:spcPts val="1300"/>
              </a:lnSpc>
              <a:spcAft>
                <a:spcPts val="0"/>
              </a:spcAft>
              <a:buClr>
                <a:srgbClr val="043882"/>
              </a:buClr>
              <a:buNone/>
              <a:tabLst>
                <a:tab pos="806450" algn="l"/>
              </a:tabLst>
            </a:pPr>
            <a:r>
              <a:rPr lang="fr-FR" sz="1000" dirty="0" smtClean="0"/>
              <a:t>EILT	événement indésirable lié au 	traitement</a:t>
            </a:r>
          </a:p>
          <a:p>
            <a:pPr marL="0" indent="0">
              <a:lnSpc>
                <a:spcPts val="1300"/>
              </a:lnSpc>
              <a:spcAft>
                <a:spcPts val="0"/>
              </a:spcAft>
              <a:buClr>
                <a:srgbClr val="043882"/>
              </a:buClr>
              <a:buNone/>
              <a:tabLst>
                <a:tab pos="806450" algn="l"/>
              </a:tabLst>
            </a:pPr>
            <a:r>
              <a:rPr lang="fr-FR" sz="1000" dirty="0" err="1" smtClean="0"/>
              <a:t>Evt</a:t>
            </a:r>
            <a:r>
              <a:rPr lang="fr-FR" sz="1000" dirty="0" smtClean="0"/>
              <a:t>	événement</a:t>
            </a:r>
          </a:p>
          <a:p>
            <a:pPr marL="0" indent="0">
              <a:lnSpc>
                <a:spcPts val="1300"/>
              </a:lnSpc>
              <a:spcAft>
                <a:spcPts val="0"/>
              </a:spcAft>
              <a:buClr>
                <a:srgbClr val="043882"/>
              </a:buClr>
              <a:buNone/>
              <a:tabLst>
                <a:tab pos="806450" algn="l"/>
              </a:tabLst>
            </a:pPr>
            <a:r>
              <a:rPr lang="fr-FR" sz="1000" dirty="0" smtClean="0"/>
              <a:t>FAS	full </a:t>
            </a:r>
            <a:r>
              <a:rPr lang="fr-FR" sz="1000" dirty="0" err="1" smtClean="0"/>
              <a:t>analysis</a:t>
            </a:r>
            <a:r>
              <a:rPr lang="fr-FR" sz="1000" dirty="0" smtClean="0"/>
              <a:t> set</a:t>
            </a:r>
          </a:p>
          <a:p>
            <a:pPr marL="0" indent="0">
              <a:lnSpc>
                <a:spcPts val="1300"/>
              </a:lnSpc>
              <a:spcAft>
                <a:spcPts val="0"/>
              </a:spcAft>
              <a:buClr>
                <a:srgbClr val="043882"/>
              </a:buClr>
              <a:buNone/>
              <a:tabLst>
                <a:tab pos="806450" algn="l"/>
              </a:tabLst>
            </a:pPr>
            <a:r>
              <a:rPr lang="fr-FR" sz="1000" dirty="0" smtClean="0"/>
              <a:t>FOLFIRI	</a:t>
            </a:r>
            <a:r>
              <a:rPr lang="fr-FR" sz="1000" dirty="0" err="1" smtClean="0"/>
              <a:t>leucovorine</a:t>
            </a:r>
            <a:r>
              <a:rPr lang="fr-FR" sz="1000" dirty="0" smtClean="0"/>
              <a:t> </a:t>
            </a:r>
            <a:r>
              <a:rPr lang="fr-FR" sz="1000" dirty="0"/>
              <a:t>+ 5-fluorouracile + </a:t>
            </a:r>
            <a:r>
              <a:rPr lang="fr-FR" sz="1000" dirty="0" smtClean="0"/>
              <a:t>	</a:t>
            </a:r>
            <a:r>
              <a:rPr lang="fr-FR" sz="1000" dirty="0" err="1" smtClean="0"/>
              <a:t>irinotécan</a:t>
            </a:r>
            <a:endParaRPr lang="fr-FR" sz="1000" dirty="0" smtClean="0"/>
          </a:p>
          <a:p>
            <a:pPr marL="0" indent="0">
              <a:lnSpc>
                <a:spcPts val="1300"/>
              </a:lnSpc>
              <a:spcAft>
                <a:spcPts val="0"/>
              </a:spcAft>
              <a:buClr>
                <a:srgbClr val="043882"/>
              </a:buClr>
              <a:buNone/>
              <a:tabLst>
                <a:tab pos="806450" algn="l"/>
              </a:tabLst>
            </a:pPr>
            <a:r>
              <a:rPr lang="fr-FR" sz="1000" dirty="0" smtClean="0"/>
              <a:t>FOLFIRINOX	leucovorine + </a:t>
            </a:r>
            <a:r>
              <a:rPr lang="fr-FR" sz="1000" dirty="0"/>
              <a:t>5-fluorouracile + </a:t>
            </a:r>
            <a:r>
              <a:rPr lang="fr-FR" sz="1000" dirty="0" smtClean="0"/>
              <a:t>	</a:t>
            </a:r>
            <a:r>
              <a:rPr lang="fr-FR" sz="1000" dirty="0" err="1" smtClean="0"/>
              <a:t>irinotécan</a:t>
            </a:r>
            <a:r>
              <a:rPr lang="fr-FR" sz="1000" dirty="0" smtClean="0"/>
              <a:t> + </a:t>
            </a:r>
            <a:r>
              <a:rPr lang="fr-FR" sz="1000" dirty="0" err="1" smtClean="0"/>
              <a:t>oxalipatine</a:t>
            </a:r>
            <a:endParaRPr lang="fr-FR" sz="1000" dirty="0" smtClean="0"/>
          </a:p>
          <a:p>
            <a:pPr marL="0" indent="0">
              <a:lnSpc>
                <a:spcPts val="1300"/>
              </a:lnSpc>
              <a:spcAft>
                <a:spcPts val="0"/>
              </a:spcAft>
              <a:buClr>
                <a:srgbClr val="043882"/>
              </a:buClr>
              <a:buNone/>
              <a:tabLst>
                <a:tab pos="806450" algn="l"/>
              </a:tabLst>
            </a:pPr>
            <a:r>
              <a:rPr lang="fr-FR" sz="1000" dirty="0" smtClean="0"/>
              <a:t>FOLFOX	leucovorine + 5-fluorouracile + </a:t>
            </a:r>
            <a:br>
              <a:rPr lang="fr-FR" sz="1000" dirty="0" smtClean="0"/>
            </a:br>
            <a:r>
              <a:rPr lang="fr-FR" sz="1000" dirty="0" smtClean="0"/>
              <a:t>	oxaliplatine</a:t>
            </a:r>
          </a:p>
          <a:p>
            <a:pPr marL="0" indent="0">
              <a:lnSpc>
                <a:spcPts val="1300"/>
              </a:lnSpc>
              <a:spcAft>
                <a:spcPts val="0"/>
              </a:spcAft>
              <a:buClr>
                <a:srgbClr val="043882"/>
              </a:buClr>
              <a:buNone/>
              <a:tabLst>
                <a:tab pos="806450" algn="l"/>
              </a:tabLst>
            </a:pPr>
            <a:r>
              <a:rPr lang="fr-FR" sz="1000" dirty="0" smtClean="0"/>
              <a:t>GI	</a:t>
            </a:r>
            <a:r>
              <a:rPr lang="fr-FR" sz="1000" dirty="0" err="1" smtClean="0"/>
              <a:t>gastrointestinal</a:t>
            </a:r>
            <a:endParaRPr lang="fr-FR" sz="1000" dirty="0" smtClean="0"/>
          </a:p>
          <a:p>
            <a:pPr marL="0" indent="0">
              <a:lnSpc>
                <a:spcPts val="1300"/>
              </a:lnSpc>
              <a:spcAft>
                <a:spcPts val="0"/>
              </a:spcAft>
              <a:buClr>
                <a:srgbClr val="043882"/>
              </a:buClr>
              <a:buNone/>
              <a:tabLst>
                <a:tab pos="900113" algn="l"/>
              </a:tabLst>
            </a:pPr>
            <a:r>
              <a:rPr lang="fr-FR" sz="1000" dirty="0" smtClean="0"/>
              <a:t>GIST	tumeur </a:t>
            </a:r>
            <a:r>
              <a:rPr lang="fr-FR" sz="1000" dirty="0" err="1" smtClean="0"/>
              <a:t>stromale</a:t>
            </a:r>
            <a:r>
              <a:rPr lang="fr-FR" sz="1000" dirty="0" smtClean="0"/>
              <a:t> </a:t>
            </a:r>
            <a:r>
              <a:rPr lang="fr-FR" sz="1000" dirty="0" err="1" smtClean="0"/>
              <a:t>gastrointestinale</a:t>
            </a:r>
            <a:endParaRPr lang="fr-FR" sz="1000" dirty="0" smtClean="0"/>
          </a:p>
          <a:p>
            <a:pPr marL="0" indent="0">
              <a:lnSpc>
                <a:spcPts val="1300"/>
              </a:lnSpc>
              <a:spcAft>
                <a:spcPts val="0"/>
              </a:spcAft>
              <a:buClr>
                <a:srgbClr val="043882"/>
              </a:buClr>
              <a:buNone/>
              <a:tabLst>
                <a:tab pos="900113" algn="l"/>
              </a:tabLst>
            </a:pPr>
            <a:r>
              <a:rPr lang="fr-FR" sz="1000" dirty="0" smtClean="0"/>
              <a:t>	</a:t>
            </a:r>
            <a:r>
              <a:rPr lang="fr-FR" sz="1000" dirty="0" err="1" smtClean="0"/>
              <a:t>receptor</a:t>
            </a:r>
            <a:r>
              <a:rPr lang="fr-FR" sz="1000" dirty="0" smtClean="0"/>
              <a:t> 2</a:t>
            </a:r>
          </a:p>
          <a:p>
            <a:pPr marL="0" lvl="0" indent="0">
              <a:lnSpc>
                <a:spcPts val="1300"/>
              </a:lnSpc>
              <a:spcAft>
                <a:spcPts val="0"/>
              </a:spcAft>
              <a:buClr>
                <a:srgbClr val="043882"/>
              </a:buClr>
              <a:buNone/>
              <a:tabLst>
                <a:tab pos="900113" algn="l"/>
              </a:tabLst>
            </a:pPr>
            <a:r>
              <a:rPr lang="fr-FR" sz="1000" dirty="0" smtClean="0"/>
              <a:t>HIF-1</a:t>
            </a:r>
            <a:r>
              <a:rPr lang="fr-FR" sz="1000" dirty="0" smtClean="0">
                <a:latin typeface="Arial" panose="020B0604020202020204" pitchFamily="34" charset="0"/>
                <a:cs typeface="Arial" panose="020B0604020202020204" pitchFamily="34" charset="0"/>
              </a:rPr>
              <a:t>α	</a:t>
            </a:r>
            <a:r>
              <a:rPr lang="fr-FR" sz="1000" dirty="0" err="1" smtClean="0">
                <a:latin typeface="Arial" panose="020B0604020202020204" pitchFamily="34" charset="0"/>
                <a:cs typeface="Arial" panose="020B0604020202020204" pitchFamily="34" charset="0"/>
              </a:rPr>
              <a:t>hypoxia-inducible</a:t>
            </a:r>
            <a:r>
              <a:rPr lang="fr-FR" sz="1000" dirty="0" smtClean="0">
                <a:latin typeface="Arial" panose="020B0604020202020204" pitchFamily="34" charset="0"/>
                <a:cs typeface="Arial" panose="020B0604020202020204" pitchFamily="34" charset="0"/>
              </a:rPr>
              <a:t> factor-1α</a:t>
            </a:r>
            <a:endParaRPr lang="fr-FR" sz="1000" dirty="0" smtClean="0"/>
          </a:p>
          <a:p>
            <a:pPr marL="0" indent="0">
              <a:lnSpc>
                <a:spcPts val="1300"/>
              </a:lnSpc>
              <a:spcAft>
                <a:spcPts val="0"/>
              </a:spcAft>
              <a:buClr>
                <a:srgbClr val="043882"/>
              </a:buClr>
              <a:buNone/>
              <a:tabLst>
                <a:tab pos="900113" algn="l"/>
              </a:tabLst>
            </a:pPr>
            <a:r>
              <a:rPr lang="fr-FR" sz="1000" dirty="0" smtClean="0"/>
              <a:t>HR	</a:t>
            </a:r>
            <a:r>
              <a:rPr lang="fr-FR" sz="1000" dirty="0" err="1" smtClean="0"/>
              <a:t>hazard</a:t>
            </a:r>
            <a:r>
              <a:rPr lang="fr-FR" sz="1000" dirty="0" smtClean="0"/>
              <a:t> ratio </a:t>
            </a:r>
          </a:p>
          <a:p>
            <a:pPr marL="0" indent="0">
              <a:lnSpc>
                <a:spcPts val="1300"/>
              </a:lnSpc>
              <a:spcAft>
                <a:spcPts val="0"/>
              </a:spcAft>
              <a:buClr>
                <a:srgbClr val="043882"/>
              </a:buClr>
              <a:buNone/>
              <a:tabLst>
                <a:tab pos="900113" algn="l"/>
              </a:tabLst>
            </a:pPr>
            <a:r>
              <a:rPr lang="fr-FR" sz="1000" dirty="0" smtClean="0"/>
              <a:t>IC	intervalle de confiance</a:t>
            </a:r>
          </a:p>
          <a:p>
            <a:pPr marL="0" indent="0">
              <a:lnSpc>
                <a:spcPts val="1300"/>
              </a:lnSpc>
              <a:spcAft>
                <a:spcPts val="0"/>
              </a:spcAft>
              <a:buClr>
                <a:srgbClr val="043882"/>
              </a:buClr>
              <a:buNone/>
              <a:tabLst>
                <a:tab pos="900113" algn="l"/>
              </a:tabLst>
            </a:pPr>
            <a:r>
              <a:rPr lang="fr-FR" sz="1000" dirty="0" smtClean="0"/>
              <a:t>IHC	immunohistochimie</a:t>
            </a:r>
          </a:p>
          <a:p>
            <a:pPr marL="0" indent="0">
              <a:lnSpc>
                <a:spcPts val="1300"/>
              </a:lnSpc>
              <a:spcAft>
                <a:spcPts val="0"/>
              </a:spcAft>
              <a:buClr>
                <a:srgbClr val="043882"/>
              </a:buClr>
              <a:buNone/>
              <a:tabLst>
                <a:tab pos="900113" algn="l"/>
              </a:tabLst>
            </a:pPr>
            <a:r>
              <a:rPr lang="fr-FR" sz="1000" dirty="0" smtClean="0"/>
              <a:t>IQR	intervalle inter quartiles</a:t>
            </a:r>
          </a:p>
          <a:p>
            <a:pPr marL="0" indent="0">
              <a:lnSpc>
                <a:spcPts val="1300"/>
              </a:lnSpc>
              <a:spcAft>
                <a:spcPts val="0"/>
              </a:spcAft>
              <a:buClr>
                <a:srgbClr val="043882"/>
              </a:buClr>
              <a:buNone/>
              <a:tabLst>
                <a:tab pos="900113" algn="l"/>
              </a:tabLst>
            </a:pPr>
            <a:r>
              <a:rPr lang="fr-FR" sz="1000" dirty="0" smtClean="0"/>
              <a:t>ITT	intention de traiter </a:t>
            </a:r>
          </a:p>
          <a:p>
            <a:pPr marL="0" indent="0">
              <a:lnSpc>
                <a:spcPts val="1300"/>
              </a:lnSpc>
              <a:spcAft>
                <a:spcPts val="0"/>
              </a:spcAft>
              <a:buClr>
                <a:srgbClr val="043882"/>
              </a:buClr>
              <a:buNone/>
              <a:tabLst>
                <a:tab pos="900113" algn="l"/>
              </a:tabLst>
            </a:pPr>
            <a:r>
              <a:rPr lang="fr-FR" sz="1000" dirty="0" smtClean="0"/>
              <a:t>IV	intraveineux</a:t>
            </a:r>
          </a:p>
          <a:p>
            <a:pPr marL="0" indent="0">
              <a:lnSpc>
                <a:spcPts val="1300"/>
              </a:lnSpc>
              <a:spcAft>
                <a:spcPts val="0"/>
              </a:spcAft>
              <a:buClr>
                <a:srgbClr val="043882"/>
              </a:buClr>
              <a:buNone/>
              <a:tabLst>
                <a:tab pos="900113" algn="l"/>
              </a:tabLst>
            </a:pPr>
            <a:r>
              <a:rPr lang="fr-FR" sz="1000" dirty="0" smtClean="0"/>
              <a:t>J	jour</a:t>
            </a:r>
          </a:p>
          <a:p>
            <a:pPr marL="0" indent="0">
              <a:lnSpc>
                <a:spcPts val="1300"/>
              </a:lnSpc>
              <a:spcAft>
                <a:spcPts val="0"/>
              </a:spcAft>
              <a:buClr>
                <a:srgbClr val="043882"/>
              </a:buClr>
              <a:buNone/>
              <a:tabLst>
                <a:tab pos="900113" algn="l"/>
              </a:tabLst>
            </a:pPr>
            <a:r>
              <a:rPr lang="fr-FR" sz="1000" dirty="0" smtClean="0"/>
              <a:t>KM	Kaplan Meier</a:t>
            </a:r>
          </a:p>
          <a:p>
            <a:pPr marL="0" indent="0">
              <a:lnSpc>
                <a:spcPts val="1300"/>
              </a:lnSpc>
              <a:spcAft>
                <a:spcPts val="0"/>
              </a:spcAft>
              <a:buClr>
                <a:srgbClr val="043882"/>
              </a:buClr>
              <a:buNone/>
              <a:tabLst>
                <a:tab pos="900113" algn="l"/>
              </a:tabLst>
            </a:pPr>
            <a:r>
              <a:rPr lang="fr-FR" sz="1000" dirty="0" smtClean="0"/>
              <a:t>LV	</a:t>
            </a:r>
            <a:r>
              <a:rPr lang="fr-FR" sz="1000" dirty="0" err="1" smtClean="0"/>
              <a:t>leucovorine</a:t>
            </a:r>
            <a:endParaRPr lang="fr-FR" sz="1000" dirty="0" smtClean="0"/>
          </a:p>
          <a:p>
            <a:pPr marL="0" indent="0">
              <a:lnSpc>
                <a:spcPts val="1300"/>
              </a:lnSpc>
              <a:spcAft>
                <a:spcPts val="0"/>
              </a:spcAft>
              <a:buClr>
                <a:srgbClr val="043882"/>
              </a:buClr>
              <a:buNone/>
              <a:tabLst>
                <a:tab pos="900113" algn="l"/>
              </a:tabLst>
            </a:pPr>
            <a:r>
              <a:rPr lang="fr-FR" sz="1000" dirty="0" err="1" smtClean="0"/>
              <a:t>mFOLFOXIRI</a:t>
            </a:r>
            <a:r>
              <a:rPr lang="fr-FR" sz="1000" dirty="0" smtClean="0"/>
              <a:t>	</a:t>
            </a:r>
            <a:r>
              <a:rPr lang="fr-FR" sz="1000" dirty="0" err="1" smtClean="0"/>
              <a:t>modified</a:t>
            </a:r>
            <a:r>
              <a:rPr lang="fr-FR" sz="1000" dirty="0" smtClean="0"/>
              <a:t> leucovorine + </a:t>
            </a:r>
            <a:br>
              <a:rPr lang="fr-FR" sz="1000" dirty="0" smtClean="0"/>
            </a:br>
            <a:r>
              <a:rPr lang="fr-FR" sz="1000" dirty="0" smtClean="0"/>
              <a:t>	5-fluorouracile + irinotécan + 		</a:t>
            </a:r>
            <a:r>
              <a:rPr lang="fr-FR" sz="1000" dirty="0" err="1" smtClean="0"/>
              <a:t>oxaliplatine</a:t>
            </a:r>
            <a:endParaRPr lang="fr-FR" sz="1000" dirty="0"/>
          </a:p>
          <a:p>
            <a:pPr marL="0" indent="0">
              <a:lnSpc>
                <a:spcPts val="1300"/>
              </a:lnSpc>
              <a:spcAft>
                <a:spcPts val="0"/>
              </a:spcAft>
              <a:buClr>
                <a:srgbClr val="043882"/>
              </a:buClr>
              <a:buNone/>
              <a:tabLst>
                <a:tab pos="900113" algn="l"/>
              </a:tabLst>
            </a:pPr>
            <a:r>
              <a:rPr lang="fr-FR" sz="1000" dirty="0" smtClean="0"/>
              <a:t>MMR	</a:t>
            </a:r>
            <a:r>
              <a:rPr lang="fr-FR" sz="1000" dirty="0" err="1" smtClean="0"/>
              <a:t>mismatch</a:t>
            </a:r>
            <a:r>
              <a:rPr lang="fr-FR" sz="1000" dirty="0" smtClean="0"/>
              <a:t> </a:t>
            </a:r>
            <a:r>
              <a:rPr lang="fr-FR" sz="1000" dirty="0" err="1" smtClean="0"/>
              <a:t>repair</a:t>
            </a:r>
            <a:endParaRPr lang="fr-FR" sz="1000" dirty="0"/>
          </a:p>
          <a:p>
            <a:pPr marL="0" indent="0">
              <a:lnSpc>
                <a:spcPts val="1300"/>
              </a:lnSpc>
              <a:spcAft>
                <a:spcPts val="0"/>
              </a:spcAft>
              <a:buClr>
                <a:srgbClr val="043882"/>
              </a:buClr>
              <a:buNone/>
              <a:tabLst>
                <a:tab pos="900113" algn="l"/>
              </a:tabLst>
            </a:pPr>
            <a:r>
              <a:rPr lang="fr-FR" sz="1000" dirty="0" smtClean="0"/>
              <a:t>MRG	meilleure </a:t>
            </a:r>
            <a:r>
              <a:rPr lang="fr-FR" sz="1000" dirty="0" err="1" smtClean="0"/>
              <a:t>répo,se</a:t>
            </a:r>
            <a:r>
              <a:rPr lang="fr-FR" sz="1000" dirty="0" smtClean="0"/>
              <a:t> globale</a:t>
            </a:r>
          </a:p>
          <a:p>
            <a:pPr marL="0" indent="0">
              <a:lnSpc>
                <a:spcPts val="1300"/>
              </a:lnSpc>
              <a:spcAft>
                <a:spcPts val="0"/>
              </a:spcAft>
              <a:buClr>
                <a:srgbClr val="043882"/>
              </a:buClr>
              <a:buNone/>
              <a:tabLst>
                <a:tab pos="900113" algn="l"/>
              </a:tabLst>
            </a:pPr>
            <a:r>
              <a:rPr lang="fr-FR" sz="1000" dirty="0" smtClean="0"/>
              <a:t>MS	maladie stable</a:t>
            </a:r>
          </a:p>
          <a:p>
            <a:pPr marL="0" indent="0">
              <a:lnSpc>
                <a:spcPts val="1300"/>
              </a:lnSpc>
              <a:spcAft>
                <a:spcPts val="0"/>
              </a:spcAft>
              <a:buClr>
                <a:srgbClr val="043882"/>
              </a:buClr>
              <a:buNone/>
              <a:tabLst>
                <a:tab pos="900113" algn="l"/>
              </a:tabLst>
            </a:pPr>
            <a:r>
              <a:rPr lang="fr-FR" sz="1000" dirty="0" smtClean="0"/>
              <a:t>MSI-high	instabilité </a:t>
            </a:r>
            <a:r>
              <a:rPr lang="fr-FR" sz="1000" dirty="0" err="1" smtClean="0"/>
              <a:t>microsatellitaire</a:t>
            </a:r>
            <a:r>
              <a:rPr lang="fr-FR" sz="1000" dirty="0" smtClean="0"/>
              <a:t> élevée </a:t>
            </a:r>
          </a:p>
          <a:p>
            <a:pPr marL="0" indent="0">
              <a:lnSpc>
                <a:spcPts val="1300"/>
              </a:lnSpc>
              <a:spcAft>
                <a:spcPts val="0"/>
              </a:spcAft>
              <a:buClr>
                <a:srgbClr val="043882"/>
              </a:buClr>
              <a:buNone/>
              <a:tabLst>
                <a:tab pos="900113" algn="l"/>
              </a:tabLst>
            </a:pPr>
            <a:r>
              <a:rPr lang="fr-FR" sz="1000" dirty="0" smtClean="0"/>
              <a:t>MSS	microsatellite stable</a:t>
            </a:r>
          </a:p>
          <a:p>
            <a:pPr marL="0" indent="0">
              <a:lnSpc>
                <a:spcPts val="1300"/>
              </a:lnSpc>
              <a:spcAft>
                <a:spcPts val="0"/>
              </a:spcAft>
              <a:buClr>
                <a:srgbClr val="043882"/>
              </a:buClr>
              <a:buNone/>
              <a:tabLst>
                <a:tab pos="900113" algn="l"/>
              </a:tabLst>
            </a:pPr>
            <a:r>
              <a:rPr lang="fr-FR" sz="1000" dirty="0" err="1" smtClean="0"/>
              <a:t>MSSu</a:t>
            </a:r>
            <a:r>
              <a:rPr lang="fr-FR" sz="1000" dirty="0" smtClean="0"/>
              <a:t>	meilleurs soins de support</a:t>
            </a:r>
          </a:p>
          <a:p>
            <a:pPr marL="0" indent="0">
              <a:lnSpc>
                <a:spcPts val="1300"/>
              </a:lnSpc>
              <a:spcAft>
                <a:spcPts val="0"/>
              </a:spcAft>
              <a:buClr>
                <a:srgbClr val="043882"/>
              </a:buClr>
              <a:buNone/>
              <a:tabLst>
                <a:tab pos="900113" algn="l"/>
              </a:tabLst>
            </a:pPr>
            <a:r>
              <a:rPr lang="fr-FR" sz="1000" dirty="0" smtClean="0"/>
              <a:t>NA	non atteinte </a:t>
            </a:r>
          </a:p>
          <a:p>
            <a:pPr marL="0" indent="0">
              <a:lnSpc>
                <a:spcPts val="1300"/>
              </a:lnSpc>
              <a:spcAft>
                <a:spcPts val="0"/>
              </a:spcAft>
              <a:buClr>
                <a:srgbClr val="043882"/>
              </a:buClr>
              <a:buNone/>
              <a:tabLst>
                <a:tab pos="900113" algn="l"/>
              </a:tabLst>
            </a:pPr>
            <a:r>
              <a:rPr lang="fr-FR" sz="1000" dirty="0" smtClean="0"/>
              <a:t>ND	non </a:t>
            </a:r>
            <a:r>
              <a:rPr lang="fr-FR" sz="1000" dirty="0" err="1" smtClean="0"/>
              <a:t>disponibl</a:t>
            </a:r>
            <a:endParaRPr lang="fr-FR" sz="1000" dirty="0" smtClean="0"/>
          </a:p>
          <a:p>
            <a:pPr marL="0" indent="0">
              <a:lnSpc>
                <a:spcPts val="1300"/>
              </a:lnSpc>
              <a:spcAft>
                <a:spcPts val="0"/>
              </a:spcAft>
              <a:buClr>
                <a:srgbClr val="043882"/>
              </a:buClr>
              <a:buNone/>
              <a:tabLst>
                <a:tab pos="900113" algn="l"/>
              </a:tabLst>
            </a:pPr>
            <a:r>
              <a:rPr lang="fr-FR" sz="1000" dirty="0" smtClean="0"/>
              <a:t>NE	non évaluable</a:t>
            </a:r>
          </a:p>
          <a:p>
            <a:pPr marL="0" indent="0">
              <a:lnSpc>
                <a:spcPts val="1300"/>
              </a:lnSpc>
              <a:spcAft>
                <a:spcPts val="0"/>
              </a:spcAft>
              <a:buClr>
                <a:srgbClr val="043882"/>
              </a:buClr>
              <a:buNone/>
              <a:tabLst>
                <a:tab pos="900113" algn="l"/>
              </a:tabLst>
            </a:pPr>
            <a:r>
              <a:rPr lang="fr-FR" sz="1000" dirty="0" smtClean="0"/>
              <a:t>OR	</a:t>
            </a:r>
            <a:r>
              <a:rPr lang="fr-FR" sz="1000" dirty="0" err="1" smtClean="0"/>
              <a:t>odds</a:t>
            </a:r>
            <a:r>
              <a:rPr lang="fr-FR" sz="1000" dirty="0" smtClean="0"/>
              <a:t> ratio</a:t>
            </a:r>
          </a:p>
          <a:p>
            <a:pPr marL="0" indent="0">
              <a:lnSpc>
                <a:spcPts val="1300"/>
              </a:lnSpc>
              <a:spcAft>
                <a:spcPts val="0"/>
              </a:spcAft>
              <a:buClr>
                <a:srgbClr val="043882"/>
              </a:buClr>
              <a:buNone/>
              <a:tabLst>
                <a:tab pos="900113" algn="l"/>
              </a:tabLst>
            </a:pPr>
            <a:r>
              <a:rPr lang="fr-FR" sz="1000" dirty="0" smtClean="0"/>
              <a:t>PD-1	</a:t>
            </a:r>
            <a:r>
              <a:rPr lang="fr-FR" sz="1000" dirty="0" err="1" smtClean="0"/>
              <a:t>programmed</a:t>
            </a:r>
            <a:r>
              <a:rPr lang="fr-FR" sz="1000" dirty="0" smtClean="0"/>
              <a:t> </a:t>
            </a:r>
            <a:r>
              <a:rPr lang="fr-FR" sz="1000" dirty="0" err="1" smtClean="0"/>
              <a:t>death-protein</a:t>
            </a:r>
            <a:r>
              <a:rPr lang="fr-FR" sz="1000" dirty="0" smtClean="0"/>
              <a:t> </a:t>
            </a:r>
            <a:endParaRPr lang="fr-FR" sz="1000" dirty="0"/>
          </a:p>
          <a:p>
            <a:pPr marL="0" indent="0">
              <a:lnSpc>
                <a:spcPts val="1300"/>
              </a:lnSpc>
              <a:spcAft>
                <a:spcPts val="0"/>
              </a:spcAft>
              <a:buClr>
                <a:srgbClr val="043882"/>
              </a:buClr>
              <a:buNone/>
              <a:tabLst>
                <a:tab pos="900113" algn="l"/>
              </a:tabLst>
            </a:pPr>
            <a:r>
              <a:rPr lang="fr-FR" sz="1000" dirty="0" smtClean="0"/>
              <a:t>PD-L1	</a:t>
            </a:r>
            <a:r>
              <a:rPr lang="fr-FR" sz="1000" dirty="0" err="1" smtClean="0"/>
              <a:t>programmed</a:t>
            </a:r>
            <a:r>
              <a:rPr lang="fr-FR" sz="1000" dirty="0" smtClean="0"/>
              <a:t> </a:t>
            </a:r>
            <a:r>
              <a:rPr lang="fr-FR" sz="1000" dirty="0" err="1" smtClean="0"/>
              <a:t>death</a:t>
            </a:r>
            <a:r>
              <a:rPr lang="fr-FR" sz="1000" dirty="0" smtClean="0"/>
              <a:t>-ligand </a:t>
            </a:r>
            <a:endParaRPr lang="fr-FR" sz="1000" dirty="0"/>
          </a:p>
          <a:p>
            <a:pPr marL="0" indent="0">
              <a:lnSpc>
                <a:spcPts val="1300"/>
              </a:lnSpc>
              <a:spcAft>
                <a:spcPts val="0"/>
              </a:spcAft>
              <a:buClr>
                <a:srgbClr val="043882"/>
              </a:buClr>
              <a:buNone/>
              <a:tabLst>
                <a:tab pos="900113" algn="l"/>
              </a:tabLst>
            </a:pPr>
            <a:r>
              <a:rPr lang="fr-FR" sz="1000" dirty="0" smtClean="0"/>
              <a:t>PIP	perfusion </a:t>
            </a:r>
            <a:r>
              <a:rPr lang="fr-FR" sz="1000" dirty="0" err="1" smtClean="0"/>
              <a:t>intraportal</a:t>
            </a:r>
            <a:endParaRPr lang="fr-FR" sz="1000" dirty="0" smtClean="0"/>
          </a:p>
          <a:p>
            <a:pPr marL="0" indent="0">
              <a:lnSpc>
                <a:spcPts val="1300"/>
              </a:lnSpc>
              <a:spcAft>
                <a:spcPts val="0"/>
              </a:spcAft>
              <a:buClr>
                <a:srgbClr val="043882"/>
              </a:buClr>
              <a:buNone/>
              <a:tabLst>
                <a:tab pos="900113" algn="l"/>
              </a:tabLst>
            </a:pPr>
            <a:r>
              <a:rPr lang="fr-FR" sz="1000" dirty="0" smtClean="0"/>
              <a:t>Prog	progression</a:t>
            </a:r>
          </a:p>
          <a:p>
            <a:pPr marL="0" indent="0">
              <a:lnSpc>
                <a:spcPts val="1300"/>
              </a:lnSpc>
              <a:spcAft>
                <a:spcPts val="0"/>
              </a:spcAft>
              <a:buClr>
                <a:srgbClr val="043882"/>
              </a:buClr>
              <a:buNone/>
              <a:tabLst>
                <a:tab pos="900113" algn="l"/>
              </a:tabLst>
            </a:pPr>
            <a:r>
              <a:rPr lang="fr-FR" sz="1000" dirty="0" smtClean="0"/>
              <a:t>PS	performance statu</a:t>
            </a:r>
          </a:p>
          <a:p>
            <a:pPr marL="0" indent="0">
              <a:lnSpc>
                <a:spcPts val="1300"/>
              </a:lnSpc>
              <a:spcAft>
                <a:spcPts val="0"/>
              </a:spcAft>
              <a:buClr>
                <a:srgbClr val="043882"/>
              </a:buClr>
              <a:buNone/>
              <a:tabLst>
                <a:tab pos="900113" algn="l"/>
              </a:tabLst>
            </a:pPr>
            <a:r>
              <a:rPr lang="fr-FR" sz="1000" dirty="0" err="1" smtClean="0"/>
              <a:t>QoL</a:t>
            </a:r>
            <a:r>
              <a:rPr lang="fr-FR" sz="1000" dirty="0" smtClean="0"/>
              <a:t>	qualité de vie </a:t>
            </a:r>
          </a:p>
          <a:p>
            <a:pPr marL="90488" indent="0">
              <a:lnSpc>
                <a:spcPts val="1300"/>
              </a:lnSpc>
              <a:spcAft>
                <a:spcPts val="0"/>
              </a:spcAft>
              <a:buClr>
                <a:srgbClr val="043882"/>
              </a:buClr>
              <a:buNone/>
              <a:tabLst>
                <a:tab pos="806450" algn="l"/>
              </a:tabLst>
            </a:pPr>
            <a:r>
              <a:rPr lang="fr-FR" sz="1000" dirty="0" smtClean="0"/>
              <a:t>R	randomisation</a:t>
            </a:r>
          </a:p>
          <a:p>
            <a:pPr marL="90488" indent="0">
              <a:lnSpc>
                <a:spcPts val="1300"/>
              </a:lnSpc>
              <a:spcAft>
                <a:spcPts val="0"/>
              </a:spcAft>
              <a:buClr>
                <a:srgbClr val="043882"/>
              </a:buClr>
              <a:buNone/>
              <a:tabLst>
                <a:tab pos="806450" algn="l"/>
              </a:tabLst>
            </a:pPr>
            <a:r>
              <a:rPr lang="fr-FR" sz="1000" dirty="0" smtClean="0"/>
              <a:t>RC	réponse complète</a:t>
            </a:r>
          </a:p>
          <a:p>
            <a:pPr marL="90488" indent="0">
              <a:lnSpc>
                <a:spcPts val="1300"/>
              </a:lnSpc>
              <a:spcAft>
                <a:spcPts val="0"/>
              </a:spcAft>
              <a:buClr>
                <a:srgbClr val="043882"/>
              </a:buClr>
              <a:buNone/>
              <a:tabLst>
                <a:tab pos="806450" algn="l"/>
              </a:tabLst>
            </a:pPr>
            <a:r>
              <a:rPr lang="fr-FR" sz="1000" dirty="0" smtClean="0"/>
              <a:t>RECIST	</a:t>
            </a:r>
            <a:r>
              <a:rPr lang="fr-FR" sz="1000" dirty="0" err="1" smtClean="0"/>
              <a:t>Response</a:t>
            </a:r>
            <a:r>
              <a:rPr lang="fr-FR" sz="1000" dirty="0" smtClean="0"/>
              <a:t> Evaluation </a:t>
            </a:r>
            <a:r>
              <a:rPr lang="fr-FR" sz="1000" dirty="0" err="1" smtClean="0"/>
              <a:t>Criteria</a:t>
            </a:r>
            <a:r>
              <a:rPr lang="fr-FR" sz="1000" dirty="0" smtClean="0"/>
              <a:t> In Solid	</a:t>
            </a:r>
            <a:r>
              <a:rPr lang="fr-FR" sz="1000" dirty="0" err="1" smtClean="0"/>
              <a:t>Tumors</a:t>
            </a:r>
            <a:endParaRPr lang="fr-FR" sz="1000" dirty="0" smtClean="0"/>
          </a:p>
          <a:p>
            <a:pPr marL="90488" indent="0">
              <a:lnSpc>
                <a:spcPts val="1300"/>
              </a:lnSpc>
              <a:spcAft>
                <a:spcPts val="0"/>
              </a:spcAft>
              <a:buClr>
                <a:srgbClr val="043882"/>
              </a:buClr>
              <a:buNone/>
              <a:tabLst>
                <a:tab pos="806450" algn="l"/>
              </a:tabLst>
            </a:pPr>
            <a:r>
              <a:rPr lang="fr-FR" sz="1000" dirty="0" smtClean="0"/>
              <a:t>RP	réponse partielle</a:t>
            </a:r>
          </a:p>
          <a:p>
            <a:pPr marL="90488" indent="0">
              <a:lnSpc>
                <a:spcPts val="1300"/>
              </a:lnSpc>
              <a:spcAft>
                <a:spcPts val="0"/>
              </a:spcAft>
              <a:buClr>
                <a:srgbClr val="043882"/>
              </a:buClr>
              <a:buNone/>
              <a:tabLst>
                <a:tab pos="806450" algn="l"/>
              </a:tabLst>
            </a:pPr>
            <a:r>
              <a:rPr lang="fr-FR" sz="1000" dirty="0" smtClean="0"/>
              <a:t>RT	radiothérapie</a:t>
            </a:r>
          </a:p>
          <a:p>
            <a:pPr marL="90488" indent="0">
              <a:lnSpc>
                <a:spcPts val="1300"/>
              </a:lnSpc>
              <a:spcAft>
                <a:spcPts val="0"/>
              </a:spcAft>
              <a:buClr>
                <a:srgbClr val="043882"/>
              </a:buClr>
              <a:buNone/>
              <a:tabLst>
                <a:tab pos="806450" algn="l"/>
              </a:tabLst>
            </a:pPr>
            <a:r>
              <a:rPr lang="fr-FR" sz="1000" dirty="0" smtClean="0"/>
              <a:t>SG(m)	survie globale (médiane) </a:t>
            </a:r>
          </a:p>
          <a:p>
            <a:pPr marL="90488" indent="0">
              <a:lnSpc>
                <a:spcPts val="1300"/>
              </a:lnSpc>
              <a:spcAft>
                <a:spcPts val="0"/>
              </a:spcAft>
              <a:buClr>
                <a:srgbClr val="043882"/>
              </a:buClr>
              <a:buNone/>
              <a:tabLst>
                <a:tab pos="806450" algn="l"/>
              </a:tabLst>
            </a:pPr>
            <a:r>
              <a:rPr lang="fr-FR" sz="1000" dirty="0" smtClean="0"/>
              <a:t>SSM	survie sans maladie</a:t>
            </a:r>
          </a:p>
          <a:p>
            <a:pPr marL="90488" indent="0">
              <a:lnSpc>
                <a:spcPts val="1300"/>
              </a:lnSpc>
              <a:spcAft>
                <a:spcPts val="0"/>
              </a:spcAft>
              <a:buClr>
                <a:srgbClr val="043882"/>
              </a:buClr>
              <a:buNone/>
              <a:tabLst>
                <a:tab pos="806450" algn="l"/>
              </a:tabLst>
            </a:pPr>
            <a:r>
              <a:rPr lang="fr-FR" sz="1000" dirty="0" smtClean="0"/>
              <a:t>SSP(m) 	survie sans progression (médiane </a:t>
            </a:r>
          </a:p>
          <a:p>
            <a:pPr marL="90488" indent="0">
              <a:lnSpc>
                <a:spcPts val="1300"/>
              </a:lnSpc>
              <a:spcAft>
                <a:spcPts val="0"/>
              </a:spcAft>
              <a:buClr>
                <a:srgbClr val="043882"/>
              </a:buClr>
              <a:buNone/>
              <a:tabLst>
                <a:tab pos="806450" algn="l"/>
              </a:tabLst>
            </a:pPr>
            <a:r>
              <a:rPr lang="fr-FR" sz="1000" dirty="0" smtClean="0"/>
              <a:t>SSR	survie sans récidive</a:t>
            </a:r>
          </a:p>
          <a:p>
            <a:pPr marL="90488" indent="0">
              <a:lnSpc>
                <a:spcPts val="1300"/>
              </a:lnSpc>
              <a:spcAft>
                <a:spcPts val="0"/>
              </a:spcAft>
              <a:buClr>
                <a:srgbClr val="043882"/>
              </a:buClr>
              <a:buNone/>
              <a:tabLst>
                <a:tab pos="806450" algn="l"/>
              </a:tabLst>
            </a:pPr>
            <a:r>
              <a:rPr lang="fr-FR" sz="1000" dirty="0" smtClean="0"/>
              <a:t>TCM	taux de contrôle de la maladie</a:t>
            </a:r>
          </a:p>
          <a:p>
            <a:pPr marL="90488" indent="0">
              <a:lnSpc>
                <a:spcPts val="1300"/>
              </a:lnSpc>
              <a:spcAft>
                <a:spcPts val="0"/>
              </a:spcAft>
              <a:buClr>
                <a:srgbClr val="043882"/>
              </a:buClr>
              <a:buNone/>
              <a:tabLst>
                <a:tab pos="806450" algn="l"/>
              </a:tabLst>
            </a:pPr>
            <a:r>
              <a:rPr lang="fr-FR" sz="1000" dirty="0" smtClean="0"/>
              <a:t>TRK	</a:t>
            </a:r>
            <a:r>
              <a:rPr lang="fr-FR" sz="1000" dirty="0" err="1" smtClean="0"/>
              <a:t>tropomyosin</a:t>
            </a:r>
            <a:r>
              <a:rPr lang="fr-FR" sz="1000" dirty="0" smtClean="0"/>
              <a:t> </a:t>
            </a:r>
            <a:r>
              <a:rPr lang="fr-FR" sz="1000" dirty="0" err="1" smtClean="0"/>
              <a:t>receptor</a:t>
            </a:r>
            <a:r>
              <a:rPr lang="fr-FR" sz="1000" dirty="0" smtClean="0"/>
              <a:t> kinase</a:t>
            </a:r>
          </a:p>
          <a:p>
            <a:pPr marL="90488" indent="0">
              <a:lnSpc>
                <a:spcPts val="1300"/>
              </a:lnSpc>
              <a:spcAft>
                <a:spcPts val="0"/>
              </a:spcAft>
              <a:buClr>
                <a:srgbClr val="043882"/>
              </a:buClr>
              <a:buNone/>
              <a:tabLst>
                <a:tab pos="806450" algn="l"/>
              </a:tabLst>
            </a:pPr>
            <a:r>
              <a:rPr lang="fr-FR" sz="1000" dirty="0" smtClean="0"/>
              <a:t>TRO	taux de réponse objective</a:t>
            </a:r>
          </a:p>
          <a:p>
            <a:pPr marL="90488" indent="0">
              <a:lnSpc>
                <a:spcPts val="1300"/>
              </a:lnSpc>
              <a:spcAft>
                <a:spcPts val="0"/>
              </a:spcAft>
              <a:buClr>
                <a:srgbClr val="043882"/>
              </a:buClr>
              <a:buNone/>
              <a:tabLst>
                <a:tab pos="806450" algn="l"/>
              </a:tabLst>
            </a:pPr>
            <a:r>
              <a:rPr lang="fr-FR" sz="1000" dirty="0" err="1" smtClean="0"/>
              <a:t>Tx</a:t>
            </a:r>
            <a:r>
              <a:rPr lang="fr-FR" sz="1000" dirty="0" smtClean="0"/>
              <a:t>	traitement</a:t>
            </a:r>
          </a:p>
          <a:p>
            <a:pPr marL="90488" indent="0">
              <a:lnSpc>
                <a:spcPts val="1300"/>
              </a:lnSpc>
              <a:spcAft>
                <a:spcPts val="0"/>
              </a:spcAft>
              <a:buClr>
                <a:srgbClr val="043882"/>
              </a:buClr>
              <a:buNone/>
              <a:tabLst>
                <a:tab pos="806450" algn="l"/>
              </a:tabLst>
            </a:pPr>
            <a:r>
              <a:rPr lang="fr-FR" sz="1000" dirty="0" smtClean="0"/>
              <a:t>VHB	virus hépatite B</a:t>
            </a:r>
          </a:p>
          <a:p>
            <a:pPr marL="90488" indent="0">
              <a:lnSpc>
                <a:spcPts val="1300"/>
              </a:lnSpc>
              <a:spcAft>
                <a:spcPts val="0"/>
              </a:spcAft>
              <a:buClr>
                <a:srgbClr val="043882"/>
              </a:buClr>
              <a:buNone/>
              <a:tabLst>
                <a:tab pos="806450" algn="l"/>
              </a:tabLst>
            </a:pPr>
            <a:r>
              <a:rPr lang="fr-FR" sz="1000" dirty="0" smtClean="0"/>
              <a:t>VHC	virus hépatite C</a:t>
            </a:r>
          </a:p>
          <a:p>
            <a:pPr marL="90488" indent="0">
              <a:lnSpc>
                <a:spcPts val="1300"/>
              </a:lnSpc>
              <a:spcAft>
                <a:spcPts val="0"/>
              </a:spcAft>
              <a:buClr>
                <a:srgbClr val="043882"/>
              </a:buClr>
              <a:buNone/>
              <a:tabLst>
                <a:tab pos="806450" algn="l"/>
              </a:tabLst>
            </a:pPr>
            <a:r>
              <a:rPr lang="fr-FR" sz="1000" dirty="0" smtClean="0"/>
              <a:t>WT	sauvage</a:t>
            </a:r>
          </a:p>
          <a:p>
            <a:pPr marL="93663" indent="0">
              <a:lnSpc>
                <a:spcPts val="1300"/>
              </a:lnSpc>
              <a:spcAft>
                <a:spcPts val="0"/>
              </a:spcAft>
              <a:buClr>
                <a:srgbClr val="043882"/>
              </a:buClr>
              <a:buNone/>
              <a:tabLst>
                <a:tab pos="1074738" algn="l"/>
              </a:tabLst>
            </a:pPr>
            <a:endParaRPr lang="fr-FR" sz="1000" dirty="0" smtClean="0"/>
          </a:p>
          <a:p>
            <a:pPr marL="93663" indent="0">
              <a:lnSpc>
                <a:spcPts val="1300"/>
              </a:lnSpc>
              <a:spcAft>
                <a:spcPts val="0"/>
              </a:spcAft>
              <a:buClr>
                <a:srgbClr val="043882"/>
              </a:buClr>
              <a:buNone/>
              <a:tabLst>
                <a:tab pos="1074738" algn="l"/>
              </a:tabLst>
            </a:pPr>
            <a:r>
              <a:rPr lang="fr-FR" sz="1000" dirty="0" smtClean="0"/>
              <a:t>	</a:t>
            </a:r>
          </a:p>
          <a:p>
            <a:pPr marL="90488" indent="0">
              <a:lnSpc>
                <a:spcPts val="1300"/>
              </a:lnSpc>
              <a:spcAft>
                <a:spcPts val="0"/>
              </a:spcAft>
              <a:buClr>
                <a:srgbClr val="043882"/>
              </a:buClr>
              <a:buNone/>
              <a:tabLst>
                <a:tab pos="804863" algn="l"/>
              </a:tabLst>
            </a:pPr>
            <a:r>
              <a:rPr lang="fr-FR" sz="1000" dirty="0" smtClean="0"/>
              <a:t>	</a:t>
            </a:r>
          </a:p>
          <a:p>
            <a:pPr marL="90488" indent="0">
              <a:lnSpc>
                <a:spcPts val="1300"/>
              </a:lnSpc>
              <a:spcAft>
                <a:spcPts val="0"/>
              </a:spcAft>
              <a:buClr>
                <a:srgbClr val="043882"/>
              </a:buClr>
              <a:buNone/>
              <a:tabLst>
                <a:tab pos="806450" algn="l"/>
              </a:tabLst>
            </a:pPr>
            <a:r>
              <a:rPr lang="fr-FR" sz="1000" dirty="0" smtClean="0"/>
              <a:t/>
            </a:r>
            <a:br>
              <a:rPr lang="fr-FR" sz="1000" dirty="0" smtClean="0"/>
            </a:br>
            <a:r>
              <a:rPr lang="fr-FR" sz="1000" dirty="0" smtClean="0"/>
              <a:t>	</a:t>
            </a:r>
          </a:p>
        </p:txBody>
      </p:sp>
    </p:spTree>
    <p:custDataLst>
      <p:tags r:id="rId1"/>
    </p:custDataLst>
    <p:extLst>
      <p:ext uri="{BB962C8B-B14F-4D97-AF65-F5344CB8AC3E}">
        <p14:creationId xmlns:p14="http://schemas.microsoft.com/office/powerpoint/2010/main" val="3488213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46876" cy="807720"/>
          </a:xfrm>
        </p:spPr>
        <p:txBody>
          <a:bodyPr/>
          <a:lstStyle/>
          <a:p>
            <a:r>
              <a:rPr lang="fr-FR" dirty="0" smtClean="0"/>
              <a:t>O-013: Tolérance et efficacité du trifluridine/tipiracil dans le cancer colorectal métastatique (CCRm) prétraité: résultats préliminaires de l’étude internationale ouverte de phase </a:t>
            </a:r>
            <a:r>
              <a:rPr lang="fr-FR" dirty="0" err="1" smtClean="0"/>
              <a:t>IIIb</a:t>
            </a:r>
            <a:r>
              <a:rPr lang="fr-FR" dirty="0" smtClean="0"/>
              <a:t> PRECONNECT – Falcone A, et al</a:t>
            </a:r>
            <a:endParaRPr lang="fr-FR" dirty="0"/>
          </a:p>
        </p:txBody>
      </p:sp>
      <p:sp>
        <p:nvSpPr>
          <p:cNvPr id="6"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du trifluridine/tipiracil chez les patients avec CCRm prétraité dans l’étude ouverte PRECONNECT (données préliminaires)</a:t>
            </a:r>
            <a:endParaRPr lang="fr-FR" dirty="0"/>
          </a:p>
        </p:txBody>
      </p:sp>
      <p:sp>
        <p:nvSpPr>
          <p:cNvPr id="5" name="Text Placeholder 4"/>
          <p:cNvSpPr>
            <a:spLocks noGrp="1"/>
          </p:cNvSpPr>
          <p:nvPr>
            <p:ph type="body" sz="quarter" idx="11"/>
          </p:nvPr>
        </p:nvSpPr>
        <p:spPr/>
        <p:txBody>
          <a:bodyPr/>
          <a:lstStyle/>
          <a:p>
            <a:r>
              <a:rPr lang="fr-FR" smtClean="0"/>
              <a:t/>
            </a:r>
            <a:br>
              <a:rPr lang="fr-FR" smtClean="0"/>
            </a:br>
            <a:r>
              <a:rPr lang="fr-FR" smtClean="0"/>
              <a:t>Falcone A, et al, Ann Oncol 2018;29(suppl 5):abstr O-013</a:t>
            </a:r>
            <a:endParaRPr lang="fr-FR" dirty="0"/>
          </a:p>
        </p:txBody>
      </p:sp>
      <p:sp>
        <p:nvSpPr>
          <p:cNvPr id="8" name="Rectangle 9"/>
          <p:cNvSpPr txBox="1">
            <a:spLocks noChangeArrowheads="1"/>
          </p:cNvSpPr>
          <p:nvPr/>
        </p:nvSpPr>
        <p:spPr bwMode="auto">
          <a:xfrm>
            <a:off x="283718" y="5532356"/>
            <a:ext cx="7864476" cy="98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DE JUGEMENT</a:t>
            </a:r>
          </a:p>
          <a:p>
            <a:r>
              <a:rPr lang="fr-FR" kern="0" dirty="0" smtClean="0"/>
              <a:t>Tolérance, SSP, TRO, TCM,</a:t>
            </a:r>
            <a:r>
              <a:rPr lang="fr-FR" kern="0" dirty="0"/>
              <a:t> </a:t>
            </a:r>
            <a:r>
              <a:rPr lang="fr-FR" kern="0" dirty="0" smtClean="0"/>
              <a:t>délai jusqu’à ECOG PS </a:t>
            </a:r>
            <a:r>
              <a:rPr lang="fr-FR" kern="0" dirty="0" smtClean="0">
                <a:latin typeface="Arial" panose="020B0604020202020204" pitchFamily="34" charset="0"/>
                <a:cs typeface="Arial" panose="020B0604020202020204" pitchFamily="34" charset="0"/>
              </a:rPr>
              <a:t>≥</a:t>
            </a:r>
            <a:r>
              <a:rPr lang="fr-FR" kern="0" dirty="0" smtClean="0"/>
              <a:t>2, QoL</a:t>
            </a:r>
          </a:p>
          <a:p>
            <a:endParaRPr lang="fr-FR" kern="0" dirty="0"/>
          </a:p>
        </p:txBody>
      </p:sp>
      <p:sp>
        <p:nvSpPr>
          <p:cNvPr id="11" name="AutoShape 12"/>
          <p:cNvSpPr>
            <a:spLocks noChangeArrowheads="1"/>
          </p:cNvSpPr>
          <p:nvPr/>
        </p:nvSpPr>
        <p:spPr bwMode="auto">
          <a:xfrm>
            <a:off x="5008921" y="3209736"/>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Trifluridine/tipiracil</a:t>
            </a:r>
            <a:r>
              <a:rPr kumimoji="0" lang="fr-FR"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t>
            </a:r>
            <a:br>
              <a:rPr kumimoji="0" lang="fr-FR"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35 mg/m</a:t>
            </a:r>
            <a:r>
              <a:rPr kumimoji="0" lang="fr-FR" altLang="zh-CN" sz="18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2</a:t>
            </a:r>
            <a:r>
              <a:rPr kumimoji="0" lang="fr-FR"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oral 2x/j </a:t>
            </a:r>
            <a:br>
              <a:rPr kumimoji="0" lang="fr-FR"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J1–5, 8–12 </a:t>
            </a:r>
            <a:br>
              <a:rPr kumimoji="0" lang="fr-FR"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de cycles de 28 jours</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2" name="AutoShape 19"/>
          <p:cNvCxnSpPr>
            <a:cxnSpLocks noChangeShapeType="1"/>
            <a:stCxn id="15" idx="3"/>
            <a:endCxn id="11" idx="1"/>
          </p:cNvCxnSpPr>
          <p:nvPr/>
        </p:nvCxnSpPr>
        <p:spPr bwMode="auto">
          <a:xfrm>
            <a:off x="4495800" y="3793936"/>
            <a:ext cx="513121" cy="0"/>
          </a:xfrm>
          <a:prstGeom prst="straightConnector1">
            <a:avLst/>
          </a:prstGeom>
          <a:noFill/>
          <a:ln w="57150">
            <a:solidFill>
              <a:schemeClr val="bg2">
                <a:lumMod val="60000"/>
                <a:lumOff val="40000"/>
              </a:schemeClr>
            </a:solidFill>
            <a:round/>
            <a:headEnd/>
            <a:tailEnd type="triangle" w="med" len="med"/>
          </a:ln>
        </p:spPr>
      </p:cxnSp>
      <p:cxnSp>
        <p:nvCxnSpPr>
          <p:cNvPr id="13" name="AutoShape 21"/>
          <p:cNvCxnSpPr>
            <a:cxnSpLocks noChangeShapeType="1"/>
            <a:stCxn id="11" idx="3"/>
            <a:endCxn id="14" idx="1"/>
          </p:cNvCxnSpPr>
          <p:nvPr/>
        </p:nvCxnSpPr>
        <p:spPr bwMode="auto">
          <a:xfrm>
            <a:off x="7570088" y="3793936"/>
            <a:ext cx="440971" cy="0"/>
          </a:xfrm>
          <a:prstGeom prst="straightConnector1">
            <a:avLst/>
          </a:prstGeom>
          <a:noFill/>
          <a:ln w="57150">
            <a:solidFill>
              <a:schemeClr val="bg2">
                <a:lumMod val="60000"/>
                <a:lumOff val="40000"/>
              </a:schemeClr>
            </a:solidFill>
            <a:round/>
            <a:headEnd/>
            <a:tailEnd type="triangle" w="med" len="med"/>
          </a:ln>
        </p:spPr>
      </p:cxnSp>
      <p:sp>
        <p:nvSpPr>
          <p:cNvPr id="14" name="AutoShape 12"/>
          <p:cNvSpPr>
            <a:spLocks noChangeArrowheads="1"/>
          </p:cNvSpPr>
          <p:nvPr/>
        </p:nvSpPr>
        <p:spPr bwMode="auto">
          <a:xfrm>
            <a:off x="8011059" y="3396846"/>
            <a:ext cx="1051966" cy="794180"/>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Prog/</a:t>
            </a:r>
            <a:br>
              <a:rPr kumimoji="0" lang="fr-FR"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fr-FR"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toxicité</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5" name="AutoShape 9"/>
          <p:cNvSpPr>
            <a:spLocks noChangeArrowheads="1"/>
          </p:cNvSpPr>
          <p:nvPr/>
        </p:nvSpPr>
        <p:spPr bwMode="auto">
          <a:xfrm>
            <a:off x="344324" y="2156308"/>
            <a:ext cx="4151476" cy="32752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CCRm</a:t>
            </a:r>
            <a:endParaRPr kumimoji="0" lang="fr-FR" altLang="zh-CN" sz="1800" b="0" i="1" u="none" strike="noStrike" kern="1200" cap="none" spc="0" normalizeH="0" baseline="0" noProof="0" dirty="0" smtClean="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fr-FR" altLang="zh-CN" sz="1800" b="0" i="0" u="none" strike="noStrike" kern="1200" cap="none" spc="0" normalizeH="0" baseline="0" noProof="0" dirty="0" smtClean="0">
                <a:ln>
                  <a:noFill/>
                </a:ln>
                <a:solidFill>
                  <a:srgbClr val="FFFFFF"/>
                </a:solidFill>
                <a:effectLst/>
                <a:uLnTx/>
                <a:uFillTx/>
                <a:ea typeface="SimSun" pitchFamily="2" charset="-122"/>
              </a:rPr>
              <a:t>2 lignes de CT préalables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Patient réfractaire,</a:t>
            </a:r>
            <a:r>
              <a:rPr kumimoji="0" lang="fr-FR" altLang="zh-CN" sz="1800" b="0" i="0" u="none" strike="noStrike" kern="1200" cap="none" spc="0" normalizeH="0" noProof="0" dirty="0" smtClean="0">
                <a:ln>
                  <a:noFill/>
                </a:ln>
                <a:solidFill>
                  <a:srgbClr val="FFFFFF"/>
                </a:solidFill>
                <a:effectLst/>
                <a:uLnTx/>
                <a:uFillTx/>
                <a:ea typeface="SimSun" pitchFamily="2" charset="-122"/>
              </a:rPr>
              <a:t> intolérant ou ne pouvant pas recevoir fluoropyrimidine, irinotécan, oxaliplatine, anti-VEGF ou anti-EGFR pour RAS sauvage</a:t>
            </a:r>
            <a:endParaRPr kumimoji="0" lang="fr-FR" altLang="zh-CN" sz="1800" b="0" i="0" u="none" strike="noStrike" kern="1200" cap="none" spc="0" normalizeH="0" baseline="0" noProof="0" dirty="0" smtClean="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smtClean="0">
                <a:solidFill>
                  <a:srgbClr val="FFFFFF"/>
                </a:solidFill>
                <a:ea typeface="SimSun" pitchFamily="2" charset="-122"/>
              </a:rPr>
              <a:t>ECOG PS 0–1</a:t>
            </a:r>
            <a:endParaRPr kumimoji="0" lang="fr-FR" altLang="zh-CN" sz="1800" b="0" i="0" u="none" strike="noStrike" kern="1200" cap="none" spc="0" normalizeH="0" baseline="0" noProof="0" dirty="0" smtClean="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(n=462)</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spTree>
    <p:extLst>
      <p:ext uri="{BB962C8B-B14F-4D97-AF65-F5344CB8AC3E}">
        <p14:creationId xmlns:p14="http://schemas.microsoft.com/office/powerpoint/2010/main" val="284551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O-013: Tolérance et efficacité du trifluridine/tipiracil dans le cancer colorectal métastatique (CCRm) prétraité: résultats préliminaires de l’étude internationale ouverte de phase </a:t>
            </a:r>
            <a:r>
              <a:rPr lang="fr-FR" dirty="0" err="1" smtClean="0"/>
              <a:t>IIIb</a:t>
            </a:r>
            <a:r>
              <a:rPr lang="fr-FR" dirty="0" smtClean="0"/>
              <a:t> PRECONNECT – Falcone A, et al</a:t>
            </a:r>
            <a:endParaRPr lang="fr-FR" dirty="0"/>
          </a:p>
        </p:txBody>
      </p:sp>
      <p:sp>
        <p:nvSpPr>
          <p:cNvPr id="6" name="Content Placeholder 2"/>
          <p:cNvSpPr>
            <a:spLocks noGrp="1"/>
          </p:cNvSpPr>
          <p:nvPr>
            <p:ph idx="1"/>
          </p:nvPr>
        </p:nvSpPr>
        <p:spPr/>
        <p:txBody>
          <a:bodyPr/>
          <a:lstStyle/>
          <a:p>
            <a:pPr marL="0" indent="0">
              <a:buNone/>
            </a:pPr>
            <a:r>
              <a:rPr lang="fr-FR" b="1" smtClean="0"/>
              <a:t>Résultats</a:t>
            </a:r>
          </a:p>
          <a:p>
            <a:pPr marL="0" indent="0" algn="ctr">
              <a:buNone/>
            </a:pPr>
            <a:r>
              <a:rPr lang="fr-FR" b="1" smtClean="0"/>
              <a:t>SSP</a:t>
            </a:r>
            <a:endParaRPr lang="fr-FR" b="1"/>
          </a:p>
        </p:txBody>
      </p:sp>
      <p:sp>
        <p:nvSpPr>
          <p:cNvPr id="5" name="Text Placeholder 4"/>
          <p:cNvSpPr>
            <a:spLocks noGrp="1"/>
          </p:cNvSpPr>
          <p:nvPr>
            <p:ph type="body" sz="quarter" idx="11"/>
          </p:nvPr>
        </p:nvSpPr>
        <p:spPr/>
        <p:txBody>
          <a:bodyPr/>
          <a:lstStyle/>
          <a:p>
            <a:r>
              <a:rPr lang="fr-FR" smtClean="0"/>
              <a:t/>
            </a:r>
            <a:br>
              <a:rPr lang="fr-FR" smtClean="0"/>
            </a:br>
            <a:r>
              <a:rPr lang="fr-FR" smtClean="0"/>
              <a:t>Falcone A, et al, Ann Oncol 2018;29(suppl 5):abstr O-013</a:t>
            </a:r>
            <a:endParaRPr lang="fr-FR"/>
          </a:p>
        </p:txBody>
      </p:sp>
      <p:grpSp>
        <p:nvGrpSpPr>
          <p:cNvPr id="7" name="Group 6"/>
          <p:cNvGrpSpPr/>
          <p:nvPr/>
        </p:nvGrpSpPr>
        <p:grpSpPr>
          <a:xfrm>
            <a:off x="1637770" y="1961410"/>
            <a:ext cx="5821491" cy="4017557"/>
            <a:chOff x="1637770" y="1961410"/>
            <a:chExt cx="5821491" cy="4017557"/>
          </a:xfrm>
        </p:grpSpPr>
        <p:sp>
          <p:nvSpPr>
            <p:cNvPr id="8" name="Freeform 7"/>
            <p:cNvSpPr>
              <a:spLocks/>
            </p:cNvSpPr>
            <p:nvPr/>
          </p:nvSpPr>
          <p:spPr bwMode="auto">
            <a:xfrm>
              <a:off x="2769756" y="2118569"/>
              <a:ext cx="4488255" cy="3052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9" name="Line 6"/>
            <p:cNvSpPr>
              <a:spLocks noChangeShapeType="1"/>
            </p:cNvSpPr>
            <p:nvPr/>
          </p:nvSpPr>
          <p:spPr bwMode="auto">
            <a:xfrm>
              <a:off x="2665105" y="2118568"/>
              <a:ext cx="1046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0" name="Line 7"/>
            <p:cNvSpPr>
              <a:spLocks noChangeShapeType="1"/>
            </p:cNvSpPr>
            <p:nvPr/>
          </p:nvSpPr>
          <p:spPr bwMode="auto">
            <a:xfrm>
              <a:off x="2665105" y="2697497"/>
              <a:ext cx="1046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1" name="Line 8"/>
            <p:cNvSpPr>
              <a:spLocks noChangeShapeType="1"/>
            </p:cNvSpPr>
            <p:nvPr/>
          </p:nvSpPr>
          <p:spPr bwMode="auto">
            <a:xfrm>
              <a:off x="2665105" y="3263742"/>
              <a:ext cx="1046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2" name="Line 9"/>
            <p:cNvSpPr>
              <a:spLocks noChangeShapeType="1"/>
            </p:cNvSpPr>
            <p:nvPr/>
          </p:nvSpPr>
          <p:spPr bwMode="auto">
            <a:xfrm>
              <a:off x="2665105" y="3849015"/>
              <a:ext cx="1046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3" name="Line 10"/>
            <p:cNvSpPr>
              <a:spLocks noChangeShapeType="1"/>
            </p:cNvSpPr>
            <p:nvPr/>
          </p:nvSpPr>
          <p:spPr bwMode="auto">
            <a:xfrm>
              <a:off x="2665105" y="4421604"/>
              <a:ext cx="1046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4" name="Line 11"/>
            <p:cNvSpPr>
              <a:spLocks noChangeShapeType="1"/>
            </p:cNvSpPr>
            <p:nvPr/>
          </p:nvSpPr>
          <p:spPr bwMode="auto">
            <a:xfrm>
              <a:off x="2665105" y="5000536"/>
              <a:ext cx="1046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5" name="Line 12"/>
            <p:cNvSpPr>
              <a:spLocks noChangeShapeType="1"/>
            </p:cNvSpPr>
            <p:nvPr/>
          </p:nvSpPr>
          <p:spPr bwMode="auto">
            <a:xfrm>
              <a:off x="5104163" y="5171802"/>
              <a:ext cx="0" cy="1351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6" name="Line 13"/>
            <p:cNvSpPr>
              <a:spLocks noChangeShapeType="1"/>
            </p:cNvSpPr>
            <p:nvPr/>
          </p:nvSpPr>
          <p:spPr bwMode="auto">
            <a:xfrm>
              <a:off x="4346002" y="5171802"/>
              <a:ext cx="0" cy="1351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7" name="Line 17"/>
            <p:cNvSpPr>
              <a:spLocks noChangeShapeType="1"/>
            </p:cNvSpPr>
            <p:nvPr/>
          </p:nvSpPr>
          <p:spPr bwMode="auto">
            <a:xfrm>
              <a:off x="7263965" y="5171802"/>
              <a:ext cx="0" cy="1351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8" name="Line 19"/>
            <p:cNvSpPr>
              <a:spLocks noChangeShapeType="1"/>
            </p:cNvSpPr>
            <p:nvPr/>
          </p:nvSpPr>
          <p:spPr bwMode="auto">
            <a:xfrm>
              <a:off x="3577707" y="5171802"/>
              <a:ext cx="0" cy="1351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9" name="Line 21"/>
            <p:cNvSpPr>
              <a:spLocks noChangeShapeType="1"/>
            </p:cNvSpPr>
            <p:nvPr/>
          </p:nvSpPr>
          <p:spPr bwMode="auto">
            <a:xfrm>
              <a:off x="2873406" y="5171802"/>
              <a:ext cx="0" cy="1351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cs typeface="Arial" panose="020B0604020202020204" pitchFamily="34" charset="0"/>
              </a:endParaRPr>
            </a:p>
          </p:txBody>
        </p:sp>
        <p:sp>
          <p:nvSpPr>
            <p:cNvPr id="20" name="TextBox 19"/>
            <p:cNvSpPr txBox="1"/>
            <p:nvPr/>
          </p:nvSpPr>
          <p:spPr>
            <a:xfrm rot="16200000">
              <a:off x="1330908" y="3500080"/>
              <a:ext cx="1791463" cy="307777"/>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Sans évènement, %</a:t>
              </a:r>
              <a:endParaRPr lang="fr-FR" sz="1400" dirty="0">
                <a:cs typeface="Arial" panose="020B0604020202020204" pitchFamily="34" charset="0"/>
              </a:endParaRPr>
            </a:p>
          </p:txBody>
        </p:sp>
        <p:sp>
          <p:nvSpPr>
            <p:cNvPr id="21" name="TextBox 20"/>
            <p:cNvSpPr txBox="1"/>
            <p:nvPr/>
          </p:nvSpPr>
          <p:spPr>
            <a:xfrm>
              <a:off x="4834265" y="5407685"/>
              <a:ext cx="563726" cy="307777"/>
            </a:xfrm>
            <a:prstGeom prst="rect">
              <a:avLst/>
            </a:prstGeom>
            <a:noFill/>
          </p:spPr>
          <p:txBody>
            <a:bodyPr wrap="none" rtlCol="0">
              <a:spAutoFit/>
            </a:bodyPr>
            <a:lstStyle/>
            <a:p>
              <a:pPr algn="ctr" fontAlgn="base">
                <a:spcBef>
                  <a:spcPct val="0"/>
                </a:spcBef>
                <a:spcAft>
                  <a:spcPct val="0"/>
                </a:spcAft>
              </a:pPr>
              <a:r>
                <a:rPr lang="fr-FR" sz="1400" dirty="0">
                  <a:cs typeface="Arial" panose="020B0604020202020204" pitchFamily="34" charset="0"/>
                </a:rPr>
                <a:t>M</a:t>
              </a:r>
              <a:r>
                <a:rPr lang="fr-FR" sz="1400" dirty="0" smtClean="0">
                  <a:cs typeface="Arial" panose="020B0604020202020204" pitchFamily="34" charset="0"/>
                </a:rPr>
                <a:t>ois</a:t>
              </a:r>
              <a:endParaRPr lang="fr-FR" sz="1400" dirty="0">
                <a:cs typeface="Arial" panose="020B0604020202020204" pitchFamily="34" charset="0"/>
              </a:endParaRPr>
            </a:p>
          </p:txBody>
        </p:sp>
        <p:sp>
          <p:nvSpPr>
            <p:cNvPr id="22" name="TextBox 21"/>
            <p:cNvSpPr txBox="1"/>
            <p:nvPr/>
          </p:nvSpPr>
          <p:spPr>
            <a:xfrm>
              <a:off x="2239287" y="1961410"/>
              <a:ext cx="482824" cy="307777"/>
            </a:xfrm>
            <a:prstGeom prst="rect">
              <a:avLst/>
            </a:prstGeom>
            <a:noFill/>
          </p:spPr>
          <p:txBody>
            <a:bodyPr wrap="none" rtlCol="0" anchor="ctr" anchorCtr="0">
              <a:spAutoFit/>
            </a:bodyPr>
            <a:lstStyle/>
            <a:p>
              <a:pPr algn="r"/>
              <a:r>
                <a:rPr lang="fr-FR" sz="1400" smtClean="0">
                  <a:cs typeface="Arial" panose="020B0604020202020204" pitchFamily="34" charset="0"/>
                </a:rPr>
                <a:t>100</a:t>
              </a:r>
              <a:endParaRPr lang="fr-FR" sz="1400">
                <a:cs typeface="Arial" panose="020B0604020202020204" pitchFamily="34" charset="0"/>
              </a:endParaRPr>
            </a:p>
          </p:txBody>
        </p:sp>
        <p:sp>
          <p:nvSpPr>
            <p:cNvPr id="23" name="TextBox 22"/>
            <p:cNvSpPr txBox="1"/>
            <p:nvPr/>
          </p:nvSpPr>
          <p:spPr>
            <a:xfrm>
              <a:off x="2338679" y="2542622"/>
              <a:ext cx="383438" cy="307777"/>
            </a:xfrm>
            <a:prstGeom prst="rect">
              <a:avLst/>
            </a:prstGeom>
            <a:noFill/>
          </p:spPr>
          <p:txBody>
            <a:bodyPr wrap="none" rtlCol="0" anchor="ctr" anchorCtr="0">
              <a:spAutoFit/>
            </a:bodyPr>
            <a:lstStyle/>
            <a:p>
              <a:pPr algn="r"/>
              <a:r>
                <a:rPr lang="fr-FR" sz="1400" smtClean="0">
                  <a:cs typeface="Arial" panose="020B0604020202020204" pitchFamily="34" charset="0"/>
                </a:rPr>
                <a:t>80</a:t>
              </a:r>
              <a:endParaRPr lang="fr-FR" sz="1400">
                <a:cs typeface="Arial" panose="020B0604020202020204" pitchFamily="34" charset="0"/>
              </a:endParaRPr>
            </a:p>
          </p:txBody>
        </p:sp>
        <p:sp>
          <p:nvSpPr>
            <p:cNvPr id="24" name="TextBox 23"/>
            <p:cNvSpPr txBox="1"/>
            <p:nvPr/>
          </p:nvSpPr>
          <p:spPr>
            <a:xfrm>
              <a:off x="2338679" y="3108596"/>
              <a:ext cx="383438" cy="307777"/>
            </a:xfrm>
            <a:prstGeom prst="rect">
              <a:avLst/>
            </a:prstGeom>
            <a:noFill/>
          </p:spPr>
          <p:txBody>
            <a:bodyPr wrap="none" rtlCol="0" anchor="ctr" anchorCtr="0">
              <a:spAutoFit/>
            </a:bodyPr>
            <a:lstStyle/>
            <a:p>
              <a:pPr algn="r"/>
              <a:r>
                <a:rPr lang="fr-FR" sz="1400" smtClean="0">
                  <a:cs typeface="Arial" panose="020B0604020202020204" pitchFamily="34" charset="0"/>
                </a:rPr>
                <a:t>60</a:t>
              </a:r>
              <a:endParaRPr lang="fr-FR" sz="1400">
                <a:cs typeface="Arial" panose="020B0604020202020204" pitchFamily="34" charset="0"/>
              </a:endParaRPr>
            </a:p>
          </p:txBody>
        </p:sp>
        <p:sp>
          <p:nvSpPr>
            <p:cNvPr id="25" name="TextBox 24"/>
            <p:cNvSpPr txBox="1"/>
            <p:nvPr/>
          </p:nvSpPr>
          <p:spPr>
            <a:xfrm>
              <a:off x="2338679" y="3693597"/>
              <a:ext cx="383438" cy="307777"/>
            </a:xfrm>
            <a:prstGeom prst="rect">
              <a:avLst/>
            </a:prstGeom>
            <a:noFill/>
          </p:spPr>
          <p:txBody>
            <a:bodyPr wrap="none" rtlCol="0" anchor="ctr" anchorCtr="0">
              <a:spAutoFit/>
            </a:bodyPr>
            <a:lstStyle/>
            <a:p>
              <a:pPr algn="r"/>
              <a:r>
                <a:rPr lang="fr-FR" sz="1400" smtClean="0">
                  <a:cs typeface="Arial" panose="020B0604020202020204" pitchFamily="34" charset="0"/>
                </a:rPr>
                <a:t>40</a:t>
              </a:r>
              <a:endParaRPr lang="fr-FR" sz="1400">
                <a:cs typeface="Arial" panose="020B0604020202020204" pitchFamily="34" charset="0"/>
              </a:endParaRPr>
            </a:p>
          </p:txBody>
        </p:sp>
        <p:sp>
          <p:nvSpPr>
            <p:cNvPr id="26" name="TextBox 25"/>
            <p:cNvSpPr txBox="1"/>
            <p:nvPr/>
          </p:nvSpPr>
          <p:spPr>
            <a:xfrm>
              <a:off x="2338679" y="4265913"/>
              <a:ext cx="383438" cy="307777"/>
            </a:xfrm>
            <a:prstGeom prst="rect">
              <a:avLst/>
            </a:prstGeom>
            <a:noFill/>
          </p:spPr>
          <p:txBody>
            <a:bodyPr wrap="none" rtlCol="0" anchor="ctr" anchorCtr="0">
              <a:spAutoFit/>
            </a:bodyPr>
            <a:lstStyle/>
            <a:p>
              <a:pPr algn="r"/>
              <a:r>
                <a:rPr lang="fr-FR" sz="1400" smtClean="0">
                  <a:cs typeface="Arial" panose="020B0604020202020204" pitchFamily="34" charset="0"/>
                </a:rPr>
                <a:t>20</a:t>
              </a:r>
              <a:endParaRPr lang="fr-FR" sz="1400">
                <a:cs typeface="Arial" panose="020B0604020202020204" pitchFamily="34" charset="0"/>
              </a:endParaRPr>
            </a:p>
          </p:txBody>
        </p:sp>
        <p:sp>
          <p:nvSpPr>
            <p:cNvPr id="27" name="TextBox 26"/>
            <p:cNvSpPr txBox="1"/>
            <p:nvPr/>
          </p:nvSpPr>
          <p:spPr>
            <a:xfrm>
              <a:off x="2438069" y="4844572"/>
              <a:ext cx="284052" cy="307777"/>
            </a:xfrm>
            <a:prstGeom prst="rect">
              <a:avLst/>
            </a:prstGeom>
            <a:noFill/>
          </p:spPr>
          <p:txBody>
            <a:bodyPr wrap="none" rtlCol="0" anchor="ctr" anchorCtr="0">
              <a:spAutoFit/>
            </a:bodyPr>
            <a:lstStyle/>
            <a:p>
              <a:pPr algn="r"/>
              <a:r>
                <a:rPr lang="fr-FR" sz="1400" smtClean="0">
                  <a:cs typeface="Arial" panose="020B0604020202020204" pitchFamily="34" charset="0"/>
                </a:rPr>
                <a:t>0</a:t>
              </a:r>
              <a:endParaRPr lang="fr-FR" sz="1400">
                <a:cs typeface="Arial" panose="020B0604020202020204" pitchFamily="34" charset="0"/>
              </a:endParaRPr>
            </a:p>
          </p:txBody>
        </p:sp>
        <p:sp>
          <p:nvSpPr>
            <p:cNvPr id="28" name="TextBox 27"/>
            <p:cNvSpPr txBox="1"/>
            <p:nvPr/>
          </p:nvSpPr>
          <p:spPr>
            <a:xfrm>
              <a:off x="2637707" y="5240303"/>
              <a:ext cx="482824" cy="738664"/>
            </a:xfrm>
            <a:prstGeom prst="rect">
              <a:avLst/>
            </a:prstGeom>
            <a:noFill/>
          </p:spPr>
          <p:txBody>
            <a:bodyPr wrap="none" rtlCol="0" anchor="t" anchorCtr="0">
              <a:spAutoFit/>
            </a:bodyPr>
            <a:lstStyle/>
            <a:p>
              <a:pPr algn="ctr"/>
              <a:r>
                <a:rPr lang="fr-FR" sz="1400" smtClean="0">
                  <a:cs typeface="Arial" panose="020B0604020202020204" pitchFamily="34" charset="0"/>
                </a:rPr>
                <a:t>0</a:t>
              </a:r>
            </a:p>
            <a:p>
              <a:pPr algn="ctr"/>
              <a:endParaRPr lang="fr-FR" sz="1400" smtClean="0">
                <a:cs typeface="Arial" panose="020B0604020202020204" pitchFamily="34" charset="0"/>
              </a:endParaRPr>
            </a:p>
            <a:p>
              <a:pPr algn="ctr"/>
              <a:r>
                <a:rPr lang="fr-FR" sz="1400" smtClean="0">
                  <a:cs typeface="Arial" panose="020B0604020202020204" pitchFamily="34" charset="0"/>
                </a:rPr>
                <a:t>462</a:t>
              </a:r>
              <a:endParaRPr lang="fr-FR" sz="1400">
                <a:cs typeface="Arial" panose="020B0604020202020204" pitchFamily="34" charset="0"/>
              </a:endParaRPr>
            </a:p>
          </p:txBody>
        </p:sp>
        <p:sp>
          <p:nvSpPr>
            <p:cNvPr id="29" name="TextBox 28"/>
            <p:cNvSpPr txBox="1"/>
            <p:nvPr/>
          </p:nvSpPr>
          <p:spPr>
            <a:xfrm>
              <a:off x="3338456" y="5240303"/>
              <a:ext cx="482824" cy="738664"/>
            </a:xfrm>
            <a:prstGeom prst="rect">
              <a:avLst/>
            </a:prstGeom>
            <a:noFill/>
          </p:spPr>
          <p:txBody>
            <a:bodyPr wrap="none" rtlCol="0" anchor="t" anchorCtr="0">
              <a:spAutoFit/>
            </a:bodyPr>
            <a:lstStyle/>
            <a:p>
              <a:pPr algn="ctr"/>
              <a:r>
                <a:rPr lang="fr-FR" sz="1400" smtClean="0">
                  <a:cs typeface="Arial" panose="020B0604020202020204" pitchFamily="34" charset="0"/>
                </a:rPr>
                <a:t>2</a:t>
              </a:r>
            </a:p>
            <a:p>
              <a:pPr algn="ctr"/>
              <a:endParaRPr lang="fr-FR" sz="1400" smtClean="0">
                <a:cs typeface="Arial" panose="020B0604020202020204" pitchFamily="34" charset="0"/>
              </a:endParaRPr>
            </a:p>
            <a:p>
              <a:pPr algn="ctr"/>
              <a:r>
                <a:rPr lang="fr-FR" sz="1400" smtClean="0">
                  <a:cs typeface="Arial" panose="020B0604020202020204" pitchFamily="34" charset="0"/>
                </a:rPr>
                <a:t>295</a:t>
              </a:r>
              <a:endParaRPr lang="fr-FR" sz="1400">
                <a:cs typeface="Arial" panose="020B0604020202020204" pitchFamily="34" charset="0"/>
              </a:endParaRPr>
            </a:p>
          </p:txBody>
        </p:sp>
        <p:sp>
          <p:nvSpPr>
            <p:cNvPr id="30" name="TextBox 29"/>
            <p:cNvSpPr txBox="1"/>
            <p:nvPr/>
          </p:nvSpPr>
          <p:spPr>
            <a:xfrm>
              <a:off x="4375164" y="5240303"/>
              <a:ext cx="184730" cy="307777"/>
            </a:xfrm>
            <a:prstGeom prst="rect">
              <a:avLst/>
            </a:prstGeom>
            <a:noFill/>
          </p:spPr>
          <p:txBody>
            <a:bodyPr wrap="none" rtlCol="0" anchor="t" anchorCtr="0">
              <a:spAutoFit/>
            </a:bodyPr>
            <a:lstStyle/>
            <a:p>
              <a:pPr algn="ctr"/>
              <a:endParaRPr lang="fr-FR" sz="1400">
                <a:cs typeface="Arial" panose="020B0604020202020204" pitchFamily="34" charset="0"/>
              </a:endParaRPr>
            </a:p>
          </p:txBody>
        </p:sp>
        <p:sp>
          <p:nvSpPr>
            <p:cNvPr id="31" name="TextBox 30"/>
            <p:cNvSpPr txBox="1"/>
            <p:nvPr/>
          </p:nvSpPr>
          <p:spPr>
            <a:xfrm>
              <a:off x="4100198" y="5240303"/>
              <a:ext cx="482824" cy="738664"/>
            </a:xfrm>
            <a:prstGeom prst="rect">
              <a:avLst/>
            </a:prstGeom>
            <a:noFill/>
          </p:spPr>
          <p:txBody>
            <a:bodyPr wrap="none" rtlCol="0" anchor="t" anchorCtr="0">
              <a:spAutoFit/>
            </a:bodyPr>
            <a:lstStyle/>
            <a:p>
              <a:pPr algn="ctr"/>
              <a:r>
                <a:rPr lang="fr-FR" sz="1400" smtClean="0">
                  <a:cs typeface="Arial" panose="020B0604020202020204" pitchFamily="34" charset="0"/>
                </a:rPr>
                <a:t>4</a:t>
              </a:r>
            </a:p>
            <a:p>
              <a:pPr algn="ctr"/>
              <a:endParaRPr lang="fr-FR" sz="1400" smtClean="0">
                <a:cs typeface="Arial" panose="020B0604020202020204" pitchFamily="34" charset="0"/>
              </a:endParaRPr>
            </a:p>
            <a:p>
              <a:pPr algn="ctr"/>
              <a:r>
                <a:rPr lang="fr-FR" sz="1400" smtClean="0">
                  <a:cs typeface="Arial" panose="020B0604020202020204" pitchFamily="34" charset="0"/>
                </a:rPr>
                <a:t>130</a:t>
              </a:r>
              <a:endParaRPr lang="fr-FR" sz="1400">
                <a:cs typeface="Arial" panose="020B0604020202020204" pitchFamily="34" charset="0"/>
              </a:endParaRPr>
            </a:p>
          </p:txBody>
        </p:sp>
        <p:sp>
          <p:nvSpPr>
            <p:cNvPr id="32" name="TextBox 31"/>
            <p:cNvSpPr txBox="1"/>
            <p:nvPr/>
          </p:nvSpPr>
          <p:spPr>
            <a:xfrm>
              <a:off x="4919196" y="5240303"/>
              <a:ext cx="383438" cy="738664"/>
            </a:xfrm>
            <a:prstGeom prst="rect">
              <a:avLst/>
            </a:prstGeom>
            <a:noFill/>
          </p:spPr>
          <p:txBody>
            <a:bodyPr wrap="none" rtlCol="0" anchor="t" anchorCtr="0">
              <a:spAutoFit/>
            </a:bodyPr>
            <a:lstStyle/>
            <a:p>
              <a:pPr algn="ctr"/>
              <a:r>
                <a:rPr lang="fr-FR" sz="1400" smtClean="0">
                  <a:cs typeface="Arial" panose="020B0604020202020204" pitchFamily="34" charset="0"/>
                </a:rPr>
                <a:t>6</a:t>
              </a:r>
            </a:p>
            <a:p>
              <a:pPr algn="ctr"/>
              <a:endParaRPr lang="fr-FR" sz="1400" smtClean="0">
                <a:cs typeface="Arial" panose="020B0604020202020204" pitchFamily="34" charset="0"/>
              </a:endParaRPr>
            </a:p>
            <a:p>
              <a:pPr algn="ctr"/>
              <a:r>
                <a:rPr lang="fr-FR" sz="1400" smtClean="0">
                  <a:cs typeface="Arial" panose="020B0604020202020204" pitchFamily="34" charset="0"/>
                </a:rPr>
                <a:t>62</a:t>
              </a:r>
              <a:endParaRPr lang="fr-FR" sz="1400">
                <a:cs typeface="Arial" panose="020B0604020202020204" pitchFamily="34" charset="0"/>
              </a:endParaRPr>
            </a:p>
          </p:txBody>
        </p:sp>
        <p:sp>
          <p:nvSpPr>
            <p:cNvPr id="33" name="TextBox 32"/>
            <p:cNvSpPr txBox="1"/>
            <p:nvPr/>
          </p:nvSpPr>
          <p:spPr>
            <a:xfrm>
              <a:off x="7075823" y="5240303"/>
              <a:ext cx="383438" cy="738664"/>
            </a:xfrm>
            <a:prstGeom prst="rect">
              <a:avLst/>
            </a:prstGeom>
            <a:noFill/>
          </p:spPr>
          <p:txBody>
            <a:bodyPr wrap="none" rtlCol="0" anchor="t" anchorCtr="0">
              <a:spAutoFit/>
            </a:bodyPr>
            <a:lstStyle/>
            <a:p>
              <a:pPr algn="ctr"/>
              <a:r>
                <a:rPr lang="fr-FR" sz="1400" smtClean="0">
                  <a:cs typeface="Arial" panose="020B0604020202020204" pitchFamily="34" charset="0"/>
                </a:rPr>
                <a:t>12</a:t>
              </a:r>
            </a:p>
            <a:p>
              <a:pPr algn="ctr"/>
              <a:endParaRPr lang="fr-FR" sz="1400" smtClean="0">
                <a:cs typeface="Arial" panose="020B0604020202020204" pitchFamily="34" charset="0"/>
              </a:endParaRPr>
            </a:p>
            <a:p>
              <a:pPr algn="ctr"/>
              <a:r>
                <a:rPr lang="fr-FR" sz="1400" smtClean="0">
                  <a:cs typeface="Arial" panose="020B0604020202020204" pitchFamily="34" charset="0"/>
                </a:rPr>
                <a:t>0</a:t>
              </a:r>
              <a:endParaRPr lang="fr-FR" sz="1400">
                <a:cs typeface="Arial" panose="020B0604020202020204" pitchFamily="34" charset="0"/>
              </a:endParaRPr>
            </a:p>
          </p:txBody>
        </p:sp>
        <p:grpSp>
          <p:nvGrpSpPr>
            <p:cNvPr id="34" name="Group 33"/>
            <p:cNvGrpSpPr/>
            <p:nvPr/>
          </p:nvGrpSpPr>
          <p:grpSpPr>
            <a:xfrm>
              <a:off x="5655981" y="5171795"/>
              <a:ext cx="383438" cy="807165"/>
              <a:chOff x="2642554" y="5042971"/>
              <a:chExt cx="269990" cy="645824"/>
            </a:xfrm>
          </p:grpSpPr>
          <p:sp>
            <p:nvSpPr>
              <p:cNvPr id="83" name="Line 14"/>
              <p:cNvSpPr>
                <a:spLocks noChangeShapeType="1"/>
              </p:cNvSpPr>
              <p:nvPr/>
            </p:nvSpPr>
            <p:spPr bwMode="auto">
              <a:xfrm>
                <a:off x="2778728"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84" name="TextBox 83"/>
              <p:cNvSpPr txBox="1"/>
              <p:nvPr/>
            </p:nvSpPr>
            <p:spPr>
              <a:xfrm>
                <a:off x="2642554" y="5097780"/>
                <a:ext cx="269990" cy="591015"/>
              </a:xfrm>
              <a:prstGeom prst="rect">
                <a:avLst/>
              </a:prstGeom>
              <a:noFill/>
            </p:spPr>
            <p:txBody>
              <a:bodyPr wrap="none" rtlCol="0" anchor="t" anchorCtr="0">
                <a:spAutoFit/>
              </a:bodyPr>
              <a:lstStyle/>
              <a:p>
                <a:pPr algn="ctr"/>
                <a:r>
                  <a:rPr lang="fr-FR" sz="1400" smtClean="0">
                    <a:cs typeface="Arial" panose="020B0604020202020204" pitchFamily="34" charset="0"/>
                  </a:rPr>
                  <a:t>8</a:t>
                </a:r>
              </a:p>
              <a:p>
                <a:pPr algn="ctr"/>
                <a:endParaRPr lang="fr-FR" sz="1400" smtClean="0">
                  <a:cs typeface="Arial" panose="020B0604020202020204" pitchFamily="34" charset="0"/>
                </a:endParaRPr>
              </a:p>
              <a:p>
                <a:pPr algn="ctr"/>
                <a:r>
                  <a:rPr lang="fr-FR" sz="1400" smtClean="0">
                    <a:cs typeface="Arial" panose="020B0604020202020204" pitchFamily="34" charset="0"/>
                  </a:rPr>
                  <a:t>23</a:t>
                </a:r>
                <a:endParaRPr lang="fr-FR" sz="1400">
                  <a:cs typeface="Arial" panose="020B0604020202020204" pitchFamily="34" charset="0"/>
                </a:endParaRPr>
              </a:p>
            </p:txBody>
          </p:sp>
        </p:grpSp>
        <p:grpSp>
          <p:nvGrpSpPr>
            <p:cNvPr id="35" name="Group 34"/>
            <p:cNvGrpSpPr/>
            <p:nvPr/>
          </p:nvGrpSpPr>
          <p:grpSpPr>
            <a:xfrm>
              <a:off x="6384511" y="5171795"/>
              <a:ext cx="383438" cy="807165"/>
              <a:chOff x="2707398" y="5042971"/>
              <a:chExt cx="269990" cy="645824"/>
            </a:xfrm>
          </p:grpSpPr>
          <p:sp>
            <p:nvSpPr>
              <p:cNvPr id="81" name="Line 14"/>
              <p:cNvSpPr>
                <a:spLocks noChangeShapeType="1"/>
              </p:cNvSpPr>
              <p:nvPr/>
            </p:nvSpPr>
            <p:spPr bwMode="auto">
              <a:xfrm>
                <a:off x="2843570"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82" name="TextBox 81"/>
              <p:cNvSpPr txBox="1"/>
              <p:nvPr/>
            </p:nvSpPr>
            <p:spPr>
              <a:xfrm>
                <a:off x="2707398" y="5097780"/>
                <a:ext cx="269990" cy="591015"/>
              </a:xfrm>
              <a:prstGeom prst="rect">
                <a:avLst/>
              </a:prstGeom>
              <a:noFill/>
            </p:spPr>
            <p:txBody>
              <a:bodyPr wrap="none" rtlCol="0" anchor="t" anchorCtr="0">
                <a:spAutoFit/>
              </a:bodyPr>
              <a:lstStyle/>
              <a:p>
                <a:pPr algn="ctr"/>
                <a:r>
                  <a:rPr lang="fr-FR" sz="1400" smtClean="0">
                    <a:cs typeface="Arial" panose="020B0604020202020204" pitchFamily="34" charset="0"/>
                  </a:rPr>
                  <a:t>10</a:t>
                </a:r>
              </a:p>
              <a:p>
                <a:pPr algn="ctr"/>
                <a:endParaRPr lang="fr-FR" sz="1400" smtClean="0">
                  <a:cs typeface="Arial" panose="020B0604020202020204" pitchFamily="34" charset="0"/>
                </a:endParaRPr>
              </a:p>
              <a:p>
                <a:pPr algn="ctr"/>
                <a:r>
                  <a:rPr lang="fr-FR" sz="1400" smtClean="0">
                    <a:cs typeface="Arial" panose="020B0604020202020204" pitchFamily="34" charset="0"/>
                  </a:rPr>
                  <a:t>5</a:t>
                </a:r>
                <a:endParaRPr lang="fr-FR" sz="1400">
                  <a:cs typeface="Arial" panose="020B0604020202020204" pitchFamily="34" charset="0"/>
                </a:endParaRPr>
              </a:p>
            </p:txBody>
          </p:sp>
        </p:grpSp>
        <p:sp>
          <p:nvSpPr>
            <p:cNvPr id="36" name="TextBox 35"/>
            <p:cNvSpPr txBox="1"/>
            <p:nvPr/>
          </p:nvSpPr>
          <p:spPr>
            <a:xfrm>
              <a:off x="1637770" y="5656790"/>
              <a:ext cx="314321" cy="307777"/>
            </a:xfrm>
            <a:prstGeom prst="rect">
              <a:avLst/>
            </a:prstGeom>
            <a:noFill/>
          </p:spPr>
          <p:txBody>
            <a:bodyPr wrap="none" rtlCol="0">
              <a:spAutoFit/>
            </a:bodyPr>
            <a:lstStyle/>
            <a:p>
              <a:r>
                <a:rPr lang="fr-FR" sz="1400" dirty="0" smtClean="0"/>
                <a:t>N</a:t>
              </a:r>
              <a:endParaRPr lang="fr-FR" sz="1400" dirty="0"/>
            </a:p>
          </p:txBody>
        </p:sp>
        <p:sp>
          <p:nvSpPr>
            <p:cNvPr id="37" name="Freeform 2"/>
            <p:cNvSpPr>
              <a:spLocks/>
            </p:cNvSpPr>
            <p:nvPr/>
          </p:nvSpPr>
          <p:spPr bwMode="auto">
            <a:xfrm>
              <a:off x="2879119" y="2118568"/>
              <a:ext cx="4061811" cy="2888407"/>
            </a:xfrm>
            <a:custGeom>
              <a:avLst/>
              <a:gdLst>
                <a:gd name="T0" fmla="*/ 309 w 331"/>
                <a:gd name="T1" fmla="*/ 217 h 219"/>
                <a:gd name="T2" fmla="*/ 267 w 331"/>
                <a:gd name="T3" fmla="*/ 214 h 219"/>
                <a:gd name="T4" fmla="*/ 264 w 331"/>
                <a:gd name="T5" fmla="*/ 211 h 219"/>
                <a:gd name="T6" fmla="*/ 249 w 331"/>
                <a:gd name="T7" fmla="*/ 209 h 219"/>
                <a:gd name="T8" fmla="*/ 243 w 331"/>
                <a:gd name="T9" fmla="*/ 206 h 219"/>
                <a:gd name="T10" fmla="*/ 234 w 331"/>
                <a:gd name="T11" fmla="*/ 201 h 219"/>
                <a:gd name="T12" fmla="*/ 216 w 331"/>
                <a:gd name="T13" fmla="*/ 199 h 219"/>
                <a:gd name="T14" fmla="*/ 212 w 331"/>
                <a:gd name="T15" fmla="*/ 193 h 219"/>
                <a:gd name="T16" fmla="*/ 195 w 331"/>
                <a:gd name="T17" fmla="*/ 192 h 219"/>
                <a:gd name="T18" fmla="*/ 192 w 331"/>
                <a:gd name="T19" fmla="*/ 186 h 219"/>
                <a:gd name="T20" fmla="*/ 185 w 331"/>
                <a:gd name="T21" fmla="*/ 184 h 219"/>
                <a:gd name="T22" fmla="*/ 175 w 331"/>
                <a:gd name="T23" fmla="*/ 180 h 219"/>
                <a:gd name="T24" fmla="*/ 166 w 331"/>
                <a:gd name="T25" fmla="*/ 176 h 219"/>
                <a:gd name="T26" fmla="*/ 163 w 331"/>
                <a:gd name="T27" fmla="*/ 170 h 219"/>
                <a:gd name="T28" fmla="*/ 144 w 331"/>
                <a:gd name="T29" fmla="*/ 167 h 219"/>
                <a:gd name="T30" fmla="*/ 141 w 331"/>
                <a:gd name="T31" fmla="*/ 162 h 219"/>
                <a:gd name="T32" fmla="*/ 135 w 331"/>
                <a:gd name="T33" fmla="*/ 159 h 219"/>
                <a:gd name="T34" fmla="*/ 132 w 331"/>
                <a:gd name="T35" fmla="*/ 154 h 219"/>
                <a:gd name="T36" fmla="*/ 125 w 331"/>
                <a:gd name="T37" fmla="*/ 150 h 219"/>
                <a:gd name="T38" fmla="*/ 120 w 331"/>
                <a:gd name="T39" fmla="*/ 145 h 219"/>
                <a:gd name="T40" fmla="*/ 113 w 331"/>
                <a:gd name="T41" fmla="*/ 139 h 219"/>
                <a:gd name="T42" fmla="*/ 106 w 331"/>
                <a:gd name="T43" fmla="*/ 126 h 219"/>
                <a:gd name="T44" fmla="*/ 99 w 331"/>
                <a:gd name="T45" fmla="*/ 122 h 219"/>
                <a:gd name="T46" fmla="*/ 96 w 331"/>
                <a:gd name="T47" fmla="*/ 116 h 219"/>
                <a:gd name="T48" fmla="*/ 89 w 331"/>
                <a:gd name="T49" fmla="*/ 114 h 219"/>
                <a:gd name="T50" fmla="*/ 87 w 331"/>
                <a:gd name="T51" fmla="*/ 107 h 219"/>
                <a:gd name="T52" fmla="*/ 82 w 331"/>
                <a:gd name="T53" fmla="*/ 101 h 219"/>
                <a:gd name="T54" fmla="*/ 80 w 331"/>
                <a:gd name="T55" fmla="*/ 91 h 219"/>
                <a:gd name="T56" fmla="*/ 69 w 331"/>
                <a:gd name="T57" fmla="*/ 88 h 219"/>
                <a:gd name="T58" fmla="*/ 66 w 331"/>
                <a:gd name="T59" fmla="*/ 78 h 219"/>
                <a:gd name="T60" fmla="*/ 61 w 331"/>
                <a:gd name="T61" fmla="*/ 73 h 219"/>
                <a:gd name="T62" fmla="*/ 59 w 331"/>
                <a:gd name="T63" fmla="*/ 66 h 219"/>
                <a:gd name="T64" fmla="*/ 55 w 331"/>
                <a:gd name="T65" fmla="*/ 60 h 219"/>
                <a:gd name="T66" fmla="*/ 53 w 331"/>
                <a:gd name="T67" fmla="*/ 48 h 219"/>
                <a:gd name="T68" fmla="*/ 50 w 331"/>
                <a:gd name="T69" fmla="*/ 40 h 219"/>
                <a:gd name="T70" fmla="*/ 47 w 331"/>
                <a:gd name="T71" fmla="*/ 31 h 219"/>
                <a:gd name="T72" fmla="*/ 43 w 331"/>
                <a:gd name="T73" fmla="*/ 28 h 219"/>
                <a:gd name="T74" fmla="*/ 41 w 331"/>
                <a:gd name="T75" fmla="*/ 24 h 219"/>
                <a:gd name="T76" fmla="*/ 33 w 331"/>
                <a:gd name="T77" fmla="*/ 23 h 219"/>
                <a:gd name="T78" fmla="*/ 28 w 331"/>
                <a:gd name="T79" fmla="*/ 18 h 219"/>
                <a:gd name="T80" fmla="*/ 23 w 331"/>
                <a:gd name="T81" fmla="*/ 14 h 219"/>
                <a:gd name="T82" fmla="*/ 20 w 331"/>
                <a:gd name="T83" fmla="*/ 10 h 219"/>
                <a:gd name="T84" fmla="*/ 15 w 331"/>
                <a:gd name="T85" fmla="*/ 9 h 219"/>
                <a:gd name="T86" fmla="*/ 14 w 331"/>
                <a:gd name="T87" fmla="*/ 5 h 219"/>
                <a:gd name="T88" fmla="*/ 9 w 331"/>
                <a:gd name="T89" fmla="*/ 3 h 219"/>
                <a:gd name="T90" fmla="*/ 5 w 331"/>
                <a:gd name="T9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219">
                  <a:moveTo>
                    <a:pt x="331" y="219"/>
                  </a:moveTo>
                  <a:lnTo>
                    <a:pt x="309" y="219"/>
                  </a:lnTo>
                  <a:lnTo>
                    <a:pt x="309" y="217"/>
                  </a:lnTo>
                  <a:lnTo>
                    <a:pt x="269" y="217"/>
                  </a:lnTo>
                  <a:lnTo>
                    <a:pt x="269" y="214"/>
                  </a:lnTo>
                  <a:lnTo>
                    <a:pt x="267" y="214"/>
                  </a:lnTo>
                  <a:lnTo>
                    <a:pt x="267" y="212"/>
                  </a:lnTo>
                  <a:lnTo>
                    <a:pt x="264" y="212"/>
                  </a:lnTo>
                  <a:lnTo>
                    <a:pt x="264" y="211"/>
                  </a:lnTo>
                  <a:lnTo>
                    <a:pt x="257" y="211"/>
                  </a:lnTo>
                  <a:lnTo>
                    <a:pt x="257" y="209"/>
                  </a:lnTo>
                  <a:lnTo>
                    <a:pt x="249" y="209"/>
                  </a:lnTo>
                  <a:lnTo>
                    <a:pt x="246" y="209"/>
                  </a:lnTo>
                  <a:lnTo>
                    <a:pt x="246" y="206"/>
                  </a:lnTo>
                  <a:lnTo>
                    <a:pt x="243" y="206"/>
                  </a:lnTo>
                  <a:lnTo>
                    <a:pt x="243" y="204"/>
                  </a:lnTo>
                  <a:lnTo>
                    <a:pt x="234" y="204"/>
                  </a:lnTo>
                  <a:lnTo>
                    <a:pt x="234" y="201"/>
                  </a:lnTo>
                  <a:lnTo>
                    <a:pt x="228" y="201"/>
                  </a:lnTo>
                  <a:lnTo>
                    <a:pt x="228" y="199"/>
                  </a:lnTo>
                  <a:lnTo>
                    <a:pt x="216" y="199"/>
                  </a:lnTo>
                  <a:lnTo>
                    <a:pt x="216" y="196"/>
                  </a:lnTo>
                  <a:lnTo>
                    <a:pt x="212" y="196"/>
                  </a:lnTo>
                  <a:lnTo>
                    <a:pt x="212" y="193"/>
                  </a:lnTo>
                  <a:lnTo>
                    <a:pt x="203" y="193"/>
                  </a:lnTo>
                  <a:lnTo>
                    <a:pt x="203" y="192"/>
                  </a:lnTo>
                  <a:lnTo>
                    <a:pt x="195" y="192"/>
                  </a:lnTo>
                  <a:lnTo>
                    <a:pt x="195" y="190"/>
                  </a:lnTo>
                  <a:lnTo>
                    <a:pt x="192" y="190"/>
                  </a:lnTo>
                  <a:lnTo>
                    <a:pt x="192" y="186"/>
                  </a:lnTo>
                  <a:lnTo>
                    <a:pt x="189" y="186"/>
                  </a:lnTo>
                  <a:lnTo>
                    <a:pt x="189" y="184"/>
                  </a:lnTo>
                  <a:lnTo>
                    <a:pt x="185" y="184"/>
                  </a:lnTo>
                  <a:lnTo>
                    <a:pt x="185" y="181"/>
                  </a:lnTo>
                  <a:lnTo>
                    <a:pt x="175" y="181"/>
                  </a:lnTo>
                  <a:lnTo>
                    <a:pt x="175" y="180"/>
                  </a:lnTo>
                  <a:lnTo>
                    <a:pt x="170" y="180"/>
                  </a:lnTo>
                  <a:lnTo>
                    <a:pt x="170" y="176"/>
                  </a:lnTo>
                  <a:lnTo>
                    <a:pt x="166" y="176"/>
                  </a:lnTo>
                  <a:lnTo>
                    <a:pt x="166" y="174"/>
                  </a:lnTo>
                  <a:lnTo>
                    <a:pt x="163" y="174"/>
                  </a:lnTo>
                  <a:lnTo>
                    <a:pt x="163" y="170"/>
                  </a:lnTo>
                  <a:lnTo>
                    <a:pt x="147" y="170"/>
                  </a:lnTo>
                  <a:lnTo>
                    <a:pt x="147" y="167"/>
                  </a:lnTo>
                  <a:lnTo>
                    <a:pt x="144" y="167"/>
                  </a:lnTo>
                  <a:lnTo>
                    <a:pt x="144" y="164"/>
                  </a:lnTo>
                  <a:lnTo>
                    <a:pt x="141" y="164"/>
                  </a:lnTo>
                  <a:lnTo>
                    <a:pt x="141" y="162"/>
                  </a:lnTo>
                  <a:lnTo>
                    <a:pt x="137" y="162"/>
                  </a:lnTo>
                  <a:lnTo>
                    <a:pt x="137" y="159"/>
                  </a:lnTo>
                  <a:lnTo>
                    <a:pt x="135" y="159"/>
                  </a:lnTo>
                  <a:lnTo>
                    <a:pt x="135" y="156"/>
                  </a:lnTo>
                  <a:lnTo>
                    <a:pt x="132" y="156"/>
                  </a:lnTo>
                  <a:lnTo>
                    <a:pt x="132" y="154"/>
                  </a:lnTo>
                  <a:lnTo>
                    <a:pt x="129" y="154"/>
                  </a:lnTo>
                  <a:lnTo>
                    <a:pt x="129" y="150"/>
                  </a:lnTo>
                  <a:lnTo>
                    <a:pt x="125" y="150"/>
                  </a:lnTo>
                  <a:lnTo>
                    <a:pt x="125" y="147"/>
                  </a:lnTo>
                  <a:lnTo>
                    <a:pt x="120" y="147"/>
                  </a:lnTo>
                  <a:lnTo>
                    <a:pt x="120" y="145"/>
                  </a:lnTo>
                  <a:lnTo>
                    <a:pt x="118" y="145"/>
                  </a:lnTo>
                  <a:lnTo>
                    <a:pt x="118" y="139"/>
                  </a:lnTo>
                  <a:lnTo>
                    <a:pt x="113" y="139"/>
                  </a:lnTo>
                  <a:lnTo>
                    <a:pt x="113" y="131"/>
                  </a:lnTo>
                  <a:lnTo>
                    <a:pt x="106" y="131"/>
                  </a:lnTo>
                  <a:lnTo>
                    <a:pt x="106" y="126"/>
                  </a:lnTo>
                  <a:lnTo>
                    <a:pt x="104" y="126"/>
                  </a:lnTo>
                  <a:lnTo>
                    <a:pt x="104" y="122"/>
                  </a:lnTo>
                  <a:lnTo>
                    <a:pt x="99" y="122"/>
                  </a:lnTo>
                  <a:lnTo>
                    <a:pt x="99" y="119"/>
                  </a:lnTo>
                  <a:lnTo>
                    <a:pt x="96" y="119"/>
                  </a:lnTo>
                  <a:lnTo>
                    <a:pt x="96" y="116"/>
                  </a:lnTo>
                  <a:lnTo>
                    <a:pt x="92" y="116"/>
                  </a:lnTo>
                  <a:lnTo>
                    <a:pt x="92" y="114"/>
                  </a:lnTo>
                  <a:lnTo>
                    <a:pt x="89" y="114"/>
                  </a:lnTo>
                  <a:lnTo>
                    <a:pt x="89" y="110"/>
                  </a:lnTo>
                  <a:lnTo>
                    <a:pt x="87" y="110"/>
                  </a:lnTo>
                  <a:lnTo>
                    <a:pt x="87" y="107"/>
                  </a:lnTo>
                  <a:lnTo>
                    <a:pt x="84" y="107"/>
                  </a:lnTo>
                  <a:lnTo>
                    <a:pt x="84" y="101"/>
                  </a:lnTo>
                  <a:lnTo>
                    <a:pt x="82" y="101"/>
                  </a:lnTo>
                  <a:lnTo>
                    <a:pt x="82" y="96"/>
                  </a:lnTo>
                  <a:lnTo>
                    <a:pt x="80" y="96"/>
                  </a:lnTo>
                  <a:lnTo>
                    <a:pt x="80" y="91"/>
                  </a:lnTo>
                  <a:lnTo>
                    <a:pt x="72" y="91"/>
                  </a:lnTo>
                  <a:lnTo>
                    <a:pt x="72" y="88"/>
                  </a:lnTo>
                  <a:lnTo>
                    <a:pt x="69" y="88"/>
                  </a:lnTo>
                  <a:lnTo>
                    <a:pt x="69" y="83"/>
                  </a:lnTo>
                  <a:lnTo>
                    <a:pt x="66" y="83"/>
                  </a:lnTo>
                  <a:lnTo>
                    <a:pt x="66" y="78"/>
                  </a:lnTo>
                  <a:lnTo>
                    <a:pt x="63" y="78"/>
                  </a:lnTo>
                  <a:lnTo>
                    <a:pt x="63" y="73"/>
                  </a:lnTo>
                  <a:lnTo>
                    <a:pt x="61" y="73"/>
                  </a:lnTo>
                  <a:lnTo>
                    <a:pt x="61" y="71"/>
                  </a:lnTo>
                  <a:lnTo>
                    <a:pt x="59" y="71"/>
                  </a:lnTo>
                  <a:lnTo>
                    <a:pt x="59" y="66"/>
                  </a:lnTo>
                  <a:lnTo>
                    <a:pt x="57" y="66"/>
                  </a:lnTo>
                  <a:lnTo>
                    <a:pt x="57" y="60"/>
                  </a:lnTo>
                  <a:lnTo>
                    <a:pt x="55" y="60"/>
                  </a:lnTo>
                  <a:lnTo>
                    <a:pt x="55" y="52"/>
                  </a:lnTo>
                  <a:lnTo>
                    <a:pt x="53" y="52"/>
                  </a:lnTo>
                  <a:lnTo>
                    <a:pt x="53" y="48"/>
                  </a:lnTo>
                  <a:lnTo>
                    <a:pt x="51" y="48"/>
                  </a:lnTo>
                  <a:lnTo>
                    <a:pt x="51" y="40"/>
                  </a:lnTo>
                  <a:lnTo>
                    <a:pt x="50" y="40"/>
                  </a:lnTo>
                  <a:lnTo>
                    <a:pt x="50" y="34"/>
                  </a:lnTo>
                  <a:lnTo>
                    <a:pt x="47" y="34"/>
                  </a:lnTo>
                  <a:lnTo>
                    <a:pt x="47" y="31"/>
                  </a:lnTo>
                  <a:lnTo>
                    <a:pt x="45" y="31"/>
                  </a:lnTo>
                  <a:lnTo>
                    <a:pt x="45" y="28"/>
                  </a:lnTo>
                  <a:lnTo>
                    <a:pt x="43" y="28"/>
                  </a:lnTo>
                  <a:lnTo>
                    <a:pt x="43" y="26"/>
                  </a:lnTo>
                  <a:lnTo>
                    <a:pt x="41" y="26"/>
                  </a:lnTo>
                  <a:lnTo>
                    <a:pt x="41" y="24"/>
                  </a:lnTo>
                  <a:lnTo>
                    <a:pt x="37" y="24"/>
                  </a:lnTo>
                  <a:lnTo>
                    <a:pt x="37" y="23"/>
                  </a:lnTo>
                  <a:lnTo>
                    <a:pt x="33" y="23"/>
                  </a:lnTo>
                  <a:lnTo>
                    <a:pt x="33" y="19"/>
                  </a:lnTo>
                  <a:lnTo>
                    <a:pt x="28" y="19"/>
                  </a:lnTo>
                  <a:lnTo>
                    <a:pt x="28" y="18"/>
                  </a:lnTo>
                  <a:lnTo>
                    <a:pt x="25" y="18"/>
                  </a:lnTo>
                  <a:lnTo>
                    <a:pt x="25" y="14"/>
                  </a:lnTo>
                  <a:lnTo>
                    <a:pt x="23" y="14"/>
                  </a:lnTo>
                  <a:lnTo>
                    <a:pt x="23" y="11"/>
                  </a:lnTo>
                  <a:lnTo>
                    <a:pt x="20" y="11"/>
                  </a:lnTo>
                  <a:lnTo>
                    <a:pt x="20" y="10"/>
                  </a:lnTo>
                  <a:lnTo>
                    <a:pt x="18" y="10"/>
                  </a:lnTo>
                  <a:lnTo>
                    <a:pt x="18" y="9"/>
                  </a:lnTo>
                  <a:lnTo>
                    <a:pt x="15" y="9"/>
                  </a:lnTo>
                  <a:lnTo>
                    <a:pt x="15" y="7"/>
                  </a:lnTo>
                  <a:lnTo>
                    <a:pt x="14" y="7"/>
                  </a:lnTo>
                  <a:lnTo>
                    <a:pt x="14" y="5"/>
                  </a:lnTo>
                  <a:lnTo>
                    <a:pt x="11" y="5"/>
                  </a:lnTo>
                  <a:lnTo>
                    <a:pt x="11" y="3"/>
                  </a:lnTo>
                  <a:lnTo>
                    <a:pt x="9" y="3"/>
                  </a:lnTo>
                  <a:lnTo>
                    <a:pt x="9" y="2"/>
                  </a:lnTo>
                  <a:lnTo>
                    <a:pt x="5" y="2"/>
                  </a:lnTo>
                  <a:lnTo>
                    <a:pt x="5" y="0"/>
                  </a:lnTo>
                  <a:lnTo>
                    <a:pt x="0" y="0"/>
                  </a:lnTo>
                </a:path>
              </a:pathLst>
            </a:custGeom>
            <a:solidFill>
              <a:srgbClr val="FFFFFF"/>
            </a:solidFill>
            <a:ln w="25400">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fr-FR" sz="1400"/>
            </a:p>
          </p:txBody>
        </p:sp>
        <p:sp>
          <p:nvSpPr>
            <p:cNvPr id="38" name="Oval 37"/>
            <p:cNvSpPr/>
            <p:nvPr/>
          </p:nvSpPr>
          <p:spPr>
            <a:xfrm>
              <a:off x="6875776" y="497009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39" name="Oval 38"/>
            <p:cNvSpPr/>
            <p:nvPr/>
          </p:nvSpPr>
          <p:spPr>
            <a:xfrm>
              <a:off x="6782666" y="497009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40" name="Oval 39"/>
            <p:cNvSpPr/>
            <p:nvPr/>
          </p:nvSpPr>
          <p:spPr>
            <a:xfrm>
              <a:off x="6689556" y="497009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41" name="Oval 40"/>
            <p:cNvSpPr/>
            <p:nvPr/>
          </p:nvSpPr>
          <p:spPr>
            <a:xfrm>
              <a:off x="6286635" y="494276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42" name="Oval 41"/>
            <p:cNvSpPr/>
            <p:nvPr/>
          </p:nvSpPr>
          <p:spPr>
            <a:xfrm>
              <a:off x="6193525" y="494276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43" name="Oval 42"/>
            <p:cNvSpPr/>
            <p:nvPr/>
          </p:nvSpPr>
          <p:spPr>
            <a:xfrm>
              <a:off x="5877197" y="484120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44" name="Oval 43"/>
            <p:cNvSpPr/>
            <p:nvPr/>
          </p:nvSpPr>
          <p:spPr>
            <a:xfrm>
              <a:off x="5535819" y="470958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45" name="Oval 44"/>
            <p:cNvSpPr/>
            <p:nvPr/>
          </p:nvSpPr>
          <p:spPr>
            <a:xfrm>
              <a:off x="5409871" y="463057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46" name="Oval 45"/>
            <p:cNvSpPr/>
            <p:nvPr/>
          </p:nvSpPr>
          <p:spPr>
            <a:xfrm>
              <a:off x="5349053" y="4616687"/>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47" name="Oval 46"/>
            <p:cNvSpPr/>
            <p:nvPr/>
          </p:nvSpPr>
          <p:spPr>
            <a:xfrm>
              <a:off x="5288235" y="460280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48" name="Oval 47"/>
            <p:cNvSpPr/>
            <p:nvPr/>
          </p:nvSpPr>
          <p:spPr>
            <a:xfrm>
              <a:off x="5165765" y="453013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49" name="Oval 48"/>
            <p:cNvSpPr/>
            <p:nvPr/>
          </p:nvSpPr>
          <p:spPr>
            <a:xfrm>
              <a:off x="5104947" y="447617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50" name="Oval 49"/>
            <p:cNvSpPr/>
            <p:nvPr/>
          </p:nvSpPr>
          <p:spPr>
            <a:xfrm>
              <a:off x="5044129" y="446228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51" name="Oval 50"/>
            <p:cNvSpPr/>
            <p:nvPr/>
          </p:nvSpPr>
          <p:spPr>
            <a:xfrm>
              <a:off x="4972494" y="445906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52" name="Oval 51"/>
            <p:cNvSpPr/>
            <p:nvPr/>
          </p:nvSpPr>
          <p:spPr>
            <a:xfrm>
              <a:off x="4911676" y="442013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53" name="Oval 52"/>
            <p:cNvSpPr/>
            <p:nvPr/>
          </p:nvSpPr>
          <p:spPr>
            <a:xfrm>
              <a:off x="4862674" y="438706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54" name="Oval 53"/>
            <p:cNvSpPr/>
            <p:nvPr/>
          </p:nvSpPr>
          <p:spPr>
            <a:xfrm>
              <a:off x="4813672" y="432644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55" name="Oval 54"/>
            <p:cNvSpPr/>
            <p:nvPr/>
          </p:nvSpPr>
          <p:spPr>
            <a:xfrm>
              <a:off x="4666975" y="432343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56" name="Oval 55"/>
            <p:cNvSpPr/>
            <p:nvPr/>
          </p:nvSpPr>
          <p:spPr>
            <a:xfrm>
              <a:off x="4520278" y="420269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57" name="Oval 56"/>
            <p:cNvSpPr/>
            <p:nvPr/>
          </p:nvSpPr>
          <p:spPr>
            <a:xfrm>
              <a:off x="4473781" y="414458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58" name="Oval 57"/>
            <p:cNvSpPr/>
            <p:nvPr/>
          </p:nvSpPr>
          <p:spPr>
            <a:xfrm>
              <a:off x="4359553" y="404197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59" name="Oval 58"/>
            <p:cNvSpPr/>
            <p:nvPr/>
          </p:nvSpPr>
          <p:spPr>
            <a:xfrm>
              <a:off x="4313056" y="399638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60" name="Oval 59"/>
            <p:cNvSpPr/>
            <p:nvPr/>
          </p:nvSpPr>
          <p:spPr>
            <a:xfrm>
              <a:off x="4282656" y="391398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61" name="Oval 60"/>
            <p:cNvSpPr/>
            <p:nvPr/>
          </p:nvSpPr>
          <p:spPr>
            <a:xfrm>
              <a:off x="4228931" y="387798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62" name="Oval 61"/>
            <p:cNvSpPr/>
            <p:nvPr/>
          </p:nvSpPr>
          <p:spPr>
            <a:xfrm>
              <a:off x="4175206" y="380942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63" name="Oval 62"/>
            <p:cNvSpPr/>
            <p:nvPr/>
          </p:nvSpPr>
          <p:spPr>
            <a:xfrm>
              <a:off x="4121481" y="374085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64" name="Oval 63"/>
            <p:cNvSpPr/>
            <p:nvPr/>
          </p:nvSpPr>
          <p:spPr>
            <a:xfrm>
              <a:off x="4077776" y="368231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65" name="Oval 64"/>
            <p:cNvSpPr/>
            <p:nvPr/>
          </p:nvSpPr>
          <p:spPr>
            <a:xfrm>
              <a:off x="4021546" y="363629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66" name="Oval 65"/>
            <p:cNvSpPr/>
            <p:nvPr/>
          </p:nvSpPr>
          <p:spPr>
            <a:xfrm>
              <a:off x="3955051" y="358196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67" name="Oval 66"/>
            <p:cNvSpPr/>
            <p:nvPr/>
          </p:nvSpPr>
          <p:spPr>
            <a:xfrm>
              <a:off x="3911101" y="352764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68" name="Oval 67"/>
            <p:cNvSpPr/>
            <p:nvPr/>
          </p:nvSpPr>
          <p:spPr>
            <a:xfrm>
              <a:off x="3867151" y="347332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69" name="Oval 68"/>
            <p:cNvSpPr/>
            <p:nvPr/>
          </p:nvSpPr>
          <p:spPr>
            <a:xfrm>
              <a:off x="3876787" y="339867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70" name="Oval 69"/>
            <p:cNvSpPr/>
            <p:nvPr/>
          </p:nvSpPr>
          <p:spPr>
            <a:xfrm>
              <a:off x="3832837" y="334435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71" name="Oval 70"/>
            <p:cNvSpPr/>
            <p:nvPr/>
          </p:nvSpPr>
          <p:spPr>
            <a:xfrm>
              <a:off x="3788887" y="329003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72" name="Oval 71"/>
            <p:cNvSpPr/>
            <p:nvPr/>
          </p:nvSpPr>
          <p:spPr>
            <a:xfrm>
              <a:off x="3615014" y="308798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73" name="Oval 72"/>
            <p:cNvSpPr/>
            <p:nvPr/>
          </p:nvSpPr>
          <p:spPr>
            <a:xfrm>
              <a:off x="3569544" y="299831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74" name="Oval 73"/>
            <p:cNvSpPr/>
            <p:nvPr/>
          </p:nvSpPr>
          <p:spPr>
            <a:xfrm>
              <a:off x="3543868" y="295985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75" name="Oval 74"/>
            <p:cNvSpPr/>
            <p:nvPr/>
          </p:nvSpPr>
          <p:spPr>
            <a:xfrm>
              <a:off x="3533048" y="288033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76" name="Oval 75"/>
            <p:cNvSpPr/>
            <p:nvPr/>
          </p:nvSpPr>
          <p:spPr>
            <a:xfrm>
              <a:off x="3512208" y="281334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77" name="Oval 76"/>
            <p:cNvSpPr/>
            <p:nvPr/>
          </p:nvSpPr>
          <p:spPr>
            <a:xfrm>
              <a:off x="3476338" y="272130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78" name="Oval 77"/>
            <p:cNvSpPr/>
            <p:nvPr/>
          </p:nvSpPr>
          <p:spPr>
            <a:xfrm>
              <a:off x="2873406" y="208256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cxnSp>
          <p:nvCxnSpPr>
            <p:cNvPr id="79" name="Straight Connector 78"/>
            <p:cNvCxnSpPr>
              <a:endCxn id="67" idx="4"/>
            </p:cNvCxnSpPr>
            <p:nvPr/>
          </p:nvCxnSpPr>
          <p:spPr>
            <a:xfrm>
              <a:off x="2769756" y="3581968"/>
              <a:ext cx="1177345" cy="17678"/>
            </a:xfrm>
            <a:prstGeom prst="line">
              <a:avLst/>
            </a:prstGeom>
            <a:ln w="254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endCxn id="66" idx="2"/>
            </p:cNvCxnSpPr>
            <p:nvPr/>
          </p:nvCxnSpPr>
          <p:spPr>
            <a:xfrm flipV="1">
              <a:off x="3955051" y="3617968"/>
              <a:ext cx="0" cy="1553834"/>
            </a:xfrm>
            <a:prstGeom prst="line">
              <a:avLst/>
            </a:prstGeom>
            <a:ln w="2540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5208897" y="2131555"/>
            <a:ext cx="3469019" cy="830997"/>
          </a:xfrm>
          <a:prstGeom prst="rect">
            <a:avLst/>
          </a:prstGeom>
          <a:noFill/>
        </p:spPr>
        <p:txBody>
          <a:bodyPr wrap="none" rtlCol="0">
            <a:spAutoFit/>
          </a:bodyPr>
          <a:lstStyle/>
          <a:p>
            <a:pPr>
              <a:tabLst>
                <a:tab pos="719138" algn="l"/>
              </a:tabLst>
            </a:pPr>
            <a:r>
              <a:rPr lang="fr-FR" sz="1600" b="1" dirty="0" smtClean="0"/>
              <a:t>SSPm 	2,8 mois (IC95% 2,7 - 3,3)</a:t>
            </a:r>
          </a:p>
          <a:p>
            <a:pPr>
              <a:tabLst>
                <a:tab pos="719138" algn="l"/>
              </a:tabLst>
            </a:pPr>
            <a:r>
              <a:rPr lang="fr-FR" sz="1600" dirty="0" smtClean="0"/>
              <a:t>TRO 	2,4% (IC95% 1,2 - 4,2)</a:t>
            </a:r>
          </a:p>
          <a:p>
            <a:pPr>
              <a:tabLst>
                <a:tab pos="719138" algn="l"/>
              </a:tabLst>
            </a:pPr>
            <a:r>
              <a:rPr lang="fr-FR" sz="1600" dirty="0" smtClean="0"/>
              <a:t>TCM 	36,8% (IC95% 32,4 - 41,4)</a:t>
            </a:r>
            <a:endParaRPr lang="fr-FR" sz="1600" dirty="0"/>
          </a:p>
        </p:txBody>
      </p:sp>
    </p:spTree>
    <p:extLst>
      <p:ext uri="{BB962C8B-B14F-4D97-AF65-F5344CB8AC3E}">
        <p14:creationId xmlns:p14="http://schemas.microsoft.com/office/powerpoint/2010/main" val="14486756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O-013: Tolérance et efficacité du trifluridine/tipiracil dans le cancer colorectal métastatique (CCRm) prétraité: résultats préliminaires de l’étude internationale ouverte de phase </a:t>
            </a:r>
            <a:r>
              <a:rPr lang="fr-FR" dirty="0" err="1" smtClean="0"/>
              <a:t>IIIb</a:t>
            </a:r>
            <a:r>
              <a:rPr lang="fr-FR" dirty="0" smtClean="0"/>
              <a:t> PRECONNECT – Falcone A, et al</a:t>
            </a:r>
            <a:endParaRPr lang="fr-FR" dirty="0"/>
          </a:p>
        </p:txBody>
      </p:sp>
      <p:sp>
        <p:nvSpPr>
          <p:cNvPr id="6" name="Content Placeholder 2"/>
          <p:cNvSpPr>
            <a:spLocks noGrp="1"/>
          </p:cNvSpPr>
          <p:nvPr>
            <p:ph idx="1"/>
          </p:nvPr>
        </p:nvSpPr>
        <p:spPr/>
        <p:txBody>
          <a:bodyPr/>
          <a:lstStyle/>
          <a:p>
            <a:pPr marL="0" indent="0">
              <a:buNone/>
            </a:pPr>
            <a:r>
              <a:rPr lang="fr-FR" b="1" dirty="0" smtClean="0"/>
              <a:t>Résultats</a:t>
            </a:r>
          </a:p>
          <a:p>
            <a:pPr marL="0" indent="0" algn="ctr">
              <a:buNone/>
            </a:pPr>
            <a:r>
              <a:rPr lang="fr-FR" b="1" dirty="0" smtClean="0"/>
              <a:t>Détérioration ECOG PS – délai jusqu’à ECOG PS </a:t>
            </a:r>
            <a:r>
              <a:rPr lang="fr-FR" b="1" dirty="0" smtClean="0">
                <a:latin typeface="Arial" panose="020B0604020202020204" pitchFamily="34" charset="0"/>
                <a:cs typeface="Arial" panose="020B0604020202020204" pitchFamily="34" charset="0"/>
              </a:rPr>
              <a:t>≥</a:t>
            </a:r>
            <a:r>
              <a:rPr lang="fr-FR" b="1" dirty="0" smtClean="0"/>
              <a:t>2</a:t>
            </a:r>
            <a:endParaRPr lang="fr-FR" b="1" dirty="0"/>
          </a:p>
        </p:txBody>
      </p:sp>
      <p:sp>
        <p:nvSpPr>
          <p:cNvPr id="5" name="Text Placeholder 4"/>
          <p:cNvSpPr>
            <a:spLocks noGrp="1"/>
          </p:cNvSpPr>
          <p:nvPr>
            <p:ph type="body" sz="quarter" idx="11"/>
          </p:nvPr>
        </p:nvSpPr>
        <p:spPr/>
        <p:txBody>
          <a:bodyPr/>
          <a:lstStyle/>
          <a:p>
            <a:r>
              <a:rPr lang="fr-FR" smtClean="0"/>
              <a:t/>
            </a:r>
            <a:br>
              <a:rPr lang="fr-FR" smtClean="0"/>
            </a:br>
            <a:r>
              <a:rPr lang="fr-FR" smtClean="0"/>
              <a:t>Falcone A, et al, Ann Oncol 2018;29(suppl 5):abstr O-013</a:t>
            </a:r>
            <a:endParaRPr lang="fr-FR"/>
          </a:p>
        </p:txBody>
      </p:sp>
      <p:sp>
        <p:nvSpPr>
          <p:cNvPr id="7" name="Freeform 6"/>
          <p:cNvSpPr>
            <a:spLocks/>
          </p:cNvSpPr>
          <p:nvPr/>
        </p:nvSpPr>
        <p:spPr bwMode="auto">
          <a:xfrm>
            <a:off x="2769756" y="2118569"/>
            <a:ext cx="4488255" cy="3052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8" name="Line 6"/>
          <p:cNvSpPr>
            <a:spLocks noChangeShapeType="1"/>
          </p:cNvSpPr>
          <p:nvPr/>
        </p:nvSpPr>
        <p:spPr bwMode="auto">
          <a:xfrm>
            <a:off x="2665105" y="2118568"/>
            <a:ext cx="1046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9" name="Line 7"/>
          <p:cNvSpPr>
            <a:spLocks noChangeShapeType="1"/>
          </p:cNvSpPr>
          <p:nvPr/>
        </p:nvSpPr>
        <p:spPr bwMode="auto">
          <a:xfrm>
            <a:off x="2665105" y="2697497"/>
            <a:ext cx="1046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0" name="Line 8"/>
          <p:cNvSpPr>
            <a:spLocks noChangeShapeType="1"/>
          </p:cNvSpPr>
          <p:nvPr/>
        </p:nvSpPr>
        <p:spPr bwMode="auto">
          <a:xfrm>
            <a:off x="2665105" y="3263742"/>
            <a:ext cx="1046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1" name="Line 9"/>
          <p:cNvSpPr>
            <a:spLocks noChangeShapeType="1"/>
          </p:cNvSpPr>
          <p:nvPr/>
        </p:nvSpPr>
        <p:spPr bwMode="auto">
          <a:xfrm>
            <a:off x="2665105" y="3849015"/>
            <a:ext cx="1046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2" name="Line 10"/>
          <p:cNvSpPr>
            <a:spLocks noChangeShapeType="1"/>
          </p:cNvSpPr>
          <p:nvPr/>
        </p:nvSpPr>
        <p:spPr bwMode="auto">
          <a:xfrm>
            <a:off x="2665105" y="4421604"/>
            <a:ext cx="1046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3" name="Line 11"/>
          <p:cNvSpPr>
            <a:spLocks noChangeShapeType="1"/>
          </p:cNvSpPr>
          <p:nvPr/>
        </p:nvSpPr>
        <p:spPr bwMode="auto">
          <a:xfrm>
            <a:off x="2665105" y="5000536"/>
            <a:ext cx="1046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4" name="Line 12"/>
          <p:cNvSpPr>
            <a:spLocks noChangeShapeType="1"/>
          </p:cNvSpPr>
          <p:nvPr/>
        </p:nvSpPr>
        <p:spPr bwMode="auto">
          <a:xfrm>
            <a:off x="5104163" y="5171802"/>
            <a:ext cx="0" cy="1351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5" name="Line 13"/>
          <p:cNvSpPr>
            <a:spLocks noChangeShapeType="1"/>
          </p:cNvSpPr>
          <p:nvPr/>
        </p:nvSpPr>
        <p:spPr bwMode="auto">
          <a:xfrm>
            <a:off x="4346002" y="5171802"/>
            <a:ext cx="0" cy="1351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6" name="Line 17"/>
          <p:cNvSpPr>
            <a:spLocks noChangeShapeType="1"/>
          </p:cNvSpPr>
          <p:nvPr/>
        </p:nvSpPr>
        <p:spPr bwMode="auto">
          <a:xfrm>
            <a:off x="7263965" y="5171802"/>
            <a:ext cx="0" cy="1351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7" name="Line 19"/>
          <p:cNvSpPr>
            <a:spLocks noChangeShapeType="1"/>
          </p:cNvSpPr>
          <p:nvPr/>
        </p:nvSpPr>
        <p:spPr bwMode="auto">
          <a:xfrm>
            <a:off x="3577707" y="5171802"/>
            <a:ext cx="0" cy="1351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18" name="Line 21"/>
          <p:cNvSpPr>
            <a:spLocks noChangeShapeType="1"/>
          </p:cNvSpPr>
          <p:nvPr/>
        </p:nvSpPr>
        <p:spPr bwMode="auto">
          <a:xfrm>
            <a:off x="2873406" y="5171802"/>
            <a:ext cx="0" cy="1351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cs typeface="Arial" panose="020B0604020202020204" pitchFamily="34" charset="0"/>
            </a:endParaRPr>
          </a:p>
        </p:txBody>
      </p:sp>
      <p:sp>
        <p:nvSpPr>
          <p:cNvPr id="19" name="TextBox 18"/>
          <p:cNvSpPr txBox="1"/>
          <p:nvPr/>
        </p:nvSpPr>
        <p:spPr>
          <a:xfrm rot="16200000">
            <a:off x="1330908" y="3500080"/>
            <a:ext cx="1791463" cy="307777"/>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Sans évènement, %</a:t>
            </a:r>
            <a:endParaRPr lang="fr-FR" sz="1400" dirty="0">
              <a:cs typeface="Arial" panose="020B0604020202020204" pitchFamily="34" charset="0"/>
            </a:endParaRPr>
          </a:p>
        </p:txBody>
      </p:sp>
      <p:sp>
        <p:nvSpPr>
          <p:cNvPr id="20" name="TextBox 19"/>
          <p:cNvSpPr txBox="1"/>
          <p:nvPr/>
        </p:nvSpPr>
        <p:spPr>
          <a:xfrm>
            <a:off x="4834265" y="5407685"/>
            <a:ext cx="563726" cy="307777"/>
          </a:xfrm>
          <a:prstGeom prst="rect">
            <a:avLst/>
          </a:prstGeom>
          <a:noFill/>
        </p:spPr>
        <p:txBody>
          <a:bodyPr wrap="none" rtlCol="0">
            <a:spAutoFit/>
          </a:bodyPr>
          <a:lstStyle/>
          <a:p>
            <a:pPr algn="ctr" fontAlgn="base">
              <a:spcBef>
                <a:spcPct val="0"/>
              </a:spcBef>
              <a:spcAft>
                <a:spcPct val="0"/>
              </a:spcAft>
            </a:pPr>
            <a:r>
              <a:rPr lang="fr-FR" sz="1400" dirty="0" smtClean="0">
                <a:cs typeface="Arial" panose="020B0604020202020204" pitchFamily="34" charset="0"/>
              </a:rPr>
              <a:t>Mois</a:t>
            </a:r>
            <a:endParaRPr lang="fr-FR" sz="1400" dirty="0">
              <a:cs typeface="Arial" panose="020B0604020202020204" pitchFamily="34" charset="0"/>
            </a:endParaRPr>
          </a:p>
        </p:txBody>
      </p:sp>
      <p:sp>
        <p:nvSpPr>
          <p:cNvPr id="21" name="TextBox 20"/>
          <p:cNvSpPr txBox="1"/>
          <p:nvPr/>
        </p:nvSpPr>
        <p:spPr>
          <a:xfrm>
            <a:off x="2239287" y="1961410"/>
            <a:ext cx="482824" cy="307777"/>
          </a:xfrm>
          <a:prstGeom prst="rect">
            <a:avLst/>
          </a:prstGeom>
          <a:noFill/>
        </p:spPr>
        <p:txBody>
          <a:bodyPr wrap="none" rtlCol="0" anchor="ctr" anchorCtr="0">
            <a:spAutoFit/>
          </a:bodyPr>
          <a:lstStyle/>
          <a:p>
            <a:pPr algn="r"/>
            <a:r>
              <a:rPr lang="fr-FR" sz="1400" smtClean="0">
                <a:cs typeface="Arial" panose="020B0604020202020204" pitchFamily="34" charset="0"/>
              </a:rPr>
              <a:t>100</a:t>
            </a:r>
            <a:endParaRPr lang="fr-FR" sz="1400">
              <a:cs typeface="Arial" panose="020B0604020202020204" pitchFamily="34" charset="0"/>
            </a:endParaRPr>
          </a:p>
        </p:txBody>
      </p:sp>
      <p:sp>
        <p:nvSpPr>
          <p:cNvPr id="22" name="TextBox 21"/>
          <p:cNvSpPr txBox="1"/>
          <p:nvPr/>
        </p:nvSpPr>
        <p:spPr>
          <a:xfrm>
            <a:off x="2338679" y="2542622"/>
            <a:ext cx="383438" cy="307777"/>
          </a:xfrm>
          <a:prstGeom prst="rect">
            <a:avLst/>
          </a:prstGeom>
          <a:noFill/>
        </p:spPr>
        <p:txBody>
          <a:bodyPr wrap="none" rtlCol="0" anchor="ctr" anchorCtr="0">
            <a:spAutoFit/>
          </a:bodyPr>
          <a:lstStyle/>
          <a:p>
            <a:pPr algn="r"/>
            <a:r>
              <a:rPr lang="fr-FR" sz="1400" smtClean="0">
                <a:cs typeface="Arial" panose="020B0604020202020204" pitchFamily="34" charset="0"/>
              </a:rPr>
              <a:t>80</a:t>
            </a:r>
            <a:endParaRPr lang="fr-FR" sz="1400">
              <a:cs typeface="Arial" panose="020B0604020202020204" pitchFamily="34" charset="0"/>
            </a:endParaRPr>
          </a:p>
        </p:txBody>
      </p:sp>
      <p:sp>
        <p:nvSpPr>
          <p:cNvPr id="23" name="TextBox 22"/>
          <p:cNvSpPr txBox="1"/>
          <p:nvPr/>
        </p:nvSpPr>
        <p:spPr>
          <a:xfrm>
            <a:off x="2338679" y="3108596"/>
            <a:ext cx="383438" cy="307777"/>
          </a:xfrm>
          <a:prstGeom prst="rect">
            <a:avLst/>
          </a:prstGeom>
          <a:noFill/>
        </p:spPr>
        <p:txBody>
          <a:bodyPr wrap="none" rtlCol="0" anchor="ctr" anchorCtr="0">
            <a:spAutoFit/>
          </a:bodyPr>
          <a:lstStyle/>
          <a:p>
            <a:pPr algn="r"/>
            <a:r>
              <a:rPr lang="fr-FR" sz="1400" smtClean="0">
                <a:cs typeface="Arial" panose="020B0604020202020204" pitchFamily="34" charset="0"/>
              </a:rPr>
              <a:t>60</a:t>
            </a:r>
            <a:endParaRPr lang="fr-FR" sz="1400">
              <a:cs typeface="Arial" panose="020B0604020202020204" pitchFamily="34" charset="0"/>
            </a:endParaRPr>
          </a:p>
        </p:txBody>
      </p:sp>
      <p:sp>
        <p:nvSpPr>
          <p:cNvPr id="24" name="TextBox 23"/>
          <p:cNvSpPr txBox="1"/>
          <p:nvPr/>
        </p:nvSpPr>
        <p:spPr>
          <a:xfrm>
            <a:off x="2338679" y="3693597"/>
            <a:ext cx="383438" cy="307777"/>
          </a:xfrm>
          <a:prstGeom prst="rect">
            <a:avLst/>
          </a:prstGeom>
          <a:noFill/>
        </p:spPr>
        <p:txBody>
          <a:bodyPr wrap="none" rtlCol="0" anchor="ctr" anchorCtr="0">
            <a:spAutoFit/>
          </a:bodyPr>
          <a:lstStyle/>
          <a:p>
            <a:pPr algn="r"/>
            <a:r>
              <a:rPr lang="fr-FR" sz="1400" smtClean="0">
                <a:cs typeface="Arial" panose="020B0604020202020204" pitchFamily="34" charset="0"/>
              </a:rPr>
              <a:t>40</a:t>
            </a:r>
            <a:endParaRPr lang="fr-FR" sz="1400">
              <a:cs typeface="Arial" panose="020B0604020202020204" pitchFamily="34" charset="0"/>
            </a:endParaRPr>
          </a:p>
        </p:txBody>
      </p:sp>
      <p:sp>
        <p:nvSpPr>
          <p:cNvPr id="25" name="TextBox 24"/>
          <p:cNvSpPr txBox="1"/>
          <p:nvPr/>
        </p:nvSpPr>
        <p:spPr>
          <a:xfrm>
            <a:off x="2338679" y="4265913"/>
            <a:ext cx="383438" cy="307777"/>
          </a:xfrm>
          <a:prstGeom prst="rect">
            <a:avLst/>
          </a:prstGeom>
          <a:noFill/>
        </p:spPr>
        <p:txBody>
          <a:bodyPr wrap="none" rtlCol="0" anchor="ctr" anchorCtr="0">
            <a:spAutoFit/>
          </a:bodyPr>
          <a:lstStyle/>
          <a:p>
            <a:pPr algn="r"/>
            <a:r>
              <a:rPr lang="fr-FR" sz="1400" smtClean="0">
                <a:cs typeface="Arial" panose="020B0604020202020204" pitchFamily="34" charset="0"/>
              </a:rPr>
              <a:t>20</a:t>
            </a:r>
            <a:endParaRPr lang="fr-FR" sz="1400">
              <a:cs typeface="Arial" panose="020B0604020202020204" pitchFamily="34" charset="0"/>
            </a:endParaRPr>
          </a:p>
        </p:txBody>
      </p:sp>
      <p:sp>
        <p:nvSpPr>
          <p:cNvPr id="26" name="TextBox 25"/>
          <p:cNvSpPr txBox="1"/>
          <p:nvPr/>
        </p:nvSpPr>
        <p:spPr>
          <a:xfrm>
            <a:off x="2288989" y="4844572"/>
            <a:ext cx="433132" cy="307777"/>
          </a:xfrm>
          <a:prstGeom prst="rect">
            <a:avLst/>
          </a:prstGeom>
          <a:noFill/>
        </p:spPr>
        <p:txBody>
          <a:bodyPr wrap="none" rtlCol="0" anchor="ctr" anchorCtr="0">
            <a:spAutoFit/>
          </a:bodyPr>
          <a:lstStyle/>
          <a:p>
            <a:pPr algn="r"/>
            <a:r>
              <a:rPr lang="fr-FR" sz="1400" smtClean="0">
                <a:cs typeface="Arial" panose="020B0604020202020204" pitchFamily="34" charset="0"/>
              </a:rPr>
              <a:t>0,0</a:t>
            </a:r>
            <a:endParaRPr lang="fr-FR" sz="1400">
              <a:cs typeface="Arial" panose="020B0604020202020204" pitchFamily="34" charset="0"/>
            </a:endParaRPr>
          </a:p>
        </p:txBody>
      </p:sp>
      <p:sp>
        <p:nvSpPr>
          <p:cNvPr id="27" name="TextBox 26"/>
          <p:cNvSpPr txBox="1"/>
          <p:nvPr/>
        </p:nvSpPr>
        <p:spPr>
          <a:xfrm>
            <a:off x="2637707" y="5240303"/>
            <a:ext cx="482824" cy="738664"/>
          </a:xfrm>
          <a:prstGeom prst="rect">
            <a:avLst/>
          </a:prstGeom>
          <a:noFill/>
        </p:spPr>
        <p:txBody>
          <a:bodyPr wrap="none" rtlCol="0" anchor="t" anchorCtr="0">
            <a:spAutoFit/>
          </a:bodyPr>
          <a:lstStyle/>
          <a:p>
            <a:pPr algn="ctr"/>
            <a:r>
              <a:rPr lang="fr-FR" sz="1400" smtClean="0">
                <a:cs typeface="Arial" panose="020B0604020202020204" pitchFamily="34" charset="0"/>
              </a:rPr>
              <a:t>0</a:t>
            </a:r>
          </a:p>
          <a:p>
            <a:pPr algn="ctr"/>
            <a:endParaRPr lang="fr-FR" sz="1400" smtClean="0">
              <a:cs typeface="Arial" panose="020B0604020202020204" pitchFamily="34" charset="0"/>
            </a:endParaRPr>
          </a:p>
          <a:p>
            <a:pPr algn="ctr"/>
            <a:r>
              <a:rPr lang="fr-FR" sz="1400" smtClean="0">
                <a:cs typeface="Arial" panose="020B0604020202020204" pitchFamily="34" charset="0"/>
              </a:rPr>
              <a:t>432</a:t>
            </a:r>
            <a:endParaRPr lang="fr-FR" sz="1400">
              <a:cs typeface="Arial" panose="020B0604020202020204" pitchFamily="34" charset="0"/>
            </a:endParaRPr>
          </a:p>
        </p:txBody>
      </p:sp>
      <p:sp>
        <p:nvSpPr>
          <p:cNvPr id="28" name="TextBox 27"/>
          <p:cNvSpPr txBox="1"/>
          <p:nvPr/>
        </p:nvSpPr>
        <p:spPr>
          <a:xfrm>
            <a:off x="3338456" y="5240303"/>
            <a:ext cx="482824" cy="738664"/>
          </a:xfrm>
          <a:prstGeom prst="rect">
            <a:avLst/>
          </a:prstGeom>
          <a:noFill/>
        </p:spPr>
        <p:txBody>
          <a:bodyPr wrap="none" rtlCol="0" anchor="t" anchorCtr="0">
            <a:spAutoFit/>
          </a:bodyPr>
          <a:lstStyle/>
          <a:p>
            <a:pPr algn="ctr"/>
            <a:r>
              <a:rPr lang="fr-FR" sz="1400" smtClean="0">
                <a:cs typeface="Arial" panose="020B0604020202020204" pitchFamily="34" charset="0"/>
              </a:rPr>
              <a:t>2</a:t>
            </a:r>
          </a:p>
          <a:p>
            <a:pPr algn="ctr"/>
            <a:endParaRPr lang="fr-FR" sz="1400" smtClean="0">
              <a:cs typeface="Arial" panose="020B0604020202020204" pitchFamily="34" charset="0"/>
            </a:endParaRPr>
          </a:p>
          <a:p>
            <a:pPr algn="ctr"/>
            <a:r>
              <a:rPr lang="fr-FR" sz="1400" smtClean="0">
                <a:cs typeface="Arial" panose="020B0604020202020204" pitchFamily="34" charset="0"/>
              </a:rPr>
              <a:t>263</a:t>
            </a:r>
            <a:endParaRPr lang="fr-FR" sz="1400">
              <a:cs typeface="Arial" panose="020B0604020202020204" pitchFamily="34" charset="0"/>
            </a:endParaRPr>
          </a:p>
        </p:txBody>
      </p:sp>
      <p:sp>
        <p:nvSpPr>
          <p:cNvPr id="29" name="TextBox 28"/>
          <p:cNvSpPr txBox="1"/>
          <p:nvPr/>
        </p:nvSpPr>
        <p:spPr>
          <a:xfrm>
            <a:off x="4375164" y="5240303"/>
            <a:ext cx="184730" cy="307777"/>
          </a:xfrm>
          <a:prstGeom prst="rect">
            <a:avLst/>
          </a:prstGeom>
          <a:noFill/>
        </p:spPr>
        <p:txBody>
          <a:bodyPr wrap="none" rtlCol="0" anchor="t" anchorCtr="0">
            <a:spAutoFit/>
          </a:bodyPr>
          <a:lstStyle/>
          <a:p>
            <a:pPr algn="ctr"/>
            <a:endParaRPr lang="fr-FR" sz="1400">
              <a:cs typeface="Arial" panose="020B0604020202020204" pitchFamily="34" charset="0"/>
            </a:endParaRPr>
          </a:p>
        </p:txBody>
      </p:sp>
      <p:sp>
        <p:nvSpPr>
          <p:cNvPr id="30" name="TextBox 29"/>
          <p:cNvSpPr txBox="1"/>
          <p:nvPr/>
        </p:nvSpPr>
        <p:spPr>
          <a:xfrm>
            <a:off x="4100198" y="5240303"/>
            <a:ext cx="482824" cy="738664"/>
          </a:xfrm>
          <a:prstGeom prst="rect">
            <a:avLst/>
          </a:prstGeom>
          <a:noFill/>
        </p:spPr>
        <p:txBody>
          <a:bodyPr wrap="none" rtlCol="0" anchor="t" anchorCtr="0">
            <a:spAutoFit/>
          </a:bodyPr>
          <a:lstStyle/>
          <a:p>
            <a:pPr algn="ctr"/>
            <a:r>
              <a:rPr lang="fr-FR" sz="1400" smtClean="0">
                <a:cs typeface="Arial" panose="020B0604020202020204" pitchFamily="34" charset="0"/>
              </a:rPr>
              <a:t>4</a:t>
            </a:r>
          </a:p>
          <a:p>
            <a:pPr algn="ctr"/>
            <a:endParaRPr lang="fr-FR" sz="1400" smtClean="0">
              <a:cs typeface="Arial" panose="020B0604020202020204" pitchFamily="34" charset="0"/>
            </a:endParaRPr>
          </a:p>
          <a:p>
            <a:pPr algn="ctr"/>
            <a:r>
              <a:rPr lang="fr-FR" sz="1400" smtClean="0">
                <a:cs typeface="Arial" panose="020B0604020202020204" pitchFamily="34" charset="0"/>
              </a:rPr>
              <a:t>129</a:t>
            </a:r>
            <a:endParaRPr lang="fr-FR" sz="1400">
              <a:cs typeface="Arial" panose="020B0604020202020204" pitchFamily="34" charset="0"/>
            </a:endParaRPr>
          </a:p>
        </p:txBody>
      </p:sp>
      <p:sp>
        <p:nvSpPr>
          <p:cNvPr id="31" name="TextBox 30"/>
          <p:cNvSpPr txBox="1"/>
          <p:nvPr/>
        </p:nvSpPr>
        <p:spPr>
          <a:xfrm>
            <a:off x="4919196" y="5240303"/>
            <a:ext cx="383438" cy="738664"/>
          </a:xfrm>
          <a:prstGeom prst="rect">
            <a:avLst/>
          </a:prstGeom>
          <a:noFill/>
        </p:spPr>
        <p:txBody>
          <a:bodyPr wrap="none" rtlCol="0" anchor="t" anchorCtr="0">
            <a:spAutoFit/>
          </a:bodyPr>
          <a:lstStyle/>
          <a:p>
            <a:pPr algn="ctr"/>
            <a:r>
              <a:rPr lang="fr-FR" sz="1400" smtClean="0">
                <a:cs typeface="Arial" panose="020B0604020202020204" pitchFamily="34" charset="0"/>
              </a:rPr>
              <a:t>6</a:t>
            </a:r>
          </a:p>
          <a:p>
            <a:pPr algn="ctr"/>
            <a:endParaRPr lang="fr-FR" sz="1400" smtClean="0">
              <a:cs typeface="Arial" panose="020B0604020202020204" pitchFamily="34" charset="0"/>
            </a:endParaRPr>
          </a:p>
          <a:p>
            <a:pPr algn="ctr"/>
            <a:r>
              <a:rPr lang="fr-FR" sz="1400" smtClean="0">
                <a:cs typeface="Arial" panose="020B0604020202020204" pitchFamily="34" charset="0"/>
              </a:rPr>
              <a:t>53</a:t>
            </a:r>
            <a:endParaRPr lang="fr-FR" sz="1400">
              <a:cs typeface="Arial" panose="020B0604020202020204" pitchFamily="34" charset="0"/>
            </a:endParaRPr>
          </a:p>
        </p:txBody>
      </p:sp>
      <p:sp>
        <p:nvSpPr>
          <p:cNvPr id="32" name="TextBox 31"/>
          <p:cNvSpPr txBox="1"/>
          <p:nvPr/>
        </p:nvSpPr>
        <p:spPr>
          <a:xfrm>
            <a:off x="7075823" y="5240303"/>
            <a:ext cx="383438" cy="738664"/>
          </a:xfrm>
          <a:prstGeom prst="rect">
            <a:avLst/>
          </a:prstGeom>
          <a:noFill/>
        </p:spPr>
        <p:txBody>
          <a:bodyPr wrap="none" rtlCol="0" anchor="t" anchorCtr="0">
            <a:spAutoFit/>
          </a:bodyPr>
          <a:lstStyle/>
          <a:p>
            <a:pPr algn="ctr"/>
            <a:r>
              <a:rPr lang="fr-FR" sz="1400" smtClean="0">
                <a:cs typeface="Arial" panose="020B0604020202020204" pitchFamily="34" charset="0"/>
              </a:rPr>
              <a:t>12</a:t>
            </a:r>
          </a:p>
          <a:p>
            <a:pPr algn="ctr"/>
            <a:endParaRPr lang="fr-FR" sz="1400" smtClean="0">
              <a:cs typeface="Arial" panose="020B0604020202020204" pitchFamily="34" charset="0"/>
            </a:endParaRPr>
          </a:p>
          <a:p>
            <a:pPr algn="ctr"/>
            <a:r>
              <a:rPr lang="fr-FR" sz="1400" smtClean="0">
                <a:cs typeface="Arial" panose="020B0604020202020204" pitchFamily="34" charset="0"/>
              </a:rPr>
              <a:t>0</a:t>
            </a:r>
            <a:endParaRPr lang="fr-FR" sz="1400">
              <a:cs typeface="Arial" panose="020B0604020202020204" pitchFamily="34" charset="0"/>
            </a:endParaRPr>
          </a:p>
        </p:txBody>
      </p:sp>
      <p:grpSp>
        <p:nvGrpSpPr>
          <p:cNvPr id="33" name="Group 32"/>
          <p:cNvGrpSpPr/>
          <p:nvPr/>
        </p:nvGrpSpPr>
        <p:grpSpPr>
          <a:xfrm>
            <a:off x="5655972" y="5171795"/>
            <a:ext cx="383437" cy="807165"/>
            <a:chOff x="2642554" y="5042971"/>
            <a:chExt cx="269990" cy="645824"/>
          </a:xfrm>
        </p:grpSpPr>
        <p:sp>
          <p:nvSpPr>
            <p:cNvPr id="34" name="Line 14"/>
            <p:cNvSpPr>
              <a:spLocks noChangeShapeType="1"/>
            </p:cNvSpPr>
            <p:nvPr/>
          </p:nvSpPr>
          <p:spPr bwMode="auto">
            <a:xfrm>
              <a:off x="2778728"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35" name="TextBox 34"/>
            <p:cNvSpPr txBox="1"/>
            <p:nvPr/>
          </p:nvSpPr>
          <p:spPr>
            <a:xfrm>
              <a:off x="2642554" y="5097780"/>
              <a:ext cx="269990" cy="591015"/>
            </a:xfrm>
            <a:prstGeom prst="rect">
              <a:avLst/>
            </a:prstGeom>
            <a:noFill/>
          </p:spPr>
          <p:txBody>
            <a:bodyPr wrap="none" rtlCol="0" anchor="t" anchorCtr="0">
              <a:spAutoFit/>
            </a:bodyPr>
            <a:lstStyle/>
            <a:p>
              <a:pPr algn="ctr"/>
              <a:r>
                <a:rPr lang="fr-FR" sz="1400" smtClean="0">
                  <a:cs typeface="Arial" panose="020B0604020202020204" pitchFamily="34" charset="0"/>
                </a:rPr>
                <a:t>8</a:t>
              </a:r>
            </a:p>
            <a:p>
              <a:pPr algn="ctr"/>
              <a:endParaRPr lang="fr-FR" sz="1400" smtClean="0">
                <a:cs typeface="Arial" panose="020B0604020202020204" pitchFamily="34" charset="0"/>
              </a:endParaRPr>
            </a:p>
            <a:p>
              <a:pPr algn="ctr"/>
              <a:r>
                <a:rPr lang="fr-FR" sz="1400" smtClean="0">
                  <a:cs typeface="Arial" panose="020B0604020202020204" pitchFamily="34" charset="0"/>
                </a:rPr>
                <a:t>15</a:t>
              </a:r>
              <a:endParaRPr lang="fr-FR" sz="1400">
                <a:cs typeface="Arial" panose="020B0604020202020204" pitchFamily="34" charset="0"/>
              </a:endParaRPr>
            </a:p>
          </p:txBody>
        </p:sp>
      </p:grpSp>
      <p:grpSp>
        <p:nvGrpSpPr>
          <p:cNvPr id="36" name="Group 35"/>
          <p:cNvGrpSpPr/>
          <p:nvPr/>
        </p:nvGrpSpPr>
        <p:grpSpPr>
          <a:xfrm>
            <a:off x="6384511" y="5171795"/>
            <a:ext cx="383438" cy="807165"/>
            <a:chOff x="2707398" y="5042971"/>
            <a:chExt cx="269990" cy="645824"/>
          </a:xfrm>
        </p:grpSpPr>
        <p:sp>
          <p:nvSpPr>
            <p:cNvPr id="37" name="Line 14"/>
            <p:cNvSpPr>
              <a:spLocks noChangeShapeType="1"/>
            </p:cNvSpPr>
            <p:nvPr/>
          </p:nvSpPr>
          <p:spPr bwMode="auto">
            <a:xfrm>
              <a:off x="2843570"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p>
          </p:txBody>
        </p:sp>
        <p:sp>
          <p:nvSpPr>
            <p:cNvPr id="38" name="TextBox 37"/>
            <p:cNvSpPr txBox="1"/>
            <p:nvPr/>
          </p:nvSpPr>
          <p:spPr>
            <a:xfrm>
              <a:off x="2707398" y="5097780"/>
              <a:ext cx="269990" cy="591015"/>
            </a:xfrm>
            <a:prstGeom prst="rect">
              <a:avLst/>
            </a:prstGeom>
            <a:noFill/>
          </p:spPr>
          <p:txBody>
            <a:bodyPr wrap="none" rtlCol="0" anchor="t" anchorCtr="0">
              <a:spAutoFit/>
            </a:bodyPr>
            <a:lstStyle/>
            <a:p>
              <a:pPr algn="ctr"/>
              <a:r>
                <a:rPr lang="fr-FR" sz="1400" smtClean="0">
                  <a:cs typeface="Arial" panose="020B0604020202020204" pitchFamily="34" charset="0"/>
                </a:rPr>
                <a:t>10</a:t>
              </a:r>
            </a:p>
            <a:p>
              <a:pPr algn="ctr"/>
              <a:endParaRPr lang="fr-FR" sz="1400" smtClean="0">
                <a:cs typeface="Arial" panose="020B0604020202020204" pitchFamily="34" charset="0"/>
              </a:endParaRPr>
            </a:p>
            <a:p>
              <a:pPr algn="ctr"/>
              <a:r>
                <a:rPr lang="fr-FR" sz="1400" smtClean="0">
                  <a:cs typeface="Arial" panose="020B0604020202020204" pitchFamily="34" charset="0"/>
                </a:rPr>
                <a:t>4</a:t>
              </a:r>
              <a:endParaRPr lang="fr-FR" sz="1400">
                <a:cs typeface="Arial" panose="020B0604020202020204" pitchFamily="34" charset="0"/>
              </a:endParaRPr>
            </a:p>
          </p:txBody>
        </p:sp>
      </p:grpSp>
      <p:sp>
        <p:nvSpPr>
          <p:cNvPr id="39" name="TextBox 38"/>
          <p:cNvSpPr txBox="1"/>
          <p:nvPr/>
        </p:nvSpPr>
        <p:spPr>
          <a:xfrm>
            <a:off x="1637770" y="5656790"/>
            <a:ext cx="314321" cy="307777"/>
          </a:xfrm>
          <a:prstGeom prst="rect">
            <a:avLst/>
          </a:prstGeom>
          <a:noFill/>
        </p:spPr>
        <p:txBody>
          <a:bodyPr wrap="none" rtlCol="0">
            <a:spAutoFit/>
          </a:bodyPr>
          <a:lstStyle/>
          <a:p>
            <a:r>
              <a:rPr lang="fr-FR" sz="1400" dirty="0" smtClean="0"/>
              <a:t>N</a:t>
            </a:r>
            <a:endParaRPr lang="fr-FR" sz="1400" dirty="0"/>
          </a:p>
        </p:txBody>
      </p:sp>
      <p:cxnSp>
        <p:nvCxnSpPr>
          <p:cNvPr id="40" name="Straight Connector 39"/>
          <p:cNvCxnSpPr/>
          <p:nvPr/>
        </p:nvCxnSpPr>
        <p:spPr>
          <a:xfrm>
            <a:off x="2769756" y="3581968"/>
            <a:ext cx="3334855" cy="50073"/>
          </a:xfrm>
          <a:prstGeom prst="line">
            <a:avLst/>
          </a:prstGeom>
          <a:ln w="254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104611" y="3617968"/>
            <a:ext cx="0" cy="1553834"/>
          </a:xfrm>
          <a:prstGeom prst="line">
            <a:avLst/>
          </a:prstGeom>
          <a:ln w="2540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2842006" y="2082569"/>
            <a:ext cx="4087636" cy="1836996"/>
            <a:chOff x="2842006" y="2082569"/>
            <a:chExt cx="4087636" cy="1836996"/>
          </a:xfrm>
        </p:grpSpPr>
        <p:sp>
          <p:nvSpPr>
            <p:cNvPr id="43" name="Oval 42"/>
            <p:cNvSpPr/>
            <p:nvPr/>
          </p:nvSpPr>
          <p:spPr>
            <a:xfrm>
              <a:off x="6857642" y="384756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44" name="Oval 43"/>
            <p:cNvSpPr/>
            <p:nvPr/>
          </p:nvSpPr>
          <p:spPr>
            <a:xfrm>
              <a:off x="6782666" y="384756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45" name="Oval 44"/>
            <p:cNvSpPr/>
            <p:nvPr/>
          </p:nvSpPr>
          <p:spPr>
            <a:xfrm>
              <a:off x="6689556" y="384756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46" name="Oval 45"/>
            <p:cNvSpPr/>
            <p:nvPr/>
          </p:nvSpPr>
          <p:spPr>
            <a:xfrm>
              <a:off x="6362835" y="384756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47" name="Oval 46"/>
            <p:cNvSpPr/>
            <p:nvPr/>
          </p:nvSpPr>
          <p:spPr>
            <a:xfrm>
              <a:off x="6269725" y="384756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48" name="Oval 47"/>
            <p:cNvSpPr/>
            <p:nvPr/>
          </p:nvSpPr>
          <p:spPr>
            <a:xfrm>
              <a:off x="5967409" y="361343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49" name="Oval 48"/>
            <p:cNvSpPr/>
            <p:nvPr/>
          </p:nvSpPr>
          <p:spPr>
            <a:xfrm>
              <a:off x="5970278" y="349107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50" name="Oval 49"/>
            <p:cNvSpPr/>
            <p:nvPr/>
          </p:nvSpPr>
          <p:spPr>
            <a:xfrm>
              <a:off x="5895409" y="349107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51" name="Oval 50"/>
            <p:cNvSpPr/>
            <p:nvPr/>
          </p:nvSpPr>
          <p:spPr>
            <a:xfrm>
              <a:off x="5704653" y="327017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52" name="Oval 51"/>
            <p:cNvSpPr/>
            <p:nvPr/>
          </p:nvSpPr>
          <p:spPr>
            <a:xfrm>
              <a:off x="5643835" y="327017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53" name="Oval 52"/>
            <p:cNvSpPr/>
            <p:nvPr/>
          </p:nvSpPr>
          <p:spPr>
            <a:xfrm>
              <a:off x="5572165" y="327017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54" name="Oval 53"/>
            <p:cNvSpPr/>
            <p:nvPr/>
          </p:nvSpPr>
          <p:spPr>
            <a:xfrm>
              <a:off x="5511347" y="327017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55" name="Oval 54"/>
            <p:cNvSpPr/>
            <p:nvPr/>
          </p:nvSpPr>
          <p:spPr>
            <a:xfrm>
              <a:off x="5889188" y="334437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56" name="Oval 55"/>
            <p:cNvSpPr/>
            <p:nvPr/>
          </p:nvSpPr>
          <p:spPr>
            <a:xfrm>
              <a:off x="5823409" y="334217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57" name="Oval 56"/>
            <p:cNvSpPr/>
            <p:nvPr/>
          </p:nvSpPr>
          <p:spPr>
            <a:xfrm>
              <a:off x="5745783" y="335080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58" name="Oval 57"/>
            <p:cNvSpPr/>
            <p:nvPr/>
          </p:nvSpPr>
          <p:spPr>
            <a:xfrm>
              <a:off x="5439347" y="320460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59" name="Oval 58"/>
            <p:cNvSpPr/>
            <p:nvPr/>
          </p:nvSpPr>
          <p:spPr>
            <a:xfrm>
              <a:off x="5390345" y="320460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60" name="Oval 59"/>
            <p:cNvSpPr/>
            <p:nvPr/>
          </p:nvSpPr>
          <p:spPr>
            <a:xfrm>
              <a:off x="5297357" y="320468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61" name="Oval 60"/>
            <p:cNvSpPr/>
            <p:nvPr/>
          </p:nvSpPr>
          <p:spPr>
            <a:xfrm>
              <a:off x="5150660" y="320468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62" name="Oval 61"/>
            <p:cNvSpPr/>
            <p:nvPr/>
          </p:nvSpPr>
          <p:spPr>
            <a:xfrm>
              <a:off x="5104163" y="320468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63" name="Oval 62"/>
            <p:cNvSpPr/>
            <p:nvPr/>
          </p:nvSpPr>
          <p:spPr>
            <a:xfrm>
              <a:off x="5042080" y="316225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64" name="Oval 63"/>
            <p:cNvSpPr/>
            <p:nvPr/>
          </p:nvSpPr>
          <p:spPr>
            <a:xfrm>
              <a:off x="4995583" y="316225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65" name="Oval 64"/>
            <p:cNvSpPr/>
            <p:nvPr/>
          </p:nvSpPr>
          <p:spPr>
            <a:xfrm>
              <a:off x="4965183" y="316225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66" name="Oval 65"/>
            <p:cNvSpPr/>
            <p:nvPr/>
          </p:nvSpPr>
          <p:spPr>
            <a:xfrm>
              <a:off x="4911458" y="316225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67" name="Oval 66"/>
            <p:cNvSpPr/>
            <p:nvPr/>
          </p:nvSpPr>
          <p:spPr>
            <a:xfrm>
              <a:off x="4822891" y="312562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68" name="Oval 67"/>
            <p:cNvSpPr/>
            <p:nvPr/>
          </p:nvSpPr>
          <p:spPr>
            <a:xfrm>
              <a:off x="4783767" y="310859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69" name="Oval 68"/>
            <p:cNvSpPr/>
            <p:nvPr/>
          </p:nvSpPr>
          <p:spPr>
            <a:xfrm>
              <a:off x="4711767" y="30239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70" name="Oval 69"/>
            <p:cNvSpPr/>
            <p:nvPr/>
          </p:nvSpPr>
          <p:spPr>
            <a:xfrm>
              <a:off x="4628170" y="30239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71" name="Oval 70"/>
            <p:cNvSpPr/>
            <p:nvPr/>
          </p:nvSpPr>
          <p:spPr>
            <a:xfrm>
              <a:off x="4561675" y="30239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72" name="Oval 71"/>
            <p:cNvSpPr/>
            <p:nvPr/>
          </p:nvSpPr>
          <p:spPr>
            <a:xfrm>
              <a:off x="4517725" y="29985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73" name="Oval 72"/>
            <p:cNvSpPr/>
            <p:nvPr/>
          </p:nvSpPr>
          <p:spPr>
            <a:xfrm>
              <a:off x="4375164" y="29519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74" name="Oval 73"/>
            <p:cNvSpPr/>
            <p:nvPr/>
          </p:nvSpPr>
          <p:spPr>
            <a:xfrm>
              <a:off x="4483411" y="29731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75" name="Oval 74"/>
            <p:cNvSpPr/>
            <p:nvPr/>
          </p:nvSpPr>
          <p:spPr>
            <a:xfrm>
              <a:off x="4269610" y="29011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76" name="Oval 75"/>
            <p:cNvSpPr/>
            <p:nvPr/>
          </p:nvSpPr>
          <p:spPr>
            <a:xfrm>
              <a:off x="4196190" y="285039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77" name="Oval 76"/>
            <p:cNvSpPr/>
            <p:nvPr/>
          </p:nvSpPr>
          <p:spPr>
            <a:xfrm>
              <a:off x="3841770" y="269651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78" name="Oval 77"/>
            <p:cNvSpPr/>
            <p:nvPr/>
          </p:nvSpPr>
          <p:spPr>
            <a:xfrm>
              <a:off x="3749053" y="262451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79" name="Oval 78"/>
            <p:cNvSpPr/>
            <p:nvPr/>
          </p:nvSpPr>
          <p:spPr>
            <a:xfrm>
              <a:off x="3805770" y="262451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80" name="Oval 79"/>
            <p:cNvSpPr/>
            <p:nvPr/>
          </p:nvSpPr>
          <p:spPr>
            <a:xfrm>
              <a:off x="3579868" y="254399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81" name="Oval 80"/>
            <p:cNvSpPr/>
            <p:nvPr/>
          </p:nvSpPr>
          <p:spPr>
            <a:xfrm>
              <a:off x="3677053" y="258851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82" name="Oval 81"/>
            <p:cNvSpPr/>
            <p:nvPr/>
          </p:nvSpPr>
          <p:spPr>
            <a:xfrm>
              <a:off x="3546763" y="250662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83" name="Oval 82"/>
            <p:cNvSpPr/>
            <p:nvPr/>
          </p:nvSpPr>
          <p:spPr>
            <a:xfrm>
              <a:off x="2873406" y="208256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84" name="Freeform 3"/>
            <p:cNvSpPr>
              <a:spLocks/>
            </p:cNvSpPr>
            <p:nvPr/>
          </p:nvSpPr>
          <p:spPr bwMode="auto">
            <a:xfrm>
              <a:off x="2842006" y="2112219"/>
              <a:ext cx="4033770" cy="1728000"/>
            </a:xfrm>
            <a:custGeom>
              <a:avLst/>
              <a:gdLst>
                <a:gd name="T0" fmla="*/ 263 w 324"/>
                <a:gd name="T1" fmla="*/ 139 h 139"/>
                <a:gd name="T2" fmla="*/ 256 w 324"/>
                <a:gd name="T3" fmla="*/ 124 h 139"/>
                <a:gd name="T4" fmla="*/ 250 w 324"/>
                <a:gd name="T5" fmla="*/ 111 h 139"/>
                <a:gd name="T6" fmla="*/ 236 w 324"/>
                <a:gd name="T7" fmla="*/ 101 h 139"/>
                <a:gd name="T8" fmla="*/ 216 w 324"/>
                <a:gd name="T9" fmla="*/ 95 h 139"/>
                <a:gd name="T10" fmla="*/ 184 w 324"/>
                <a:gd name="T11" fmla="*/ 89 h 139"/>
                <a:gd name="T12" fmla="*/ 165 w 324"/>
                <a:gd name="T13" fmla="*/ 85 h 139"/>
                <a:gd name="T14" fmla="*/ 162 w 324"/>
                <a:gd name="T15" fmla="*/ 84 h 139"/>
                <a:gd name="T16" fmla="*/ 159 w 324"/>
                <a:gd name="T17" fmla="*/ 81 h 139"/>
                <a:gd name="T18" fmla="*/ 143 w 324"/>
                <a:gd name="T19" fmla="*/ 75 h 139"/>
                <a:gd name="T20" fmla="*/ 138 w 324"/>
                <a:gd name="T21" fmla="*/ 74 h 139"/>
                <a:gd name="T22" fmla="*/ 133 w 324"/>
                <a:gd name="T23" fmla="*/ 72 h 139"/>
                <a:gd name="T24" fmla="*/ 122 w 324"/>
                <a:gd name="T25" fmla="*/ 70 h 139"/>
                <a:gd name="T26" fmla="*/ 120 w 324"/>
                <a:gd name="T27" fmla="*/ 68 h 139"/>
                <a:gd name="T28" fmla="*/ 117 w 324"/>
                <a:gd name="T29" fmla="*/ 65 h 139"/>
                <a:gd name="T30" fmla="*/ 112 w 324"/>
                <a:gd name="T31" fmla="*/ 63 h 139"/>
                <a:gd name="T32" fmla="*/ 108 w 324"/>
                <a:gd name="T33" fmla="*/ 60 h 139"/>
                <a:gd name="T34" fmla="*/ 102 w 324"/>
                <a:gd name="T35" fmla="*/ 58 h 139"/>
                <a:gd name="T36" fmla="*/ 90 w 324"/>
                <a:gd name="T37" fmla="*/ 55 h 139"/>
                <a:gd name="T38" fmla="*/ 85 w 324"/>
                <a:gd name="T39" fmla="*/ 53 h 139"/>
                <a:gd name="T40" fmla="*/ 83 w 324"/>
                <a:gd name="T41" fmla="*/ 47 h 139"/>
                <a:gd name="T42" fmla="*/ 73 w 324"/>
                <a:gd name="T43" fmla="*/ 41 h 139"/>
                <a:gd name="T44" fmla="*/ 65 w 324"/>
                <a:gd name="T45" fmla="*/ 39 h 139"/>
                <a:gd name="T46" fmla="*/ 62 w 324"/>
                <a:gd name="T47" fmla="*/ 36 h 139"/>
                <a:gd name="T48" fmla="*/ 58 w 324"/>
                <a:gd name="T49" fmla="*/ 34 h 139"/>
                <a:gd name="T50" fmla="*/ 55 w 324"/>
                <a:gd name="T51" fmla="*/ 30 h 139"/>
                <a:gd name="T52" fmla="*/ 42 w 324"/>
                <a:gd name="T53" fmla="*/ 24 h 139"/>
                <a:gd name="T54" fmla="*/ 34 w 324"/>
                <a:gd name="T55" fmla="*/ 22 h 139"/>
                <a:gd name="T56" fmla="*/ 33 w 324"/>
                <a:gd name="T57" fmla="*/ 19 h 139"/>
                <a:gd name="T58" fmla="*/ 28 w 324"/>
                <a:gd name="T59" fmla="*/ 17 h 139"/>
                <a:gd name="T60" fmla="*/ 24 w 324"/>
                <a:gd name="T61" fmla="*/ 5 h 139"/>
                <a:gd name="T62" fmla="*/ 9 w 324"/>
                <a:gd name="T63" fmla="*/ 3 h 139"/>
                <a:gd name="T64" fmla="*/ 0 w 324"/>
                <a:gd name="T6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4" h="139">
                  <a:moveTo>
                    <a:pt x="324" y="139"/>
                  </a:moveTo>
                  <a:lnTo>
                    <a:pt x="263" y="139"/>
                  </a:lnTo>
                  <a:lnTo>
                    <a:pt x="263" y="124"/>
                  </a:lnTo>
                  <a:lnTo>
                    <a:pt x="256" y="124"/>
                  </a:lnTo>
                  <a:lnTo>
                    <a:pt x="256" y="111"/>
                  </a:lnTo>
                  <a:lnTo>
                    <a:pt x="250" y="111"/>
                  </a:lnTo>
                  <a:lnTo>
                    <a:pt x="250" y="101"/>
                  </a:lnTo>
                  <a:lnTo>
                    <a:pt x="236" y="101"/>
                  </a:lnTo>
                  <a:lnTo>
                    <a:pt x="236" y="95"/>
                  </a:lnTo>
                  <a:lnTo>
                    <a:pt x="216" y="95"/>
                  </a:lnTo>
                  <a:lnTo>
                    <a:pt x="216" y="89"/>
                  </a:lnTo>
                  <a:lnTo>
                    <a:pt x="184" y="89"/>
                  </a:lnTo>
                  <a:lnTo>
                    <a:pt x="184" y="85"/>
                  </a:lnTo>
                  <a:lnTo>
                    <a:pt x="165" y="85"/>
                  </a:lnTo>
                  <a:lnTo>
                    <a:pt x="165" y="84"/>
                  </a:lnTo>
                  <a:lnTo>
                    <a:pt x="162" y="84"/>
                  </a:lnTo>
                  <a:lnTo>
                    <a:pt x="162" y="81"/>
                  </a:lnTo>
                  <a:lnTo>
                    <a:pt x="159" y="81"/>
                  </a:lnTo>
                  <a:lnTo>
                    <a:pt x="159" y="75"/>
                  </a:lnTo>
                  <a:lnTo>
                    <a:pt x="143" y="75"/>
                  </a:lnTo>
                  <a:lnTo>
                    <a:pt x="143" y="74"/>
                  </a:lnTo>
                  <a:lnTo>
                    <a:pt x="138" y="74"/>
                  </a:lnTo>
                  <a:lnTo>
                    <a:pt x="138" y="72"/>
                  </a:lnTo>
                  <a:lnTo>
                    <a:pt x="133" y="72"/>
                  </a:lnTo>
                  <a:lnTo>
                    <a:pt x="133" y="70"/>
                  </a:lnTo>
                  <a:lnTo>
                    <a:pt x="122" y="70"/>
                  </a:lnTo>
                  <a:lnTo>
                    <a:pt x="122" y="68"/>
                  </a:lnTo>
                  <a:lnTo>
                    <a:pt x="120" y="68"/>
                  </a:lnTo>
                  <a:lnTo>
                    <a:pt x="120" y="65"/>
                  </a:lnTo>
                  <a:lnTo>
                    <a:pt x="117" y="65"/>
                  </a:lnTo>
                  <a:lnTo>
                    <a:pt x="117" y="63"/>
                  </a:lnTo>
                  <a:lnTo>
                    <a:pt x="112" y="63"/>
                  </a:lnTo>
                  <a:lnTo>
                    <a:pt x="112" y="60"/>
                  </a:lnTo>
                  <a:lnTo>
                    <a:pt x="108" y="60"/>
                  </a:lnTo>
                  <a:lnTo>
                    <a:pt x="108" y="58"/>
                  </a:lnTo>
                  <a:lnTo>
                    <a:pt x="102" y="58"/>
                  </a:lnTo>
                  <a:lnTo>
                    <a:pt x="102" y="55"/>
                  </a:lnTo>
                  <a:lnTo>
                    <a:pt x="90" y="55"/>
                  </a:lnTo>
                  <a:lnTo>
                    <a:pt x="90" y="53"/>
                  </a:lnTo>
                  <a:lnTo>
                    <a:pt x="85" y="53"/>
                  </a:lnTo>
                  <a:lnTo>
                    <a:pt x="85" y="47"/>
                  </a:lnTo>
                  <a:lnTo>
                    <a:pt x="83" y="47"/>
                  </a:lnTo>
                  <a:lnTo>
                    <a:pt x="83" y="41"/>
                  </a:lnTo>
                  <a:lnTo>
                    <a:pt x="73" y="41"/>
                  </a:lnTo>
                  <a:lnTo>
                    <a:pt x="73" y="39"/>
                  </a:lnTo>
                  <a:lnTo>
                    <a:pt x="65" y="39"/>
                  </a:lnTo>
                  <a:lnTo>
                    <a:pt x="65" y="36"/>
                  </a:lnTo>
                  <a:lnTo>
                    <a:pt x="62" y="36"/>
                  </a:lnTo>
                  <a:lnTo>
                    <a:pt x="62" y="34"/>
                  </a:lnTo>
                  <a:lnTo>
                    <a:pt x="58" y="34"/>
                  </a:lnTo>
                  <a:lnTo>
                    <a:pt x="58" y="30"/>
                  </a:lnTo>
                  <a:lnTo>
                    <a:pt x="55" y="30"/>
                  </a:lnTo>
                  <a:lnTo>
                    <a:pt x="55" y="24"/>
                  </a:lnTo>
                  <a:lnTo>
                    <a:pt x="42" y="24"/>
                  </a:lnTo>
                  <a:lnTo>
                    <a:pt x="42" y="22"/>
                  </a:lnTo>
                  <a:lnTo>
                    <a:pt x="34" y="22"/>
                  </a:lnTo>
                  <a:lnTo>
                    <a:pt x="34" y="19"/>
                  </a:lnTo>
                  <a:lnTo>
                    <a:pt x="33" y="19"/>
                  </a:lnTo>
                  <a:lnTo>
                    <a:pt x="33" y="17"/>
                  </a:lnTo>
                  <a:lnTo>
                    <a:pt x="28" y="17"/>
                  </a:lnTo>
                  <a:lnTo>
                    <a:pt x="28" y="5"/>
                  </a:lnTo>
                  <a:lnTo>
                    <a:pt x="24" y="5"/>
                  </a:lnTo>
                  <a:lnTo>
                    <a:pt x="24" y="3"/>
                  </a:lnTo>
                  <a:lnTo>
                    <a:pt x="9" y="3"/>
                  </a:lnTo>
                  <a:lnTo>
                    <a:pt x="9" y="0"/>
                  </a:lnTo>
                  <a:lnTo>
                    <a:pt x="0" y="0"/>
                  </a:lnTo>
                </a:path>
              </a:pathLst>
            </a:custGeom>
            <a:noFill/>
            <a:ln w="25400">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fr-FR" sz="1400"/>
            </a:p>
          </p:txBody>
        </p:sp>
        <p:sp>
          <p:nvSpPr>
            <p:cNvPr id="85" name="Oval 84"/>
            <p:cNvSpPr/>
            <p:nvPr/>
          </p:nvSpPr>
          <p:spPr>
            <a:xfrm>
              <a:off x="3475735" y="2397327"/>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86" name="Oval 85"/>
            <p:cNvSpPr/>
            <p:nvPr/>
          </p:nvSpPr>
          <p:spPr>
            <a:xfrm>
              <a:off x="3338456" y="2361327"/>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87" name="Oval 86"/>
            <p:cNvSpPr/>
            <p:nvPr/>
          </p:nvSpPr>
          <p:spPr>
            <a:xfrm>
              <a:off x="3403735" y="2361327"/>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88" name="Oval 87"/>
            <p:cNvSpPr/>
            <p:nvPr/>
          </p:nvSpPr>
          <p:spPr>
            <a:xfrm>
              <a:off x="3164334" y="228000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89" name="Oval 88"/>
            <p:cNvSpPr/>
            <p:nvPr/>
          </p:nvSpPr>
          <p:spPr>
            <a:xfrm>
              <a:off x="3200334" y="230246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90" name="Oval 89"/>
            <p:cNvSpPr/>
            <p:nvPr/>
          </p:nvSpPr>
          <p:spPr>
            <a:xfrm>
              <a:off x="3128334" y="222828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grpSp>
      <p:sp>
        <p:nvSpPr>
          <p:cNvPr id="91" name="TextBox 90"/>
          <p:cNvSpPr txBox="1"/>
          <p:nvPr/>
        </p:nvSpPr>
        <p:spPr>
          <a:xfrm>
            <a:off x="4666406" y="2131555"/>
            <a:ext cx="4320948" cy="584776"/>
          </a:xfrm>
          <a:prstGeom prst="rect">
            <a:avLst/>
          </a:prstGeom>
          <a:noFill/>
        </p:spPr>
        <p:txBody>
          <a:bodyPr wrap="none" rtlCol="0">
            <a:spAutoFit/>
          </a:bodyPr>
          <a:lstStyle/>
          <a:p>
            <a:pPr>
              <a:tabLst>
                <a:tab pos="719138" algn="l"/>
              </a:tabLst>
            </a:pPr>
            <a:r>
              <a:rPr lang="fr-FR" sz="1600" dirty="0" smtClean="0"/>
              <a:t>Délai médian de </a:t>
            </a:r>
            <a:r>
              <a:rPr lang="fr-FR" sz="1600" dirty="0"/>
              <a:t>l</a:t>
            </a:r>
            <a:r>
              <a:rPr lang="fr-FR" sz="1600" dirty="0" smtClean="0"/>
              <a:t>a 1</a:t>
            </a:r>
            <a:r>
              <a:rPr lang="fr-FR" sz="1600" baseline="30000" dirty="0" smtClean="0"/>
              <a:t>e</a:t>
            </a:r>
            <a:r>
              <a:rPr lang="fr-FR" sz="1600" dirty="0" smtClean="0"/>
              <a:t> détérioration ECOG PS </a:t>
            </a:r>
            <a:br>
              <a:rPr lang="fr-FR" sz="1600" dirty="0" smtClean="0"/>
            </a:br>
            <a:r>
              <a:rPr lang="fr-FR" sz="1600" dirty="0" smtClean="0"/>
              <a:t> 	8,7 mois (range 0,2–11,0)</a:t>
            </a:r>
          </a:p>
        </p:txBody>
      </p:sp>
    </p:spTree>
    <p:extLst>
      <p:ext uri="{BB962C8B-B14F-4D97-AF65-F5344CB8AC3E}">
        <p14:creationId xmlns:p14="http://schemas.microsoft.com/office/powerpoint/2010/main" val="23459478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O-013: Tolérance et efficacité du trifluridine/tipiracil dans le cancer colorectal métastatique (CCRm) prétraité: résultats préliminaires de l’étude internationale ouverte de phase </a:t>
            </a:r>
            <a:r>
              <a:rPr lang="fr-FR" dirty="0" err="1" smtClean="0"/>
              <a:t>IIIb</a:t>
            </a:r>
            <a:r>
              <a:rPr lang="fr-FR" dirty="0" smtClean="0"/>
              <a:t> PRECONNECT – Falcone A, et al</a:t>
            </a:r>
            <a:endParaRPr lang="fr-FR" dirty="0"/>
          </a:p>
        </p:txBody>
      </p:sp>
      <p:sp>
        <p:nvSpPr>
          <p:cNvPr id="6" name="Content Placeholder 2"/>
          <p:cNvSpPr>
            <a:spLocks noGrp="1"/>
          </p:cNvSpPr>
          <p:nvPr>
            <p:ph idx="1"/>
          </p:nvPr>
        </p:nvSpPr>
        <p:spPr/>
        <p:txBody>
          <a:bodyPr/>
          <a:lstStyle/>
          <a:p>
            <a:pPr marL="0" indent="0">
              <a:buNone/>
            </a:pPr>
            <a:r>
              <a:rPr lang="fr-FR" b="1" dirty="0" smtClean="0"/>
              <a:t>Résultats </a:t>
            </a:r>
          </a:p>
          <a:p>
            <a:pPr marL="0" indent="0">
              <a:buNone/>
            </a:pPr>
            <a:endParaRPr lang="fr-FR" b="1" dirty="0" smtClean="0"/>
          </a:p>
          <a:p>
            <a:pPr marL="0" indent="0">
              <a:spcBef>
                <a:spcPts val="19200"/>
              </a:spcBef>
              <a:buNone/>
            </a:pPr>
            <a:r>
              <a:rPr lang="fr-FR" b="1" dirty="0" smtClean="0"/>
              <a:t>Conclusions</a:t>
            </a:r>
          </a:p>
          <a:p>
            <a:r>
              <a:rPr lang="fr-FR" b="1" dirty="0" smtClean="0"/>
              <a:t>Chez des patients avec CCRm prétraités, ces données préliminaires ont démontré que trifluridine/tipiracil avait un profil de tolérance similaire à celui obtenu dans de précédentes études et était efficace avec des améliorations du délai jusqu’à détérioration du statut ECOG et de la SSP</a:t>
            </a:r>
            <a:endParaRPr lang="fr-FR" b="1" dirty="0"/>
          </a:p>
        </p:txBody>
      </p:sp>
      <p:sp>
        <p:nvSpPr>
          <p:cNvPr id="5" name="Text Placeholder 4"/>
          <p:cNvSpPr>
            <a:spLocks noGrp="1"/>
          </p:cNvSpPr>
          <p:nvPr>
            <p:ph type="body" sz="quarter" idx="11"/>
          </p:nvPr>
        </p:nvSpPr>
        <p:spPr/>
        <p:txBody>
          <a:bodyPr/>
          <a:lstStyle/>
          <a:p>
            <a:r>
              <a:rPr lang="fr-FR" smtClean="0"/>
              <a:t/>
            </a:r>
            <a:br>
              <a:rPr lang="fr-FR" smtClean="0"/>
            </a:br>
            <a:r>
              <a:rPr lang="fr-FR" smtClean="0"/>
              <a:t>Falcone A, et al, Ann Oncol 2018;29(suppl 5):abstr O-013</a:t>
            </a:r>
            <a:endParaRPr lang="fr-FR"/>
          </a:p>
        </p:txBody>
      </p:sp>
      <p:graphicFrame>
        <p:nvGraphicFramePr>
          <p:cNvPr id="7" name="Table 6"/>
          <p:cNvGraphicFramePr>
            <a:graphicFrameLocks noGrp="1"/>
          </p:cNvGraphicFramePr>
          <p:nvPr>
            <p:extLst>
              <p:ext uri="{D42A27DB-BD31-4B8C-83A1-F6EECF244321}">
                <p14:modId xmlns:p14="http://schemas.microsoft.com/office/powerpoint/2010/main" val="36681581"/>
              </p:ext>
            </p:extLst>
          </p:nvPr>
        </p:nvGraphicFramePr>
        <p:xfrm>
          <a:off x="365124" y="1657264"/>
          <a:ext cx="8001636" cy="2468880"/>
        </p:xfrm>
        <a:graphic>
          <a:graphicData uri="http://schemas.openxmlformats.org/drawingml/2006/table">
            <a:tbl>
              <a:tblPr firstRow="1" bandRow="1">
                <a:tableStyleId>{69012ECD-51FC-41F1-AA8D-1B2483CD663E}</a:tableStyleId>
              </a:tblPr>
              <a:tblGrid>
                <a:gridCol w="4291335">
                  <a:extLst>
                    <a:ext uri="{9D8B030D-6E8A-4147-A177-3AD203B41FA5}">
                      <a16:colId xmlns:a16="http://schemas.microsoft.com/office/drawing/2014/main" val="1709975499"/>
                    </a:ext>
                  </a:extLst>
                </a:gridCol>
                <a:gridCol w="3710301">
                  <a:extLst>
                    <a:ext uri="{9D8B030D-6E8A-4147-A177-3AD203B41FA5}">
                      <a16:colId xmlns:a16="http://schemas.microsoft.com/office/drawing/2014/main" val="1247476413"/>
                    </a:ext>
                  </a:extLst>
                </a:gridCol>
              </a:tblGrid>
              <a:tr h="370840">
                <a:tc>
                  <a:txBody>
                    <a:bodyPr/>
                    <a:lstStyle/>
                    <a:p>
                      <a:pPr algn="l"/>
                      <a:r>
                        <a:rPr lang="fr-FR" sz="1600" noProof="0" dirty="0" smtClean="0">
                          <a:solidFill>
                            <a:schemeClr val="tx2"/>
                          </a:solidFill>
                        </a:rPr>
                        <a:t>EIs grade </a:t>
                      </a:r>
                      <a:r>
                        <a:rPr lang="fr-FR" sz="1600" noProof="0" dirty="0" smtClean="0">
                          <a:solidFill>
                            <a:schemeClr val="tx2"/>
                          </a:solidFill>
                          <a:latin typeface="Arial" panose="020B0604020202020204" pitchFamily="34" charset="0"/>
                          <a:cs typeface="Arial" panose="020B0604020202020204" pitchFamily="34" charset="0"/>
                        </a:rPr>
                        <a:t>≥</a:t>
                      </a:r>
                      <a:r>
                        <a:rPr lang="fr-FR" sz="1600" noProof="0" dirty="0" smtClean="0">
                          <a:solidFill>
                            <a:schemeClr val="tx2"/>
                          </a:solidFill>
                        </a:rPr>
                        <a:t>3 survenant</a:t>
                      </a:r>
                      <a:r>
                        <a:rPr lang="fr-FR" sz="1600" baseline="0" noProof="0" dirty="0" smtClean="0">
                          <a:solidFill>
                            <a:schemeClr val="tx2"/>
                          </a:solidFill>
                        </a:rPr>
                        <a:t> chez </a:t>
                      </a:r>
                      <a:r>
                        <a:rPr lang="fr-FR" sz="1600" noProof="0" dirty="0" smtClean="0">
                          <a:solidFill>
                            <a:schemeClr val="tx2"/>
                          </a:solidFill>
                        </a:rPr>
                        <a:t>&gt;2%,</a:t>
                      </a:r>
                      <a:r>
                        <a:rPr lang="fr-FR" sz="1600" baseline="0" noProof="0" dirty="0" smtClean="0">
                          <a:solidFill>
                            <a:schemeClr val="tx2"/>
                          </a:solidFill>
                        </a:rPr>
                        <a:t> n (%)</a:t>
                      </a:r>
                      <a:endParaRPr lang="fr-FR" sz="1600" noProof="0" dirty="0">
                        <a:solidFill>
                          <a:schemeClr val="tx2"/>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600" noProof="0" dirty="0" smtClean="0">
                          <a:solidFill>
                            <a:schemeClr val="tx2"/>
                          </a:solidFill>
                        </a:rPr>
                        <a:t>Quelle que soit</a:t>
                      </a:r>
                      <a:r>
                        <a:rPr lang="fr-FR" sz="1600" baseline="0" noProof="0" dirty="0" smtClean="0">
                          <a:solidFill>
                            <a:schemeClr val="tx2"/>
                          </a:solidFill>
                        </a:rPr>
                        <a:t> la relation avec le traitement</a:t>
                      </a:r>
                      <a:endParaRPr lang="fr-FR" sz="1600" noProof="0" dirty="0">
                        <a:solidFill>
                          <a:schemeClr val="tx2"/>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58489181"/>
                  </a:ext>
                </a:extLst>
              </a:tr>
              <a:tr h="370840">
                <a:tc>
                  <a:txBody>
                    <a:bodyPr/>
                    <a:lstStyle/>
                    <a:p>
                      <a:r>
                        <a:rPr lang="fr-FR" sz="1600" b="1" noProof="0" dirty="0" smtClean="0"/>
                        <a:t>Hématologiques</a:t>
                      </a:r>
                    </a:p>
                    <a:p>
                      <a:pPr marL="182563" indent="0"/>
                      <a:r>
                        <a:rPr lang="fr-FR" sz="1600" noProof="0" dirty="0" smtClean="0"/>
                        <a:t>Neutropénie</a:t>
                      </a:r>
                      <a:endParaRPr lang="fr-FR" sz="1600" baseline="0" noProof="0" dirty="0" smtClean="0"/>
                    </a:p>
                    <a:p>
                      <a:pPr marL="182563" indent="0"/>
                      <a:r>
                        <a:rPr lang="fr-FR" sz="1600" baseline="0" noProof="0" dirty="0" smtClean="0"/>
                        <a:t>Anémie</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fr-FR" sz="1600" noProof="0" smtClean="0"/>
                    </a:p>
                    <a:p>
                      <a:pPr algn="ctr"/>
                      <a:r>
                        <a:rPr lang="fr-FR" sz="1600" noProof="0" smtClean="0"/>
                        <a:t>182 (39,3)</a:t>
                      </a:r>
                    </a:p>
                    <a:p>
                      <a:pPr algn="ctr"/>
                      <a:r>
                        <a:rPr lang="fr-FR" sz="1600" noProof="0" smtClean="0"/>
                        <a:t>55 (11,8)</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50781373"/>
                  </a:ext>
                </a:extLst>
              </a:tr>
              <a:tr h="370840">
                <a:tc>
                  <a:txBody>
                    <a:bodyPr/>
                    <a:lstStyle/>
                    <a:p>
                      <a:pPr marL="0" indent="0"/>
                      <a:r>
                        <a:rPr lang="fr-FR" sz="1600" b="1" noProof="0" dirty="0" smtClean="0"/>
                        <a:t>Non hématologiques</a:t>
                      </a:r>
                    </a:p>
                    <a:p>
                      <a:pPr marL="182563" indent="0"/>
                      <a:r>
                        <a:rPr lang="fr-FR" sz="1600" noProof="0" dirty="0" smtClean="0"/>
                        <a:t>Diarrhée</a:t>
                      </a:r>
                    </a:p>
                    <a:p>
                      <a:pPr marL="182563" indent="0"/>
                      <a:r>
                        <a:rPr lang="fr-FR" sz="1600" noProof="0" dirty="0" smtClean="0"/>
                        <a:t>Fatigue</a:t>
                      </a:r>
                    </a:p>
                    <a:p>
                      <a:pPr marL="182563" indent="0"/>
                      <a:r>
                        <a:rPr lang="fr-FR" sz="1600" noProof="0" dirty="0" smtClean="0"/>
                        <a:t>Asthénie</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fr-FR" sz="1600" noProof="0" dirty="0" smtClean="0"/>
                    </a:p>
                    <a:p>
                      <a:pPr algn="ctr"/>
                      <a:r>
                        <a:rPr lang="fr-FR" sz="1600" noProof="0" dirty="0" smtClean="0"/>
                        <a:t>24 (5,2)</a:t>
                      </a:r>
                    </a:p>
                    <a:p>
                      <a:pPr algn="ctr"/>
                      <a:r>
                        <a:rPr lang="fr-FR" sz="1600" noProof="0" dirty="0" smtClean="0"/>
                        <a:t>15 (3,2)</a:t>
                      </a:r>
                    </a:p>
                    <a:p>
                      <a:pPr algn="ctr"/>
                      <a:r>
                        <a:rPr lang="fr-FR" sz="1600" noProof="0" dirty="0" smtClean="0"/>
                        <a:t>12 (2,6)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51371244"/>
                  </a:ext>
                </a:extLst>
              </a:tr>
            </a:tbl>
          </a:graphicData>
        </a:graphic>
      </p:graphicFrame>
    </p:spTree>
    <p:extLst>
      <p:ext uri="{BB962C8B-B14F-4D97-AF65-F5344CB8AC3E}">
        <p14:creationId xmlns:p14="http://schemas.microsoft.com/office/powerpoint/2010/main" val="10613486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700" dirty="0" smtClean="0"/>
              <a:t>O-014: Etude d’optimisation de dose du regorafenib (</a:t>
            </a:r>
            <a:r>
              <a:rPr lang="fr-FR" sz="1700" dirty="0" err="1" smtClean="0"/>
              <a:t>ReDOS</a:t>
            </a:r>
            <a:r>
              <a:rPr lang="fr-FR" sz="1700" dirty="0" smtClean="0"/>
              <a:t>): essai randomisé de phase II évaluant une stratégie d’escalade de dose et stéroïdes topiques en préemptif pour le regorafenib dans le cancer colorectal métastatique (</a:t>
            </a:r>
            <a:r>
              <a:rPr lang="fr-FR" sz="1700" dirty="0" err="1" smtClean="0"/>
              <a:t>CCRm</a:t>
            </a:r>
            <a:r>
              <a:rPr lang="fr-FR" sz="1700" dirty="0" smtClean="0"/>
              <a:t>) réfractaire – une étude du réseau ACCRU – </a:t>
            </a:r>
            <a:r>
              <a:rPr lang="fr-FR" sz="1700" dirty="0" err="1" smtClean="0"/>
              <a:t>Bekaii</a:t>
            </a:r>
            <a:r>
              <a:rPr lang="fr-FR" sz="1700" dirty="0" smtClean="0"/>
              <a:t>-Saab T, et al</a:t>
            </a:r>
            <a:endParaRPr lang="fr-FR" sz="1700" dirty="0"/>
          </a:p>
        </p:txBody>
      </p:sp>
      <p:sp>
        <p:nvSpPr>
          <p:cNvPr id="6" name="Content Placeholder 2"/>
          <p:cNvSpPr>
            <a:spLocks noGrp="1"/>
          </p:cNvSpPr>
          <p:nvPr>
            <p:ph idx="1"/>
          </p:nvPr>
        </p:nvSpPr>
        <p:spPr/>
        <p:txBody>
          <a:bodyPr/>
          <a:lstStyle/>
          <a:p>
            <a:pPr marL="0" indent="0">
              <a:buNone/>
            </a:pPr>
            <a:r>
              <a:rPr lang="fr-FR" b="1" dirty="0" smtClean="0"/>
              <a:t>Objectif</a:t>
            </a:r>
          </a:p>
          <a:p>
            <a:r>
              <a:rPr lang="fr-FR" dirty="0" smtClean="0"/>
              <a:t>Déterminer la dose optimale de regorafenib permettant la persistance des bénéfices et améliorer la </a:t>
            </a:r>
            <a:r>
              <a:rPr lang="fr-FR" dirty="0" err="1" smtClean="0"/>
              <a:t>tolérabilité</a:t>
            </a:r>
            <a:r>
              <a:rPr lang="fr-FR" dirty="0" smtClean="0"/>
              <a:t> chez des patients avec </a:t>
            </a:r>
            <a:r>
              <a:rPr lang="fr-FR" dirty="0" err="1" smtClean="0"/>
              <a:t>CCRm</a:t>
            </a:r>
            <a:r>
              <a:rPr lang="fr-FR" dirty="0" smtClean="0"/>
              <a:t> réfractaire dans l’étude </a:t>
            </a:r>
            <a:r>
              <a:rPr lang="fr-FR" dirty="0" err="1" smtClean="0"/>
              <a:t>ReDOS</a:t>
            </a:r>
            <a:r>
              <a:rPr lang="fr-FR" dirty="0" smtClean="0"/>
              <a:t> </a:t>
            </a:r>
            <a:endParaRPr lang="fr-FR" dirty="0"/>
          </a:p>
        </p:txBody>
      </p:sp>
      <p:sp>
        <p:nvSpPr>
          <p:cNvPr id="14" name="Text Placeholder 13"/>
          <p:cNvSpPr>
            <a:spLocks noGrp="1"/>
          </p:cNvSpPr>
          <p:nvPr>
            <p:ph type="body" sz="quarter" idx="10"/>
          </p:nvPr>
        </p:nvSpPr>
        <p:spPr/>
        <p:txBody>
          <a:bodyPr/>
          <a:lstStyle/>
          <a:p>
            <a:r>
              <a:rPr lang="fr-FR" dirty="0"/>
              <a:t>*Cycle 1: semaine 1 80 mg, semaine 2 120 mg et semaine 3 160 </a:t>
            </a:r>
            <a:r>
              <a:rPr lang="fr-FR" dirty="0" smtClean="0"/>
              <a:t>mg; </a:t>
            </a:r>
            <a:r>
              <a:rPr lang="en-GB" dirty="0" smtClean="0"/>
              <a:t>EDPP</a:t>
            </a:r>
            <a:r>
              <a:rPr lang="en-GB" dirty="0"/>
              <a:t>: </a:t>
            </a:r>
            <a:r>
              <a:rPr lang="en-GB" dirty="0" err="1"/>
              <a:t>érythrodysesthésie</a:t>
            </a:r>
            <a:r>
              <a:rPr lang="en-GB" dirty="0"/>
              <a:t> </a:t>
            </a:r>
            <a:r>
              <a:rPr lang="en-GB" dirty="0" err="1" smtClean="0"/>
              <a:t>palmoplantaire</a:t>
            </a:r>
            <a:endParaRPr lang="fr-FR" dirty="0"/>
          </a:p>
        </p:txBody>
      </p:sp>
      <p:sp>
        <p:nvSpPr>
          <p:cNvPr id="15" name="Text Placeholder 14"/>
          <p:cNvSpPr>
            <a:spLocks noGrp="1"/>
          </p:cNvSpPr>
          <p:nvPr>
            <p:ph type="body" sz="quarter" idx="11"/>
          </p:nvPr>
        </p:nvSpPr>
        <p:spPr>
          <a:xfrm>
            <a:off x="4462616" y="6096000"/>
            <a:ext cx="4316260" cy="487363"/>
          </a:xfrm>
        </p:spPr>
        <p:txBody>
          <a:bodyPr/>
          <a:lstStyle/>
          <a:p>
            <a:r>
              <a:rPr lang="fr-FR" dirty="0"/>
              <a:t/>
            </a:r>
            <a:br>
              <a:rPr lang="fr-FR" dirty="0"/>
            </a:br>
            <a:r>
              <a:rPr lang="fr-FR" dirty="0" err="1"/>
              <a:t>Bekaii</a:t>
            </a:r>
            <a:r>
              <a:rPr lang="fr-FR" dirty="0"/>
              <a:t>-Saab T, et al, Ann </a:t>
            </a:r>
            <a:r>
              <a:rPr lang="fr-FR" dirty="0" err="1"/>
              <a:t>Oncol</a:t>
            </a:r>
            <a:r>
              <a:rPr lang="fr-FR" dirty="0"/>
              <a:t> 2018;29(</a:t>
            </a:r>
            <a:r>
              <a:rPr lang="fr-FR" dirty="0" err="1"/>
              <a:t>suppl</a:t>
            </a:r>
            <a:r>
              <a:rPr lang="fr-FR" dirty="0"/>
              <a:t> 5):</a:t>
            </a:r>
            <a:r>
              <a:rPr lang="fr-FR" dirty="0" err="1"/>
              <a:t>abstr</a:t>
            </a:r>
            <a:r>
              <a:rPr lang="fr-FR" dirty="0"/>
              <a:t> </a:t>
            </a:r>
            <a:r>
              <a:rPr lang="fr-FR" dirty="0" smtClean="0"/>
              <a:t>O-014</a:t>
            </a:r>
            <a:endParaRPr lang="fr-FR" dirty="0"/>
          </a:p>
        </p:txBody>
      </p:sp>
      <p:sp>
        <p:nvSpPr>
          <p:cNvPr id="8" name="Rectangle 9"/>
          <p:cNvSpPr txBox="1">
            <a:spLocks noChangeArrowheads="1"/>
          </p:cNvSpPr>
          <p:nvPr/>
        </p:nvSpPr>
        <p:spPr bwMode="auto">
          <a:xfrm>
            <a:off x="365124" y="5273206"/>
            <a:ext cx="4130676" cy="90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Proportion de patients ayant terminé 2 cycles et pouvant initier le cycle 3</a:t>
            </a:r>
            <a:endParaRPr lang="fr-FR" kern="0" dirty="0"/>
          </a:p>
        </p:txBody>
      </p:sp>
      <p:sp>
        <p:nvSpPr>
          <p:cNvPr id="10" name="Content Placeholder 26"/>
          <p:cNvSpPr txBox="1">
            <a:spLocks/>
          </p:cNvSpPr>
          <p:nvPr/>
        </p:nvSpPr>
        <p:spPr>
          <a:xfrm>
            <a:off x="4648200" y="5273206"/>
            <a:ext cx="4495800" cy="9098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SG, SSP, délai jusqu’à progression (DàP)</a:t>
            </a:r>
          </a:p>
        </p:txBody>
      </p:sp>
      <p:sp>
        <p:nvSpPr>
          <p:cNvPr id="11" name="Oval 14"/>
          <p:cNvSpPr>
            <a:spLocks noChangeArrowheads="1"/>
          </p:cNvSpPr>
          <p:nvPr/>
        </p:nvSpPr>
        <p:spPr bwMode="auto">
          <a:xfrm>
            <a:off x="3562111" y="342418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100" b="1" i="0" u="none" strike="noStrike" kern="1200" cap="none" spc="0" normalizeH="0" baseline="0" noProof="0" smtClean="0">
                <a:ln>
                  <a:noFill/>
                </a:ln>
                <a:solidFill>
                  <a:srgbClr val="043882"/>
                </a:solidFill>
                <a:effectLst/>
                <a:uLnTx/>
                <a:uFillTx/>
                <a:latin typeface="Arial" charset="0"/>
                <a:ea typeface="SimSun" pitchFamily="2" charset="-122"/>
                <a:cs typeface="Arial" charset="0"/>
              </a:rPr>
              <a:t>R</a:t>
            </a:r>
            <a:br>
              <a:rPr kumimoji="0" lang="fr-FR" altLang="zh-CN" sz="1100" b="1" i="0" u="none" strike="noStrike" kern="1200" cap="none" spc="0" normalizeH="0" baseline="0" noProof="0" smtClean="0">
                <a:ln>
                  <a:noFill/>
                </a:ln>
                <a:solidFill>
                  <a:srgbClr val="043882"/>
                </a:solidFill>
                <a:effectLst/>
                <a:uLnTx/>
                <a:uFillTx/>
                <a:latin typeface="Arial" charset="0"/>
                <a:ea typeface="SimSun" pitchFamily="2" charset="-122"/>
                <a:cs typeface="Arial" charset="0"/>
              </a:rPr>
            </a:br>
            <a:r>
              <a:rPr kumimoji="0" lang="fr-FR" altLang="zh-CN" sz="1100" b="1" i="0" u="none" strike="noStrike" kern="1200" cap="none" spc="0" normalizeH="0" baseline="0" noProof="0" smtClean="0">
                <a:ln>
                  <a:noFill/>
                </a:ln>
                <a:solidFill>
                  <a:srgbClr val="043882"/>
                </a:solidFill>
                <a:effectLst/>
                <a:uLnTx/>
                <a:uFillTx/>
                <a:latin typeface="Arial" charset="0"/>
                <a:ea typeface="SimSun" pitchFamily="2" charset="-122"/>
                <a:cs typeface="Arial" charset="0"/>
              </a:rPr>
              <a:t>1:1:1:1</a:t>
            </a:r>
            <a:endParaRPr kumimoji="0" lang="fr-FR" altLang="zh-CN" sz="11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2" name="AutoShape 15"/>
          <p:cNvCxnSpPr>
            <a:cxnSpLocks noChangeShapeType="1"/>
            <a:stCxn id="11" idx="0"/>
            <a:endCxn id="19" idx="1"/>
          </p:cNvCxnSpPr>
          <p:nvPr/>
        </p:nvCxnSpPr>
        <p:spPr bwMode="auto">
          <a:xfrm rot="5400000" flipH="1" flipV="1">
            <a:off x="3732212" y="2642651"/>
            <a:ext cx="903234" cy="659841"/>
          </a:xfrm>
          <a:prstGeom prst="bentConnector2">
            <a:avLst/>
          </a:prstGeom>
          <a:noFill/>
          <a:ln w="57150">
            <a:solidFill>
              <a:schemeClr val="bg2">
                <a:lumMod val="60000"/>
                <a:lumOff val="40000"/>
              </a:schemeClr>
            </a:solidFill>
            <a:round/>
            <a:headEnd/>
            <a:tailEnd type="triangle" w="med" len="med"/>
          </a:ln>
        </p:spPr>
      </p:cxnSp>
      <p:cxnSp>
        <p:nvCxnSpPr>
          <p:cNvPr id="13" name="AutoShape 16"/>
          <p:cNvCxnSpPr>
            <a:cxnSpLocks noChangeShapeType="1"/>
            <a:stCxn id="11" idx="4"/>
            <a:endCxn id="25" idx="1"/>
          </p:cNvCxnSpPr>
          <p:nvPr/>
        </p:nvCxnSpPr>
        <p:spPr bwMode="auto">
          <a:xfrm rot="16200000" flipH="1">
            <a:off x="3742777" y="4119520"/>
            <a:ext cx="880950" cy="658686"/>
          </a:xfrm>
          <a:prstGeom prst="bentConnector2">
            <a:avLst/>
          </a:prstGeom>
          <a:noFill/>
          <a:ln w="57150">
            <a:solidFill>
              <a:schemeClr val="bg2">
                <a:lumMod val="60000"/>
                <a:lumOff val="40000"/>
              </a:schemeClr>
            </a:solidFill>
            <a:round/>
            <a:headEnd/>
            <a:tailEnd type="triangle" w="med" len="med"/>
          </a:ln>
        </p:spPr>
      </p:cxnSp>
      <p:cxnSp>
        <p:nvCxnSpPr>
          <p:cNvPr id="16" name="AutoShape 19"/>
          <p:cNvCxnSpPr>
            <a:cxnSpLocks noChangeShapeType="1"/>
            <a:stCxn id="20" idx="3"/>
            <a:endCxn id="11" idx="2"/>
          </p:cNvCxnSpPr>
          <p:nvPr/>
        </p:nvCxnSpPr>
        <p:spPr bwMode="auto">
          <a:xfrm>
            <a:off x="3492213" y="3716288"/>
            <a:ext cx="69898" cy="0"/>
          </a:xfrm>
          <a:prstGeom prst="straightConnector1">
            <a:avLst/>
          </a:prstGeom>
          <a:noFill/>
          <a:ln w="57150">
            <a:solidFill>
              <a:schemeClr val="bg2">
                <a:lumMod val="60000"/>
                <a:lumOff val="40000"/>
              </a:schemeClr>
            </a:solidFill>
            <a:round/>
            <a:headEnd type="none" w="med" len="med"/>
            <a:tailEnd type="none" w="med" len="med"/>
          </a:ln>
        </p:spPr>
      </p:cxnSp>
      <p:sp>
        <p:nvSpPr>
          <p:cNvPr id="18" name="AutoShape 12"/>
          <p:cNvSpPr>
            <a:spLocks noChangeArrowheads="1"/>
          </p:cNvSpPr>
          <p:nvPr/>
        </p:nvSpPr>
        <p:spPr bwMode="auto">
          <a:xfrm>
            <a:off x="4512595" y="3750494"/>
            <a:ext cx="4490979" cy="714021"/>
          </a:xfrm>
          <a:prstGeom prst="rect">
            <a:avLst/>
          </a:prstGeom>
          <a:solidFill>
            <a:schemeClr val="accent6"/>
          </a:solidFill>
          <a:ln w="9525" algn="ctr">
            <a:noFill/>
            <a:round/>
            <a:headEnd/>
            <a:tailEnd/>
          </a:ln>
        </p:spPr>
        <p:txBody>
          <a:bodyPr lIns="90488" tIns="0" rIns="90488" bIns="0" anchor="ctr"/>
          <a:lstStyle/>
          <a:p>
            <a:pPr lvl="0" algn="ctr" defTabSz="892175" eaLnBrk="0" hangingPunct="0">
              <a:defRPr/>
            </a:pPr>
            <a:r>
              <a:rPr kumimoji="0" lang="fr-FR" altLang="zh-CN" sz="1800" b="1" i="0" u="none" strike="noStrike" kern="1200" cap="none" spc="0" normalizeH="0" baseline="0" noProof="0" dirty="0" smtClean="0">
                <a:ln>
                  <a:noFill/>
                </a:ln>
                <a:solidFill>
                  <a:schemeClr val="tx2"/>
                </a:solidFill>
                <a:effectLst/>
                <a:uLnTx/>
                <a:uFillTx/>
                <a:latin typeface="Arial" charset="0"/>
                <a:ea typeface="SimSun" pitchFamily="2" charset="-122"/>
                <a:cs typeface="Arial" charset="0"/>
              </a:rPr>
              <a:t>Bras B1</a:t>
            </a:r>
            <a:r>
              <a:rPr kumimoji="0" lang="fr-FR" altLang="zh-CN" sz="1800" b="0" i="0" u="none" strike="noStrike" kern="1200" cap="none" spc="0" normalizeH="0" baseline="0" noProof="0" dirty="0" smtClean="0">
                <a:ln>
                  <a:noFill/>
                </a:ln>
                <a:solidFill>
                  <a:schemeClr val="tx2"/>
                </a:solidFill>
                <a:effectLst/>
                <a:uLnTx/>
                <a:uFillTx/>
                <a:latin typeface="Arial" charset="0"/>
                <a:ea typeface="SimSun" pitchFamily="2" charset="-122"/>
                <a:cs typeface="Arial" charset="0"/>
              </a:rPr>
              <a:t>: Regorafenib</a:t>
            </a:r>
            <a:r>
              <a:rPr kumimoji="0" lang="fr-FR" altLang="zh-CN" sz="1800" b="0" i="0" u="none" strike="noStrike" kern="1200" cap="none" spc="0" normalizeH="0" noProof="0" dirty="0" smtClean="0">
                <a:ln>
                  <a:noFill/>
                </a:ln>
                <a:solidFill>
                  <a:schemeClr val="tx2"/>
                </a:solidFill>
                <a:effectLst/>
                <a:uLnTx/>
                <a:uFillTx/>
                <a:latin typeface="Arial" charset="0"/>
                <a:ea typeface="SimSun" pitchFamily="2" charset="-122"/>
                <a:cs typeface="Arial" charset="0"/>
              </a:rPr>
              <a:t> 160 mg/j oral 21 jours + </a:t>
            </a:r>
            <a:r>
              <a:rPr lang="fr-FR" altLang="zh-CN" dirty="0">
                <a:solidFill>
                  <a:srgbClr val="FFFFFF"/>
                </a:solidFill>
                <a:ea typeface="SimSun" pitchFamily="2" charset="-122"/>
              </a:rPr>
              <a:t>stratégie préemptive de l’EDPP</a:t>
            </a:r>
            <a:endParaRPr kumimoji="0" lang="fr-FR" altLang="zh-CN" sz="1800" b="0" i="0" u="none" strike="noStrike" kern="1200" cap="none" spc="0" normalizeH="0" baseline="0" noProof="0" dirty="0">
              <a:ln>
                <a:noFill/>
              </a:ln>
              <a:solidFill>
                <a:schemeClr val="tx2"/>
              </a:solidFill>
              <a:effectLst/>
              <a:uLnTx/>
              <a:uFillTx/>
              <a:latin typeface="Arial" charset="0"/>
              <a:ea typeface="SimSun" pitchFamily="2" charset="-122"/>
              <a:cs typeface="Arial" charset="0"/>
            </a:endParaRPr>
          </a:p>
        </p:txBody>
      </p:sp>
      <p:sp>
        <p:nvSpPr>
          <p:cNvPr id="19" name="AutoShape 8"/>
          <p:cNvSpPr>
            <a:spLocks noChangeArrowheads="1"/>
          </p:cNvSpPr>
          <p:nvPr/>
        </p:nvSpPr>
        <p:spPr bwMode="auto">
          <a:xfrm>
            <a:off x="4513750" y="2163943"/>
            <a:ext cx="4489824" cy="714022"/>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Bras A1</a:t>
            </a: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Regorafenib</a:t>
            </a:r>
            <a:r>
              <a:rPr kumimoji="0" lang="fr-FR"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faible dose initiale* + stratégie préemptive de l’EDPP</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0" name="AutoShape 9"/>
          <p:cNvSpPr>
            <a:spLocks noChangeArrowheads="1"/>
          </p:cNvSpPr>
          <p:nvPr/>
        </p:nvSpPr>
        <p:spPr bwMode="auto">
          <a:xfrm>
            <a:off x="431211" y="2355659"/>
            <a:ext cx="3061002" cy="27212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CCRm réfractaire</a:t>
            </a:r>
            <a:endParaRPr kumimoji="0" lang="fr-FR" altLang="zh-CN" sz="1800" b="0" i="1" u="none" strike="noStrike" kern="1200" cap="none" spc="0" normalizeH="0" baseline="0" noProof="0" dirty="0" smtClean="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Echec de tous les traitements </a:t>
            </a:r>
            <a:r>
              <a:rPr kumimoji="0" lang="fr-FR" altLang="zh-CN" sz="1800" b="0" i="0" u="none" strike="noStrike" kern="1200" cap="none" spc="0" normalizeH="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standard iv</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baseline="0" dirty="0" smtClean="0">
                <a:solidFill>
                  <a:srgbClr val="FFFFFF"/>
                </a:solidFill>
                <a:latin typeface="Arial" panose="020B0604020202020204" pitchFamily="34" charset="0"/>
                <a:ea typeface="SimSun" pitchFamily="2" charset="-122"/>
                <a:cs typeface="Arial" panose="020B0604020202020204" pitchFamily="34" charset="0"/>
              </a:rPr>
              <a:t>Pas de </a:t>
            </a:r>
            <a:r>
              <a:rPr lang="fr-FR" altLang="zh-CN" dirty="0" smtClean="0">
                <a:solidFill>
                  <a:srgbClr val="FFFFFF"/>
                </a:solidFill>
                <a:latin typeface="Arial" panose="020B0604020202020204" pitchFamily="34" charset="0"/>
                <a:ea typeface="SimSun" pitchFamily="2" charset="-122"/>
                <a:cs typeface="Arial" panose="020B0604020202020204" pitchFamily="34" charset="0"/>
              </a:rPr>
              <a:t>regorafenib préalable</a:t>
            </a:r>
            <a:endParaRPr kumimoji="0" lang="fr-FR" altLang="zh-CN" sz="1800" b="0" i="0" u="none" strike="noStrike" kern="1200" cap="none" spc="0" normalizeH="0" baseline="0" noProof="0" dirty="0" smtClean="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smtClean="0">
                <a:solidFill>
                  <a:srgbClr val="FFFFFF"/>
                </a:solidFill>
                <a:ea typeface="SimSun" pitchFamily="2" charset="-122"/>
              </a:rPr>
              <a:t>ECOG PS 0–1 </a:t>
            </a:r>
            <a:endParaRPr kumimoji="0" lang="fr-FR" altLang="zh-CN" sz="1800" b="0" i="0" u="none" strike="noStrike" kern="1200" cap="none" spc="0" normalizeH="0" baseline="0" noProof="0" dirty="0" smtClean="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(n=363)</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sp>
        <p:nvSpPr>
          <p:cNvPr id="21" name="AutoShape 8"/>
          <p:cNvSpPr>
            <a:spLocks noChangeArrowheads="1"/>
          </p:cNvSpPr>
          <p:nvPr/>
        </p:nvSpPr>
        <p:spPr bwMode="auto">
          <a:xfrm>
            <a:off x="4512596" y="2950605"/>
            <a:ext cx="4490978" cy="714022"/>
          </a:xfrm>
          <a:prstGeom prst="rect">
            <a:avLst/>
          </a:prstGeom>
          <a:solidFill>
            <a:schemeClr val="accent4"/>
          </a:solidFill>
          <a:ln w="9525" algn="ctr">
            <a:noFill/>
            <a:round/>
            <a:headEnd/>
            <a:tailEnd/>
          </a:ln>
        </p:spPr>
        <p:txBody>
          <a:bodyPr lIns="90488" tIns="0" rIns="90488" bIns="0" anchor="ctr"/>
          <a:lstStyle/>
          <a:p>
            <a:pPr lvl="0" algn="ctr" defTabSz="892175" eaLnBrk="0" hangingPunct="0">
              <a:defRPr/>
            </a:pPr>
            <a:r>
              <a:rPr lang="fr-FR" altLang="zh-CN" b="1" dirty="0" smtClean="0">
                <a:solidFill>
                  <a:srgbClr val="4D4D4D"/>
                </a:solidFill>
                <a:ea typeface="SimSun" pitchFamily="2" charset="-122"/>
              </a:rPr>
              <a:t>Bras A2</a:t>
            </a:r>
            <a:r>
              <a:rPr lang="fr-FR" altLang="zh-CN" dirty="0" smtClean="0">
                <a:solidFill>
                  <a:srgbClr val="4D4D4D"/>
                </a:solidFill>
                <a:ea typeface="SimSun" pitchFamily="2" charset="-122"/>
              </a:rPr>
              <a:t>: Regorafenib </a:t>
            </a:r>
            <a:r>
              <a:rPr lang="fr-FR" altLang="zh-CN" dirty="0">
                <a:solidFill>
                  <a:srgbClr val="000000"/>
                </a:solidFill>
                <a:ea typeface="SimSun" pitchFamily="2" charset="-122"/>
              </a:rPr>
              <a:t>faible dose initiale</a:t>
            </a:r>
            <a:r>
              <a:rPr lang="fr-FR" altLang="zh-CN" dirty="0" smtClean="0">
                <a:solidFill>
                  <a:srgbClr val="4D4D4D"/>
                </a:solidFill>
                <a:ea typeface="SimSun" pitchFamily="2" charset="-122"/>
              </a:rPr>
              <a:t>* + stratégie réactive de l’EDPP</a:t>
            </a:r>
            <a:endParaRPr lang="fr-FR" altLang="zh-CN" dirty="0">
              <a:solidFill>
                <a:srgbClr val="4D4D4D"/>
              </a:solidFill>
              <a:ea typeface="SimSun" pitchFamily="2" charset="-122"/>
            </a:endParaRPr>
          </a:p>
        </p:txBody>
      </p:sp>
      <p:sp>
        <p:nvSpPr>
          <p:cNvPr id="25" name="AutoShape 12"/>
          <p:cNvSpPr>
            <a:spLocks noChangeArrowheads="1"/>
          </p:cNvSpPr>
          <p:nvPr/>
        </p:nvSpPr>
        <p:spPr bwMode="auto">
          <a:xfrm>
            <a:off x="4512595" y="4532327"/>
            <a:ext cx="4490979" cy="71402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b="1" dirty="0" smtClean="0">
                <a:solidFill>
                  <a:srgbClr val="4D4D4D"/>
                </a:solidFill>
                <a:ea typeface="SimSun" pitchFamily="2" charset="-122"/>
              </a:rPr>
              <a:t>Bras B2</a:t>
            </a:r>
            <a:r>
              <a:rPr lang="fr-FR" altLang="zh-CN" dirty="0" smtClean="0">
                <a:solidFill>
                  <a:srgbClr val="4D4D4D"/>
                </a:solidFill>
                <a:ea typeface="SimSun" pitchFamily="2" charset="-122"/>
              </a:rPr>
              <a:t>: Regorafenib 160 mg/j oral </a:t>
            </a:r>
            <a:r>
              <a:rPr lang="fr-FR" altLang="zh-CN" dirty="0">
                <a:solidFill>
                  <a:srgbClr val="4D4D4D"/>
                </a:solidFill>
                <a:ea typeface="SimSun" pitchFamily="2" charset="-122"/>
              </a:rPr>
              <a:t>21 </a:t>
            </a:r>
            <a:r>
              <a:rPr lang="fr-FR" altLang="zh-CN" dirty="0" smtClean="0">
                <a:solidFill>
                  <a:srgbClr val="4D4D4D"/>
                </a:solidFill>
                <a:ea typeface="SimSun" pitchFamily="2" charset="-122"/>
              </a:rPr>
              <a:t>jours + stratégie </a:t>
            </a:r>
            <a:r>
              <a:rPr lang="fr-FR" altLang="zh-CN" dirty="0">
                <a:solidFill>
                  <a:srgbClr val="4D4D4D"/>
                </a:solidFill>
                <a:ea typeface="SimSun" pitchFamily="2" charset="-122"/>
              </a:rPr>
              <a:t>réactive de </a:t>
            </a:r>
            <a:r>
              <a:rPr lang="fr-FR" altLang="zh-CN" dirty="0" smtClean="0">
                <a:solidFill>
                  <a:srgbClr val="4D4D4D"/>
                </a:solidFill>
                <a:ea typeface="SimSun" pitchFamily="2" charset="-122"/>
              </a:rPr>
              <a:t>l’EDPP</a:t>
            </a:r>
            <a:endParaRPr lang="fr-FR" altLang="zh-CN" dirty="0">
              <a:solidFill>
                <a:srgbClr val="4D4D4D"/>
              </a:solidFill>
              <a:ea typeface="SimSun" pitchFamily="2" charset="-122"/>
            </a:endParaRPr>
          </a:p>
        </p:txBody>
      </p:sp>
      <p:cxnSp>
        <p:nvCxnSpPr>
          <p:cNvPr id="31" name="AutoShape 15"/>
          <p:cNvCxnSpPr>
            <a:cxnSpLocks noChangeShapeType="1"/>
            <a:stCxn id="11" idx="0"/>
            <a:endCxn id="21" idx="1"/>
          </p:cNvCxnSpPr>
          <p:nvPr/>
        </p:nvCxnSpPr>
        <p:spPr bwMode="auto">
          <a:xfrm rot="5400000" flipH="1" flipV="1">
            <a:off x="4124966" y="3036559"/>
            <a:ext cx="116572" cy="658687"/>
          </a:xfrm>
          <a:prstGeom prst="bentConnector2">
            <a:avLst/>
          </a:prstGeom>
          <a:noFill/>
          <a:ln w="57150">
            <a:solidFill>
              <a:schemeClr val="bg2">
                <a:lumMod val="60000"/>
                <a:lumOff val="40000"/>
              </a:schemeClr>
            </a:solidFill>
            <a:round/>
            <a:headEnd/>
            <a:tailEnd type="triangle" w="med" len="med"/>
          </a:ln>
        </p:spPr>
      </p:cxnSp>
      <p:cxnSp>
        <p:nvCxnSpPr>
          <p:cNvPr id="34" name="AutoShape 15"/>
          <p:cNvCxnSpPr>
            <a:cxnSpLocks noChangeShapeType="1"/>
            <a:stCxn id="11" idx="4"/>
            <a:endCxn id="18" idx="1"/>
          </p:cNvCxnSpPr>
          <p:nvPr/>
        </p:nvCxnSpPr>
        <p:spPr bwMode="auto">
          <a:xfrm rot="16200000" flipH="1">
            <a:off x="4133694" y="3728603"/>
            <a:ext cx="99117" cy="658686"/>
          </a:xfrm>
          <a:prstGeom prst="bentConnector2">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40996955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700" dirty="0" smtClean="0"/>
              <a:t>O-014: Etude d’optimisation de dose du regorafenib (</a:t>
            </a:r>
            <a:r>
              <a:rPr lang="fr-FR" sz="1700" dirty="0" err="1" smtClean="0"/>
              <a:t>ReDOS</a:t>
            </a:r>
            <a:r>
              <a:rPr lang="fr-FR" sz="1700" dirty="0" smtClean="0"/>
              <a:t>): essai randomisé de phase II évaluant une stratégie d’escalade de dose et stéroïdes topiques en préemptif pour le regorafenib dans le cancer colorectal métastatique (CCRm) réfractaire – une étude du réseau ACCRU – </a:t>
            </a:r>
            <a:r>
              <a:rPr lang="fr-FR" sz="1700" dirty="0" err="1" smtClean="0"/>
              <a:t>Bekaii</a:t>
            </a:r>
            <a:r>
              <a:rPr lang="fr-FR" sz="1700" dirty="0" smtClean="0"/>
              <a:t>-Saab </a:t>
            </a:r>
            <a:r>
              <a:rPr lang="fr-FR" sz="1700" dirty="0" err="1" smtClean="0"/>
              <a:t>T</a:t>
            </a:r>
            <a:r>
              <a:rPr lang="fr-FR" sz="1700" dirty="0" smtClean="0"/>
              <a:t>, et al</a:t>
            </a:r>
            <a:endParaRPr lang="fr-FR" sz="1700" dirty="0"/>
          </a:p>
        </p:txBody>
      </p:sp>
      <p:sp>
        <p:nvSpPr>
          <p:cNvPr id="6" name="Content Placeholder 2"/>
          <p:cNvSpPr>
            <a:spLocks noGrp="1"/>
          </p:cNvSpPr>
          <p:nvPr>
            <p:ph idx="1"/>
          </p:nvPr>
        </p:nvSpPr>
        <p:spPr/>
        <p:txBody>
          <a:bodyPr/>
          <a:lstStyle/>
          <a:p>
            <a:pPr marL="0" indent="0">
              <a:buNone/>
            </a:pPr>
            <a:r>
              <a:rPr lang="fr-FR" b="1" dirty="0" smtClean="0"/>
              <a:t>Résultats</a:t>
            </a:r>
          </a:p>
          <a:p>
            <a:pPr marL="0" indent="0" algn="ctr">
              <a:buNone/>
            </a:pPr>
            <a:r>
              <a:rPr lang="fr-FR" b="1" dirty="0" smtClean="0"/>
              <a:t>Proportion de patients débutant le cycle 3</a:t>
            </a:r>
            <a:endParaRPr lang="fr-FR" b="1" dirty="0"/>
          </a:p>
        </p:txBody>
      </p:sp>
      <p:sp>
        <p:nvSpPr>
          <p:cNvPr id="22" name="Text Placeholder 21"/>
          <p:cNvSpPr>
            <a:spLocks noGrp="1"/>
          </p:cNvSpPr>
          <p:nvPr>
            <p:ph type="body" sz="quarter" idx="10"/>
          </p:nvPr>
        </p:nvSpPr>
        <p:spPr/>
        <p:txBody>
          <a:bodyPr/>
          <a:lstStyle/>
          <a:p>
            <a:r>
              <a:rPr lang="fr-FR" dirty="0" smtClean="0"/>
              <a:t>*Test exact de Fisher (unilatéral)</a:t>
            </a:r>
            <a:endParaRPr lang="fr-FR" dirty="0"/>
          </a:p>
        </p:txBody>
      </p:sp>
      <p:sp>
        <p:nvSpPr>
          <p:cNvPr id="5" name="Text Placeholder 4"/>
          <p:cNvSpPr>
            <a:spLocks noGrp="1"/>
          </p:cNvSpPr>
          <p:nvPr>
            <p:ph type="body" sz="quarter" idx="11"/>
          </p:nvPr>
        </p:nvSpPr>
        <p:spPr>
          <a:xfrm>
            <a:off x="4277032" y="6096000"/>
            <a:ext cx="4501843" cy="487363"/>
          </a:xfrm>
        </p:spPr>
        <p:txBody>
          <a:bodyPr/>
          <a:lstStyle/>
          <a:p>
            <a:r>
              <a:rPr lang="fr-FR" dirty="0" smtClean="0"/>
              <a:t/>
            </a:r>
            <a:br>
              <a:rPr lang="fr-FR" dirty="0" smtClean="0"/>
            </a:br>
            <a:r>
              <a:rPr lang="fr-FR" dirty="0" err="1" smtClean="0"/>
              <a:t>Bekaii</a:t>
            </a:r>
            <a:r>
              <a:rPr lang="fr-FR" dirty="0" smtClean="0"/>
              <a:t>-Saab T,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O-014</a:t>
            </a:r>
            <a:endParaRPr lang="fr-FR" dirty="0"/>
          </a:p>
        </p:txBody>
      </p:sp>
      <p:graphicFrame>
        <p:nvGraphicFramePr>
          <p:cNvPr id="7" name="Chart 6"/>
          <p:cNvGraphicFramePr/>
          <p:nvPr>
            <p:extLst>
              <p:ext uri="{D42A27DB-BD31-4B8C-83A1-F6EECF244321}">
                <p14:modId xmlns:p14="http://schemas.microsoft.com/office/powerpoint/2010/main" val="903621894"/>
              </p:ext>
            </p:extLst>
          </p:nvPr>
        </p:nvGraphicFramePr>
        <p:xfrm>
          <a:off x="1835055" y="2212535"/>
          <a:ext cx="5229422" cy="3478026"/>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2256503" y="5515889"/>
            <a:ext cx="4041058"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6200000">
            <a:off x="623779" y="3760831"/>
            <a:ext cx="2180956" cy="307777"/>
          </a:xfrm>
          <a:prstGeom prst="rect">
            <a:avLst/>
          </a:prstGeom>
          <a:noFill/>
        </p:spPr>
        <p:txBody>
          <a:bodyPr wrap="none" rtlCol="0">
            <a:spAutoFit/>
          </a:bodyPr>
          <a:lstStyle/>
          <a:p>
            <a:pPr algn="ctr"/>
            <a:r>
              <a:rPr lang="fr-FR" sz="1400" dirty="0" smtClean="0"/>
              <a:t>Pourcentage de patients </a:t>
            </a:r>
            <a:endParaRPr lang="fr-FR" sz="1400" dirty="0"/>
          </a:p>
        </p:txBody>
      </p:sp>
      <p:sp>
        <p:nvSpPr>
          <p:cNvPr id="10" name="TextBox 9"/>
          <p:cNvSpPr txBox="1"/>
          <p:nvPr/>
        </p:nvSpPr>
        <p:spPr>
          <a:xfrm>
            <a:off x="3184717" y="5515889"/>
            <a:ext cx="1172817" cy="523220"/>
          </a:xfrm>
          <a:prstGeom prst="rect">
            <a:avLst/>
          </a:prstGeom>
          <a:noFill/>
        </p:spPr>
        <p:txBody>
          <a:bodyPr wrap="none" rtlCol="0">
            <a:spAutoFit/>
          </a:bodyPr>
          <a:lstStyle/>
          <a:p>
            <a:pPr algn="ctr"/>
            <a:r>
              <a:rPr lang="fr-FR" sz="1400" dirty="0" smtClean="0"/>
              <a:t>Escalade de </a:t>
            </a:r>
          </a:p>
          <a:p>
            <a:pPr algn="ctr"/>
            <a:r>
              <a:rPr lang="fr-FR" sz="1400" dirty="0" smtClean="0"/>
              <a:t>dose</a:t>
            </a:r>
            <a:endParaRPr lang="fr-FR" sz="1400" dirty="0"/>
          </a:p>
        </p:txBody>
      </p:sp>
      <p:sp>
        <p:nvSpPr>
          <p:cNvPr id="11" name="TextBox 10"/>
          <p:cNvSpPr txBox="1"/>
          <p:nvPr/>
        </p:nvSpPr>
        <p:spPr>
          <a:xfrm>
            <a:off x="4993217" y="5515889"/>
            <a:ext cx="883350" cy="738664"/>
          </a:xfrm>
          <a:prstGeom prst="rect">
            <a:avLst/>
          </a:prstGeom>
          <a:noFill/>
        </p:spPr>
        <p:txBody>
          <a:bodyPr wrap="none" rtlCol="0">
            <a:spAutoFit/>
          </a:bodyPr>
          <a:lstStyle/>
          <a:p>
            <a:pPr algn="ctr"/>
            <a:r>
              <a:rPr lang="fr-FR" sz="1400" dirty="0"/>
              <a:t>Dose </a:t>
            </a:r>
            <a:r>
              <a:rPr lang="fr-FR" sz="1400" dirty="0" smtClean="0"/>
              <a:t/>
            </a:r>
            <a:br>
              <a:rPr lang="fr-FR" sz="1400" dirty="0" smtClean="0"/>
            </a:br>
            <a:r>
              <a:rPr lang="fr-FR" sz="1400" dirty="0" smtClean="0"/>
              <a:t>standard</a:t>
            </a:r>
            <a:endParaRPr lang="fr-FR" sz="1400" dirty="0"/>
          </a:p>
          <a:p>
            <a:pPr algn="ctr"/>
            <a:endParaRPr lang="fr-FR" sz="1400" dirty="0"/>
          </a:p>
        </p:txBody>
      </p:sp>
      <p:sp>
        <p:nvSpPr>
          <p:cNvPr id="12" name="TextBox 11"/>
          <p:cNvSpPr txBox="1"/>
          <p:nvPr/>
        </p:nvSpPr>
        <p:spPr>
          <a:xfrm>
            <a:off x="3284565" y="3839498"/>
            <a:ext cx="973118" cy="307777"/>
          </a:xfrm>
          <a:prstGeom prst="rect">
            <a:avLst/>
          </a:prstGeom>
          <a:noFill/>
        </p:spPr>
        <p:txBody>
          <a:bodyPr wrap="none" rtlCol="0">
            <a:spAutoFit/>
          </a:bodyPr>
          <a:lstStyle/>
          <a:p>
            <a:pPr algn="ctr"/>
            <a:r>
              <a:rPr lang="fr-FR" sz="1400" dirty="0" smtClean="0">
                <a:solidFill>
                  <a:schemeClr val="tx2"/>
                </a:solidFill>
              </a:rPr>
              <a:t>35% Prog</a:t>
            </a:r>
            <a:endParaRPr lang="fr-FR" sz="1400" dirty="0">
              <a:solidFill>
                <a:schemeClr val="tx2"/>
              </a:solidFill>
            </a:endParaRPr>
          </a:p>
        </p:txBody>
      </p:sp>
      <p:sp>
        <p:nvSpPr>
          <p:cNvPr id="13" name="TextBox 12"/>
          <p:cNvSpPr txBox="1"/>
          <p:nvPr/>
        </p:nvSpPr>
        <p:spPr>
          <a:xfrm>
            <a:off x="4948333" y="4193450"/>
            <a:ext cx="973118" cy="307777"/>
          </a:xfrm>
          <a:prstGeom prst="rect">
            <a:avLst/>
          </a:prstGeom>
          <a:noFill/>
        </p:spPr>
        <p:txBody>
          <a:bodyPr wrap="none" rtlCol="0">
            <a:spAutoFit/>
          </a:bodyPr>
          <a:lstStyle/>
          <a:p>
            <a:pPr algn="ctr"/>
            <a:r>
              <a:rPr lang="fr-FR" sz="1400" dirty="0" smtClean="0">
                <a:solidFill>
                  <a:schemeClr val="tx2"/>
                </a:solidFill>
              </a:rPr>
              <a:t>47% Prog</a:t>
            </a:r>
            <a:endParaRPr lang="fr-FR" sz="1400" dirty="0">
              <a:solidFill>
                <a:schemeClr val="tx2"/>
              </a:solidFill>
            </a:endParaRPr>
          </a:p>
        </p:txBody>
      </p:sp>
      <p:grpSp>
        <p:nvGrpSpPr>
          <p:cNvPr id="14" name="Group 13"/>
          <p:cNvGrpSpPr/>
          <p:nvPr/>
        </p:nvGrpSpPr>
        <p:grpSpPr>
          <a:xfrm>
            <a:off x="3771125" y="2120615"/>
            <a:ext cx="1663767" cy="266693"/>
            <a:chOff x="3771124" y="2166791"/>
            <a:chExt cx="1663767" cy="266693"/>
          </a:xfrm>
        </p:grpSpPr>
        <p:cxnSp>
          <p:nvCxnSpPr>
            <p:cNvPr id="15" name="Straight Connector 14"/>
            <p:cNvCxnSpPr/>
            <p:nvPr/>
          </p:nvCxnSpPr>
          <p:spPr>
            <a:xfrm>
              <a:off x="3771124" y="2271252"/>
              <a:ext cx="1663767"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71124" y="2271252"/>
              <a:ext cx="0" cy="16223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34891" y="2271252"/>
              <a:ext cx="0" cy="16223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07886" y="2166791"/>
              <a:ext cx="0" cy="10446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4114806" y="1842334"/>
            <a:ext cx="1005403" cy="307777"/>
          </a:xfrm>
          <a:prstGeom prst="rect">
            <a:avLst/>
          </a:prstGeom>
          <a:noFill/>
        </p:spPr>
        <p:txBody>
          <a:bodyPr wrap="none" rtlCol="0">
            <a:spAutoFit/>
          </a:bodyPr>
          <a:lstStyle/>
          <a:p>
            <a:pPr algn="ctr"/>
            <a:r>
              <a:rPr lang="fr-FR" sz="1400" smtClean="0"/>
              <a:t>p=0,0281*</a:t>
            </a:r>
            <a:endParaRPr lang="fr-FR" sz="1400"/>
          </a:p>
        </p:txBody>
      </p:sp>
    </p:spTree>
    <p:extLst>
      <p:ext uri="{BB962C8B-B14F-4D97-AF65-F5344CB8AC3E}">
        <p14:creationId xmlns:p14="http://schemas.microsoft.com/office/powerpoint/2010/main" val="23499759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700" dirty="0" smtClean="0"/>
              <a:t>O-014: Etude d’optimisation de dose du regorafenib (</a:t>
            </a:r>
            <a:r>
              <a:rPr lang="fr-FR" sz="1700" dirty="0" err="1" smtClean="0"/>
              <a:t>ReDOS</a:t>
            </a:r>
            <a:r>
              <a:rPr lang="fr-FR" sz="1700" dirty="0" smtClean="0"/>
              <a:t>): essai randomisé de phase II évaluant une stratégie d’escalade de dose et stéroïdes topiques en préemptif pour le regorafenib dans le cancer colorectal métastatique (CCRm) réfractaire – une étude du réseau ACCRU – </a:t>
            </a:r>
            <a:r>
              <a:rPr lang="fr-FR" sz="1700" dirty="0" err="1" smtClean="0"/>
              <a:t>Bekaii</a:t>
            </a:r>
            <a:r>
              <a:rPr lang="fr-FR" sz="1700" dirty="0" smtClean="0"/>
              <a:t>-Saab </a:t>
            </a:r>
            <a:r>
              <a:rPr lang="fr-FR" sz="1700" dirty="0" err="1" smtClean="0"/>
              <a:t>T</a:t>
            </a:r>
            <a:r>
              <a:rPr lang="fr-FR" sz="1700" dirty="0" smtClean="0"/>
              <a:t>, et al</a:t>
            </a:r>
            <a:endParaRPr lang="fr-FR" sz="1700" dirty="0"/>
          </a:p>
        </p:txBody>
      </p:sp>
      <p:sp>
        <p:nvSpPr>
          <p:cNvPr id="6" name="Content Placeholder 2"/>
          <p:cNvSpPr>
            <a:spLocks noGrp="1"/>
          </p:cNvSpPr>
          <p:nvPr>
            <p:ph idx="1"/>
          </p:nvPr>
        </p:nvSpPr>
        <p:spPr/>
        <p:txBody>
          <a:bodyPr/>
          <a:lstStyle/>
          <a:p>
            <a:pPr marL="0" indent="0">
              <a:buNone/>
            </a:pPr>
            <a:r>
              <a:rPr lang="fr-FR" b="1" dirty="0" smtClean="0"/>
              <a:t>Résultats</a:t>
            </a:r>
          </a:p>
        </p:txBody>
      </p:sp>
      <p:sp>
        <p:nvSpPr>
          <p:cNvPr id="5" name="Text Placeholder 4"/>
          <p:cNvSpPr>
            <a:spLocks noGrp="1"/>
          </p:cNvSpPr>
          <p:nvPr>
            <p:ph type="body" sz="quarter" idx="11"/>
          </p:nvPr>
        </p:nvSpPr>
        <p:spPr>
          <a:xfrm>
            <a:off x="4564800" y="6096000"/>
            <a:ext cx="4214075" cy="487363"/>
          </a:xfrm>
        </p:spPr>
        <p:txBody>
          <a:bodyPr/>
          <a:lstStyle/>
          <a:p>
            <a:r>
              <a:rPr lang="fr-FR" smtClean="0"/>
              <a:t/>
            </a:r>
            <a:br>
              <a:rPr lang="fr-FR" smtClean="0"/>
            </a:br>
            <a:r>
              <a:rPr lang="fr-FR" smtClean="0"/>
              <a:t>Bekaii-Saab T, et al, Ann Oncol 2018;29(suppl 5):abstr O-014</a:t>
            </a:r>
            <a:endParaRPr lang="fr-FR"/>
          </a:p>
        </p:txBody>
      </p:sp>
      <p:graphicFrame>
        <p:nvGraphicFramePr>
          <p:cNvPr id="8" name="Group 88"/>
          <p:cNvGraphicFramePr>
            <a:graphicFrameLocks noGrp="1"/>
          </p:cNvGraphicFramePr>
          <p:nvPr>
            <p:extLst>
              <p:ext uri="{D42A27DB-BD31-4B8C-83A1-F6EECF244321}">
                <p14:modId xmlns:p14="http://schemas.microsoft.com/office/powerpoint/2010/main" val="59613866"/>
              </p:ext>
            </p:extLst>
          </p:nvPr>
        </p:nvGraphicFramePr>
        <p:xfrm>
          <a:off x="621031" y="1951915"/>
          <a:ext cx="4010235" cy="950976"/>
        </p:xfrm>
        <a:graphic>
          <a:graphicData uri="http://schemas.openxmlformats.org/drawingml/2006/table">
            <a:tbl>
              <a:tblPr firstRow="1" bandRow="1">
                <a:tableStyleId>{69012ECD-51FC-41F1-AA8D-1B2483CD663E}</a:tableStyleId>
              </a:tblPr>
              <a:tblGrid>
                <a:gridCol w="453790">
                  <a:extLst>
                    <a:ext uri="{9D8B030D-6E8A-4147-A177-3AD203B41FA5}">
                      <a16:colId xmlns:a16="http://schemas.microsoft.com/office/drawing/2014/main" val="662801083"/>
                    </a:ext>
                  </a:extLst>
                </a:gridCol>
                <a:gridCol w="507680">
                  <a:extLst>
                    <a:ext uri="{9D8B030D-6E8A-4147-A177-3AD203B41FA5}">
                      <a16:colId xmlns:a16="http://schemas.microsoft.com/office/drawing/2014/main" val="20000"/>
                    </a:ext>
                  </a:extLst>
                </a:gridCol>
                <a:gridCol w="747810">
                  <a:extLst>
                    <a:ext uri="{9D8B030D-6E8A-4147-A177-3AD203B41FA5}">
                      <a16:colId xmlns:a16="http://schemas.microsoft.com/office/drawing/2014/main" val="20003"/>
                    </a:ext>
                  </a:extLst>
                </a:gridCol>
                <a:gridCol w="599892">
                  <a:extLst>
                    <a:ext uri="{9D8B030D-6E8A-4147-A177-3AD203B41FA5}">
                      <a16:colId xmlns:a16="http://schemas.microsoft.com/office/drawing/2014/main" val="20004"/>
                    </a:ext>
                  </a:extLst>
                </a:gridCol>
                <a:gridCol w="805334">
                  <a:extLst>
                    <a:ext uri="{9D8B030D-6E8A-4147-A177-3AD203B41FA5}">
                      <a16:colId xmlns:a16="http://schemas.microsoft.com/office/drawing/2014/main" val="20001"/>
                    </a:ext>
                  </a:extLst>
                </a:gridCol>
                <a:gridCol w="895729">
                  <a:extLst>
                    <a:ext uri="{9D8B030D-6E8A-4147-A177-3AD203B41FA5}">
                      <a16:colId xmlns:a16="http://schemas.microsoft.com/office/drawing/2014/main" val="20002"/>
                    </a:ext>
                  </a:extLst>
                </a:gridCol>
              </a:tblGrid>
              <a:tr h="283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600" b="1" i="0" u="none" strike="noStrike" cap="none" normalizeH="0" baseline="0" noProof="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600" b="1" i="0" u="none" strike="noStrike" cap="none" normalizeH="0" baseline="0" noProof="0" dirty="0" err="1" smtClean="0">
                          <a:ln>
                            <a:noFill/>
                          </a:ln>
                          <a:solidFill>
                            <a:schemeClr val="tx1"/>
                          </a:solidFill>
                          <a:effectLst/>
                          <a:latin typeface="+mn-lt"/>
                          <a:cs typeface="Arial" charset="0"/>
                        </a:rPr>
                        <a:t>Evts</a:t>
                      </a:r>
                      <a:r>
                        <a:rPr kumimoji="0" lang="fr-FR" sz="600" b="1" i="0" u="none" strike="noStrike" cap="none" normalizeH="0" baseline="0" noProof="0" dirty="0" smtClean="0">
                          <a:ln>
                            <a:noFill/>
                          </a:ln>
                          <a:solidFill>
                            <a:schemeClr val="tx1"/>
                          </a:solidFill>
                          <a:effectLst/>
                          <a:latin typeface="+mn-lt"/>
                          <a:cs typeface="Arial" charset="0"/>
                        </a:rPr>
                        <a:t>/</a:t>
                      </a:r>
                      <a:br>
                        <a:rPr kumimoji="0" lang="fr-FR" sz="600" b="1" i="0" u="none" strike="noStrike" cap="none" normalizeH="0" baseline="0" noProof="0" dirty="0" smtClean="0">
                          <a:ln>
                            <a:noFill/>
                          </a:ln>
                          <a:solidFill>
                            <a:schemeClr val="tx1"/>
                          </a:solidFill>
                          <a:effectLst/>
                          <a:latin typeface="+mn-lt"/>
                          <a:cs typeface="Arial" charset="0"/>
                        </a:rPr>
                      </a:br>
                      <a:r>
                        <a:rPr kumimoji="0" lang="fr-FR" sz="600" b="1" i="0" u="none" strike="noStrike" cap="none" normalizeH="0" baseline="0" noProof="0" dirty="0" smtClean="0">
                          <a:ln>
                            <a:noFill/>
                          </a:ln>
                          <a:solidFill>
                            <a:schemeClr val="tx1"/>
                          </a:solidFill>
                          <a:effectLst/>
                          <a:latin typeface="+mn-lt"/>
                          <a:cs typeface="Arial" charset="0"/>
                        </a:rPr>
                        <a:t>total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600" b="1" i="0" u="none" strike="noStrike" cap="none" normalizeH="0" baseline="0" noProof="0" smtClean="0">
                          <a:ln>
                            <a:noFill/>
                          </a:ln>
                          <a:solidFill>
                            <a:schemeClr val="tx1"/>
                          </a:solidFill>
                          <a:effectLst/>
                          <a:latin typeface="+mn-lt"/>
                          <a:cs typeface="Arial" charset="0"/>
                        </a:rPr>
                        <a:t>Médiane </a:t>
                      </a:r>
                      <a:br>
                        <a:rPr kumimoji="0" lang="fr-FR" sz="600" b="1" i="0" u="none" strike="noStrike" cap="none" normalizeH="0" baseline="0" noProof="0" smtClean="0">
                          <a:ln>
                            <a:noFill/>
                          </a:ln>
                          <a:solidFill>
                            <a:schemeClr val="tx1"/>
                          </a:solidFill>
                          <a:effectLst/>
                          <a:latin typeface="+mn-lt"/>
                          <a:cs typeface="Arial" charset="0"/>
                        </a:rPr>
                      </a:br>
                      <a:r>
                        <a:rPr kumimoji="0" lang="fr-FR" sz="600" b="1" i="0" u="none" strike="noStrike" cap="none" normalizeH="0" baseline="0" noProof="0" smtClean="0">
                          <a:ln>
                            <a:noFill/>
                          </a:ln>
                          <a:solidFill>
                            <a:schemeClr val="tx1"/>
                          </a:solidFill>
                          <a:effectLst/>
                          <a:latin typeface="+mn-lt"/>
                          <a:cs typeface="Arial" charset="0"/>
                        </a:rPr>
                        <a:t>(IC95%)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600" b="1" i="0" u="none" strike="noStrike" cap="none" normalizeH="0" baseline="0" noProof="0" smtClean="0">
                          <a:ln>
                            <a:noFill/>
                          </a:ln>
                          <a:solidFill>
                            <a:schemeClr val="tx1"/>
                          </a:solidFill>
                          <a:effectLst/>
                          <a:latin typeface="+mn-lt"/>
                          <a:cs typeface="Arial" charset="0"/>
                        </a:rPr>
                        <a:t>Période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600" b="1" i="0" u="none" strike="noStrike" cap="none" normalizeH="0" baseline="0" noProof="0" dirty="0" smtClean="0">
                          <a:ln>
                            <a:noFill/>
                          </a:ln>
                          <a:solidFill>
                            <a:schemeClr val="tx1"/>
                          </a:solidFill>
                          <a:effectLst/>
                          <a:latin typeface="+mn-lt"/>
                          <a:cs typeface="Arial" charset="0"/>
                        </a:rPr>
                        <a:t>Estimation Kaplan Meier </a:t>
                      </a:r>
                      <a:br>
                        <a:rPr kumimoji="0" lang="fr-FR" sz="600" b="1" i="0" u="none" strike="noStrike" cap="none" normalizeH="0" baseline="0" noProof="0" dirty="0" smtClean="0">
                          <a:ln>
                            <a:noFill/>
                          </a:ln>
                          <a:solidFill>
                            <a:schemeClr val="tx1"/>
                          </a:solidFill>
                          <a:effectLst/>
                          <a:latin typeface="+mn-lt"/>
                          <a:cs typeface="Arial" charset="0"/>
                        </a:rPr>
                      </a:br>
                      <a:r>
                        <a:rPr kumimoji="0" lang="fr-FR" sz="600" b="1" i="0" u="none" strike="noStrike" cap="none" normalizeH="0" baseline="0" noProof="0" dirty="0" smtClean="0">
                          <a:ln>
                            <a:noFill/>
                          </a:ln>
                          <a:solidFill>
                            <a:schemeClr val="tx1"/>
                          </a:solidFill>
                          <a:effectLst/>
                          <a:latin typeface="+mn-lt"/>
                          <a:cs typeface="Arial" charset="0"/>
                        </a:rPr>
                        <a:t>(IC95%)</a:t>
                      </a:r>
                      <a:endParaRPr kumimoji="0" lang="fr-FR" sz="600" b="1" i="0" u="none" strike="noStrike" cap="none" normalizeH="0" baseline="0" noProof="0" dirty="0">
                        <a:ln>
                          <a:noFill/>
                        </a:ln>
                        <a:solidFill>
                          <a:schemeClr val="tx1"/>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600" u="none" strike="noStrike" cap="none" normalizeH="0" baseline="0" noProof="0" dirty="0" smtClean="0">
                          <a:ln>
                            <a:noFill/>
                          </a:ln>
                          <a:solidFill>
                            <a:schemeClr val="tx1"/>
                          </a:solidFill>
                          <a:effectLst/>
                          <a:latin typeface="+mn-lt"/>
                        </a:rPr>
                        <a:t>HR (IC95%)</a:t>
                      </a:r>
                      <a:endParaRPr kumimoji="0" lang="fr-FR" sz="600" b="1" i="0" u="none" strike="noStrike" cap="none" normalizeH="0" baseline="0" noProof="0" dirty="0">
                        <a:ln>
                          <a:noFill/>
                        </a:ln>
                        <a:solidFill>
                          <a:schemeClr val="tx1"/>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600" b="0" i="0" u="none" strike="noStrike" cap="none" normalizeH="0" baseline="0" noProof="0" dirty="0" smtClean="0">
                          <a:ln>
                            <a:noFill/>
                          </a:ln>
                          <a:solidFill>
                            <a:schemeClr val="accent3"/>
                          </a:solidFill>
                          <a:effectLst/>
                          <a:latin typeface="+mn-lt"/>
                          <a:cs typeface="Arial" charset="0"/>
                        </a:rPr>
                        <a:t>Bras A</a:t>
                      </a:r>
                      <a:endParaRPr kumimoji="0" lang="fr-FR" sz="600" b="0" i="0" u="none" strike="noStrike" cap="none" normalizeH="0" baseline="0" noProof="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600" u="none" strike="noStrike" cap="none" normalizeH="0" baseline="0" noProof="0" smtClean="0">
                          <a:ln>
                            <a:noFill/>
                          </a:ln>
                          <a:solidFill>
                            <a:schemeClr val="accent3"/>
                          </a:solidFill>
                          <a:effectLst/>
                          <a:latin typeface="+mn-lt"/>
                        </a:rPr>
                        <a:t>29/54</a:t>
                      </a:r>
                      <a:endParaRPr kumimoji="0" lang="fr-FR" sz="600" b="0" i="0" u="none" strike="noStrike" cap="none" normalizeH="0" baseline="0" noProof="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600" b="0" i="0" u="none" strike="noStrike" cap="none" normalizeH="0" baseline="0" noProof="0" dirty="0" smtClean="0">
                          <a:ln>
                            <a:noFill/>
                          </a:ln>
                          <a:solidFill>
                            <a:schemeClr val="accent3"/>
                          </a:solidFill>
                          <a:effectLst/>
                          <a:latin typeface="+mn-lt"/>
                          <a:cs typeface="Arial" charset="0"/>
                        </a:rPr>
                        <a:t>9,0 (6,8 - </a:t>
                      </a:r>
                      <a:r>
                        <a:rPr kumimoji="0" lang="fr-FR" sz="600" b="0" i="0" u="none" strike="noStrike" cap="none" normalizeH="0" baseline="0" noProof="0" dirty="0" smtClean="0">
                          <a:ln>
                            <a:noFill/>
                          </a:ln>
                          <a:solidFill>
                            <a:schemeClr val="accent3"/>
                          </a:solidFill>
                          <a:effectLst/>
                          <a:latin typeface="Arial"/>
                          <a:cs typeface="Arial"/>
                        </a:rPr>
                        <a:t>13,4)</a:t>
                      </a:r>
                      <a:endParaRPr kumimoji="0" lang="fr-FR" sz="600" b="0" i="0" u="none" strike="noStrike" cap="none" normalizeH="0" baseline="0" noProof="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600" b="0" i="0" u="none" strike="noStrike" cap="none" normalizeH="0" baseline="0" noProof="0" smtClean="0">
                          <a:ln>
                            <a:noFill/>
                          </a:ln>
                          <a:solidFill>
                            <a:schemeClr val="accent3"/>
                          </a:solidFill>
                          <a:effectLst/>
                          <a:latin typeface="+mn-lt"/>
                          <a:cs typeface="Arial" charset="0"/>
                        </a:rPr>
                        <a:t>6 mois</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600" b="0" i="0" u="none" strike="noStrike" cap="none" normalizeH="0" baseline="0" noProof="0" smtClean="0">
                          <a:ln>
                            <a:noFill/>
                          </a:ln>
                          <a:solidFill>
                            <a:schemeClr val="accent3"/>
                          </a:solidFill>
                          <a:effectLst/>
                          <a:latin typeface="+mn-lt"/>
                          <a:cs typeface="Arial" charset="0"/>
                        </a:rPr>
                        <a:t>12 mois</a:t>
                      </a:r>
                      <a:endParaRPr kumimoji="0" lang="fr-FR" sz="600" b="0" i="0" u="none" strike="noStrike" cap="none" normalizeH="0" baseline="0" noProof="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600" b="0" i="0" u="none" strike="noStrike" cap="none" normalizeH="0" baseline="0" noProof="0" dirty="0" smtClean="0">
                          <a:ln>
                            <a:noFill/>
                          </a:ln>
                          <a:solidFill>
                            <a:schemeClr val="accent3"/>
                          </a:solidFill>
                          <a:effectLst/>
                          <a:latin typeface="+mn-lt"/>
                          <a:cs typeface="Arial" charset="0"/>
                        </a:rPr>
                        <a:t>66,5 (53,8 - </a:t>
                      </a:r>
                      <a:r>
                        <a:rPr kumimoji="0" lang="fr-FR" sz="600" b="0" i="0" u="none" strike="noStrike" cap="none" normalizeH="0" baseline="0" noProof="0" dirty="0" smtClean="0">
                          <a:ln>
                            <a:noFill/>
                          </a:ln>
                          <a:solidFill>
                            <a:schemeClr val="accent3"/>
                          </a:solidFill>
                          <a:effectLst/>
                          <a:latin typeface="+mn-lt"/>
                          <a:cs typeface="+mn-cs"/>
                        </a:rPr>
                        <a:t>82,2)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600" b="0" i="0" u="none" strike="noStrike" cap="none" normalizeH="0" baseline="0" noProof="0" dirty="0" smtClean="0">
                          <a:ln>
                            <a:noFill/>
                          </a:ln>
                          <a:solidFill>
                            <a:schemeClr val="accent3"/>
                          </a:solidFill>
                          <a:effectLst/>
                          <a:latin typeface="+mn-lt"/>
                          <a:cs typeface="Arial" charset="0"/>
                        </a:rPr>
                        <a:t>34,4 (21,5 -</a:t>
                      </a:r>
                      <a:r>
                        <a:rPr kumimoji="0" lang="fr-FR" sz="600" b="0" i="0" u="none" strike="noStrike" cap="none" normalizeH="0" baseline="0" noProof="0" dirty="0" smtClean="0">
                          <a:ln>
                            <a:noFill/>
                          </a:ln>
                          <a:solidFill>
                            <a:schemeClr val="accent3"/>
                          </a:solidFill>
                          <a:effectLst/>
                          <a:latin typeface="+mn-lt"/>
                          <a:cs typeface="+mn-cs"/>
                        </a:rPr>
                        <a:t> 55,2)</a:t>
                      </a:r>
                      <a:endParaRPr kumimoji="0" lang="fr-FR" sz="600" b="0" i="0" u="none" strike="noStrike" cap="none" normalizeH="0" baseline="0" noProof="0" dirty="0" smtClean="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600" b="0" i="0" u="none" strike="noStrike" cap="none" normalizeH="0" baseline="0" noProof="0" dirty="0" smtClean="0">
                          <a:ln>
                            <a:noFill/>
                          </a:ln>
                          <a:solidFill>
                            <a:schemeClr val="accent3"/>
                          </a:solidFill>
                          <a:effectLst/>
                          <a:latin typeface="+mn-lt"/>
                          <a:cs typeface="Arial" charset="0"/>
                        </a:rPr>
                        <a:t>0,65 (0,39</a:t>
                      </a:r>
                      <a:r>
                        <a:rPr kumimoji="0" lang="fr-FR" sz="600" b="0" i="0" u="none" strike="noStrike" cap="none" normalizeH="0" baseline="0" noProof="0" dirty="0" smtClean="0">
                          <a:ln>
                            <a:noFill/>
                          </a:ln>
                          <a:solidFill>
                            <a:schemeClr val="accent3"/>
                          </a:solidFill>
                          <a:effectLst/>
                          <a:latin typeface="+mn-lt"/>
                          <a:cs typeface="+mn-cs"/>
                        </a:rPr>
                        <a:t> - 1,08)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57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600" b="0" i="0" u="none" strike="noStrike" cap="none" normalizeH="0" baseline="0" noProof="0" smtClean="0">
                          <a:ln>
                            <a:noFill/>
                          </a:ln>
                          <a:solidFill>
                            <a:schemeClr val="accent6"/>
                          </a:solidFill>
                          <a:effectLst/>
                          <a:latin typeface="+mn-lt"/>
                          <a:cs typeface="Arial" charset="0"/>
                        </a:rPr>
                        <a:t>Bras B</a:t>
                      </a:r>
                      <a:endParaRPr kumimoji="0" lang="fr-FR" sz="600" b="0" i="0" u="none" strike="noStrike" cap="none" normalizeH="0" baseline="0" noProof="0">
                        <a:ln>
                          <a:noFill/>
                        </a:ln>
                        <a:solidFill>
                          <a:schemeClr val="accent6"/>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600" u="none" strike="noStrike" cap="none" normalizeH="0" baseline="0" noProof="0" smtClean="0">
                          <a:ln>
                            <a:noFill/>
                          </a:ln>
                          <a:solidFill>
                            <a:schemeClr val="accent6"/>
                          </a:solidFill>
                          <a:effectLst/>
                          <a:latin typeface="+mn-lt"/>
                        </a:rPr>
                        <a:t>34/62</a:t>
                      </a:r>
                      <a:endParaRPr kumimoji="0" lang="fr-FR" sz="600" b="0" i="0" u="none" strike="noStrike" cap="none" normalizeH="0" baseline="0" noProof="0">
                        <a:ln>
                          <a:noFill/>
                        </a:ln>
                        <a:solidFill>
                          <a:schemeClr val="accent6"/>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600" b="0" i="0" u="none" strike="noStrike" cap="none" normalizeH="0" baseline="0" noProof="0" dirty="0" smtClean="0">
                          <a:ln>
                            <a:noFill/>
                          </a:ln>
                          <a:solidFill>
                            <a:schemeClr val="accent6"/>
                          </a:solidFill>
                          <a:effectLst/>
                          <a:latin typeface="+mn-lt"/>
                          <a:cs typeface="Arial" charset="0"/>
                        </a:rPr>
                        <a:t>5,9 (5,3 -</a:t>
                      </a:r>
                      <a:r>
                        <a:rPr kumimoji="0" lang="fr-FR" sz="600" b="0" i="0" u="none" strike="noStrike" cap="none" normalizeH="0" baseline="0" noProof="0" dirty="0" smtClean="0">
                          <a:ln>
                            <a:noFill/>
                          </a:ln>
                          <a:solidFill>
                            <a:schemeClr val="accent6"/>
                          </a:solidFill>
                          <a:effectLst/>
                          <a:latin typeface="+mn-lt"/>
                          <a:cs typeface="+mn-cs"/>
                        </a:rPr>
                        <a:t> 12,4)</a:t>
                      </a:r>
                      <a:endParaRPr kumimoji="0" lang="fr-FR" sz="600" b="0" i="0" u="none" strike="noStrike" cap="none" normalizeH="0" baseline="0" noProof="0" dirty="0" smtClean="0">
                        <a:ln>
                          <a:noFill/>
                        </a:ln>
                        <a:solidFill>
                          <a:schemeClr val="accent6"/>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600" b="0" i="0" u="none" strike="noStrike" cap="none" normalizeH="0" baseline="0" noProof="0" smtClean="0">
                          <a:ln>
                            <a:noFill/>
                          </a:ln>
                          <a:solidFill>
                            <a:schemeClr val="accent6"/>
                          </a:solidFill>
                          <a:effectLst/>
                          <a:latin typeface="+mn-lt"/>
                          <a:cs typeface="Arial" charset="0"/>
                        </a:rPr>
                        <a:t>6 mois</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600" b="0" i="0" u="none" strike="noStrike" cap="none" normalizeH="0" baseline="0" noProof="0" smtClean="0">
                          <a:ln>
                            <a:noFill/>
                          </a:ln>
                          <a:solidFill>
                            <a:schemeClr val="accent6"/>
                          </a:solidFill>
                          <a:effectLst/>
                          <a:latin typeface="+mn-lt"/>
                          <a:cs typeface="Arial" charset="0"/>
                        </a:rPr>
                        <a:t>12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600" b="0" i="0" u="none" strike="noStrike" cap="none" normalizeH="0" baseline="0" noProof="0" dirty="0" smtClean="0">
                          <a:ln>
                            <a:noFill/>
                          </a:ln>
                          <a:solidFill>
                            <a:schemeClr val="accent6"/>
                          </a:solidFill>
                          <a:effectLst/>
                          <a:latin typeface="+mn-lt"/>
                          <a:cs typeface="Arial" charset="0"/>
                        </a:rPr>
                        <a:t>49,8 (37,2 -</a:t>
                      </a:r>
                      <a:r>
                        <a:rPr kumimoji="0" lang="fr-FR" sz="600" b="0" i="0" u="none" strike="noStrike" cap="none" normalizeH="0" baseline="0" noProof="0" dirty="0" smtClean="0">
                          <a:ln>
                            <a:noFill/>
                          </a:ln>
                          <a:solidFill>
                            <a:schemeClr val="accent6"/>
                          </a:solidFill>
                          <a:effectLst/>
                          <a:latin typeface="+mn-lt"/>
                          <a:cs typeface="+mn-cs"/>
                        </a:rPr>
                        <a:t> 66,8)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600" b="0" i="0" u="none" strike="noStrike" cap="none" normalizeH="0" baseline="0" noProof="0" dirty="0" smtClean="0">
                          <a:ln>
                            <a:noFill/>
                          </a:ln>
                          <a:solidFill>
                            <a:schemeClr val="accent6"/>
                          </a:solidFill>
                          <a:effectLst/>
                          <a:latin typeface="+mn-lt"/>
                          <a:cs typeface="Arial" charset="0"/>
                        </a:rPr>
                        <a:t>26,7 (14,0 -</a:t>
                      </a:r>
                      <a:r>
                        <a:rPr kumimoji="0" lang="fr-FR" sz="600" b="0" i="0" u="none" strike="noStrike" cap="none" normalizeH="0" baseline="0" noProof="0" dirty="0" smtClean="0">
                          <a:ln>
                            <a:noFill/>
                          </a:ln>
                          <a:solidFill>
                            <a:schemeClr val="accent6"/>
                          </a:solidFill>
                          <a:effectLst/>
                          <a:latin typeface="+mn-lt"/>
                          <a:cs typeface="+mn-cs"/>
                        </a:rPr>
                        <a:t> 51,1)</a:t>
                      </a:r>
                      <a:endParaRPr kumimoji="0" lang="fr-FR" sz="600" b="0" i="0" u="none" strike="noStrike" cap="none" normalizeH="0" baseline="0" noProof="0" dirty="0" smtClean="0">
                        <a:ln>
                          <a:noFill/>
                        </a:ln>
                        <a:solidFill>
                          <a:schemeClr val="accent6"/>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600" u="none" strike="noStrike" cap="none" normalizeH="0" baseline="0" noProof="0" dirty="0" smtClean="0">
                          <a:ln>
                            <a:noFill/>
                          </a:ln>
                          <a:solidFill>
                            <a:schemeClr val="accent6"/>
                          </a:solidFill>
                          <a:effectLst/>
                          <a:latin typeface="+mn-lt"/>
                        </a:rPr>
                        <a:t>Référence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9" name="TextBox 8"/>
          <p:cNvSpPr txBox="1"/>
          <p:nvPr/>
        </p:nvSpPr>
        <p:spPr>
          <a:xfrm>
            <a:off x="2202311" y="1646463"/>
            <a:ext cx="481121" cy="338554"/>
          </a:xfrm>
          <a:prstGeom prst="rect">
            <a:avLst/>
          </a:prstGeom>
          <a:noFill/>
        </p:spPr>
        <p:txBody>
          <a:bodyPr wrap="none" rtlCol="0">
            <a:spAutoFit/>
          </a:bodyPr>
          <a:lstStyle/>
          <a:p>
            <a:pPr algn="ctr"/>
            <a:r>
              <a:rPr lang="fr-FR" sz="1600" b="1" dirty="0" smtClean="0"/>
              <a:t>SG</a:t>
            </a:r>
            <a:endParaRPr lang="fr-FR" sz="1600" b="1" dirty="0"/>
          </a:p>
        </p:txBody>
      </p:sp>
      <p:sp>
        <p:nvSpPr>
          <p:cNvPr id="10" name="TextBox 9"/>
          <p:cNvSpPr txBox="1"/>
          <p:nvPr/>
        </p:nvSpPr>
        <p:spPr>
          <a:xfrm>
            <a:off x="6575297" y="1646463"/>
            <a:ext cx="591528" cy="338554"/>
          </a:xfrm>
          <a:prstGeom prst="rect">
            <a:avLst/>
          </a:prstGeom>
          <a:noFill/>
        </p:spPr>
        <p:txBody>
          <a:bodyPr wrap="none" rtlCol="0">
            <a:spAutoFit/>
          </a:bodyPr>
          <a:lstStyle/>
          <a:p>
            <a:pPr algn="ctr"/>
            <a:r>
              <a:rPr lang="fr-FR" sz="1600" b="1" smtClean="0"/>
              <a:t>SSP</a:t>
            </a:r>
            <a:endParaRPr lang="fr-FR" sz="1600" b="1"/>
          </a:p>
        </p:txBody>
      </p:sp>
      <p:grpSp>
        <p:nvGrpSpPr>
          <p:cNvPr id="12" name="Group 11"/>
          <p:cNvGrpSpPr/>
          <p:nvPr/>
        </p:nvGrpSpPr>
        <p:grpSpPr>
          <a:xfrm>
            <a:off x="146879" y="2934891"/>
            <a:ext cx="8759556" cy="2870047"/>
            <a:chOff x="146879" y="2386251"/>
            <a:chExt cx="8759556" cy="2870047"/>
          </a:xfrm>
        </p:grpSpPr>
        <p:grpSp>
          <p:nvGrpSpPr>
            <p:cNvPr id="13" name="Group 12"/>
            <p:cNvGrpSpPr/>
            <p:nvPr/>
          </p:nvGrpSpPr>
          <p:grpSpPr>
            <a:xfrm>
              <a:off x="146879" y="2386251"/>
              <a:ext cx="4331368" cy="2870047"/>
              <a:chOff x="146879" y="2386251"/>
              <a:chExt cx="4331368" cy="2870047"/>
            </a:xfrm>
          </p:grpSpPr>
          <p:grpSp>
            <p:nvGrpSpPr>
              <p:cNvPr id="49" name="Group 48"/>
              <p:cNvGrpSpPr/>
              <p:nvPr/>
            </p:nvGrpSpPr>
            <p:grpSpPr>
              <a:xfrm>
                <a:off x="146879" y="2386251"/>
                <a:ext cx="4331368" cy="2870047"/>
                <a:chOff x="451702" y="2445149"/>
                <a:chExt cx="3907291" cy="3155503"/>
              </a:xfrm>
            </p:grpSpPr>
            <p:sp>
              <p:nvSpPr>
                <p:cNvPr id="84" name="Freeform 83"/>
                <p:cNvSpPr>
                  <a:spLocks/>
                </p:cNvSpPr>
                <p:nvPr/>
              </p:nvSpPr>
              <p:spPr bwMode="auto">
                <a:xfrm>
                  <a:off x="1048215" y="2600040"/>
                  <a:ext cx="3160315" cy="2442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85" name="Line 6"/>
                <p:cNvSpPr>
                  <a:spLocks noChangeShapeType="1"/>
                </p:cNvSpPr>
                <p:nvPr/>
              </p:nvSpPr>
              <p:spPr bwMode="auto">
                <a:xfrm>
                  <a:off x="974527" y="2600039"/>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86" name="Line 7"/>
                <p:cNvSpPr>
                  <a:spLocks noChangeShapeType="1"/>
                </p:cNvSpPr>
                <p:nvPr/>
              </p:nvSpPr>
              <p:spPr bwMode="auto">
                <a:xfrm>
                  <a:off x="974527" y="3063248"/>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87" name="Line 8"/>
                <p:cNvSpPr>
                  <a:spLocks noChangeShapeType="1"/>
                </p:cNvSpPr>
                <p:nvPr/>
              </p:nvSpPr>
              <p:spPr bwMode="auto">
                <a:xfrm>
                  <a:off x="974527" y="3556521"/>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88" name="Line 9"/>
                <p:cNvSpPr>
                  <a:spLocks noChangeShapeType="1"/>
                </p:cNvSpPr>
                <p:nvPr/>
              </p:nvSpPr>
              <p:spPr bwMode="auto">
                <a:xfrm>
                  <a:off x="974527" y="4032848"/>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89" name="Line 10"/>
                <p:cNvSpPr>
                  <a:spLocks noChangeShapeType="1"/>
                </p:cNvSpPr>
                <p:nvPr/>
              </p:nvSpPr>
              <p:spPr bwMode="auto">
                <a:xfrm>
                  <a:off x="974527" y="4531196"/>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90" name="Line 11"/>
                <p:cNvSpPr>
                  <a:spLocks noChangeShapeType="1"/>
                </p:cNvSpPr>
                <p:nvPr/>
              </p:nvSpPr>
              <p:spPr bwMode="auto">
                <a:xfrm>
                  <a:off x="974527" y="5034620"/>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91" name="Line 12"/>
                <p:cNvSpPr>
                  <a:spLocks noChangeShapeType="1"/>
                </p:cNvSpPr>
                <p:nvPr/>
              </p:nvSpPr>
              <p:spPr bwMode="auto">
                <a:xfrm>
                  <a:off x="3454172" y="5042970"/>
                  <a:ext cx="0" cy="10816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92" name="Line 13"/>
                <p:cNvSpPr>
                  <a:spLocks noChangeShapeType="1"/>
                </p:cNvSpPr>
                <p:nvPr/>
              </p:nvSpPr>
              <p:spPr bwMode="auto">
                <a:xfrm>
                  <a:off x="2677572" y="5042970"/>
                  <a:ext cx="0" cy="10816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93" name="Line 19"/>
                <p:cNvSpPr>
                  <a:spLocks noChangeShapeType="1"/>
                </p:cNvSpPr>
                <p:nvPr/>
              </p:nvSpPr>
              <p:spPr bwMode="auto">
                <a:xfrm>
                  <a:off x="1878403" y="5042970"/>
                  <a:ext cx="0" cy="10816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94" name="Line 21"/>
                <p:cNvSpPr>
                  <a:spLocks noChangeShapeType="1"/>
                </p:cNvSpPr>
                <p:nvPr/>
              </p:nvSpPr>
              <p:spPr bwMode="auto">
                <a:xfrm>
                  <a:off x="1121198"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95" name="TextBox 94"/>
                <p:cNvSpPr txBox="1"/>
                <p:nvPr/>
              </p:nvSpPr>
              <p:spPr>
                <a:xfrm rot="16200000">
                  <a:off x="-648884" y="3703594"/>
                  <a:ext cx="2451050" cy="249878"/>
                </a:xfrm>
                <a:prstGeom prst="rect">
                  <a:avLst/>
                </a:prstGeom>
                <a:noFill/>
              </p:spPr>
              <p:txBody>
                <a:bodyPr wrap="none" rtlCol="0">
                  <a:spAutoFit/>
                </a:bodyPr>
                <a:lstStyle/>
                <a:p>
                  <a:pPr algn="ctr" fontAlgn="base">
                    <a:spcBef>
                      <a:spcPct val="0"/>
                    </a:spcBef>
                    <a:spcAft>
                      <a:spcPct val="0"/>
                    </a:spcAft>
                  </a:pPr>
                  <a:r>
                    <a:rPr lang="fr-FR" sz="1200" smtClean="0">
                      <a:latin typeface="Arial" panose="020B0604020202020204" pitchFamily="34" charset="0"/>
                      <a:cs typeface="Arial" panose="020B0604020202020204" pitchFamily="34" charset="0"/>
                    </a:rPr>
                    <a:t>Pourcentage sans évènement</a:t>
                  </a:r>
                  <a:endParaRPr lang="fr-FR" sz="1200">
                    <a:latin typeface="Arial" panose="020B0604020202020204" pitchFamily="34" charset="0"/>
                    <a:cs typeface="Arial" panose="020B0604020202020204" pitchFamily="34" charset="0"/>
                  </a:endParaRPr>
                </a:p>
              </p:txBody>
            </p:sp>
            <p:sp>
              <p:nvSpPr>
                <p:cNvPr id="96" name="TextBox 95"/>
                <p:cNvSpPr txBox="1"/>
                <p:nvPr/>
              </p:nvSpPr>
              <p:spPr>
                <a:xfrm>
                  <a:off x="2490336" y="5296102"/>
                  <a:ext cx="459683" cy="304550"/>
                </a:xfrm>
                <a:prstGeom prst="rect">
                  <a:avLst/>
                </a:prstGeom>
                <a:noFill/>
              </p:spPr>
              <p:txBody>
                <a:bodyPr wrap="none" rtlCol="0">
                  <a:spAutoFit/>
                </a:bodyPr>
                <a:lstStyle/>
                <a:p>
                  <a:pPr algn="ctr" fontAlgn="base">
                    <a:spcBef>
                      <a:spcPct val="0"/>
                    </a:spcBef>
                    <a:spcAft>
                      <a:spcPct val="0"/>
                    </a:spcAft>
                  </a:pPr>
                  <a:r>
                    <a:rPr lang="fr-FR" sz="1200" smtClean="0">
                      <a:latin typeface="Arial" panose="020B0604020202020204" pitchFamily="34" charset="0"/>
                      <a:cs typeface="Arial" panose="020B0604020202020204" pitchFamily="34" charset="0"/>
                    </a:rPr>
                    <a:t>Mois</a:t>
                  </a:r>
                  <a:endParaRPr lang="fr-FR" sz="1200">
                    <a:latin typeface="Arial" panose="020B0604020202020204" pitchFamily="34" charset="0"/>
                    <a:cs typeface="Arial" panose="020B0604020202020204" pitchFamily="34" charset="0"/>
                  </a:endParaRPr>
                </a:p>
              </p:txBody>
            </p:sp>
            <p:sp>
              <p:nvSpPr>
                <p:cNvPr id="97" name="TextBox 96"/>
                <p:cNvSpPr txBox="1"/>
                <p:nvPr/>
              </p:nvSpPr>
              <p:spPr>
                <a:xfrm>
                  <a:off x="634186" y="2445149"/>
                  <a:ext cx="396510" cy="30454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100</a:t>
                  </a:r>
                  <a:endParaRPr lang="fr-FR" sz="1200">
                    <a:latin typeface="Arial" panose="020B0604020202020204" pitchFamily="34" charset="0"/>
                    <a:cs typeface="Arial" panose="020B0604020202020204" pitchFamily="34" charset="0"/>
                  </a:endParaRPr>
                </a:p>
              </p:txBody>
            </p:sp>
            <p:sp>
              <p:nvSpPr>
                <p:cNvPr id="98" name="TextBox 97"/>
                <p:cNvSpPr txBox="1"/>
                <p:nvPr/>
              </p:nvSpPr>
              <p:spPr>
                <a:xfrm>
                  <a:off x="710834" y="2910183"/>
                  <a:ext cx="319868" cy="30454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80</a:t>
                  </a:r>
                  <a:endParaRPr lang="fr-FR" sz="1200">
                    <a:latin typeface="Arial" panose="020B0604020202020204" pitchFamily="34" charset="0"/>
                    <a:cs typeface="Arial" panose="020B0604020202020204" pitchFamily="34" charset="0"/>
                  </a:endParaRPr>
                </a:p>
              </p:txBody>
            </p:sp>
            <p:sp>
              <p:nvSpPr>
                <p:cNvPr id="99" name="TextBox 98"/>
                <p:cNvSpPr txBox="1"/>
                <p:nvPr/>
              </p:nvSpPr>
              <p:spPr>
                <a:xfrm>
                  <a:off x="710834" y="3403240"/>
                  <a:ext cx="319868" cy="30454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60</a:t>
                  </a:r>
                  <a:endParaRPr lang="fr-FR" sz="1200">
                    <a:latin typeface="Arial" panose="020B0604020202020204" pitchFamily="34" charset="0"/>
                    <a:cs typeface="Arial" panose="020B0604020202020204" pitchFamily="34" charset="0"/>
                  </a:endParaRPr>
                </a:p>
              </p:txBody>
            </p:sp>
            <p:sp>
              <p:nvSpPr>
                <p:cNvPr id="100" name="TextBox 99"/>
                <p:cNvSpPr txBox="1"/>
                <p:nvPr/>
              </p:nvSpPr>
              <p:spPr>
                <a:xfrm>
                  <a:off x="710834" y="3887142"/>
                  <a:ext cx="319868" cy="30454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40</a:t>
                  </a:r>
                  <a:endParaRPr lang="fr-FR" sz="1200">
                    <a:latin typeface="Arial" panose="020B0604020202020204" pitchFamily="34" charset="0"/>
                    <a:cs typeface="Arial" panose="020B0604020202020204" pitchFamily="34" charset="0"/>
                  </a:endParaRPr>
                </a:p>
              </p:txBody>
            </p:sp>
            <p:sp>
              <p:nvSpPr>
                <p:cNvPr id="101" name="TextBox 100"/>
                <p:cNvSpPr txBox="1"/>
                <p:nvPr/>
              </p:nvSpPr>
              <p:spPr>
                <a:xfrm>
                  <a:off x="710834" y="4385273"/>
                  <a:ext cx="319868" cy="30454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20</a:t>
                  </a:r>
                  <a:endParaRPr lang="fr-FR" sz="1200">
                    <a:latin typeface="Arial" panose="020B0604020202020204" pitchFamily="34" charset="0"/>
                    <a:cs typeface="Arial" panose="020B0604020202020204" pitchFamily="34" charset="0"/>
                  </a:endParaRPr>
                </a:p>
              </p:txBody>
            </p:sp>
            <p:sp>
              <p:nvSpPr>
                <p:cNvPr id="102" name="TextBox 101"/>
                <p:cNvSpPr txBox="1"/>
                <p:nvPr/>
              </p:nvSpPr>
              <p:spPr>
                <a:xfrm>
                  <a:off x="787474" y="4880435"/>
                  <a:ext cx="243227" cy="30454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sp>
              <p:nvSpPr>
                <p:cNvPr id="103" name="TextBox 102"/>
                <p:cNvSpPr txBox="1"/>
                <p:nvPr/>
              </p:nvSpPr>
              <p:spPr>
                <a:xfrm>
                  <a:off x="1003607" y="5097780"/>
                  <a:ext cx="243226" cy="304549"/>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0</a:t>
                  </a:r>
                </a:p>
              </p:txBody>
            </p:sp>
            <p:sp>
              <p:nvSpPr>
                <p:cNvPr id="104" name="TextBox 103"/>
                <p:cNvSpPr txBox="1"/>
                <p:nvPr/>
              </p:nvSpPr>
              <p:spPr>
                <a:xfrm>
                  <a:off x="1758313" y="5097780"/>
                  <a:ext cx="243226" cy="304549"/>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6</a:t>
                  </a:r>
                  <a:endParaRPr lang="fr-FR" sz="1200">
                    <a:latin typeface="Arial" panose="020B0604020202020204" pitchFamily="34" charset="0"/>
                    <a:cs typeface="Arial" panose="020B0604020202020204" pitchFamily="34" charset="0"/>
                  </a:endParaRPr>
                </a:p>
              </p:txBody>
            </p:sp>
            <p:sp>
              <p:nvSpPr>
                <p:cNvPr id="105" name="TextBox 104"/>
                <p:cNvSpPr txBox="1"/>
                <p:nvPr/>
              </p:nvSpPr>
              <p:spPr>
                <a:xfrm>
                  <a:off x="2160346" y="5097780"/>
                  <a:ext cx="166643" cy="304550"/>
                </a:xfrm>
                <a:prstGeom prst="rect">
                  <a:avLst/>
                </a:prstGeom>
                <a:noFill/>
              </p:spPr>
              <p:txBody>
                <a:bodyPr wrap="none" rtlCol="0" anchor="t" anchorCtr="0">
                  <a:spAutoFit/>
                </a:bodyPr>
                <a:lstStyle/>
                <a:p>
                  <a:pPr algn="ctr"/>
                  <a:endParaRPr lang="fr-FR" sz="1200">
                    <a:latin typeface="Arial" panose="020B0604020202020204" pitchFamily="34" charset="0"/>
                    <a:cs typeface="Arial" panose="020B0604020202020204" pitchFamily="34" charset="0"/>
                  </a:endParaRPr>
                </a:p>
              </p:txBody>
            </p:sp>
            <p:sp>
              <p:nvSpPr>
                <p:cNvPr id="106" name="TextBox 105"/>
                <p:cNvSpPr txBox="1"/>
                <p:nvPr/>
              </p:nvSpPr>
              <p:spPr>
                <a:xfrm>
                  <a:off x="2514544" y="5097780"/>
                  <a:ext cx="319867" cy="304549"/>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12</a:t>
                  </a:r>
                </a:p>
              </p:txBody>
            </p:sp>
            <p:sp>
              <p:nvSpPr>
                <p:cNvPr id="107" name="TextBox 106"/>
                <p:cNvSpPr txBox="1"/>
                <p:nvPr/>
              </p:nvSpPr>
              <p:spPr>
                <a:xfrm>
                  <a:off x="3298991" y="5097780"/>
                  <a:ext cx="319867" cy="304549"/>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18</a:t>
                  </a:r>
                  <a:endParaRPr lang="fr-FR" sz="1200">
                    <a:latin typeface="Arial" panose="020B0604020202020204" pitchFamily="34" charset="0"/>
                    <a:cs typeface="Arial" panose="020B0604020202020204" pitchFamily="34" charset="0"/>
                  </a:endParaRPr>
                </a:p>
              </p:txBody>
            </p:sp>
            <p:grpSp>
              <p:nvGrpSpPr>
                <p:cNvPr id="108" name="Group 107"/>
                <p:cNvGrpSpPr/>
                <p:nvPr/>
              </p:nvGrpSpPr>
              <p:grpSpPr>
                <a:xfrm>
                  <a:off x="4039126" y="5042971"/>
                  <a:ext cx="319867" cy="359358"/>
                  <a:chOff x="4039126" y="5042971"/>
                  <a:chExt cx="319867" cy="359358"/>
                </a:xfrm>
              </p:grpSpPr>
              <p:sp>
                <p:nvSpPr>
                  <p:cNvPr id="109" name="Line 14"/>
                  <p:cNvSpPr>
                    <a:spLocks noChangeShapeType="1"/>
                  </p:cNvSpPr>
                  <p:nvPr/>
                </p:nvSpPr>
                <p:spPr bwMode="auto">
                  <a:xfrm>
                    <a:off x="4200237"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10" name="TextBox 109"/>
                  <p:cNvSpPr txBox="1"/>
                  <p:nvPr/>
                </p:nvSpPr>
                <p:spPr>
                  <a:xfrm>
                    <a:off x="4039126" y="5097780"/>
                    <a:ext cx="319867" cy="304549"/>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24</a:t>
                    </a:r>
                    <a:endParaRPr lang="fr-FR" sz="1200">
                      <a:latin typeface="Arial" panose="020B0604020202020204" pitchFamily="34" charset="0"/>
                      <a:cs typeface="Arial" panose="020B0604020202020204" pitchFamily="34" charset="0"/>
                    </a:endParaRPr>
                  </a:p>
                </p:txBody>
              </p:sp>
            </p:grpSp>
          </p:grpSp>
          <p:sp>
            <p:nvSpPr>
              <p:cNvPr id="50" name="TextBox 49"/>
              <p:cNvSpPr txBox="1"/>
              <p:nvPr/>
            </p:nvSpPr>
            <p:spPr>
              <a:xfrm>
                <a:off x="2227162" y="2855385"/>
                <a:ext cx="783538" cy="184666"/>
              </a:xfrm>
              <a:prstGeom prst="rect">
                <a:avLst/>
              </a:prstGeom>
              <a:noFill/>
            </p:spPr>
            <p:txBody>
              <a:bodyPr wrap="none" rtlCol="0">
                <a:spAutoFit/>
              </a:bodyPr>
              <a:lstStyle/>
              <a:p>
                <a:r>
                  <a:rPr lang="fr-FR" sz="600" dirty="0" smtClean="0"/>
                  <a:t>p log-</a:t>
                </a:r>
                <a:r>
                  <a:rPr lang="fr-FR" sz="600" dirty="0" err="1" smtClean="0"/>
                  <a:t>rank</a:t>
                </a:r>
                <a:r>
                  <a:rPr lang="fr-FR" sz="600" dirty="0" smtClean="0"/>
                  <a:t> 0,0943</a:t>
                </a:r>
                <a:endParaRPr lang="fr-FR" sz="600" dirty="0"/>
              </a:p>
            </p:txBody>
          </p:sp>
          <p:grpSp>
            <p:nvGrpSpPr>
              <p:cNvPr id="51" name="Group 50"/>
              <p:cNvGrpSpPr/>
              <p:nvPr/>
            </p:nvGrpSpPr>
            <p:grpSpPr>
              <a:xfrm>
                <a:off x="999962" y="4427867"/>
                <a:ext cx="582211" cy="215444"/>
                <a:chOff x="999962" y="4427867"/>
                <a:chExt cx="582211" cy="215444"/>
              </a:xfrm>
            </p:grpSpPr>
            <p:sp>
              <p:nvSpPr>
                <p:cNvPr id="82" name="TextBox 81"/>
                <p:cNvSpPr txBox="1"/>
                <p:nvPr/>
              </p:nvSpPr>
              <p:spPr>
                <a:xfrm>
                  <a:off x="999962" y="4427867"/>
                  <a:ext cx="582211" cy="215444"/>
                </a:xfrm>
                <a:prstGeom prst="rect">
                  <a:avLst/>
                </a:prstGeom>
                <a:noFill/>
              </p:spPr>
              <p:txBody>
                <a:bodyPr wrap="none" rtlCol="0">
                  <a:spAutoFit/>
                </a:bodyPr>
                <a:lstStyle/>
                <a:p>
                  <a:r>
                    <a:rPr lang="fr-FR" sz="800" dirty="0" smtClean="0"/>
                    <a:t>Censuré</a:t>
                  </a:r>
                  <a:endParaRPr lang="fr-FR" sz="800" dirty="0"/>
                </a:p>
              </p:txBody>
            </p:sp>
            <p:cxnSp>
              <p:nvCxnSpPr>
                <p:cNvPr id="83" name="Straight Connector 82"/>
                <p:cNvCxnSpPr/>
                <p:nvPr/>
              </p:nvCxnSpPr>
              <p:spPr>
                <a:xfrm>
                  <a:off x="1030948" y="4499589"/>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2"/>
              <p:cNvGrpSpPr>
                <a:grpSpLocks/>
              </p:cNvGrpSpPr>
              <p:nvPr/>
            </p:nvGrpSpPr>
            <p:grpSpPr bwMode="auto">
              <a:xfrm>
                <a:off x="896765" y="2532156"/>
                <a:ext cx="2112716" cy="2039433"/>
                <a:chOff x="2373" y="1686"/>
                <a:chExt cx="1014" cy="963"/>
              </a:xfrm>
            </p:grpSpPr>
            <p:sp>
              <p:nvSpPr>
                <p:cNvPr id="62" name="Line 3"/>
                <p:cNvSpPr>
                  <a:spLocks noChangeShapeType="1"/>
                </p:cNvSpPr>
                <p:nvPr/>
              </p:nvSpPr>
              <p:spPr bwMode="auto">
                <a:xfrm>
                  <a:off x="2709" y="191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3" name="Line 4"/>
                <p:cNvSpPr>
                  <a:spLocks noChangeShapeType="1"/>
                </p:cNvSpPr>
                <p:nvPr/>
              </p:nvSpPr>
              <p:spPr bwMode="auto">
                <a:xfrm>
                  <a:off x="3027" y="2217"/>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4" name="Line 5"/>
                <p:cNvSpPr>
                  <a:spLocks noChangeShapeType="1"/>
                </p:cNvSpPr>
                <p:nvPr/>
              </p:nvSpPr>
              <p:spPr bwMode="auto">
                <a:xfrm>
                  <a:off x="2469" y="1713"/>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5" name="Line 6"/>
                <p:cNvSpPr>
                  <a:spLocks noChangeShapeType="1"/>
                </p:cNvSpPr>
                <p:nvPr/>
              </p:nvSpPr>
              <p:spPr bwMode="auto">
                <a:xfrm>
                  <a:off x="3339" y="250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6" name="Line 7"/>
                <p:cNvSpPr>
                  <a:spLocks noChangeShapeType="1"/>
                </p:cNvSpPr>
                <p:nvPr/>
              </p:nvSpPr>
              <p:spPr bwMode="auto">
                <a:xfrm>
                  <a:off x="2649" y="1823"/>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7" name="Line 8"/>
                <p:cNvSpPr>
                  <a:spLocks noChangeShapeType="1"/>
                </p:cNvSpPr>
                <p:nvPr/>
              </p:nvSpPr>
              <p:spPr bwMode="auto">
                <a:xfrm>
                  <a:off x="3051" y="2217"/>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8" name="Line 9"/>
                <p:cNvSpPr>
                  <a:spLocks noChangeShapeType="1"/>
                </p:cNvSpPr>
                <p:nvPr/>
              </p:nvSpPr>
              <p:spPr bwMode="auto">
                <a:xfrm>
                  <a:off x="3063" y="2217"/>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9" name="Line 10"/>
                <p:cNvSpPr>
                  <a:spLocks noChangeShapeType="1"/>
                </p:cNvSpPr>
                <p:nvPr/>
              </p:nvSpPr>
              <p:spPr bwMode="auto">
                <a:xfrm>
                  <a:off x="2619" y="1823"/>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0" name="Line 11"/>
                <p:cNvSpPr>
                  <a:spLocks noChangeShapeType="1"/>
                </p:cNvSpPr>
                <p:nvPr/>
              </p:nvSpPr>
              <p:spPr bwMode="auto">
                <a:xfrm>
                  <a:off x="2631" y="1823"/>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1" name="Line 12"/>
                <p:cNvSpPr>
                  <a:spLocks noChangeShapeType="1"/>
                </p:cNvSpPr>
                <p:nvPr/>
              </p:nvSpPr>
              <p:spPr bwMode="auto">
                <a:xfrm>
                  <a:off x="3273" y="239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2" name="Line 13"/>
                <p:cNvSpPr>
                  <a:spLocks noChangeShapeType="1"/>
                </p:cNvSpPr>
                <p:nvPr/>
              </p:nvSpPr>
              <p:spPr bwMode="auto">
                <a:xfrm>
                  <a:off x="3285" y="239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3" name="Line 14"/>
                <p:cNvSpPr>
                  <a:spLocks noChangeShapeType="1"/>
                </p:cNvSpPr>
                <p:nvPr/>
              </p:nvSpPr>
              <p:spPr bwMode="auto">
                <a:xfrm>
                  <a:off x="3315" y="243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4" name="Line 15"/>
                <p:cNvSpPr>
                  <a:spLocks noChangeShapeType="1"/>
                </p:cNvSpPr>
                <p:nvPr/>
              </p:nvSpPr>
              <p:spPr bwMode="auto">
                <a:xfrm>
                  <a:off x="3081" y="2217"/>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5" name="Line 16"/>
                <p:cNvSpPr>
                  <a:spLocks noChangeShapeType="1"/>
                </p:cNvSpPr>
                <p:nvPr/>
              </p:nvSpPr>
              <p:spPr bwMode="auto">
                <a:xfrm>
                  <a:off x="3105" y="2217"/>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6" name="Line 17"/>
                <p:cNvSpPr>
                  <a:spLocks noChangeShapeType="1"/>
                </p:cNvSpPr>
                <p:nvPr/>
              </p:nvSpPr>
              <p:spPr bwMode="auto">
                <a:xfrm>
                  <a:off x="2727" y="191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7" name="Line 18"/>
                <p:cNvSpPr>
                  <a:spLocks noChangeShapeType="1"/>
                </p:cNvSpPr>
                <p:nvPr/>
              </p:nvSpPr>
              <p:spPr bwMode="auto">
                <a:xfrm>
                  <a:off x="3387" y="2613"/>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8" name="Line 19"/>
                <p:cNvSpPr>
                  <a:spLocks noChangeShapeType="1"/>
                </p:cNvSpPr>
                <p:nvPr/>
              </p:nvSpPr>
              <p:spPr bwMode="auto">
                <a:xfrm>
                  <a:off x="2565" y="1801"/>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79" name="Line 20"/>
                <p:cNvSpPr>
                  <a:spLocks noChangeShapeType="1"/>
                </p:cNvSpPr>
                <p:nvPr/>
              </p:nvSpPr>
              <p:spPr bwMode="auto">
                <a:xfrm>
                  <a:off x="2859" y="208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0" name="Line 21"/>
                <p:cNvSpPr>
                  <a:spLocks noChangeShapeType="1"/>
                </p:cNvSpPr>
                <p:nvPr/>
              </p:nvSpPr>
              <p:spPr bwMode="auto">
                <a:xfrm>
                  <a:off x="2841" y="2055"/>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81" name="Freeform 22"/>
                <p:cNvSpPr>
                  <a:spLocks/>
                </p:cNvSpPr>
                <p:nvPr/>
              </p:nvSpPr>
              <p:spPr bwMode="auto">
                <a:xfrm>
                  <a:off x="2373" y="1686"/>
                  <a:ext cx="1014" cy="948"/>
                </a:xfrm>
                <a:custGeom>
                  <a:avLst/>
                  <a:gdLst>
                    <a:gd name="T0" fmla="*/ 169 w 169"/>
                    <a:gd name="T1" fmla="*/ 158 h 158"/>
                    <a:gd name="T2" fmla="*/ 165 w 169"/>
                    <a:gd name="T3" fmla="*/ 158 h 158"/>
                    <a:gd name="T4" fmla="*/ 165 w 169"/>
                    <a:gd name="T5" fmla="*/ 140 h 158"/>
                    <a:gd name="T6" fmla="*/ 160 w 169"/>
                    <a:gd name="T7" fmla="*/ 140 h 158"/>
                    <a:gd name="T8" fmla="*/ 160 w 169"/>
                    <a:gd name="T9" fmla="*/ 129 h 158"/>
                    <a:gd name="T10" fmla="*/ 156 w 169"/>
                    <a:gd name="T11" fmla="*/ 129 h 158"/>
                    <a:gd name="T12" fmla="*/ 156 w 169"/>
                    <a:gd name="T13" fmla="*/ 121 h 158"/>
                    <a:gd name="T14" fmla="*/ 146 w 169"/>
                    <a:gd name="T15" fmla="*/ 121 h 158"/>
                    <a:gd name="T16" fmla="*/ 146 w 169"/>
                    <a:gd name="T17" fmla="*/ 116 h 158"/>
                    <a:gd name="T18" fmla="*/ 137 w 169"/>
                    <a:gd name="T19" fmla="*/ 116 h 158"/>
                    <a:gd name="T20" fmla="*/ 137 w 169"/>
                    <a:gd name="T21" fmla="*/ 110 h 158"/>
                    <a:gd name="T22" fmla="*/ 129 w 169"/>
                    <a:gd name="T23" fmla="*/ 110 h 158"/>
                    <a:gd name="T24" fmla="*/ 129 w 169"/>
                    <a:gd name="T25" fmla="*/ 97 h 158"/>
                    <a:gd name="T26" fmla="*/ 126 w 169"/>
                    <a:gd name="T27" fmla="*/ 97 h 158"/>
                    <a:gd name="T28" fmla="*/ 126 w 169"/>
                    <a:gd name="T29" fmla="*/ 92 h 158"/>
                    <a:gd name="T30" fmla="*/ 106 w 169"/>
                    <a:gd name="T31" fmla="*/ 92 h 158"/>
                    <a:gd name="T32" fmla="*/ 106 w 169"/>
                    <a:gd name="T33" fmla="*/ 86 h 158"/>
                    <a:gd name="T34" fmla="*/ 94 w 169"/>
                    <a:gd name="T35" fmla="*/ 86 h 158"/>
                    <a:gd name="T36" fmla="*/ 94 w 169"/>
                    <a:gd name="T37" fmla="*/ 80 h 158"/>
                    <a:gd name="T38" fmla="*/ 90 w 169"/>
                    <a:gd name="T39" fmla="*/ 80 h 158"/>
                    <a:gd name="T40" fmla="*/ 90 w 169"/>
                    <a:gd name="T41" fmla="*/ 74 h 158"/>
                    <a:gd name="T42" fmla="*/ 88 w 169"/>
                    <a:gd name="T43" fmla="*/ 74 h 158"/>
                    <a:gd name="T44" fmla="*/ 88 w 169"/>
                    <a:gd name="T45" fmla="*/ 69 h 158"/>
                    <a:gd name="T46" fmla="*/ 79 w 169"/>
                    <a:gd name="T47" fmla="*/ 69 h 158"/>
                    <a:gd name="T48" fmla="*/ 79 w 169"/>
                    <a:gd name="T49" fmla="*/ 64 h 158"/>
                    <a:gd name="T50" fmla="*/ 75 w 169"/>
                    <a:gd name="T51" fmla="*/ 64 h 158"/>
                    <a:gd name="T52" fmla="*/ 75 w 169"/>
                    <a:gd name="T53" fmla="*/ 60 h 158"/>
                    <a:gd name="T54" fmla="*/ 69 w 169"/>
                    <a:gd name="T55" fmla="*/ 60 h 158"/>
                    <a:gd name="T56" fmla="*/ 69 w 169"/>
                    <a:gd name="T57" fmla="*/ 54 h 158"/>
                    <a:gd name="T58" fmla="*/ 68 w 169"/>
                    <a:gd name="T59" fmla="*/ 54 h 158"/>
                    <a:gd name="T60" fmla="*/ 68 w 169"/>
                    <a:gd name="T61" fmla="*/ 50 h 158"/>
                    <a:gd name="T62" fmla="*/ 66 w 169"/>
                    <a:gd name="T63" fmla="*/ 50 h 158"/>
                    <a:gd name="T64" fmla="*/ 66 w 169"/>
                    <a:gd name="T65" fmla="*/ 46 h 158"/>
                    <a:gd name="T66" fmla="*/ 65 w 169"/>
                    <a:gd name="T67" fmla="*/ 46 h 158"/>
                    <a:gd name="T68" fmla="*/ 65 w 169"/>
                    <a:gd name="T69" fmla="*/ 42 h 158"/>
                    <a:gd name="T70" fmla="*/ 54 w 169"/>
                    <a:gd name="T71" fmla="*/ 42 h 158"/>
                    <a:gd name="T72" fmla="*/ 54 w 169"/>
                    <a:gd name="T73" fmla="*/ 38 h 158"/>
                    <a:gd name="T74" fmla="*/ 52 w 169"/>
                    <a:gd name="T75" fmla="*/ 38 h 158"/>
                    <a:gd name="T76" fmla="*/ 52 w 169"/>
                    <a:gd name="T77" fmla="*/ 34 h 158"/>
                    <a:gd name="T78" fmla="*/ 49 w 169"/>
                    <a:gd name="T79" fmla="*/ 34 h 158"/>
                    <a:gd name="T80" fmla="*/ 49 w 169"/>
                    <a:gd name="T81" fmla="*/ 29 h 158"/>
                    <a:gd name="T82" fmla="*/ 47 w 169"/>
                    <a:gd name="T83" fmla="*/ 29 h 158"/>
                    <a:gd name="T84" fmla="*/ 47 w 169"/>
                    <a:gd name="T85" fmla="*/ 26 h 158"/>
                    <a:gd name="T86" fmla="*/ 37 w 169"/>
                    <a:gd name="T87" fmla="*/ 26 h 158"/>
                    <a:gd name="T88" fmla="*/ 37 w 169"/>
                    <a:gd name="T89" fmla="*/ 22 h 158"/>
                    <a:gd name="T90" fmla="*/ 30 w 169"/>
                    <a:gd name="T91" fmla="*/ 22 h 158"/>
                    <a:gd name="T92" fmla="*/ 30 w 169"/>
                    <a:gd name="T93" fmla="*/ 18 h 158"/>
                    <a:gd name="T94" fmla="*/ 27 w 169"/>
                    <a:gd name="T95" fmla="*/ 18 h 158"/>
                    <a:gd name="T96" fmla="*/ 27 w 169"/>
                    <a:gd name="T97" fmla="*/ 14 h 158"/>
                    <a:gd name="T98" fmla="*/ 24 w 169"/>
                    <a:gd name="T99" fmla="*/ 14 h 158"/>
                    <a:gd name="T100" fmla="*/ 24 w 169"/>
                    <a:gd name="T101" fmla="*/ 11 h 158"/>
                    <a:gd name="T102" fmla="*/ 21 w 169"/>
                    <a:gd name="T103" fmla="*/ 11 h 158"/>
                    <a:gd name="T104" fmla="*/ 21 w 169"/>
                    <a:gd name="T105" fmla="*/ 7 h 158"/>
                    <a:gd name="T106" fmla="*/ 13 w 169"/>
                    <a:gd name="T107" fmla="*/ 7 h 158"/>
                    <a:gd name="T108" fmla="*/ 13 w 169"/>
                    <a:gd name="T109" fmla="*/ 4 h 158"/>
                    <a:gd name="T110" fmla="*/ 7 w 169"/>
                    <a:gd name="T111" fmla="*/ 4 h 158"/>
                    <a:gd name="T112" fmla="*/ 7 w 169"/>
                    <a:gd name="T113" fmla="*/ 0 h 158"/>
                    <a:gd name="T114" fmla="*/ 0 w 169"/>
                    <a:gd name="T11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9" h="158">
                      <a:moveTo>
                        <a:pt x="169" y="158"/>
                      </a:moveTo>
                      <a:lnTo>
                        <a:pt x="165" y="158"/>
                      </a:lnTo>
                      <a:lnTo>
                        <a:pt x="165" y="140"/>
                      </a:lnTo>
                      <a:lnTo>
                        <a:pt x="160" y="140"/>
                      </a:lnTo>
                      <a:lnTo>
                        <a:pt x="160" y="129"/>
                      </a:lnTo>
                      <a:lnTo>
                        <a:pt x="156" y="129"/>
                      </a:lnTo>
                      <a:lnTo>
                        <a:pt x="156" y="121"/>
                      </a:lnTo>
                      <a:lnTo>
                        <a:pt x="146" y="121"/>
                      </a:lnTo>
                      <a:lnTo>
                        <a:pt x="146" y="116"/>
                      </a:lnTo>
                      <a:lnTo>
                        <a:pt x="137" y="116"/>
                      </a:lnTo>
                      <a:lnTo>
                        <a:pt x="137" y="110"/>
                      </a:lnTo>
                      <a:lnTo>
                        <a:pt x="129" y="110"/>
                      </a:lnTo>
                      <a:lnTo>
                        <a:pt x="129" y="97"/>
                      </a:lnTo>
                      <a:lnTo>
                        <a:pt x="126" y="97"/>
                      </a:lnTo>
                      <a:lnTo>
                        <a:pt x="126" y="92"/>
                      </a:lnTo>
                      <a:lnTo>
                        <a:pt x="106" y="92"/>
                      </a:lnTo>
                      <a:lnTo>
                        <a:pt x="106" y="86"/>
                      </a:lnTo>
                      <a:lnTo>
                        <a:pt x="94" y="86"/>
                      </a:lnTo>
                      <a:lnTo>
                        <a:pt x="94" y="80"/>
                      </a:lnTo>
                      <a:lnTo>
                        <a:pt x="90" y="80"/>
                      </a:lnTo>
                      <a:lnTo>
                        <a:pt x="90" y="74"/>
                      </a:lnTo>
                      <a:lnTo>
                        <a:pt x="88" y="74"/>
                      </a:lnTo>
                      <a:lnTo>
                        <a:pt x="88" y="69"/>
                      </a:lnTo>
                      <a:lnTo>
                        <a:pt x="79" y="69"/>
                      </a:lnTo>
                      <a:lnTo>
                        <a:pt x="79" y="64"/>
                      </a:lnTo>
                      <a:lnTo>
                        <a:pt x="75" y="64"/>
                      </a:lnTo>
                      <a:lnTo>
                        <a:pt x="75" y="60"/>
                      </a:lnTo>
                      <a:lnTo>
                        <a:pt x="69" y="60"/>
                      </a:lnTo>
                      <a:lnTo>
                        <a:pt x="69" y="54"/>
                      </a:lnTo>
                      <a:lnTo>
                        <a:pt x="68" y="54"/>
                      </a:lnTo>
                      <a:lnTo>
                        <a:pt x="68" y="50"/>
                      </a:lnTo>
                      <a:lnTo>
                        <a:pt x="66" y="50"/>
                      </a:lnTo>
                      <a:lnTo>
                        <a:pt x="66" y="46"/>
                      </a:lnTo>
                      <a:lnTo>
                        <a:pt x="65" y="46"/>
                      </a:lnTo>
                      <a:lnTo>
                        <a:pt x="65" y="42"/>
                      </a:lnTo>
                      <a:lnTo>
                        <a:pt x="54" y="42"/>
                      </a:lnTo>
                      <a:lnTo>
                        <a:pt x="54" y="38"/>
                      </a:lnTo>
                      <a:lnTo>
                        <a:pt x="52" y="38"/>
                      </a:lnTo>
                      <a:lnTo>
                        <a:pt x="52" y="34"/>
                      </a:lnTo>
                      <a:lnTo>
                        <a:pt x="49" y="34"/>
                      </a:lnTo>
                      <a:lnTo>
                        <a:pt x="49" y="29"/>
                      </a:lnTo>
                      <a:lnTo>
                        <a:pt x="47" y="29"/>
                      </a:lnTo>
                      <a:lnTo>
                        <a:pt x="47" y="26"/>
                      </a:lnTo>
                      <a:lnTo>
                        <a:pt x="37" y="26"/>
                      </a:lnTo>
                      <a:lnTo>
                        <a:pt x="37" y="22"/>
                      </a:lnTo>
                      <a:lnTo>
                        <a:pt x="30" y="22"/>
                      </a:lnTo>
                      <a:lnTo>
                        <a:pt x="30" y="18"/>
                      </a:lnTo>
                      <a:lnTo>
                        <a:pt x="27" y="18"/>
                      </a:lnTo>
                      <a:lnTo>
                        <a:pt x="27" y="14"/>
                      </a:lnTo>
                      <a:lnTo>
                        <a:pt x="24" y="14"/>
                      </a:lnTo>
                      <a:lnTo>
                        <a:pt x="24" y="11"/>
                      </a:lnTo>
                      <a:lnTo>
                        <a:pt x="21" y="11"/>
                      </a:lnTo>
                      <a:lnTo>
                        <a:pt x="21" y="7"/>
                      </a:lnTo>
                      <a:lnTo>
                        <a:pt x="13" y="7"/>
                      </a:lnTo>
                      <a:lnTo>
                        <a:pt x="13" y="4"/>
                      </a:lnTo>
                      <a:lnTo>
                        <a:pt x="7" y="4"/>
                      </a:lnTo>
                      <a:lnTo>
                        <a:pt x="7"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nvGrpSpPr>
              <p:cNvPr id="53" name="Group 23"/>
              <p:cNvGrpSpPr>
                <a:grpSpLocks/>
              </p:cNvGrpSpPr>
              <p:nvPr/>
            </p:nvGrpSpPr>
            <p:grpSpPr bwMode="auto">
              <a:xfrm>
                <a:off x="896764" y="2532156"/>
                <a:ext cx="2715617" cy="2216912"/>
                <a:chOff x="2240" y="1632"/>
                <a:chExt cx="1278" cy="1050"/>
              </a:xfrm>
            </p:grpSpPr>
            <p:sp>
              <p:nvSpPr>
                <p:cNvPr id="54" name="Line 24"/>
                <p:cNvSpPr>
                  <a:spLocks noChangeShapeType="1"/>
                </p:cNvSpPr>
                <p:nvPr/>
              </p:nvSpPr>
              <p:spPr bwMode="auto">
                <a:xfrm>
                  <a:off x="2426" y="187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5" name="Line 25"/>
                <p:cNvSpPr>
                  <a:spLocks noChangeShapeType="1"/>
                </p:cNvSpPr>
                <p:nvPr/>
              </p:nvSpPr>
              <p:spPr bwMode="auto">
                <a:xfrm>
                  <a:off x="2780" y="2220"/>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6" name="Line 26"/>
                <p:cNvSpPr>
                  <a:spLocks noChangeShapeType="1"/>
                </p:cNvSpPr>
                <p:nvPr/>
              </p:nvSpPr>
              <p:spPr bwMode="auto">
                <a:xfrm>
                  <a:off x="2750" y="217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7" name="Line 27"/>
                <p:cNvSpPr>
                  <a:spLocks noChangeShapeType="1"/>
                </p:cNvSpPr>
                <p:nvPr/>
              </p:nvSpPr>
              <p:spPr bwMode="auto">
                <a:xfrm>
                  <a:off x="2708" y="217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8" name="Line 28"/>
                <p:cNvSpPr>
                  <a:spLocks noChangeShapeType="1"/>
                </p:cNvSpPr>
                <p:nvPr/>
              </p:nvSpPr>
              <p:spPr bwMode="auto">
                <a:xfrm>
                  <a:off x="2720" y="217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9" name="Line 29"/>
                <p:cNvSpPr>
                  <a:spLocks noChangeShapeType="1"/>
                </p:cNvSpPr>
                <p:nvPr/>
              </p:nvSpPr>
              <p:spPr bwMode="auto">
                <a:xfrm>
                  <a:off x="2648" y="214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0" name="Line 30"/>
                <p:cNvSpPr>
                  <a:spLocks noChangeShapeType="1"/>
                </p:cNvSpPr>
                <p:nvPr/>
              </p:nvSpPr>
              <p:spPr bwMode="auto">
                <a:xfrm>
                  <a:off x="2834" y="2220"/>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61" name="Freeform 31"/>
                <p:cNvSpPr>
                  <a:spLocks/>
                </p:cNvSpPr>
                <p:nvPr/>
              </p:nvSpPr>
              <p:spPr bwMode="auto">
                <a:xfrm>
                  <a:off x="2240" y="1632"/>
                  <a:ext cx="1278" cy="1050"/>
                </a:xfrm>
                <a:custGeom>
                  <a:avLst/>
                  <a:gdLst>
                    <a:gd name="T0" fmla="*/ 213 w 213"/>
                    <a:gd name="T1" fmla="*/ 175 h 175"/>
                    <a:gd name="T2" fmla="*/ 213 w 213"/>
                    <a:gd name="T3" fmla="*/ 163 h 175"/>
                    <a:gd name="T4" fmla="*/ 157 w 213"/>
                    <a:gd name="T5" fmla="*/ 163 h 175"/>
                    <a:gd name="T6" fmla="*/ 157 w 213"/>
                    <a:gd name="T7" fmla="*/ 151 h 175"/>
                    <a:gd name="T8" fmla="*/ 154 w 213"/>
                    <a:gd name="T9" fmla="*/ 151 h 175"/>
                    <a:gd name="T10" fmla="*/ 154 w 213"/>
                    <a:gd name="T11" fmla="*/ 140 h 175"/>
                    <a:gd name="T12" fmla="*/ 141 w 213"/>
                    <a:gd name="T13" fmla="*/ 140 h 175"/>
                    <a:gd name="T14" fmla="*/ 141 w 213"/>
                    <a:gd name="T15" fmla="*/ 129 h 175"/>
                    <a:gd name="T16" fmla="*/ 119 w 213"/>
                    <a:gd name="T17" fmla="*/ 129 h 175"/>
                    <a:gd name="T18" fmla="*/ 119 w 213"/>
                    <a:gd name="T19" fmla="*/ 119 h 175"/>
                    <a:gd name="T20" fmla="*/ 108 w 213"/>
                    <a:gd name="T21" fmla="*/ 119 h 175"/>
                    <a:gd name="T22" fmla="*/ 108 w 213"/>
                    <a:gd name="T23" fmla="*/ 109 h 175"/>
                    <a:gd name="T24" fmla="*/ 103 w 213"/>
                    <a:gd name="T25" fmla="*/ 109 h 175"/>
                    <a:gd name="T26" fmla="*/ 103 w 213"/>
                    <a:gd name="T27" fmla="*/ 101 h 175"/>
                    <a:gd name="T28" fmla="*/ 88 w 213"/>
                    <a:gd name="T29" fmla="*/ 101 h 175"/>
                    <a:gd name="T30" fmla="*/ 88 w 213"/>
                    <a:gd name="T31" fmla="*/ 93 h 175"/>
                    <a:gd name="T32" fmla="*/ 74 w 213"/>
                    <a:gd name="T33" fmla="*/ 93 h 175"/>
                    <a:gd name="T34" fmla="*/ 74 w 213"/>
                    <a:gd name="T35" fmla="*/ 88 h 175"/>
                    <a:gd name="T36" fmla="*/ 66 w 213"/>
                    <a:gd name="T37" fmla="*/ 88 h 175"/>
                    <a:gd name="T38" fmla="*/ 66 w 213"/>
                    <a:gd name="T39" fmla="*/ 82 h 175"/>
                    <a:gd name="T40" fmla="*/ 65 w 213"/>
                    <a:gd name="T41" fmla="*/ 82 h 175"/>
                    <a:gd name="T42" fmla="*/ 65 w 213"/>
                    <a:gd name="T43" fmla="*/ 78 h 175"/>
                    <a:gd name="T44" fmla="*/ 63 w 213"/>
                    <a:gd name="T45" fmla="*/ 78 h 175"/>
                    <a:gd name="T46" fmla="*/ 63 w 213"/>
                    <a:gd name="T47" fmla="*/ 70 h 175"/>
                    <a:gd name="T48" fmla="*/ 60 w 213"/>
                    <a:gd name="T49" fmla="*/ 70 h 175"/>
                    <a:gd name="T50" fmla="*/ 60 w 213"/>
                    <a:gd name="T51" fmla="*/ 65 h 175"/>
                    <a:gd name="T52" fmla="*/ 55 w 213"/>
                    <a:gd name="T53" fmla="*/ 65 h 175"/>
                    <a:gd name="T54" fmla="*/ 55 w 213"/>
                    <a:gd name="T55" fmla="*/ 61 h 175"/>
                    <a:gd name="T56" fmla="*/ 39 w 213"/>
                    <a:gd name="T57" fmla="*/ 61 h 175"/>
                    <a:gd name="T58" fmla="*/ 39 w 213"/>
                    <a:gd name="T59" fmla="*/ 53 h 175"/>
                    <a:gd name="T60" fmla="*/ 35 w 213"/>
                    <a:gd name="T61" fmla="*/ 53 h 175"/>
                    <a:gd name="T62" fmla="*/ 35 w 213"/>
                    <a:gd name="T63" fmla="*/ 46 h 175"/>
                    <a:gd name="T64" fmla="*/ 33 w 213"/>
                    <a:gd name="T65" fmla="*/ 46 h 175"/>
                    <a:gd name="T66" fmla="*/ 33 w 213"/>
                    <a:gd name="T67" fmla="*/ 43 h 175"/>
                    <a:gd name="T68" fmla="*/ 28 w 213"/>
                    <a:gd name="T69" fmla="*/ 43 h 175"/>
                    <a:gd name="T70" fmla="*/ 28 w 213"/>
                    <a:gd name="T71" fmla="*/ 39 h 175"/>
                    <a:gd name="T72" fmla="*/ 24 w 213"/>
                    <a:gd name="T73" fmla="*/ 39 h 175"/>
                    <a:gd name="T74" fmla="*/ 24 w 213"/>
                    <a:gd name="T75" fmla="*/ 33 h 175"/>
                    <a:gd name="T76" fmla="*/ 22 w 213"/>
                    <a:gd name="T77" fmla="*/ 33 h 175"/>
                    <a:gd name="T78" fmla="*/ 22 w 213"/>
                    <a:gd name="T79" fmla="*/ 29 h 175"/>
                    <a:gd name="T80" fmla="*/ 20 w 213"/>
                    <a:gd name="T81" fmla="*/ 29 h 175"/>
                    <a:gd name="T82" fmla="*/ 20 w 213"/>
                    <a:gd name="T83" fmla="*/ 21 h 175"/>
                    <a:gd name="T84" fmla="*/ 18 w 213"/>
                    <a:gd name="T85" fmla="*/ 21 h 175"/>
                    <a:gd name="T86" fmla="*/ 18 w 213"/>
                    <a:gd name="T87" fmla="*/ 18 h 175"/>
                    <a:gd name="T88" fmla="*/ 17 w 213"/>
                    <a:gd name="T89" fmla="*/ 18 h 175"/>
                    <a:gd name="T90" fmla="*/ 17 w 213"/>
                    <a:gd name="T91" fmla="*/ 15 h 175"/>
                    <a:gd name="T92" fmla="*/ 15 w 213"/>
                    <a:gd name="T93" fmla="*/ 15 h 175"/>
                    <a:gd name="T94" fmla="*/ 15 w 213"/>
                    <a:gd name="T95" fmla="*/ 12 h 175"/>
                    <a:gd name="T96" fmla="*/ 11 w 213"/>
                    <a:gd name="T97" fmla="*/ 12 h 175"/>
                    <a:gd name="T98" fmla="*/ 11 w 213"/>
                    <a:gd name="T99" fmla="*/ 6 h 175"/>
                    <a:gd name="T100" fmla="*/ 7 w 213"/>
                    <a:gd name="T101" fmla="*/ 6 h 175"/>
                    <a:gd name="T102" fmla="*/ 7 w 213"/>
                    <a:gd name="T103" fmla="*/ 0 h 175"/>
                    <a:gd name="T104" fmla="*/ 0 w 213"/>
                    <a:gd name="T10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3" h="175">
                      <a:moveTo>
                        <a:pt x="213" y="175"/>
                      </a:moveTo>
                      <a:lnTo>
                        <a:pt x="213" y="163"/>
                      </a:lnTo>
                      <a:lnTo>
                        <a:pt x="157" y="163"/>
                      </a:lnTo>
                      <a:lnTo>
                        <a:pt x="157" y="151"/>
                      </a:lnTo>
                      <a:lnTo>
                        <a:pt x="154" y="151"/>
                      </a:lnTo>
                      <a:lnTo>
                        <a:pt x="154" y="140"/>
                      </a:lnTo>
                      <a:lnTo>
                        <a:pt x="141" y="140"/>
                      </a:lnTo>
                      <a:lnTo>
                        <a:pt x="141" y="129"/>
                      </a:lnTo>
                      <a:lnTo>
                        <a:pt x="119" y="129"/>
                      </a:lnTo>
                      <a:lnTo>
                        <a:pt x="119" y="119"/>
                      </a:lnTo>
                      <a:lnTo>
                        <a:pt x="108" y="119"/>
                      </a:lnTo>
                      <a:lnTo>
                        <a:pt x="108" y="109"/>
                      </a:lnTo>
                      <a:lnTo>
                        <a:pt x="103" y="109"/>
                      </a:lnTo>
                      <a:lnTo>
                        <a:pt x="103" y="101"/>
                      </a:lnTo>
                      <a:lnTo>
                        <a:pt x="88" y="101"/>
                      </a:lnTo>
                      <a:lnTo>
                        <a:pt x="88" y="93"/>
                      </a:lnTo>
                      <a:lnTo>
                        <a:pt x="74" y="93"/>
                      </a:lnTo>
                      <a:lnTo>
                        <a:pt x="74" y="88"/>
                      </a:lnTo>
                      <a:lnTo>
                        <a:pt x="66" y="88"/>
                      </a:lnTo>
                      <a:lnTo>
                        <a:pt x="66" y="82"/>
                      </a:lnTo>
                      <a:lnTo>
                        <a:pt x="65" y="82"/>
                      </a:lnTo>
                      <a:lnTo>
                        <a:pt x="65" y="78"/>
                      </a:lnTo>
                      <a:lnTo>
                        <a:pt x="63" y="78"/>
                      </a:lnTo>
                      <a:lnTo>
                        <a:pt x="63" y="70"/>
                      </a:lnTo>
                      <a:lnTo>
                        <a:pt x="60" y="70"/>
                      </a:lnTo>
                      <a:lnTo>
                        <a:pt x="60" y="65"/>
                      </a:lnTo>
                      <a:lnTo>
                        <a:pt x="55" y="65"/>
                      </a:lnTo>
                      <a:lnTo>
                        <a:pt x="55" y="61"/>
                      </a:lnTo>
                      <a:lnTo>
                        <a:pt x="39" y="61"/>
                      </a:lnTo>
                      <a:lnTo>
                        <a:pt x="39" y="53"/>
                      </a:lnTo>
                      <a:lnTo>
                        <a:pt x="35" y="53"/>
                      </a:lnTo>
                      <a:lnTo>
                        <a:pt x="35" y="46"/>
                      </a:lnTo>
                      <a:lnTo>
                        <a:pt x="33" y="46"/>
                      </a:lnTo>
                      <a:lnTo>
                        <a:pt x="33" y="43"/>
                      </a:lnTo>
                      <a:lnTo>
                        <a:pt x="28" y="43"/>
                      </a:lnTo>
                      <a:lnTo>
                        <a:pt x="28" y="39"/>
                      </a:lnTo>
                      <a:lnTo>
                        <a:pt x="24" y="39"/>
                      </a:lnTo>
                      <a:lnTo>
                        <a:pt x="24" y="33"/>
                      </a:lnTo>
                      <a:lnTo>
                        <a:pt x="22" y="33"/>
                      </a:lnTo>
                      <a:lnTo>
                        <a:pt x="22" y="29"/>
                      </a:lnTo>
                      <a:lnTo>
                        <a:pt x="20" y="29"/>
                      </a:lnTo>
                      <a:lnTo>
                        <a:pt x="20" y="21"/>
                      </a:lnTo>
                      <a:lnTo>
                        <a:pt x="18" y="21"/>
                      </a:lnTo>
                      <a:lnTo>
                        <a:pt x="18" y="18"/>
                      </a:lnTo>
                      <a:lnTo>
                        <a:pt x="17" y="18"/>
                      </a:lnTo>
                      <a:lnTo>
                        <a:pt x="17" y="15"/>
                      </a:lnTo>
                      <a:lnTo>
                        <a:pt x="15" y="15"/>
                      </a:lnTo>
                      <a:lnTo>
                        <a:pt x="15" y="12"/>
                      </a:lnTo>
                      <a:lnTo>
                        <a:pt x="11" y="12"/>
                      </a:lnTo>
                      <a:lnTo>
                        <a:pt x="11" y="6"/>
                      </a:lnTo>
                      <a:lnTo>
                        <a:pt x="7" y="6"/>
                      </a:lnTo>
                      <a:lnTo>
                        <a:pt x="7" y="0"/>
                      </a:lnTo>
                      <a:lnTo>
                        <a:pt x="0" y="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grpSp>
        <p:grpSp>
          <p:nvGrpSpPr>
            <p:cNvPr id="14" name="Group 13"/>
            <p:cNvGrpSpPr/>
            <p:nvPr/>
          </p:nvGrpSpPr>
          <p:grpSpPr>
            <a:xfrm>
              <a:off x="4575068" y="2386251"/>
              <a:ext cx="4331367" cy="2870047"/>
              <a:chOff x="4575068" y="2386251"/>
              <a:chExt cx="4331367" cy="2870047"/>
            </a:xfrm>
          </p:grpSpPr>
          <p:grpSp>
            <p:nvGrpSpPr>
              <p:cNvPr id="15" name="Group 14"/>
              <p:cNvGrpSpPr/>
              <p:nvPr/>
            </p:nvGrpSpPr>
            <p:grpSpPr>
              <a:xfrm>
                <a:off x="4575068" y="2386251"/>
                <a:ext cx="4331367" cy="2870047"/>
                <a:chOff x="451703" y="2445149"/>
                <a:chExt cx="3907290" cy="3155503"/>
              </a:xfrm>
            </p:grpSpPr>
            <p:sp>
              <p:nvSpPr>
                <p:cNvPr id="22" name="Freeform 21"/>
                <p:cNvSpPr>
                  <a:spLocks/>
                </p:cNvSpPr>
                <p:nvPr/>
              </p:nvSpPr>
              <p:spPr bwMode="auto">
                <a:xfrm>
                  <a:off x="1048215" y="2600040"/>
                  <a:ext cx="3160315" cy="2442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3" name="Line 6"/>
                <p:cNvSpPr>
                  <a:spLocks noChangeShapeType="1"/>
                </p:cNvSpPr>
                <p:nvPr/>
              </p:nvSpPr>
              <p:spPr bwMode="auto">
                <a:xfrm>
                  <a:off x="974527" y="2600039"/>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4" name="Line 7"/>
                <p:cNvSpPr>
                  <a:spLocks noChangeShapeType="1"/>
                </p:cNvSpPr>
                <p:nvPr/>
              </p:nvSpPr>
              <p:spPr bwMode="auto">
                <a:xfrm>
                  <a:off x="974527" y="3063248"/>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5" name="Line 8"/>
                <p:cNvSpPr>
                  <a:spLocks noChangeShapeType="1"/>
                </p:cNvSpPr>
                <p:nvPr/>
              </p:nvSpPr>
              <p:spPr bwMode="auto">
                <a:xfrm>
                  <a:off x="974527" y="3556521"/>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6" name="Line 9"/>
                <p:cNvSpPr>
                  <a:spLocks noChangeShapeType="1"/>
                </p:cNvSpPr>
                <p:nvPr/>
              </p:nvSpPr>
              <p:spPr bwMode="auto">
                <a:xfrm>
                  <a:off x="974527" y="4032848"/>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7" name="Line 10"/>
                <p:cNvSpPr>
                  <a:spLocks noChangeShapeType="1"/>
                </p:cNvSpPr>
                <p:nvPr/>
              </p:nvSpPr>
              <p:spPr bwMode="auto">
                <a:xfrm>
                  <a:off x="974527" y="4531196"/>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8" name="Line 11"/>
                <p:cNvSpPr>
                  <a:spLocks noChangeShapeType="1"/>
                </p:cNvSpPr>
                <p:nvPr/>
              </p:nvSpPr>
              <p:spPr bwMode="auto">
                <a:xfrm>
                  <a:off x="974527" y="5034620"/>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9" name="Line 12"/>
                <p:cNvSpPr>
                  <a:spLocks noChangeShapeType="1"/>
                </p:cNvSpPr>
                <p:nvPr/>
              </p:nvSpPr>
              <p:spPr bwMode="auto">
                <a:xfrm>
                  <a:off x="3454172" y="5042970"/>
                  <a:ext cx="0" cy="10816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0" name="Line 13"/>
                <p:cNvSpPr>
                  <a:spLocks noChangeShapeType="1"/>
                </p:cNvSpPr>
                <p:nvPr/>
              </p:nvSpPr>
              <p:spPr bwMode="auto">
                <a:xfrm>
                  <a:off x="2677572" y="5042970"/>
                  <a:ext cx="0" cy="10816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1" name="Line 19"/>
                <p:cNvSpPr>
                  <a:spLocks noChangeShapeType="1"/>
                </p:cNvSpPr>
                <p:nvPr/>
              </p:nvSpPr>
              <p:spPr bwMode="auto">
                <a:xfrm>
                  <a:off x="1878403" y="5042970"/>
                  <a:ext cx="0" cy="10816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2" name="Line 21"/>
                <p:cNvSpPr>
                  <a:spLocks noChangeShapeType="1"/>
                </p:cNvSpPr>
                <p:nvPr/>
              </p:nvSpPr>
              <p:spPr bwMode="auto">
                <a:xfrm>
                  <a:off x="1121198"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33" name="TextBox 32"/>
                <p:cNvSpPr txBox="1"/>
                <p:nvPr/>
              </p:nvSpPr>
              <p:spPr>
                <a:xfrm rot="16200000">
                  <a:off x="-648883" y="3703594"/>
                  <a:ext cx="2451050" cy="249878"/>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Pourcentage sans évènement</a:t>
                  </a:r>
                  <a:endParaRPr lang="fr-FR" sz="1200" dirty="0">
                    <a:latin typeface="Arial" panose="020B0604020202020204" pitchFamily="34" charset="0"/>
                    <a:cs typeface="Arial" panose="020B0604020202020204" pitchFamily="34" charset="0"/>
                  </a:endParaRPr>
                </a:p>
              </p:txBody>
            </p:sp>
            <p:sp>
              <p:nvSpPr>
                <p:cNvPr id="34" name="TextBox 33"/>
                <p:cNvSpPr txBox="1"/>
                <p:nvPr/>
              </p:nvSpPr>
              <p:spPr>
                <a:xfrm>
                  <a:off x="2490335" y="5296102"/>
                  <a:ext cx="459683" cy="304550"/>
                </a:xfrm>
                <a:prstGeom prst="rect">
                  <a:avLst/>
                </a:prstGeom>
                <a:noFill/>
              </p:spPr>
              <p:txBody>
                <a:bodyPr wrap="none" rtlCol="0">
                  <a:spAutoFit/>
                </a:bodyPr>
                <a:lstStyle/>
                <a:p>
                  <a:pPr algn="ctr" fontAlgn="base">
                    <a:spcBef>
                      <a:spcPct val="0"/>
                    </a:spcBef>
                    <a:spcAft>
                      <a:spcPct val="0"/>
                    </a:spcAft>
                  </a:pPr>
                  <a:r>
                    <a:rPr lang="fr-FR" sz="1200" smtClean="0">
                      <a:latin typeface="Arial" panose="020B0604020202020204" pitchFamily="34" charset="0"/>
                      <a:cs typeface="Arial" panose="020B0604020202020204" pitchFamily="34" charset="0"/>
                    </a:rPr>
                    <a:t>Mois</a:t>
                  </a:r>
                  <a:endParaRPr lang="fr-FR" sz="1200">
                    <a:latin typeface="Arial" panose="020B0604020202020204" pitchFamily="34" charset="0"/>
                    <a:cs typeface="Arial" panose="020B0604020202020204" pitchFamily="34" charset="0"/>
                  </a:endParaRPr>
                </a:p>
              </p:txBody>
            </p:sp>
            <p:sp>
              <p:nvSpPr>
                <p:cNvPr id="35" name="TextBox 34"/>
                <p:cNvSpPr txBox="1"/>
                <p:nvPr/>
              </p:nvSpPr>
              <p:spPr>
                <a:xfrm>
                  <a:off x="634186" y="2445149"/>
                  <a:ext cx="396510" cy="30454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100</a:t>
                  </a:r>
                  <a:endParaRPr lang="fr-FR" sz="1200">
                    <a:latin typeface="Arial" panose="020B0604020202020204" pitchFamily="34" charset="0"/>
                    <a:cs typeface="Arial" panose="020B0604020202020204" pitchFamily="34" charset="0"/>
                  </a:endParaRPr>
                </a:p>
              </p:txBody>
            </p:sp>
            <p:sp>
              <p:nvSpPr>
                <p:cNvPr id="36" name="TextBox 35"/>
                <p:cNvSpPr txBox="1"/>
                <p:nvPr/>
              </p:nvSpPr>
              <p:spPr>
                <a:xfrm>
                  <a:off x="710834" y="2910183"/>
                  <a:ext cx="319868" cy="30454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80</a:t>
                  </a:r>
                  <a:endParaRPr lang="fr-FR" sz="1200">
                    <a:latin typeface="Arial" panose="020B0604020202020204" pitchFamily="34" charset="0"/>
                    <a:cs typeface="Arial" panose="020B0604020202020204" pitchFamily="34" charset="0"/>
                  </a:endParaRPr>
                </a:p>
              </p:txBody>
            </p:sp>
            <p:sp>
              <p:nvSpPr>
                <p:cNvPr id="37" name="TextBox 36"/>
                <p:cNvSpPr txBox="1"/>
                <p:nvPr/>
              </p:nvSpPr>
              <p:spPr>
                <a:xfrm>
                  <a:off x="710834" y="3403240"/>
                  <a:ext cx="319868" cy="30454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60</a:t>
                  </a:r>
                  <a:endParaRPr lang="fr-FR" sz="1200">
                    <a:latin typeface="Arial" panose="020B0604020202020204" pitchFamily="34" charset="0"/>
                    <a:cs typeface="Arial" panose="020B0604020202020204" pitchFamily="34" charset="0"/>
                  </a:endParaRPr>
                </a:p>
              </p:txBody>
            </p:sp>
            <p:sp>
              <p:nvSpPr>
                <p:cNvPr id="38" name="TextBox 37"/>
                <p:cNvSpPr txBox="1"/>
                <p:nvPr/>
              </p:nvSpPr>
              <p:spPr>
                <a:xfrm>
                  <a:off x="710834" y="3887142"/>
                  <a:ext cx="319868" cy="30454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40</a:t>
                  </a:r>
                  <a:endParaRPr lang="fr-FR" sz="1200">
                    <a:latin typeface="Arial" panose="020B0604020202020204" pitchFamily="34" charset="0"/>
                    <a:cs typeface="Arial" panose="020B0604020202020204" pitchFamily="34" charset="0"/>
                  </a:endParaRPr>
                </a:p>
              </p:txBody>
            </p:sp>
            <p:sp>
              <p:nvSpPr>
                <p:cNvPr id="39" name="TextBox 38"/>
                <p:cNvSpPr txBox="1"/>
                <p:nvPr/>
              </p:nvSpPr>
              <p:spPr>
                <a:xfrm>
                  <a:off x="710834" y="4385273"/>
                  <a:ext cx="319868" cy="30454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20</a:t>
                  </a:r>
                  <a:endParaRPr lang="fr-FR" sz="1200">
                    <a:latin typeface="Arial" panose="020B0604020202020204" pitchFamily="34" charset="0"/>
                    <a:cs typeface="Arial" panose="020B0604020202020204" pitchFamily="34" charset="0"/>
                  </a:endParaRPr>
                </a:p>
              </p:txBody>
            </p:sp>
            <p:sp>
              <p:nvSpPr>
                <p:cNvPr id="40" name="TextBox 39"/>
                <p:cNvSpPr txBox="1"/>
                <p:nvPr/>
              </p:nvSpPr>
              <p:spPr>
                <a:xfrm>
                  <a:off x="787474" y="4880435"/>
                  <a:ext cx="243227" cy="30454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sp>
              <p:nvSpPr>
                <p:cNvPr id="41" name="TextBox 40"/>
                <p:cNvSpPr txBox="1"/>
                <p:nvPr/>
              </p:nvSpPr>
              <p:spPr>
                <a:xfrm>
                  <a:off x="1003607" y="5097780"/>
                  <a:ext cx="243226" cy="304549"/>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0</a:t>
                  </a:r>
                </a:p>
              </p:txBody>
            </p:sp>
            <p:sp>
              <p:nvSpPr>
                <p:cNvPr id="42" name="TextBox 41"/>
                <p:cNvSpPr txBox="1"/>
                <p:nvPr/>
              </p:nvSpPr>
              <p:spPr>
                <a:xfrm>
                  <a:off x="1758313" y="5097780"/>
                  <a:ext cx="243226" cy="304549"/>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6</a:t>
                  </a:r>
                  <a:endParaRPr lang="fr-FR" sz="1200">
                    <a:latin typeface="Arial" panose="020B0604020202020204" pitchFamily="34" charset="0"/>
                    <a:cs typeface="Arial" panose="020B0604020202020204" pitchFamily="34" charset="0"/>
                  </a:endParaRPr>
                </a:p>
              </p:txBody>
            </p:sp>
            <p:sp>
              <p:nvSpPr>
                <p:cNvPr id="43" name="TextBox 42"/>
                <p:cNvSpPr txBox="1"/>
                <p:nvPr/>
              </p:nvSpPr>
              <p:spPr>
                <a:xfrm>
                  <a:off x="2160346" y="5097780"/>
                  <a:ext cx="166643" cy="304550"/>
                </a:xfrm>
                <a:prstGeom prst="rect">
                  <a:avLst/>
                </a:prstGeom>
                <a:noFill/>
              </p:spPr>
              <p:txBody>
                <a:bodyPr wrap="none" rtlCol="0" anchor="t" anchorCtr="0">
                  <a:spAutoFit/>
                </a:bodyPr>
                <a:lstStyle/>
                <a:p>
                  <a:pPr algn="ctr"/>
                  <a:endParaRPr lang="fr-FR" sz="1200">
                    <a:latin typeface="Arial" panose="020B0604020202020204" pitchFamily="34" charset="0"/>
                    <a:cs typeface="Arial" panose="020B0604020202020204" pitchFamily="34" charset="0"/>
                  </a:endParaRPr>
                </a:p>
              </p:txBody>
            </p:sp>
            <p:sp>
              <p:nvSpPr>
                <p:cNvPr id="44" name="TextBox 43"/>
                <p:cNvSpPr txBox="1"/>
                <p:nvPr/>
              </p:nvSpPr>
              <p:spPr>
                <a:xfrm>
                  <a:off x="2514544" y="5097780"/>
                  <a:ext cx="319867" cy="304549"/>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12</a:t>
                  </a:r>
                </a:p>
              </p:txBody>
            </p:sp>
            <p:sp>
              <p:nvSpPr>
                <p:cNvPr id="45" name="TextBox 44"/>
                <p:cNvSpPr txBox="1"/>
                <p:nvPr/>
              </p:nvSpPr>
              <p:spPr>
                <a:xfrm>
                  <a:off x="3298991" y="5097780"/>
                  <a:ext cx="319867" cy="304549"/>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18</a:t>
                  </a:r>
                  <a:endParaRPr lang="fr-FR" sz="1200">
                    <a:latin typeface="Arial" panose="020B0604020202020204" pitchFamily="34" charset="0"/>
                    <a:cs typeface="Arial" panose="020B0604020202020204" pitchFamily="34" charset="0"/>
                  </a:endParaRPr>
                </a:p>
              </p:txBody>
            </p:sp>
            <p:grpSp>
              <p:nvGrpSpPr>
                <p:cNvPr id="46" name="Group 45"/>
                <p:cNvGrpSpPr/>
                <p:nvPr/>
              </p:nvGrpSpPr>
              <p:grpSpPr>
                <a:xfrm>
                  <a:off x="4039126" y="5042971"/>
                  <a:ext cx="319867" cy="359358"/>
                  <a:chOff x="4039126" y="5042971"/>
                  <a:chExt cx="319867" cy="359358"/>
                </a:xfrm>
              </p:grpSpPr>
              <p:sp>
                <p:nvSpPr>
                  <p:cNvPr id="47" name="Line 14"/>
                  <p:cNvSpPr>
                    <a:spLocks noChangeShapeType="1"/>
                  </p:cNvSpPr>
                  <p:nvPr/>
                </p:nvSpPr>
                <p:spPr bwMode="auto">
                  <a:xfrm>
                    <a:off x="4200237"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8" name="TextBox 47"/>
                  <p:cNvSpPr txBox="1"/>
                  <p:nvPr/>
                </p:nvSpPr>
                <p:spPr>
                  <a:xfrm>
                    <a:off x="4039126" y="5097780"/>
                    <a:ext cx="319867" cy="304549"/>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24</a:t>
                    </a:r>
                    <a:endParaRPr lang="fr-FR" sz="1200">
                      <a:latin typeface="Arial" panose="020B0604020202020204" pitchFamily="34" charset="0"/>
                      <a:cs typeface="Arial" panose="020B0604020202020204" pitchFamily="34" charset="0"/>
                    </a:endParaRPr>
                  </a:p>
                </p:txBody>
              </p:sp>
            </p:grpSp>
          </p:grpSp>
          <p:sp>
            <p:nvSpPr>
              <p:cNvPr id="16" name="TextBox 15"/>
              <p:cNvSpPr txBox="1"/>
              <p:nvPr/>
            </p:nvSpPr>
            <p:spPr>
              <a:xfrm>
                <a:off x="6655350" y="2855385"/>
                <a:ext cx="783538" cy="184666"/>
              </a:xfrm>
              <a:prstGeom prst="rect">
                <a:avLst/>
              </a:prstGeom>
              <a:noFill/>
            </p:spPr>
            <p:txBody>
              <a:bodyPr wrap="none" rtlCol="0">
                <a:spAutoFit/>
              </a:bodyPr>
              <a:lstStyle/>
              <a:p>
                <a:r>
                  <a:rPr lang="fr-FR" sz="600" dirty="0" smtClean="0"/>
                  <a:t>p log-</a:t>
                </a:r>
                <a:r>
                  <a:rPr lang="fr-FR" sz="600" dirty="0" err="1" smtClean="0"/>
                  <a:t>rank</a:t>
                </a:r>
                <a:r>
                  <a:rPr lang="fr-FR" sz="600" dirty="0" smtClean="0"/>
                  <a:t> 0,5534</a:t>
                </a:r>
                <a:endParaRPr lang="fr-FR" sz="600" dirty="0"/>
              </a:p>
            </p:txBody>
          </p:sp>
          <p:sp>
            <p:nvSpPr>
              <p:cNvPr id="17" name="Freeform 32"/>
              <p:cNvSpPr>
                <a:spLocks/>
              </p:cNvSpPr>
              <p:nvPr/>
            </p:nvSpPr>
            <p:spPr bwMode="auto">
              <a:xfrm>
                <a:off x="5321685" y="2517168"/>
                <a:ext cx="1972534" cy="2224305"/>
              </a:xfrm>
              <a:custGeom>
                <a:avLst/>
                <a:gdLst>
                  <a:gd name="T0" fmla="*/ 163 w 163"/>
                  <a:gd name="T1" fmla="*/ 177 h 177"/>
                  <a:gd name="T2" fmla="*/ 163 w 163"/>
                  <a:gd name="T3" fmla="*/ 167 h 177"/>
                  <a:gd name="T4" fmla="*/ 103 w 163"/>
                  <a:gd name="T5" fmla="*/ 167 h 177"/>
                  <a:gd name="T6" fmla="*/ 103 w 163"/>
                  <a:gd name="T7" fmla="*/ 161 h 177"/>
                  <a:gd name="T8" fmla="*/ 93 w 163"/>
                  <a:gd name="T9" fmla="*/ 161 h 177"/>
                  <a:gd name="T10" fmla="*/ 93 w 163"/>
                  <a:gd name="T11" fmla="*/ 156 h 177"/>
                  <a:gd name="T12" fmla="*/ 73 w 163"/>
                  <a:gd name="T13" fmla="*/ 156 h 177"/>
                  <a:gd name="T14" fmla="*/ 73 w 163"/>
                  <a:gd name="T15" fmla="*/ 151 h 177"/>
                  <a:gd name="T16" fmla="*/ 72 w 163"/>
                  <a:gd name="T17" fmla="*/ 151 h 177"/>
                  <a:gd name="T18" fmla="*/ 72 w 163"/>
                  <a:gd name="T19" fmla="*/ 147 h 177"/>
                  <a:gd name="T20" fmla="*/ 70 w 163"/>
                  <a:gd name="T21" fmla="*/ 147 h 177"/>
                  <a:gd name="T22" fmla="*/ 70 w 163"/>
                  <a:gd name="T23" fmla="*/ 143 h 177"/>
                  <a:gd name="T24" fmla="*/ 68 w 163"/>
                  <a:gd name="T25" fmla="*/ 143 h 177"/>
                  <a:gd name="T26" fmla="*/ 68 w 163"/>
                  <a:gd name="T27" fmla="*/ 138 h 177"/>
                  <a:gd name="T28" fmla="*/ 59 w 163"/>
                  <a:gd name="T29" fmla="*/ 138 h 177"/>
                  <a:gd name="T30" fmla="*/ 59 w 163"/>
                  <a:gd name="T31" fmla="*/ 134 h 177"/>
                  <a:gd name="T32" fmla="*/ 51 w 163"/>
                  <a:gd name="T33" fmla="*/ 134 h 177"/>
                  <a:gd name="T34" fmla="*/ 51 w 163"/>
                  <a:gd name="T35" fmla="*/ 131 h 177"/>
                  <a:gd name="T36" fmla="*/ 48 w 163"/>
                  <a:gd name="T37" fmla="*/ 131 h 177"/>
                  <a:gd name="T38" fmla="*/ 48 w 163"/>
                  <a:gd name="T39" fmla="*/ 127 h 177"/>
                  <a:gd name="T40" fmla="*/ 46 w 163"/>
                  <a:gd name="T41" fmla="*/ 127 h 177"/>
                  <a:gd name="T42" fmla="*/ 46 w 163"/>
                  <a:gd name="T43" fmla="*/ 124 h 177"/>
                  <a:gd name="T44" fmla="*/ 39 w 163"/>
                  <a:gd name="T45" fmla="*/ 124 h 177"/>
                  <a:gd name="T46" fmla="*/ 39 w 163"/>
                  <a:gd name="T47" fmla="*/ 120 h 177"/>
                  <a:gd name="T48" fmla="*/ 35 w 163"/>
                  <a:gd name="T49" fmla="*/ 120 h 177"/>
                  <a:gd name="T50" fmla="*/ 35 w 163"/>
                  <a:gd name="T51" fmla="*/ 117 h 177"/>
                  <a:gd name="T52" fmla="*/ 30 w 163"/>
                  <a:gd name="T53" fmla="*/ 117 h 177"/>
                  <a:gd name="T54" fmla="*/ 30 w 163"/>
                  <a:gd name="T55" fmla="*/ 111 h 177"/>
                  <a:gd name="T56" fmla="*/ 29 w 163"/>
                  <a:gd name="T57" fmla="*/ 111 h 177"/>
                  <a:gd name="T58" fmla="*/ 29 w 163"/>
                  <a:gd name="T59" fmla="*/ 104 h 177"/>
                  <a:gd name="T60" fmla="*/ 27 w 163"/>
                  <a:gd name="T61" fmla="*/ 104 h 177"/>
                  <a:gd name="T62" fmla="*/ 27 w 163"/>
                  <a:gd name="T63" fmla="*/ 99 h 177"/>
                  <a:gd name="T64" fmla="*/ 25 w 163"/>
                  <a:gd name="T65" fmla="*/ 99 h 177"/>
                  <a:gd name="T66" fmla="*/ 25 w 163"/>
                  <a:gd name="T67" fmla="*/ 91 h 177"/>
                  <a:gd name="T68" fmla="*/ 25 w 163"/>
                  <a:gd name="T69" fmla="*/ 85 h 177"/>
                  <a:gd name="T70" fmla="*/ 23 w 163"/>
                  <a:gd name="T71" fmla="*/ 85 h 177"/>
                  <a:gd name="T72" fmla="*/ 23 w 163"/>
                  <a:gd name="T73" fmla="*/ 75 h 177"/>
                  <a:gd name="T74" fmla="*/ 23 w 163"/>
                  <a:gd name="T75" fmla="*/ 75 h 177"/>
                  <a:gd name="T76" fmla="*/ 23 w 163"/>
                  <a:gd name="T77" fmla="*/ 53 h 177"/>
                  <a:gd name="T78" fmla="*/ 21 w 163"/>
                  <a:gd name="T79" fmla="*/ 53 h 177"/>
                  <a:gd name="T80" fmla="*/ 21 w 163"/>
                  <a:gd name="T81" fmla="*/ 44 h 177"/>
                  <a:gd name="T82" fmla="*/ 20 w 163"/>
                  <a:gd name="T83" fmla="*/ 44 h 177"/>
                  <a:gd name="T84" fmla="*/ 20 w 163"/>
                  <a:gd name="T85" fmla="*/ 38 h 177"/>
                  <a:gd name="T86" fmla="*/ 19 w 163"/>
                  <a:gd name="T87" fmla="*/ 38 h 177"/>
                  <a:gd name="T88" fmla="*/ 19 w 163"/>
                  <a:gd name="T89" fmla="*/ 34 h 177"/>
                  <a:gd name="T90" fmla="*/ 18 w 163"/>
                  <a:gd name="T91" fmla="*/ 34 h 177"/>
                  <a:gd name="T92" fmla="*/ 18 w 163"/>
                  <a:gd name="T93" fmla="*/ 32 h 177"/>
                  <a:gd name="T94" fmla="*/ 17 w 163"/>
                  <a:gd name="T95" fmla="*/ 32 h 177"/>
                  <a:gd name="T96" fmla="*/ 17 w 163"/>
                  <a:gd name="T97" fmla="*/ 29 h 177"/>
                  <a:gd name="T98" fmla="*/ 16 w 163"/>
                  <a:gd name="T99" fmla="*/ 29 h 177"/>
                  <a:gd name="T100" fmla="*/ 16 w 163"/>
                  <a:gd name="T101" fmla="*/ 25 h 177"/>
                  <a:gd name="T102" fmla="*/ 15 w 163"/>
                  <a:gd name="T103" fmla="*/ 25 h 177"/>
                  <a:gd name="T104" fmla="*/ 15 w 163"/>
                  <a:gd name="T105" fmla="*/ 15 h 177"/>
                  <a:gd name="T106" fmla="*/ 14 w 163"/>
                  <a:gd name="T107" fmla="*/ 15 h 177"/>
                  <a:gd name="T108" fmla="*/ 14 w 163"/>
                  <a:gd name="T109" fmla="*/ 10 h 177"/>
                  <a:gd name="T110" fmla="*/ 11 w 163"/>
                  <a:gd name="T111" fmla="*/ 10 h 177"/>
                  <a:gd name="T112" fmla="*/ 11 w 163"/>
                  <a:gd name="T113" fmla="*/ 7 h 177"/>
                  <a:gd name="T114" fmla="*/ 8 w 163"/>
                  <a:gd name="T115" fmla="*/ 7 h 177"/>
                  <a:gd name="T116" fmla="*/ 8 w 163"/>
                  <a:gd name="T117" fmla="*/ 4 h 177"/>
                  <a:gd name="T118" fmla="*/ 6 w 163"/>
                  <a:gd name="T119" fmla="*/ 4 h 177"/>
                  <a:gd name="T120" fmla="*/ 6 w 163"/>
                  <a:gd name="T121" fmla="*/ 0 h 177"/>
                  <a:gd name="T122" fmla="*/ 0 w 163"/>
                  <a:gd name="T12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177">
                    <a:moveTo>
                      <a:pt x="163" y="177"/>
                    </a:moveTo>
                    <a:lnTo>
                      <a:pt x="163" y="167"/>
                    </a:lnTo>
                    <a:lnTo>
                      <a:pt x="103" y="167"/>
                    </a:lnTo>
                    <a:lnTo>
                      <a:pt x="103" y="161"/>
                    </a:lnTo>
                    <a:lnTo>
                      <a:pt x="93" y="161"/>
                    </a:lnTo>
                    <a:lnTo>
                      <a:pt x="93" y="156"/>
                    </a:lnTo>
                    <a:lnTo>
                      <a:pt x="73" y="156"/>
                    </a:lnTo>
                    <a:lnTo>
                      <a:pt x="73" y="151"/>
                    </a:lnTo>
                    <a:lnTo>
                      <a:pt x="72" y="151"/>
                    </a:lnTo>
                    <a:lnTo>
                      <a:pt x="72" y="147"/>
                    </a:lnTo>
                    <a:lnTo>
                      <a:pt x="70" y="147"/>
                    </a:lnTo>
                    <a:lnTo>
                      <a:pt x="70" y="143"/>
                    </a:lnTo>
                    <a:lnTo>
                      <a:pt x="68" y="143"/>
                    </a:lnTo>
                    <a:lnTo>
                      <a:pt x="68" y="138"/>
                    </a:lnTo>
                    <a:lnTo>
                      <a:pt x="59" y="138"/>
                    </a:lnTo>
                    <a:lnTo>
                      <a:pt x="59" y="134"/>
                    </a:lnTo>
                    <a:lnTo>
                      <a:pt x="51" y="134"/>
                    </a:lnTo>
                    <a:lnTo>
                      <a:pt x="51" y="131"/>
                    </a:lnTo>
                    <a:lnTo>
                      <a:pt x="48" y="131"/>
                    </a:lnTo>
                    <a:lnTo>
                      <a:pt x="48" y="127"/>
                    </a:lnTo>
                    <a:lnTo>
                      <a:pt x="46" y="127"/>
                    </a:lnTo>
                    <a:lnTo>
                      <a:pt x="46" y="124"/>
                    </a:lnTo>
                    <a:lnTo>
                      <a:pt x="39" y="124"/>
                    </a:lnTo>
                    <a:lnTo>
                      <a:pt x="39" y="120"/>
                    </a:lnTo>
                    <a:lnTo>
                      <a:pt x="35" y="120"/>
                    </a:lnTo>
                    <a:lnTo>
                      <a:pt x="35" y="117"/>
                    </a:lnTo>
                    <a:lnTo>
                      <a:pt x="30" y="117"/>
                    </a:lnTo>
                    <a:lnTo>
                      <a:pt x="30" y="111"/>
                    </a:lnTo>
                    <a:lnTo>
                      <a:pt x="29" y="111"/>
                    </a:lnTo>
                    <a:lnTo>
                      <a:pt x="29" y="104"/>
                    </a:lnTo>
                    <a:lnTo>
                      <a:pt x="27" y="104"/>
                    </a:lnTo>
                    <a:lnTo>
                      <a:pt x="27" y="99"/>
                    </a:lnTo>
                    <a:lnTo>
                      <a:pt x="25" y="99"/>
                    </a:lnTo>
                    <a:lnTo>
                      <a:pt x="25" y="91"/>
                    </a:lnTo>
                    <a:lnTo>
                      <a:pt x="25" y="85"/>
                    </a:lnTo>
                    <a:lnTo>
                      <a:pt x="23" y="85"/>
                    </a:lnTo>
                    <a:lnTo>
                      <a:pt x="23" y="75"/>
                    </a:lnTo>
                    <a:lnTo>
                      <a:pt x="23" y="75"/>
                    </a:lnTo>
                    <a:lnTo>
                      <a:pt x="23" y="53"/>
                    </a:lnTo>
                    <a:lnTo>
                      <a:pt x="21" y="53"/>
                    </a:lnTo>
                    <a:lnTo>
                      <a:pt x="21" y="44"/>
                    </a:lnTo>
                    <a:lnTo>
                      <a:pt x="20" y="44"/>
                    </a:lnTo>
                    <a:lnTo>
                      <a:pt x="20" y="38"/>
                    </a:lnTo>
                    <a:lnTo>
                      <a:pt x="19" y="38"/>
                    </a:lnTo>
                    <a:lnTo>
                      <a:pt x="19" y="34"/>
                    </a:lnTo>
                    <a:lnTo>
                      <a:pt x="18" y="34"/>
                    </a:lnTo>
                    <a:lnTo>
                      <a:pt x="18" y="32"/>
                    </a:lnTo>
                    <a:lnTo>
                      <a:pt x="17" y="32"/>
                    </a:lnTo>
                    <a:lnTo>
                      <a:pt x="17" y="29"/>
                    </a:lnTo>
                    <a:lnTo>
                      <a:pt x="16" y="29"/>
                    </a:lnTo>
                    <a:lnTo>
                      <a:pt x="16" y="25"/>
                    </a:lnTo>
                    <a:lnTo>
                      <a:pt x="15" y="25"/>
                    </a:lnTo>
                    <a:lnTo>
                      <a:pt x="15" y="15"/>
                    </a:lnTo>
                    <a:lnTo>
                      <a:pt x="14" y="15"/>
                    </a:lnTo>
                    <a:lnTo>
                      <a:pt x="14" y="10"/>
                    </a:lnTo>
                    <a:lnTo>
                      <a:pt x="11" y="10"/>
                    </a:lnTo>
                    <a:lnTo>
                      <a:pt x="11" y="7"/>
                    </a:lnTo>
                    <a:lnTo>
                      <a:pt x="8" y="7"/>
                    </a:lnTo>
                    <a:lnTo>
                      <a:pt x="8" y="4"/>
                    </a:lnTo>
                    <a:lnTo>
                      <a:pt x="6" y="4"/>
                    </a:lnTo>
                    <a:lnTo>
                      <a:pt x="6" y="0"/>
                    </a:lnTo>
                    <a:lnTo>
                      <a:pt x="0" y="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18" name="Freeform 33"/>
              <p:cNvSpPr>
                <a:spLocks/>
              </p:cNvSpPr>
              <p:nvPr/>
            </p:nvSpPr>
            <p:spPr bwMode="auto">
              <a:xfrm>
                <a:off x="5321685" y="2517168"/>
                <a:ext cx="1808682" cy="2222567"/>
              </a:xfrm>
              <a:custGeom>
                <a:avLst/>
                <a:gdLst>
                  <a:gd name="T0" fmla="*/ 153 w 153"/>
                  <a:gd name="T1" fmla="*/ 173 h 177"/>
                  <a:gd name="T2" fmla="*/ 109 w 153"/>
                  <a:gd name="T3" fmla="*/ 169 h 177"/>
                  <a:gd name="T4" fmla="*/ 107 w 153"/>
                  <a:gd name="T5" fmla="*/ 164 h 177"/>
                  <a:gd name="T6" fmla="*/ 101 w 153"/>
                  <a:gd name="T7" fmla="*/ 160 h 177"/>
                  <a:gd name="T8" fmla="*/ 78 w 153"/>
                  <a:gd name="T9" fmla="*/ 156 h 177"/>
                  <a:gd name="T10" fmla="*/ 73 w 153"/>
                  <a:gd name="T11" fmla="*/ 151 h 177"/>
                  <a:gd name="T12" fmla="*/ 71 w 153"/>
                  <a:gd name="T13" fmla="*/ 146 h 177"/>
                  <a:gd name="T14" fmla="*/ 70 w 153"/>
                  <a:gd name="T15" fmla="*/ 142 h 177"/>
                  <a:gd name="T16" fmla="*/ 68 w 153"/>
                  <a:gd name="T17" fmla="*/ 138 h 177"/>
                  <a:gd name="T18" fmla="*/ 62 w 153"/>
                  <a:gd name="T19" fmla="*/ 134 h 177"/>
                  <a:gd name="T20" fmla="*/ 53 w 153"/>
                  <a:gd name="T21" fmla="*/ 130 h 177"/>
                  <a:gd name="T22" fmla="*/ 51 w 153"/>
                  <a:gd name="T23" fmla="*/ 125 h 177"/>
                  <a:gd name="T24" fmla="*/ 49 w 153"/>
                  <a:gd name="T25" fmla="*/ 120 h 177"/>
                  <a:gd name="T26" fmla="*/ 47 w 153"/>
                  <a:gd name="T27" fmla="*/ 116 h 177"/>
                  <a:gd name="T28" fmla="*/ 46 w 153"/>
                  <a:gd name="T29" fmla="*/ 112 h 177"/>
                  <a:gd name="T30" fmla="*/ 44 w 153"/>
                  <a:gd name="T31" fmla="*/ 107 h 177"/>
                  <a:gd name="T32" fmla="*/ 42 w 153"/>
                  <a:gd name="T33" fmla="*/ 99 h 177"/>
                  <a:gd name="T34" fmla="*/ 34 w 153"/>
                  <a:gd name="T35" fmla="*/ 95 h 177"/>
                  <a:gd name="T36" fmla="*/ 31 w 153"/>
                  <a:gd name="T37" fmla="*/ 91 h 177"/>
                  <a:gd name="T38" fmla="*/ 28 w 153"/>
                  <a:gd name="T39" fmla="*/ 87 h 177"/>
                  <a:gd name="T40" fmla="*/ 26 w 153"/>
                  <a:gd name="T41" fmla="*/ 83 h 177"/>
                  <a:gd name="T42" fmla="*/ 25 w 153"/>
                  <a:gd name="T43" fmla="*/ 79 h 177"/>
                  <a:gd name="T44" fmla="*/ 24 w 153"/>
                  <a:gd name="T45" fmla="*/ 75 h 177"/>
                  <a:gd name="T46" fmla="*/ 23 w 153"/>
                  <a:gd name="T47" fmla="*/ 68 h 177"/>
                  <a:gd name="T48" fmla="*/ 23 w 153"/>
                  <a:gd name="T49" fmla="*/ 53 h 177"/>
                  <a:gd name="T50" fmla="*/ 22 w 153"/>
                  <a:gd name="T51" fmla="*/ 41 h 177"/>
                  <a:gd name="T52" fmla="*/ 21 w 153"/>
                  <a:gd name="T53" fmla="*/ 39 h 177"/>
                  <a:gd name="T54" fmla="*/ 20 w 153"/>
                  <a:gd name="T55" fmla="*/ 27 h 177"/>
                  <a:gd name="T56" fmla="*/ 19 w 153"/>
                  <a:gd name="T57" fmla="*/ 25 h 177"/>
                  <a:gd name="T58" fmla="*/ 14 w 153"/>
                  <a:gd name="T59" fmla="*/ 21 h 177"/>
                  <a:gd name="T60" fmla="*/ 11 w 153"/>
                  <a:gd name="T61" fmla="*/ 14 h 177"/>
                  <a:gd name="T62" fmla="*/ 10 w 153"/>
                  <a:gd name="T63" fmla="*/ 12 h 177"/>
                  <a:gd name="T64" fmla="*/ 8 w 153"/>
                  <a:gd name="T65" fmla="*/ 7 h 177"/>
                  <a:gd name="T66" fmla="*/ 3 w 153"/>
                  <a:gd name="T67" fmla="*/ 4 h 177"/>
                  <a:gd name="T68" fmla="*/ 0 w 153"/>
                  <a:gd name="T6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177">
                    <a:moveTo>
                      <a:pt x="153" y="177"/>
                    </a:moveTo>
                    <a:lnTo>
                      <a:pt x="153" y="173"/>
                    </a:lnTo>
                    <a:lnTo>
                      <a:pt x="109" y="173"/>
                    </a:lnTo>
                    <a:lnTo>
                      <a:pt x="109" y="169"/>
                    </a:lnTo>
                    <a:lnTo>
                      <a:pt x="107" y="169"/>
                    </a:lnTo>
                    <a:lnTo>
                      <a:pt x="107" y="164"/>
                    </a:lnTo>
                    <a:lnTo>
                      <a:pt x="101" y="164"/>
                    </a:lnTo>
                    <a:lnTo>
                      <a:pt x="101" y="160"/>
                    </a:lnTo>
                    <a:lnTo>
                      <a:pt x="78" y="160"/>
                    </a:lnTo>
                    <a:lnTo>
                      <a:pt x="78" y="156"/>
                    </a:lnTo>
                    <a:lnTo>
                      <a:pt x="73" y="156"/>
                    </a:lnTo>
                    <a:lnTo>
                      <a:pt x="73" y="151"/>
                    </a:lnTo>
                    <a:lnTo>
                      <a:pt x="71" y="151"/>
                    </a:lnTo>
                    <a:lnTo>
                      <a:pt x="71" y="146"/>
                    </a:lnTo>
                    <a:lnTo>
                      <a:pt x="70" y="146"/>
                    </a:lnTo>
                    <a:lnTo>
                      <a:pt x="70" y="142"/>
                    </a:lnTo>
                    <a:lnTo>
                      <a:pt x="70" y="138"/>
                    </a:lnTo>
                    <a:lnTo>
                      <a:pt x="68" y="138"/>
                    </a:lnTo>
                    <a:lnTo>
                      <a:pt x="68" y="134"/>
                    </a:lnTo>
                    <a:lnTo>
                      <a:pt x="62" y="134"/>
                    </a:lnTo>
                    <a:lnTo>
                      <a:pt x="62" y="130"/>
                    </a:lnTo>
                    <a:lnTo>
                      <a:pt x="53" y="130"/>
                    </a:lnTo>
                    <a:lnTo>
                      <a:pt x="53" y="125"/>
                    </a:lnTo>
                    <a:lnTo>
                      <a:pt x="51" y="125"/>
                    </a:lnTo>
                    <a:lnTo>
                      <a:pt x="51" y="120"/>
                    </a:lnTo>
                    <a:lnTo>
                      <a:pt x="49" y="120"/>
                    </a:lnTo>
                    <a:lnTo>
                      <a:pt x="49" y="116"/>
                    </a:lnTo>
                    <a:lnTo>
                      <a:pt x="47" y="116"/>
                    </a:lnTo>
                    <a:lnTo>
                      <a:pt x="47" y="112"/>
                    </a:lnTo>
                    <a:lnTo>
                      <a:pt x="46" y="112"/>
                    </a:lnTo>
                    <a:lnTo>
                      <a:pt x="46" y="107"/>
                    </a:lnTo>
                    <a:lnTo>
                      <a:pt x="44" y="107"/>
                    </a:lnTo>
                    <a:lnTo>
                      <a:pt x="44" y="99"/>
                    </a:lnTo>
                    <a:lnTo>
                      <a:pt x="42" y="99"/>
                    </a:lnTo>
                    <a:lnTo>
                      <a:pt x="42" y="95"/>
                    </a:lnTo>
                    <a:lnTo>
                      <a:pt x="34" y="95"/>
                    </a:lnTo>
                    <a:lnTo>
                      <a:pt x="34" y="91"/>
                    </a:lnTo>
                    <a:lnTo>
                      <a:pt x="31" y="91"/>
                    </a:lnTo>
                    <a:lnTo>
                      <a:pt x="31" y="87"/>
                    </a:lnTo>
                    <a:lnTo>
                      <a:pt x="28" y="87"/>
                    </a:lnTo>
                    <a:lnTo>
                      <a:pt x="28" y="83"/>
                    </a:lnTo>
                    <a:lnTo>
                      <a:pt x="26" y="83"/>
                    </a:lnTo>
                    <a:lnTo>
                      <a:pt x="26" y="79"/>
                    </a:lnTo>
                    <a:lnTo>
                      <a:pt x="25" y="79"/>
                    </a:lnTo>
                    <a:lnTo>
                      <a:pt x="25" y="75"/>
                    </a:lnTo>
                    <a:lnTo>
                      <a:pt x="24" y="75"/>
                    </a:lnTo>
                    <a:lnTo>
                      <a:pt x="24" y="68"/>
                    </a:lnTo>
                    <a:lnTo>
                      <a:pt x="23" y="68"/>
                    </a:lnTo>
                    <a:lnTo>
                      <a:pt x="23" y="56"/>
                    </a:lnTo>
                    <a:lnTo>
                      <a:pt x="23" y="53"/>
                    </a:lnTo>
                    <a:lnTo>
                      <a:pt x="22" y="53"/>
                    </a:lnTo>
                    <a:lnTo>
                      <a:pt x="22" y="41"/>
                    </a:lnTo>
                    <a:lnTo>
                      <a:pt x="22" y="39"/>
                    </a:lnTo>
                    <a:lnTo>
                      <a:pt x="21" y="39"/>
                    </a:lnTo>
                    <a:lnTo>
                      <a:pt x="21" y="27"/>
                    </a:lnTo>
                    <a:lnTo>
                      <a:pt x="20" y="27"/>
                    </a:lnTo>
                    <a:lnTo>
                      <a:pt x="20" y="25"/>
                    </a:lnTo>
                    <a:lnTo>
                      <a:pt x="19" y="25"/>
                    </a:lnTo>
                    <a:lnTo>
                      <a:pt x="19" y="21"/>
                    </a:lnTo>
                    <a:lnTo>
                      <a:pt x="14" y="21"/>
                    </a:lnTo>
                    <a:lnTo>
                      <a:pt x="14" y="14"/>
                    </a:lnTo>
                    <a:lnTo>
                      <a:pt x="11" y="14"/>
                    </a:lnTo>
                    <a:lnTo>
                      <a:pt x="11" y="12"/>
                    </a:lnTo>
                    <a:lnTo>
                      <a:pt x="10" y="12"/>
                    </a:lnTo>
                    <a:lnTo>
                      <a:pt x="10" y="7"/>
                    </a:lnTo>
                    <a:lnTo>
                      <a:pt x="8" y="7"/>
                    </a:lnTo>
                    <a:lnTo>
                      <a:pt x="8" y="4"/>
                    </a:lnTo>
                    <a:lnTo>
                      <a:pt x="3" y="4"/>
                    </a:lnTo>
                    <a:lnTo>
                      <a:pt x="3"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grpSp>
            <p:nvGrpSpPr>
              <p:cNvPr id="19" name="Group 18"/>
              <p:cNvGrpSpPr/>
              <p:nvPr/>
            </p:nvGrpSpPr>
            <p:grpSpPr>
              <a:xfrm>
                <a:off x="5453766" y="4427867"/>
                <a:ext cx="582211" cy="215444"/>
                <a:chOff x="999962" y="4427867"/>
                <a:chExt cx="582211" cy="215444"/>
              </a:xfrm>
            </p:grpSpPr>
            <p:sp>
              <p:nvSpPr>
                <p:cNvPr id="20" name="TextBox 19"/>
                <p:cNvSpPr txBox="1"/>
                <p:nvPr/>
              </p:nvSpPr>
              <p:spPr>
                <a:xfrm>
                  <a:off x="999962" y="4427867"/>
                  <a:ext cx="582211" cy="215444"/>
                </a:xfrm>
                <a:prstGeom prst="rect">
                  <a:avLst/>
                </a:prstGeom>
                <a:noFill/>
              </p:spPr>
              <p:txBody>
                <a:bodyPr wrap="none" rtlCol="0">
                  <a:spAutoFit/>
                </a:bodyPr>
                <a:lstStyle/>
                <a:p>
                  <a:r>
                    <a:rPr lang="fr-FR" sz="800" dirty="0" smtClean="0"/>
                    <a:t>Censuré</a:t>
                  </a:r>
                  <a:endParaRPr lang="fr-FR" sz="800" dirty="0"/>
                </a:p>
              </p:txBody>
            </p:sp>
            <p:cxnSp>
              <p:nvCxnSpPr>
                <p:cNvPr id="21" name="Straight Connector 20"/>
                <p:cNvCxnSpPr/>
                <p:nvPr/>
              </p:nvCxnSpPr>
              <p:spPr>
                <a:xfrm>
                  <a:off x="1030948" y="4499589"/>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aphicFrame>
        <p:nvGraphicFramePr>
          <p:cNvPr id="111" name="Group 88"/>
          <p:cNvGraphicFramePr>
            <a:graphicFrameLocks noGrp="1"/>
          </p:cNvGraphicFramePr>
          <p:nvPr>
            <p:extLst>
              <p:ext uri="{D42A27DB-BD31-4B8C-83A1-F6EECF244321}">
                <p14:modId xmlns:p14="http://schemas.microsoft.com/office/powerpoint/2010/main" val="3784522551"/>
              </p:ext>
            </p:extLst>
          </p:nvPr>
        </p:nvGraphicFramePr>
        <p:xfrm>
          <a:off x="5021082" y="1947154"/>
          <a:ext cx="3718560" cy="950976"/>
        </p:xfrm>
        <a:graphic>
          <a:graphicData uri="http://schemas.openxmlformats.org/drawingml/2006/table">
            <a:tbl>
              <a:tblPr firstRow="1" bandRow="1">
                <a:tableStyleId>{69012ECD-51FC-41F1-AA8D-1B2483CD663E}</a:tableStyleId>
              </a:tblPr>
              <a:tblGrid>
                <a:gridCol w="420785">
                  <a:extLst>
                    <a:ext uri="{9D8B030D-6E8A-4147-A177-3AD203B41FA5}">
                      <a16:colId xmlns:a16="http://schemas.microsoft.com/office/drawing/2014/main" val="662801083"/>
                    </a:ext>
                  </a:extLst>
                </a:gridCol>
                <a:gridCol w="470755">
                  <a:extLst>
                    <a:ext uri="{9D8B030D-6E8A-4147-A177-3AD203B41FA5}">
                      <a16:colId xmlns:a16="http://schemas.microsoft.com/office/drawing/2014/main" val="20000"/>
                    </a:ext>
                  </a:extLst>
                </a:gridCol>
                <a:gridCol w="693420">
                  <a:extLst>
                    <a:ext uri="{9D8B030D-6E8A-4147-A177-3AD203B41FA5}">
                      <a16:colId xmlns:a16="http://schemas.microsoft.com/office/drawing/2014/main" val="20003"/>
                    </a:ext>
                  </a:extLst>
                </a:gridCol>
                <a:gridCol w="556260">
                  <a:extLst>
                    <a:ext uri="{9D8B030D-6E8A-4147-A177-3AD203B41FA5}">
                      <a16:colId xmlns:a16="http://schemas.microsoft.com/office/drawing/2014/main" val="20004"/>
                    </a:ext>
                  </a:extLst>
                </a:gridCol>
                <a:gridCol w="746760">
                  <a:extLst>
                    <a:ext uri="{9D8B030D-6E8A-4147-A177-3AD203B41FA5}">
                      <a16:colId xmlns:a16="http://schemas.microsoft.com/office/drawing/2014/main" val="20001"/>
                    </a:ext>
                  </a:extLst>
                </a:gridCol>
                <a:gridCol w="830580">
                  <a:extLst>
                    <a:ext uri="{9D8B030D-6E8A-4147-A177-3AD203B41FA5}">
                      <a16:colId xmlns:a16="http://schemas.microsoft.com/office/drawing/2014/main" val="20002"/>
                    </a:ext>
                  </a:extLst>
                </a:gridCol>
              </a:tblGrid>
              <a:tr h="283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600" b="1" i="0" u="none" strike="noStrike" cap="none" normalizeH="0" baseline="0" noProof="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600" b="1" i="0" u="none" strike="noStrike" cap="none" normalizeH="0" baseline="0" noProof="0" dirty="0" err="1" smtClean="0">
                          <a:ln>
                            <a:noFill/>
                          </a:ln>
                          <a:solidFill>
                            <a:schemeClr val="tx1"/>
                          </a:solidFill>
                          <a:effectLst/>
                          <a:latin typeface="+mn-lt"/>
                          <a:cs typeface="Arial" charset="0"/>
                        </a:rPr>
                        <a:t>Evts</a:t>
                      </a:r>
                      <a:r>
                        <a:rPr kumimoji="0" lang="fr-FR" sz="600" b="1" i="0" u="none" strike="noStrike" cap="none" normalizeH="0" baseline="0" noProof="0" dirty="0" smtClean="0">
                          <a:ln>
                            <a:noFill/>
                          </a:ln>
                          <a:solidFill>
                            <a:schemeClr val="tx1"/>
                          </a:solidFill>
                          <a:effectLst/>
                          <a:latin typeface="+mn-lt"/>
                          <a:cs typeface="Arial" charset="0"/>
                        </a:rPr>
                        <a:t>/</a:t>
                      </a:r>
                      <a:br>
                        <a:rPr kumimoji="0" lang="fr-FR" sz="600" b="1" i="0" u="none" strike="noStrike" cap="none" normalizeH="0" baseline="0" noProof="0" dirty="0" smtClean="0">
                          <a:ln>
                            <a:noFill/>
                          </a:ln>
                          <a:solidFill>
                            <a:schemeClr val="tx1"/>
                          </a:solidFill>
                          <a:effectLst/>
                          <a:latin typeface="+mn-lt"/>
                          <a:cs typeface="Arial" charset="0"/>
                        </a:rPr>
                      </a:br>
                      <a:r>
                        <a:rPr kumimoji="0" lang="fr-FR" sz="600" b="1" i="0" u="none" strike="noStrike" cap="none" normalizeH="0" baseline="0" noProof="0" dirty="0" smtClean="0">
                          <a:ln>
                            <a:noFill/>
                          </a:ln>
                          <a:solidFill>
                            <a:schemeClr val="tx1"/>
                          </a:solidFill>
                          <a:effectLst/>
                          <a:latin typeface="+mn-lt"/>
                          <a:cs typeface="Arial" charset="0"/>
                        </a:rPr>
                        <a:t>total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600" b="1" i="0" u="none" strike="noStrike" cap="none" normalizeH="0" baseline="0" noProof="0" smtClean="0">
                          <a:ln>
                            <a:noFill/>
                          </a:ln>
                          <a:solidFill>
                            <a:schemeClr val="tx1"/>
                          </a:solidFill>
                          <a:effectLst/>
                          <a:latin typeface="+mn-lt"/>
                          <a:cs typeface="Arial" charset="0"/>
                        </a:rPr>
                        <a:t>Médiane </a:t>
                      </a:r>
                      <a:br>
                        <a:rPr kumimoji="0" lang="fr-FR" sz="600" b="1" i="0" u="none" strike="noStrike" cap="none" normalizeH="0" baseline="0" noProof="0" smtClean="0">
                          <a:ln>
                            <a:noFill/>
                          </a:ln>
                          <a:solidFill>
                            <a:schemeClr val="tx1"/>
                          </a:solidFill>
                          <a:effectLst/>
                          <a:latin typeface="+mn-lt"/>
                          <a:cs typeface="Arial" charset="0"/>
                        </a:rPr>
                      </a:br>
                      <a:r>
                        <a:rPr kumimoji="0" lang="fr-FR" sz="600" b="1" i="0" u="none" strike="noStrike" cap="none" normalizeH="0" baseline="0" noProof="0" smtClean="0">
                          <a:ln>
                            <a:noFill/>
                          </a:ln>
                          <a:solidFill>
                            <a:schemeClr val="tx1"/>
                          </a:solidFill>
                          <a:effectLst/>
                          <a:latin typeface="+mn-lt"/>
                          <a:cs typeface="Arial" charset="0"/>
                        </a:rPr>
                        <a:t>(IC95%)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600" b="1" i="0" u="none" strike="noStrike" cap="none" normalizeH="0" baseline="0" noProof="0" smtClean="0">
                          <a:ln>
                            <a:noFill/>
                          </a:ln>
                          <a:solidFill>
                            <a:schemeClr val="tx1"/>
                          </a:solidFill>
                          <a:effectLst/>
                          <a:latin typeface="+mn-lt"/>
                          <a:cs typeface="Arial" charset="0"/>
                        </a:rPr>
                        <a:t>Période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600" b="1" i="0" u="none" strike="noStrike" cap="none" normalizeH="0" baseline="0" noProof="0" smtClean="0">
                          <a:ln>
                            <a:noFill/>
                          </a:ln>
                          <a:solidFill>
                            <a:schemeClr val="tx1"/>
                          </a:solidFill>
                          <a:effectLst/>
                          <a:latin typeface="+mn-lt"/>
                          <a:cs typeface="Arial" charset="0"/>
                        </a:rPr>
                        <a:t>Estimation Kaplan Meier </a:t>
                      </a:r>
                      <a:br>
                        <a:rPr kumimoji="0" lang="fr-FR" sz="600" b="1" i="0" u="none" strike="noStrike" cap="none" normalizeH="0" baseline="0" noProof="0" smtClean="0">
                          <a:ln>
                            <a:noFill/>
                          </a:ln>
                          <a:solidFill>
                            <a:schemeClr val="tx1"/>
                          </a:solidFill>
                          <a:effectLst/>
                          <a:latin typeface="+mn-lt"/>
                          <a:cs typeface="Arial" charset="0"/>
                        </a:rPr>
                      </a:br>
                      <a:r>
                        <a:rPr kumimoji="0" lang="fr-FR" sz="600" b="1" i="0" u="none" strike="noStrike" cap="none" normalizeH="0" baseline="0" noProof="0" smtClean="0">
                          <a:ln>
                            <a:noFill/>
                          </a:ln>
                          <a:solidFill>
                            <a:schemeClr val="tx1"/>
                          </a:solidFill>
                          <a:effectLst/>
                          <a:latin typeface="+mn-lt"/>
                          <a:cs typeface="Arial" charset="0"/>
                        </a:rPr>
                        <a:t>(IC95%)</a:t>
                      </a:r>
                      <a:endParaRPr kumimoji="0" lang="fr-FR" sz="600" b="1" i="0" u="none" strike="noStrike" cap="none" normalizeH="0" baseline="0" noProof="0">
                        <a:ln>
                          <a:noFill/>
                        </a:ln>
                        <a:solidFill>
                          <a:schemeClr val="tx1"/>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600" u="none" strike="noStrike" cap="none" normalizeH="0" baseline="0" noProof="0" smtClean="0">
                          <a:ln>
                            <a:noFill/>
                          </a:ln>
                          <a:solidFill>
                            <a:schemeClr val="tx1"/>
                          </a:solidFill>
                          <a:effectLst/>
                          <a:latin typeface="+mn-lt"/>
                        </a:rPr>
                        <a:t>HR (IC95%)</a:t>
                      </a:r>
                      <a:endParaRPr kumimoji="0" lang="fr-FR" sz="600" b="1" i="0" u="none" strike="noStrike" cap="none" normalizeH="0" baseline="0" noProof="0">
                        <a:ln>
                          <a:noFill/>
                        </a:ln>
                        <a:solidFill>
                          <a:schemeClr val="tx1"/>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600" b="0" i="0" u="none" strike="noStrike" cap="none" normalizeH="0" baseline="0" noProof="0" smtClean="0">
                          <a:ln>
                            <a:noFill/>
                          </a:ln>
                          <a:solidFill>
                            <a:schemeClr val="accent3"/>
                          </a:solidFill>
                          <a:effectLst/>
                          <a:latin typeface="+mn-lt"/>
                          <a:cs typeface="Arial" charset="0"/>
                        </a:rPr>
                        <a:t>Bras A</a:t>
                      </a:r>
                      <a:endParaRPr kumimoji="0" lang="fr-FR" sz="600" b="0" i="0" u="none" strike="noStrike" cap="none" normalizeH="0" baseline="0" noProof="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600" u="none" strike="noStrike" cap="none" normalizeH="0" baseline="0" noProof="0" smtClean="0">
                          <a:ln>
                            <a:noFill/>
                          </a:ln>
                          <a:solidFill>
                            <a:schemeClr val="accent3"/>
                          </a:solidFill>
                          <a:effectLst/>
                          <a:latin typeface="+mn-lt"/>
                        </a:rPr>
                        <a:t>45/54</a:t>
                      </a:r>
                      <a:endParaRPr kumimoji="0" lang="fr-FR" sz="600" b="0" i="0" u="none" strike="noStrike" cap="none" normalizeH="0" baseline="0" noProof="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600" b="0" i="0" u="none" strike="noStrike" cap="none" normalizeH="0" baseline="0" noProof="0" smtClean="0">
                          <a:ln>
                            <a:noFill/>
                          </a:ln>
                          <a:solidFill>
                            <a:schemeClr val="accent3"/>
                          </a:solidFill>
                          <a:effectLst/>
                          <a:latin typeface="+mn-lt"/>
                          <a:cs typeface="Arial" charset="0"/>
                        </a:rPr>
                        <a:t>2,5 (1,9 - </a:t>
                      </a:r>
                      <a:r>
                        <a:rPr kumimoji="0" lang="fr-FR" sz="600" b="0" i="0" u="none" strike="noStrike" cap="none" normalizeH="0" baseline="0" noProof="0" smtClean="0">
                          <a:ln>
                            <a:noFill/>
                          </a:ln>
                          <a:solidFill>
                            <a:schemeClr val="accent3"/>
                          </a:solidFill>
                          <a:effectLst/>
                          <a:latin typeface="+mn-lt"/>
                          <a:cs typeface="+mn-cs"/>
                        </a:rPr>
                        <a:t>4,0)</a:t>
                      </a:r>
                      <a:endParaRPr kumimoji="0" lang="fr-FR" sz="600" b="0" i="0" u="none" strike="noStrike" cap="none" normalizeH="0" baseline="0" noProof="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600" b="0" i="0" u="none" strike="noStrike" cap="none" normalizeH="0" baseline="0" noProof="0" smtClean="0">
                          <a:ln>
                            <a:noFill/>
                          </a:ln>
                          <a:solidFill>
                            <a:schemeClr val="accent3"/>
                          </a:solidFill>
                          <a:effectLst/>
                          <a:latin typeface="+mn-lt"/>
                          <a:cs typeface="Arial" charset="0"/>
                        </a:rPr>
                        <a:t>6 mois</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600" b="0" i="0" u="none" strike="noStrike" cap="none" normalizeH="0" baseline="0" noProof="0" smtClean="0">
                          <a:ln>
                            <a:noFill/>
                          </a:ln>
                          <a:solidFill>
                            <a:schemeClr val="accent3"/>
                          </a:solidFill>
                          <a:effectLst/>
                          <a:latin typeface="+mn-lt"/>
                          <a:cs typeface="Arial" charset="0"/>
                        </a:rPr>
                        <a:t>12 mois</a:t>
                      </a:r>
                      <a:endParaRPr kumimoji="0" lang="fr-FR" sz="600" b="0" i="0" u="none" strike="noStrike" cap="none" normalizeH="0" baseline="0" noProof="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600" b="0" i="0" u="none" strike="noStrike" cap="none" normalizeH="0" baseline="0" noProof="0" smtClean="0">
                          <a:ln>
                            <a:noFill/>
                          </a:ln>
                          <a:solidFill>
                            <a:schemeClr val="accent3"/>
                          </a:solidFill>
                          <a:effectLst/>
                          <a:latin typeface="+mn-lt"/>
                          <a:cs typeface="Arial" charset="0"/>
                        </a:rPr>
                        <a:t>12,2 (5,4 - </a:t>
                      </a:r>
                      <a:r>
                        <a:rPr kumimoji="0" lang="fr-FR" sz="600" b="0" i="0" u="none" strike="noStrike" cap="none" normalizeH="0" baseline="0" noProof="0" smtClean="0">
                          <a:ln>
                            <a:noFill/>
                          </a:ln>
                          <a:solidFill>
                            <a:schemeClr val="accent3"/>
                          </a:solidFill>
                          <a:effectLst/>
                          <a:latin typeface="+mn-lt"/>
                          <a:cs typeface="+mn-cs"/>
                        </a:rPr>
                        <a:t>27,5)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600" b="0" i="0" u="none" strike="noStrike" cap="none" normalizeH="0" baseline="0" noProof="0" smtClean="0">
                          <a:ln>
                            <a:noFill/>
                          </a:ln>
                          <a:solidFill>
                            <a:schemeClr val="accent3"/>
                          </a:solidFill>
                          <a:effectLst/>
                          <a:latin typeface="+mn-lt"/>
                          <a:cs typeface="Arial" charset="0"/>
                        </a:rPr>
                        <a:t>2,4 (0,4, -</a:t>
                      </a:r>
                      <a:r>
                        <a:rPr kumimoji="0" lang="fr-FR" sz="600" b="0" i="0" u="none" strike="noStrike" cap="none" normalizeH="0" baseline="0" noProof="0" smtClean="0">
                          <a:ln>
                            <a:noFill/>
                          </a:ln>
                          <a:solidFill>
                            <a:schemeClr val="accent3"/>
                          </a:solidFill>
                          <a:effectLst/>
                          <a:latin typeface="+mn-lt"/>
                          <a:cs typeface="+mn-cs"/>
                        </a:rPr>
                        <a:t>16,9)</a:t>
                      </a:r>
                      <a:endParaRPr kumimoji="0" lang="fr-FR" sz="600" b="0" i="0" u="none" strike="noStrike" cap="none" normalizeH="0" baseline="0" noProof="0" smtClean="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600" b="0" i="0" u="none" strike="noStrike" cap="none" normalizeH="0" baseline="0" noProof="0" smtClean="0">
                          <a:ln>
                            <a:noFill/>
                          </a:ln>
                          <a:solidFill>
                            <a:schemeClr val="accent3"/>
                          </a:solidFill>
                          <a:effectLst/>
                          <a:latin typeface="+mn-lt"/>
                          <a:cs typeface="Arial" charset="0"/>
                        </a:rPr>
                        <a:t>0,89 (0,59 - </a:t>
                      </a:r>
                      <a:r>
                        <a:rPr kumimoji="0" lang="fr-FR" sz="600" b="0" i="0" u="none" strike="noStrike" cap="none" normalizeH="0" baseline="0" noProof="0" smtClean="0">
                          <a:ln>
                            <a:noFill/>
                          </a:ln>
                          <a:solidFill>
                            <a:schemeClr val="accent3"/>
                          </a:solidFill>
                          <a:effectLst/>
                          <a:latin typeface="+mn-lt"/>
                          <a:cs typeface="+mn-cs"/>
                        </a:rPr>
                        <a:t>1,33)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57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600" b="0" i="0" u="none" strike="noStrike" cap="none" normalizeH="0" baseline="0" noProof="0" smtClean="0">
                          <a:ln>
                            <a:noFill/>
                          </a:ln>
                          <a:solidFill>
                            <a:schemeClr val="accent6"/>
                          </a:solidFill>
                          <a:effectLst/>
                          <a:latin typeface="+mn-lt"/>
                          <a:cs typeface="Arial" charset="0"/>
                        </a:rPr>
                        <a:t>Bras B</a:t>
                      </a:r>
                      <a:endParaRPr kumimoji="0" lang="fr-FR" sz="600" b="0" i="0" u="none" strike="noStrike" cap="none" normalizeH="0" baseline="0" noProof="0">
                        <a:ln>
                          <a:noFill/>
                        </a:ln>
                        <a:solidFill>
                          <a:schemeClr val="accent6"/>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600" u="none" strike="noStrike" cap="none" normalizeH="0" baseline="0" noProof="0" smtClean="0">
                          <a:ln>
                            <a:noFill/>
                          </a:ln>
                          <a:solidFill>
                            <a:schemeClr val="accent6"/>
                          </a:solidFill>
                          <a:effectLst/>
                          <a:latin typeface="+mn-lt"/>
                        </a:rPr>
                        <a:t>50/62</a:t>
                      </a:r>
                      <a:endParaRPr kumimoji="0" lang="fr-FR" sz="600" b="0" i="0" u="none" strike="noStrike" cap="none" normalizeH="0" baseline="0" noProof="0" smtClean="0">
                        <a:ln>
                          <a:noFill/>
                        </a:ln>
                        <a:solidFill>
                          <a:schemeClr val="accent6"/>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600" b="0" i="0" u="none" strike="noStrike" cap="none" normalizeH="0" baseline="0" noProof="0" smtClean="0">
                          <a:ln>
                            <a:noFill/>
                          </a:ln>
                          <a:solidFill>
                            <a:schemeClr val="accent6"/>
                          </a:solidFill>
                          <a:effectLst/>
                          <a:latin typeface="+mn-lt"/>
                          <a:cs typeface="Arial" charset="0"/>
                        </a:rPr>
                        <a:t>2,0 (1,8</a:t>
                      </a:r>
                      <a:r>
                        <a:rPr kumimoji="0" lang="fr-FR" sz="600" b="0" i="0" u="none" strike="noStrike" cap="none" normalizeH="0" baseline="0" noProof="0" smtClean="0">
                          <a:ln>
                            <a:noFill/>
                          </a:ln>
                          <a:solidFill>
                            <a:schemeClr val="accent6"/>
                          </a:solidFill>
                          <a:effectLst/>
                          <a:latin typeface="+mn-lt"/>
                          <a:cs typeface="+mn-cs"/>
                        </a:rPr>
                        <a:t> - 2,4)</a:t>
                      </a:r>
                      <a:endParaRPr kumimoji="0" lang="fr-FR" sz="600" b="0" i="0" u="none" strike="noStrike" cap="none" normalizeH="0" baseline="0" noProof="0" smtClean="0">
                        <a:ln>
                          <a:noFill/>
                        </a:ln>
                        <a:solidFill>
                          <a:schemeClr val="accent6"/>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600" b="0" i="0" u="none" strike="noStrike" cap="none" normalizeH="0" baseline="0" noProof="0" smtClean="0">
                          <a:ln>
                            <a:noFill/>
                          </a:ln>
                          <a:solidFill>
                            <a:schemeClr val="accent6"/>
                          </a:solidFill>
                          <a:effectLst/>
                          <a:latin typeface="+mn-lt"/>
                          <a:cs typeface="Arial" charset="0"/>
                        </a:rPr>
                        <a:t>6 mois</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600" b="0" i="0" u="none" strike="noStrike" cap="none" normalizeH="0" baseline="0" noProof="0" smtClean="0">
                          <a:ln>
                            <a:noFill/>
                          </a:ln>
                          <a:solidFill>
                            <a:schemeClr val="accent6"/>
                          </a:solidFill>
                          <a:effectLst/>
                          <a:latin typeface="+mn-lt"/>
                          <a:cs typeface="Arial" charset="0"/>
                        </a:rPr>
                        <a:t>12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600" b="0" i="0" u="none" strike="noStrike" cap="none" normalizeH="0" baseline="0" noProof="0" smtClean="0">
                          <a:ln>
                            <a:noFill/>
                          </a:ln>
                          <a:solidFill>
                            <a:schemeClr val="accent6"/>
                          </a:solidFill>
                          <a:effectLst/>
                          <a:latin typeface="+mn-lt"/>
                          <a:cs typeface="Arial" charset="0"/>
                        </a:rPr>
                        <a:t>11,8 (5,2 -</a:t>
                      </a:r>
                      <a:r>
                        <a:rPr kumimoji="0" lang="fr-FR" sz="600" b="0" i="0" u="none" strike="noStrike" cap="none" normalizeH="0" baseline="0" noProof="0" smtClean="0">
                          <a:ln>
                            <a:noFill/>
                          </a:ln>
                          <a:solidFill>
                            <a:schemeClr val="accent6"/>
                          </a:solidFill>
                          <a:effectLst/>
                          <a:latin typeface="+mn-lt"/>
                          <a:cs typeface="+mn-cs"/>
                        </a:rPr>
                        <a:t> 26,6)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600" b="0" i="0" u="none" strike="noStrike" cap="none" normalizeH="0" baseline="0" noProof="0" smtClean="0">
                          <a:ln>
                            <a:noFill/>
                          </a:ln>
                          <a:solidFill>
                            <a:schemeClr val="accent6"/>
                          </a:solidFill>
                          <a:effectLst/>
                          <a:latin typeface="+mn-lt"/>
                          <a:cs typeface="Arial" charset="0"/>
                        </a:rPr>
                        <a:t>5,9 (1,6 -</a:t>
                      </a:r>
                      <a:r>
                        <a:rPr kumimoji="0" lang="fr-FR" sz="600" b="0" i="0" u="none" strike="noStrike" cap="none" normalizeH="0" baseline="0" noProof="0" smtClean="0">
                          <a:ln>
                            <a:noFill/>
                          </a:ln>
                          <a:solidFill>
                            <a:schemeClr val="accent6"/>
                          </a:solidFill>
                          <a:effectLst/>
                          <a:latin typeface="+mn-lt"/>
                          <a:cs typeface="+mn-cs"/>
                        </a:rPr>
                        <a:t> 21,0)</a:t>
                      </a:r>
                      <a:endParaRPr kumimoji="0" lang="fr-FR" sz="600" b="0" i="0" u="none" strike="noStrike" cap="none" normalizeH="0" baseline="0" noProof="0" smtClean="0">
                        <a:ln>
                          <a:noFill/>
                        </a:ln>
                        <a:solidFill>
                          <a:schemeClr val="accent6"/>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600" u="none" strike="noStrike" cap="none" normalizeH="0" baseline="0" noProof="0" dirty="0" smtClean="0">
                          <a:ln>
                            <a:noFill/>
                          </a:ln>
                          <a:solidFill>
                            <a:schemeClr val="accent6"/>
                          </a:solidFill>
                          <a:effectLst/>
                          <a:latin typeface="+mn-lt"/>
                        </a:rPr>
                        <a:t>Référence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49358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700" dirty="0" smtClean="0"/>
              <a:t>O-014: Etude d’optimisation de dose du regorafenib (</a:t>
            </a:r>
            <a:r>
              <a:rPr lang="fr-FR" sz="1700" dirty="0" err="1" smtClean="0"/>
              <a:t>ReDOS</a:t>
            </a:r>
            <a:r>
              <a:rPr lang="fr-FR" sz="1700" dirty="0" smtClean="0"/>
              <a:t>): essai randomisé de phase II évaluant une stratégie d’escalade de dose et stéroïdes topiques en préemptif pour le regorafenib dans le cancer colorectal métastatique (</a:t>
            </a:r>
            <a:r>
              <a:rPr lang="fr-FR" sz="1700" dirty="0" err="1" smtClean="0"/>
              <a:t>CCRm</a:t>
            </a:r>
            <a:r>
              <a:rPr lang="fr-FR" sz="1700" dirty="0" smtClean="0"/>
              <a:t>) réfractaire – une étude du réseau ACCRU – </a:t>
            </a:r>
            <a:r>
              <a:rPr lang="fr-FR" sz="1700" dirty="0" err="1" smtClean="0"/>
              <a:t>Bekaii</a:t>
            </a:r>
            <a:r>
              <a:rPr lang="fr-FR" sz="1700" dirty="0" smtClean="0"/>
              <a:t>-Saab T, et al</a:t>
            </a:r>
            <a:endParaRPr lang="fr-FR" sz="1700" dirty="0"/>
          </a:p>
        </p:txBody>
      </p:sp>
      <p:sp>
        <p:nvSpPr>
          <p:cNvPr id="6" name="Content Placeholder 2"/>
          <p:cNvSpPr>
            <a:spLocks noGrp="1"/>
          </p:cNvSpPr>
          <p:nvPr>
            <p:ph idx="1"/>
          </p:nvPr>
        </p:nvSpPr>
        <p:spPr/>
        <p:txBody>
          <a:bodyPr/>
          <a:lstStyle/>
          <a:p>
            <a:pPr marL="0" indent="0">
              <a:buNone/>
            </a:pPr>
            <a:r>
              <a:rPr lang="fr-FR" b="1" dirty="0" smtClean="0"/>
              <a:t>Résultats</a:t>
            </a:r>
          </a:p>
          <a:p>
            <a:pPr marL="0" indent="0">
              <a:spcBef>
                <a:spcPts val="29400"/>
              </a:spcBef>
              <a:buNone/>
            </a:pPr>
            <a:r>
              <a:rPr lang="fr-FR" b="1" dirty="0" smtClean="0"/>
              <a:t>Conclusion</a:t>
            </a:r>
          </a:p>
          <a:p>
            <a:r>
              <a:rPr lang="fr-FR" b="1" dirty="0" smtClean="0"/>
              <a:t>Chez ces patients avec CCRm réfractaire, la stratégie d’escalade de dose pour le regorafenib a été supérieure au schéma de dose standard et pourrait représenter une nouvelle stratégie optimale de régime thérapeutique</a:t>
            </a:r>
            <a:endParaRPr lang="fr-FR" b="1" dirty="0"/>
          </a:p>
        </p:txBody>
      </p:sp>
      <p:sp>
        <p:nvSpPr>
          <p:cNvPr id="5" name="Text Placeholder 4"/>
          <p:cNvSpPr>
            <a:spLocks noGrp="1"/>
          </p:cNvSpPr>
          <p:nvPr>
            <p:ph type="body" sz="quarter" idx="11"/>
          </p:nvPr>
        </p:nvSpPr>
        <p:spPr>
          <a:xfrm>
            <a:off x="4495800" y="6096000"/>
            <a:ext cx="4283075" cy="487363"/>
          </a:xfrm>
        </p:spPr>
        <p:txBody>
          <a:bodyPr/>
          <a:lstStyle/>
          <a:p>
            <a:r>
              <a:rPr lang="fr-FR" smtClean="0"/>
              <a:t/>
            </a:r>
            <a:br>
              <a:rPr lang="fr-FR" smtClean="0"/>
            </a:br>
            <a:r>
              <a:rPr lang="fr-FR" smtClean="0"/>
              <a:t>Bekaii-Saab T, et al, Ann Oncol 2018;29(suppl 5):abstr O-014</a:t>
            </a:r>
            <a:endParaRPr lang="fr-FR"/>
          </a:p>
        </p:txBody>
      </p:sp>
      <p:graphicFrame>
        <p:nvGraphicFramePr>
          <p:cNvPr id="7" name="Table 6"/>
          <p:cNvGraphicFramePr>
            <a:graphicFrameLocks noGrp="1"/>
          </p:cNvGraphicFramePr>
          <p:nvPr>
            <p:extLst>
              <p:ext uri="{D42A27DB-BD31-4B8C-83A1-F6EECF244321}">
                <p14:modId xmlns:p14="http://schemas.microsoft.com/office/powerpoint/2010/main" val="2145283038"/>
              </p:ext>
            </p:extLst>
          </p:nvPr>
        </p:nvGraphicFramePr>
        <p:xfrm>
          <a:off x="365124" y="1565824"/>
          <a:ext cx="8397877" cy="3657600"/>
        </p:xfrm>
        <a:graphic>
          <a:graphicData uri="http://schemas.openxmlformats.org/drawingml/2006/table">
            <a:tbl>
              <a:tblPr firstRow="1" bandRow="1">
                <a:tableStyleId>{69012ECD-51FC-41F1-AA8D-1B2483CD663E}</a:tableStyleId>
              </a:tblPr>
              <a:tblGrid>
                <a:gridCol w="2787509">
                  <a:extLst>
                    <a:ext uri="{9D8B030D-6E8A-4147-A177-3AD203B41FA5}">
                      <a16:colId xmlns:a16="http://schemas.microsoft.com/office/drawing/2014/main" val="1709975499"/>
                    </a:ext>
                  </a:extLst>
                </a:gridCol>
                <a:gridCol w="1402592">
                  <a:extLst>
                    <a:ext uri="{9D8B030D-6E8A-4147-A177-3AD203B41FA5}">
                      <a16:colId xmlns:a16="http://schemas.microsoft.com/office/drawing/2014/main" val="1247476413"/>
                    </a:ext>
                  </a:extLst>
                </a:gridCol>
                <a:gridCol w="1402592">
                  <a:extLst>
                    <a:ext uri="{9D8B030D-6E8A-4147-A177-3AD203B41FA5}">
                      <a16:colId xmlns:a16="http://schemas.microsoft.com/office/drawing/2014/main" val="3599254685"/>
                    </a:ext>
                  </a:extLst>
                </a:gridCol>
                <a:gridCol w="1402592">
                  <a:extLst>
                    <a:ext uri="{9D8B030D-6E8A-4147-A177-3AD203B41FA5}">
                      <a16:colId xmlns:a16="http://schemas.microsoft.com/office/drawing/2014/main" val="2787508301"/>
                    </a:ext>
                  </a:extLst>
                </a:gridCol>
                <a:gridCol w="1402592">
                  <a:extLst>
                    <a:ext uri="{9D8B030D-6E8A-4147-A177-3AD203B41FA5}">
                      <a16:colId xmlns:a16="http://schemas.microsoft.com/office/drawing/2014/main" val="3883849508"/>
                    </a:ext>
                  </a:extLst>
                </a:gridCol>
              </a:tblGrid>
              <a:tr h="232496">
                <a:tc rowSpan="2">
                  <a:txBody>
                    <a:bodyPr/>
                    <a:lstStyle/>
                    <a:p>
                      <a:pPr algn="l"/>
                      <a:r>
                        <a:rPr lang="fr-FR" sz="1400" noProof="0" dirty="0" smtClean="0">
                          <a:solidFill>
                            <a:schemeClr val="tx2"/>
                          </a:solidFill>
                          <a:latin typeface="+mn-lt"/>
                        </a:rPr>
                        <a:t>EIs survenant chez </a:t>
                      </a:r>
                      <a:r>
                        <a:rPr lang="fr-FR" sz="1400" noProof="0" dirty="0" smtClean="0">
                          <a:solidFill>
                            <a:schemeClr val="tx2"/>
                          </a:solidFill>
                          <a:latin typeface="+mn-lt"/>
                          <a:cs typeface="Arial" panose="020B0604020202020204" pitchFamily="34" charset="0"/>
                        </a:rPr>
                        <a:t>≥</a:t>
                      </a:r>
                      <a:r>
                        <a:rPr lang="fr-FR" sz="1400" noProof="0" dirty="0" smtClean="0">
                          <a:solidFill>
                            <a:schemeClr val="tx2"/>
                          </a:solidFill>
                          <a:latin typeface="+mn-lt"/>
                        </a:rPr>
                        <a:t>5%,</a:t>
                      </a:r>
                      <a:r>
                        <a:rPr lang="fr-FR" sz="1400" baseline="0" noProof="0" dirty="0" smtClean="0">
                          <a:solidFill>
                            <a:schemeClr val="tx2"/>
                          </a:solidFill>
                          <a:latin typeface="+mn-lt"/>
                        </a:rPr>
                        <a:t> n (%)</a:t>
                      </a:r>
                      <a:endParaRPr lang="fr-FR" sz="1400" noProof="0" dirty="0">
                        <a:solidFill>
                          <a:schemeClr val="tx2"/>
                        </a:solidFill>
                        <a:latin typeface="+mn-lt"/>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gridSpan="2">
                  <a:txBody>
                    <a:bodyPr/>
                    <a:lstStyle/>
                    <a:p>
                      <a:pPr algn="ctr"/>
                      <a:r>
                        <a:rPr lang="en-GB" sz="1400" dirty="0" smtClean="0">
                          <a:solidFill>
                            <a:schemeClr val="tx2"/>
                          </a:solidFill>
                          <a:latin typeface="+mn-lt"/>
                        </a:rPr>
                        <a:t>Escalade de dose (n=54)</a:t>
                      </a:r>
                      <a:endParaRPr lang="en-GB" sz="1400" dirty="0">
                        <a:solidFill>
                          <a:schemeClr val="tx2"/>
                        </a:solidFill>
                        <a:latin typeface="+mn-lt"/>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hMerge="1">
                  <a:txBody>
                    <a:bodyPr/>
                    <a:lstStyle/>
                    <a:p>
                      <a:pPr algn="ctr"/>
                      <a:endParaRPr lang="en-GB" sz="1400" dirty="0">
                        <a:solidFill>
                          <a:schemeClr val="tx2"/>
                        </a:solidFill>
                        <a:latin typeface="+mn-lt"/>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gridSpan="2">
                  <a:txBody>
                    <a:bodyPr/>
                    <a:lstStyle/>
                    <a:p>
                      <a:pPr algn="ctr"/>
                      <a:r>
                        <a:rPr lang="en-GB" sz="1400" dirty="0" smtClean="0">
                          <a:solidFill>
                            <a:schemeClr val="tx2"/>
                          </a:solidFill>
                          <a:latin typeface="+mn-lt"/>
                        </a:rPr>
                        <a:t>Dose standard (n=82)</a:t>
                      </a:r>
                      <a:endParaRPr lang="en-GB" sz="1400" dirty="0">
                        <a:solidFill>
                          <a:schemeClr val="tx2"/>
                        </a:solidFill>
                        <a:latin typeface="+mn-lt"/>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hMerge="1">
                  <a:txBody>
                    <a:bodyPr/>
                    <a:lstStyle/>
                    <a:p>
                      <a:pPr algn="ctr"/>
                      <a:endParaRPr lang="en-GB" sz="1400" dirty="0">
                        <a:solidFill>
                          <a:schemeClr val="tx2"/>
                        </a:solidFill>
                        <a:latin typeface="+mn-lt"/>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27390982"/>
                  </a:ext>
                </a:extLst>
              </a:tr>
              <a:tr h="232496">
                <a:tc vMerge="1">
                  <a:txBody>
                    <a:bodyPr/>
                    <a:lstStyle/>
                    <a:p>
                      <a:pPr algn="l"/>
                      <a:endParaRPr lang="en-GB" sz="1400" dirty="0">
                        <a:solidFill>
                          <a:schemeClr val="tx2"/>
                        </a:solidFill>
                        <a:latin typeface="+mn-lt"/>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noProof="0" dirty="0" smtClean="0">
                          <a:solidFill>
                            <a:schemeClr val="tx2"/>
                          </a:solidFill>
                          <a:latin typeface="+mn-lt"/>
                        </a:rPr>
                        <a:t>Grade 3</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400" b="1" noProof="0" dirty="0" smtClean="0">
                          <a:solidFill>
                            <a:schemeClr val="tx2"/>
                          </a:solidFill>
                          <a:latin typeface="+mn-lt"/>
                        </a:rPr>
                        <a:t>Grade 4</a:t>
                      </a:r>
                      <a:endParaRPr lang="fr-FR" sz="1400" b="1" noProof="0" dirty="0">
                        <a:solidFill>
                          <a:schemeClr val="tx2"/>
                        </a:solidFill>
                        <a:latin typeface="+mn-lt"/>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noProof="0" dirty="0" smtClean="0">
                          <a:solidFill>
                            <a:schemeClr val="tx2"/>
                          </a:solidFill>
                          <a:latin typeface="+mn-lt"/>
                        </a:rPr>
                        <a:t>Grade 3</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fr-FR" sz="1400" b="1" noProof="0" dirty="0" smtClean="0">
                          <a:solidFill>
                            <a:schemeClr val="tx2"/>
                          </a:solidFill>
                          <a:latin typeface="+mn-lt"/>
                        </a:rPr>
                        <a:t>Grade 4</a:t>
                      </a:r>
                      <a:endParaRPr lang="fr-FR" sz="1400" b="1" noProof="0" dirty="0">
                        <a:solidFill>
                          <a:schemeClr val="tx2"/>
                        </a:solidFill>
                        <a:latin typeface="+mn-lt"/>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58489181"/>
                  </a:ext>
                </a:extLst>
              </a:tr>
              <a:tr h="304800">
                <a:tc>
                  <a:txBody>
                    <a:bodyPr/>
                    <a:lstStyle/>
                    <a:p>
                      <a:r>
                        <a:rPr lang="fr-FR" sz="1400" noProof="0" dirty="0" smtClean="0">
                          <a:latin typeface="+mn-lt"/>
                        </a:rPr>
                        <a:t>Fatigue</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latin typeface="+mn-lt"/>
                        </a:rPr>
                        <a:t>7 (13,0)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latin typeface="+mn-lt"/>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latin typeface="+mn-lt"/>
                        </a:rPr>
                        <a:t>11 (17,7)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50781373"/>
                  </a:ext>
                </a:extLst>
              </a:tr>
              <a:tr h="304800">
                <a:tc>
                  <a:txBody>
                    <a:bodyPr/>
                    <a:lstStyle/>
                    <a:p>
                      <a:pPr marL="0" indent="0"/>
                      <a:r>
                        <a:rPr lang="fr-FR" sz="1400" noProof="0" dirty="0" smtClean="0">
                          <a:latin typeface="+mn-lt"/>
                        </a:rPr>
                        <a:t>EDPP</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8 (14,8)</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latin typeface="+mn-lt"/>
                        </a:rPr>
                        <a:t>10 (16,1)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51371244"/>
                  </a:ext>
                </a:extLst>
              </a:tr>
              <a:tr h="304800">
                <a:tc>
                  <a:txBody>
                    <a:bodyPr/>
                    <a:lstStyle/>
                    <a:p>
                      <a:pPr marL="0" indent="0"/>
                      <a:r>
                        <a:rPr lang="fr-FR" sz="1400" noProof="0" dirty="0" smtClean="0">
                          <a:latin typeface="+mn-lt"/>
                        </a:rPr>
                        <a:t>Douleurs</a:t>
                      </a:r>
                      <a:r>
                        <a:rPr lang="fr-FR" sz="1400" baseline="0" noProof="0" dirty="0" smtClean="0">
                          <a:latin typeface="+mn-lt"/>
                        </a:rPr>
                        <a:t> abdominales</a:t>
                      </a:r>
                      <a:endParaRPr lang="fr-FR" sz="1400" noProof="0" dirty="0">
                        <a:latin typeface="+mn-lt"/>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9 (16,7)</a:t>
                      </a:r>
                      <a:endParaRPr lang="fr-FR" sz="1400" noProof="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0</a:t>
                      </a:r>
                      <a:endParaRPr lang="fr-FR" sz="1400" noProof="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latin typeface="+mn-lt"/>
                        </a:rPr>
                        <a:t>4 (6,5)</a:t>
                      </a:r>
                      <a:endParaRPr lang="fr-FR" sz="1400" noProof="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0</a:t>
                      </a:r>
                      <a:endParaRPr lang="fr-FR" sz="1400" noProof="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2936486"/>
                  </a:ext>
                </a:extLst>
              </a:tr>
              <a:tr h="304800">
                <a:tc>
                  <a:txBody>
                    <a:bodyPr/>
                    <a:lstStyle/>
                    <a:p>
                      <a:r>
                        <a:rPr lang="fr-FR" sz="1400" noProof="0" smtClean="0">
                          <a:latin typeface="+mn-lt"/>
                        </a:rPr>
                        <a:t>Hypertension</a:t>
                      </a:r>
                      <a:endParaRPr lang="fr-FR" sz="1400" noProof="0">
                        <a:latin typeface="+mn-lt"/>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4 (7,4)</a:t>
                      </a:r>
                      <a:endParaRPr lang="fr-FR" sz="1400" noProof="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0</a:t>
                      </a:r>
                      <a:endParaRPr lang="fr-FR" sz="1400" noProof="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latin typeface="+mn-lt"/>
                        </a:rPr>
                        <a:t>9 (14,5)</a:t>
                      </a:r>
                      <a:endParaRPr lang="fr-FR" sz="1400" noProof="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0</a:t>
                      </a:r>
                      <a:endParaRPr lang="fr-FR" sz="1400" noProof="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030150912"/>
                  </a:ext>
                </a:extLst>
              </a:tr>
              <a:tr h="304800">
                <a:tc>
                  <a:txBody>
                    <a:bodyPr/>
                    <a:lstStyle/>
                    <a:p>
                      <a:r>
                        <a:rPr lang="fr-FR" sz="1400" noProof="0" dirty="0" smtClean="0">
                          <a:latin typeface="+mn-lt"/>
                        </a:rPr>
                        <a:t>Hyponatrémie</a:t>
                      </a:r>
                      <a:endParaRPr lang="fr-FR" sz="1400" noProof="0" dirty="0">
                        <a:latin typeface="+mn-lt"/>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2 (3,7)</a:t>
                      </a:r>
                      <a:endParaRPr lang="fr-FR" sz="1400" noProof="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1 (1,9)</a:t>
                      </a:r>
                      <a:endParaRPr lang="fr-FR" sz="1400" noProof="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latin typeface="+mn-lt"/>
                        </a:rPr>
                        <a:t>4 (6,5)</a:t>
                      </a:r>
                      <a:endParaRPr lang="fr-FR" sz="1400" noProof="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1 (1,6)</a:t>
                      </a:r>
                      <a:endParaRPr lang="fr-FR" sz="1400" noProof="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963676841"/>
                  </a:ext>
                </a:extLst>
              </a:tr>
              <a:tr h="304800">
                <a:tc>
                  <a:txBody>
                    <a:bodyPr/>
                    <a:lstStyle/>
                    <a:p>
                      <a:r>
                        <a:rPr lang="fr-FR" sz="1400" noProof="0" dirty="0" smtClean="0">
                          <a:latin typeface="+mn-lt"/>
                        </a:rPr>
                        <a:t>Augmentation</a:t>
                      </a:r>
                      <a:r>
                        <a:rPr lang="fr-FR" sz="1400" baseline="0" noProof="0" dirty="0" smtClean="0">
                          <a:latin typeface="+mn-lt"/>
                        </a:rPr>
                        <a:t> b</a:t>
                      </a:r>
                      <a:r>
                        <a:rPr lang="fr-FR" sz="1400" noProof="0" dirty="0" smtClean="0">
                          <a:latin typeface="+mn-lt"/>
                        </a:rPr>
                        <a:t>ilirubine</a:t>
                      </a:r>
                      <a:endParaRPr lang="fr-FR" sz="1400" noProof="0" dirty="0">
                        <a:latin typeface="+mn-lt"/>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2 (3,7)</a:t>
                      </a:r>
                      <a:endParaRPr lang="fr-FR" sz="1400" noProof="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0</a:t>
                      </a:r>
                      <a:endParaRPr lang="fr-FR" sz="1400" noProof="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latin typeface="+mn-lt"/>
                        </a:rPr>
                        <a:t>5 (8,1)</a:t>
                      </a:r>
                      <a:endParaRPr lang="fr-FR" sz="1400" noProof="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0</a:t>
                      </a:r>
                      <a:endParaRPr lang="fr-FR" sz="1400" noProof="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943497067"/>
                  </a:ext>
                </a:extLst>
              </a:tr>
              <a:tr h="304800">
                <a:tc>
                  <a:txBody>
                    <a:bodyPr/>
                    <a:lstStyle/>
                    <a:p>
                      <a:r>
                        <a:rPr lang="fr-FR" sz="1400" noProof="0" dirty="0" smtClean="0">
                          <a:latin typeface="+mn-lt"/>
                        </a:rPr>
                        <a:t>Augmentation ALP </a:t>
                      </a:r>
                      <a:endParaRPr lang="fr-FR" sz="1400" noProof="0" dirty="0">
                        <a:latin typeface="+mn-lt"/>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3 (5,6)</a:t>
                      </a:r>
                      <a:endParaRPr lang="fr-FR" sz="1400" noProof="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0</a:t>
                      </a:r>
                      <a:endParaRPr lang="fr-FR" sz="1400" noProof="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latin typeface="+mn-lt"/>
                        </a:rPr>
                        <a:t>1 (1,6)</a:t>
                      </a:r>
                      <a:endParaRPr lang="fr-FR" sz="1400" noProof="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latin typeface="+mn-lt"/>
                        </a:rPr>
                        <a:t>1 (1,6)</a:t>
                      </a:r>
                      <a:endParaRPr lang="fr-FR" sz="1400" noProof="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327577089"/>
                  </a:ext>
                </a:extLst>
              </a:tr>
              <a:tr h="304800">
                <a:tc>
                  <a:txBody>
                    <a:bodyPr/>
                    <a:lstStyle/>
                    <a:p>
                      <a:r>
                        <a:rPr lang="fr-FR" sz="1400" noProof="0" dirty="0" smtClean="0">
                          <a:latin typeface="+mn-lt"/>
                        </a:rPr>
                        <a:t>Augmentation AST</a:t>
                      </a:r>
                      <a:endParaRPr lang="fr-FR" sz="1400" noProof="0" dirty="0">
                        <a:latin typeface="+mn-lt"/>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1 (1,9)</a:t>
                      </a:r>
                      <a:endParaRPr lang="fr-FR" sz="1400" noProof="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0</a:t>
                      </a:r>
                      <a:endParaRPr lang="fr-FR" sz="1400" noProof="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4 (6,5)</a:t>
                      </a:r>
                      <a:endParaRPr lang="fr-FR" sz="1400" noProof="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latin typeface="+mn-lt"/>
                        </a:rPr>
                        <a:t>0</a:t>
                      </a:r>
                      <a:endParaRPr lang="fr-FR" sz="1400" noProof="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908555871"/>
                  </a:ext>
                </a:extLst>
              </a:tr>
              <a:tr h="304800">
                <a:tc>
                  <a:txBody>
                    <a:bodyPr/>
                    <a:lstStyle/>
                    <a:p>
                      <a:r>
                        <a:rPr lang="fr-FR" sz="1400" noProof="0" dirty="0" smtClean="0">
                          <a:latin typeface="+mn-lt"/>
                        </a:rPr>
                        <a:t>Déshydratation</a:t>
                      </a:r>
                      <a:endParaRPr lang="fr-FR" sz="1400" noProof="0" dirty="0">
                        <a:latin typeface="+mn-lt"/>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0</a:t>
                      </a:r>
                      <a:endParaRPr lang="fr-FR" sz="1400" noProof="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0</a:t>
                      </a:r>
                      <a:endParaRPr lang="fr-FR" sz="1400" noProof="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latin typeface="+mn-lt"/>
                        </a:rPr>
                        <a:t>5 (8,1)</a:t>
                      </a:r>
                      <a:endParaRPr lang="fr-FR" sz="1400" noProof="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latin typeface="+mn-lt"/>
                        </a:rPr>
                        <a:t>0</a:t>
                      </a:r>
                      <a:endParaRPr lang="fr-FR" sz="1400" noProof="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842143306"/>
                  </a:ext>
                </a:extLst>
              </a:tr>
              <a:tr h="304800">
                <a:tc>
                  <a:txBody>
                    <a:bodyPr/>
                    <a:lstStyle/>
                    <a:p>
                      <a:r>
                        <a:rPr lang="fr-FR" sz="1400" noProof="0" dirty="0" smtClean="0">
                          <a:latin typeface="+mn-lt"/>
                        </a:rPr>
                        <a:t>Diminution</a:t>
                      </a:r>
                      <a:r>
                        <a:rPr lang="fr-FR" sz="1400" baseline="0" noProof="0" dirty="0" smtClean="0">
                          <a:latin typeface="+mn-lt"/>
                        </a:rPr>
                        <a:t> lymphocytes</a:t>
                      </a:r>
                      <a:endParaRPr lang="fr-FR" sz="1400" noProof="0" dirty="0">
                        <a:latin typeface="+mn-lt"/>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4 (7,4)</a:t>
                      </a:r>
                      <a:endParaRPr lang="fr-FR" sz="1400" noProof="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0</a:t>
                      </a:r>
                      <a:endParaRPr lang="fr-FR" sz="1400" noProof="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0</a:t>
                      </a:r>
                      <a:endParaRPr lang="fr-FR" sz="1400" noProof="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latin typeface="+mn-lt"/>
                        </a:rPr>
                        <a:t>0</a:t>
                      </a:r>
                      <a:endParaRPr lang="fr-FR" sz="1400" noProof="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5908695"/>
                  </a:ext>
                </a:extLst>
              </a:tr>
            </a:tbl>
          </a:graphicData>
        </a:graphic>
      </p:graphicFrame>
    </p:spTree>
    <p:extLst>
      <p:ext uri="{BB962C8B-B14F-4D97-AF65-F5344CB8AC3E}">
        <p14:creationId xmlns:p14="http://schemas.microsoft.com/office/powerpoint/2010/main" val="25384532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1" cy="807720"/>
          </a:xfrm>
        </p:spPr>
        <p:txBody>
          <a:bodyPr/>
          <a:lstStyle/>
          <a:p>
            <a:r>
              <a:rPr lang="fr-FR" dirty="0" smtClean="0"/>
              <a:t>O-016: Traitement de 1</a:t>
            </a:r>
            <a:r>
              <a:rPr lang="fr-FR" baseline="30000" dirty="0" smtClean="0"/>
              <a:t>e</a:t>
            </a:r>
            <a:r>
              <a:rPr lang="fr-FR" dirty="0" smtClean="0"/>
              <a:t> ligne par FOLFOX plus panitumumab suivi de </a:t>
            </a:r>
            <a:br>
              <a:rPr lang="fr-FR" dirty="0" smtClean="0"/>
            </a:br>
            <a:r>
              <a:rPr lang="fr-FR" dirty="0" smtClean="0"/>
              <a:t>5-FU/LV plus panitumumab ou panitumumab monothérapie en maintenance chez les patients avec cancer colorectal métastatique RAS sauvage: l’étude VALENTINO – </a:t>
            </a:r>
            <a:r>
              <a:rPr lang="fr-FR" dirty="0" err="1" smtClean="0"/>
              <a:t>Pietrantonio</a:t>
            </a:r>
            <a:r>
              <a:rPr lang="fr-FR" dirty="0" smtClean="0"/>
              <a:t> F, et al</a:t>
            </a:r>
            <a:endParaRPr lang="fr-FR" dirty="0"/>
          </a:p>
        </p:txBody>
      </p:sp>
      <p:sp>
        <p:nvSpPr>
          <p:cNvPr id="5" name="Text Placeholder 4"/>
          <p:cNvSpPr>
            <a:spLocks noGrp="1"/>
          </p:cNvSpPr>
          <p:nvPr>
            <p:ph type="body" sz="quarter" idx="11"/>
          </p:nvPr>
        </p:nvSpPr>
        <p:spPr>
          <a:xfrm>
            <a:off x="4414604" y="6096000"/>
            <a:ext cx="4364272" cy="487363"/>
          </a:xfrm>
        </p:spPr>
        <p:txBody>
          <a:bodyPr/>
          <a:lstStyle/>
          <a:p>
            <a:r>
              <a:rPr lang="fr-FR" dirty="0" smtClean="0"/>
              <a:t/>
            </a:r>
            <a:br>
              <a:rPr lang="fr-FR" dirty="0" smtClean="0"/>
            </a:br>
            <a:r>
              <a:rPr lang="fr-FR" dirty="0" err="1" smtClean="0"/>
              <a:t>Pietrantonio</a:t>
            </a:r>
            <a:r>
              <a:rPr lang="fr-FR" dirty="0" smtClean="0"/>
              <a:t> F,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O-016</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fr-FR" b="1" dirty="0" smtClean="0"/>
              <a:t>Objectif</a:t>
            </a:r>
          </a:p>
          <a:p>
            <a:r>
              <a:rPr lang="fr-FR" dirty="0" smtClean="0"/>
              <a:t>Evaluer l’efficacité et la tolérance de FOLFOX + panitumumab suivi de 5FU/leucovorine + panitumumab en maintenance chez des patients avec CCRm RAS sauvage dans l’étude VALENTINO</a:t>
            </a:r>
            <a:endParaRPr lang="fr-FR" dirty="0"/>
          </a:p>
        </p:txBody>
      </p:sp>
      <p:sp>
        <p:nvSpPr>
          <p:cNvPr id="23" name="Text Placeholder 3"/>
          <p:cNvSpPr>
            <a:spLocks noGrp="1"/>
          </p:cNvSpPr>
          <p:nvPr>
            <p:ph type="body" sz="quarter" idx="10"/>
          </p:nvPr>
        </p:nvSpPr>
        <p:spPr>
          <a:xfrm>
            <a:off x="365125" y="5825068"/>
            <a:ext cx="4130675" cy="758296"/>
          </a:xfrm>
        </p:spPr>
        <p:txBody>
          <a:bodyPr/>
          <a:lstStyle/>
          <a:p>
            <a:r>
              <a:rPr lang="fr-FR" dirty="0" smtClean="0"/>
              <a:t>*Oxaliplatine 85 mg/m</a:t>
            </a:r>
            <a:r>
              <a:rPr lang="fr-FR" baseline="30000" dirty="0" smtClean="0"/>
              <a:t>2</a:t>
            </a:r>
            <a:r>
              <a:rPr lang="fr-FR" dirty="0" smtClean="0"/>
              <a:t> J1 + LV 200 mg/m</a:t>
            </a:r>
            <a:r>
              <a:rPr lang="fr-FR" baseline="30000" dirty="0" smtClean="0"/>
              <a:t>2</a:t>
            </a:r>
            <a:r>
              <a:rPr lang="fr-FR" dirty="0" smtClean="0"/>
              <a:t> J1,2 + 5FU bolus 400 mg/m</a:t>
            </a:r>
            <a:r>
              <a:rPr lang="fr-FR" baseline="30000" dirty="0" smtClean="0"/>
              <a:t>2</a:t>
            </a:r>
            <a:r>
              <a:rPr lang="fr-FR" dirty="0" smtClean="0"/>
              <a:t> J1,2 + 5FU PIP 600 mg/m</a:t>
            </a:r>
            <a:r>
              <a:rPr lang="fr-FR" baseline="30000" dirty="0" smtClean="0"/>
              <a:t>2</a:t>
            </a:r>
            <a:r>
              <a:rPr lang="fr-FR" dirty="0" smtClean="0"/>
              <a:t> J1,2 /2S; </a:t>
            </a:r>
            <a:r>
              <a:rPr lang="fr-FR" baseline="30000" dirty="0" smtClean="0">
                <a:cs typeface="Arial" panose="020B0604020202020204" pitchFamily="34" charset="0"/>
              </a:rPr>
              <a:t>†</a:t>
            </a:r>
            <a:r>
              <a:rPr lang="fr-FR" dirty="0" smtClean="0"/>
              <a:t>6 mg/kg J1 /2S; </a:t>
            </a:r>
            <a:r>
              <a:rPr lang="fr-FR" baseline="30000" dirty="0" smtClean="0"/>
              <a:t>‡</a:t>
            </a:r>
            <a:r>
              <a:rPr lang="fr-FR" dirty="0" smtClean="0"/>
              <a:t>LV 200 mg/m</a:t>
            </a:r>
            <a:r>
              <a:rPr lang="fr-FR" baseline="30000" dirty="0" smtClean="0"/>
              <a:t>2</a:t>
            </a:r>
            <a:r>
              <a:rPr lang="fr-FR" dirty="0" smtClean="0"/>
              <a:t> J1,2 + 5FU bolus 400 mg/m</a:t>
            </a:r>
            <a:r>
              <a:rPr lang="fr-FR" baseline="30000" dirty="0" smtClean="0"/>
              <a:t>2</a:t>
            </a:r>
            <a:r>
              <a:rPr lang="fr-FR" dirty="0" smtClean="0"/>
              <a:t> J1,2 + 5FU PIP 600 mg/m</a:t>
            </a:r>
            <a:r>
              <a:rPr lang="fr-FR" baseline="30000" dirty="0" smtClean="0"/>
              <a:t>2</a:t>
            </a:r>
            <a:r>
              <a:rPr lang="fr-FR" dirty="0" smtClean="0"/>
              <a:t> J1,2 /2S</a:t>
            </a:r>
            <a:endParaRPr lang="fr-FR" dirty="0"/>
          </a:p>
        </p:txBody>
      </p:sp>
      <p:sp>
        <p:nvSpPr>
          <p:cNvPr id="8" name="Oval 14"/>
          <p:cNvSpPr>
            <a:spLocks noChangeArrowheads="1"/>
          </p:cNvSpPr>
          <p:nvPr/>
        </p:nvSpPr>
        <p:spPr bwMode="auto">
          <a:xfrm>
            <a:off x="3351589" y="331544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fr-FR"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fr-FR"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9" name="AutoShape 15"/>
          <p:cNvCxnSpPr>
            <a:cxnSpLocks noChangeShapeType="1"/>
            <a:stCxn id="8" idx="0"/>
            <a:endCxn id="14" idx="1"/>
          </p:cNvCxnSpPr>
          <p:nvPr/>
        </p:nvCxnSpPr>
        <p:spPr bwMode="auto">
          <a:xfrm rot="5400000" flipH="1" flipV="1">
            <a:off x="3634843" y="2955874"/>
            <a:ext cx="368111" cy="351023"/>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423822" y="2272553"/>
            <a:ext cx="657678" cy="2669974"/>
          </a:xfrm>
          <a:prstGeom prst="rect">
            <a:avLst/>
          </a:prstGeom>
          <a:solidFill>
            <a:schemeClr val="tx1"/>
          </a:solidFill>
          <a:ln w="9525" algn="ctr">
            <a:noFill/>
            <a:round/>
            <a:headEnd/>
            <a:tailE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Prog/toxicité/retrait du consentement</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1" name="Content Placeholder 26"/>
          <p:cNvSpPr txBox="1">
            <a:spLocks/>
          </p:cNvSpPr>
          <p:nvPr/>
        </p:nvSpPr>
        <p:spPr bwMode="auto">
          <a:xfrm>
            <a:off x="92979" y="4627251"/>
            <a:ext cx="6985154"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smtClean="0">
                <a:ln>
                  <a:noFill/>
                </a:ln>
                <a:solidFill>
                  <a:srgbClr val="043882"/>
                </a:solidFill>
                <a:effectLst/>
                <a:uLnTx/>
                <a:uFillTx/>
                <a:latin typeface="Arial"/>
              </a:rPr>
              <a:t>Stratification</a:t>
            </a:r>
          </a:p>
          <a:p>
            <a:pPr marL="203200" lvl="0" indent="-203200">
              <a:spcBef>
                <a:spcPts val="0"/>
              </a:spcBef>
              <a:spcAft>
                <a:spcPts val="400"/>
              </a:spcAft>
              <a:buFont typeface="Arial" pitchFamily="34" charset="0"/>
              <a:buChar char="•"/>
              <a:defRPr/>
            </a:pPr>
            <a:r>
              <a:rPr lang="fr-FR" sz="1600" dirty="0" smtClean="0">
                <a:solidFill>
                  <a:srgbClr val="4D4D4D"/>
                </a:solidFill>
                <a:latin typeface="Arial"/>
              </a:rPr>
              <a:t>Centre, adjuvant (oui/non), nombre de sites métastatiques (1/&gt;1)</a:t>
            </a:r>
            <a:endParaRPr kumimoji="0" lang="fr-FR" sz="1600" b="0" i="0" u="none" strike="noStrike" kern="1200" cap="none" spc="0" normalizeH="0" baseline="0" noProof="0" dirty="0">
              <a:ln>
                <a:noFill/>
              </a:ln>
              <a:solidFill>
                <a:srgbClr val="4D4D4D"/>
              </a:solidFill>
              <a:effectLst/>
              <a:uLnTx/>
              <a:uFillTx/>
              <a:latin typeface="Arial"/>
            </a:endParaRPr>
          </a:p>
        </p:txBody>
      </p:sp>
      <p:cxnSp>
        <p:nvCxnSpPr>
          <p:cNvPr id="12" name="AutoShape 19"/>
          <p:cNvCxnSpPr>
            <a:cxnSpLocks noChangeShapeType="1"/>
            <a:stCxn id="15" idx="3"/>
            <a:endCxn id="8" idx="2"/>
          </p:cNvCxnSpPr>
          <p:nvPr/>
        </p:nvCxnSpPr>
        <p:spPr bwMode="auto">
          <a:xfrm>
            <a:off x="3243486" y="3607540"/>
            <a:ext cx="108103"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39" idx="1"/>
          </p:cNvCxnSpPr>
          <p:nvPr/>
        </p:nvCxnSpPr>
        <p:spPr bwMode="auto">
          <a:xfrm>
            <a:off x="5927280" y="2947329"/>
            <a:ext cx="260275"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3994410" y="2410192"/>
            <a:ext cx="1932870" cy="1074274"/>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FOLFOX-4*</a:t>
            </a:r>
            <a:r>
              <a:rPr kumimoji="0" lang="fr-FR" altLang="zh-CN" sz="1800" b="0" i="0" u="none" strike="noStrike" kern="1200" cap="none" spc="0" normalizeH="0" noProof="0" dirty="0" smtClean="0">
                <a:ln>
                  <a:noFill/>
                </a:ln>
                <a:solidFill>
                  <a:srgbClr val="FFFFFF"/>
                </a:solidFill>
                <a:effectLst/>
                <a:uLnTx/>
                <a:uFillTx/>
                <a:ea typeface="SimSun" pitchFamily="2" charset="-122"/>
              </a:rPr>
              <a:t> jusqu’à 8 cycles </a:t>
            </a:r>
            <a:r>
              <a:rPr lang="fr-FR" altLang="zh-CN" dirty="0" smtClean="0">
                <a:solidFill>
                  <a:srgbClr val="FFFFFF"/>
                </a:solidFill>
                <a:ea typeface="SimSun" pitchFamily="2" charset="-122"/>
              </a:rPr>
              <a:t>+ panitumumab</a:t>
            </a:r>
            <a:r>
              <a:rPr lang="fr-FR" altLang="zh-CN" baseline="30000" dirty="0" smtClean="0">
                <a:solidFill>
                  <a:srgbClr val="FFFFFF"/>
                </a:solidFill>
                <a:ea typeface="SimSun" pitchFamily="2" charset="-122"/>
              </a:rPr>
              <a:t>†</a:t>
            </a:r>
            <a:endParaRPr kumimoji="0" lang="fr-FR" altLang="zh-CN" sz="1800" b="0" i="0" u="none" strike="noStrike" kern="1200" cap="none" spc="0" normalizeH="0" baseline="30000" noProof="0" dirty="0" smtClean="0">
              <a:ln>
                <a:noFill/>
              </a:ln>
              <a:solidFill>
                <a:srgbClr val="FFFFFF"/>
              </a:solidFill>
              <a:effectLst/>
              <a:uLnTx/>
              <a:uFillTx/>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(n=117)</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sp>
        <p:nvSpPr>
          <p:cNvPr id="15" name="AutoShape 9"/>
          <p:cNvSpPr>
            <a:spLocks noChangeArrowheads="1"/>
          </p:cNvSpPr>
          <p:nvPr/>
        </p:nvSpPr>
        <p:spPr bwMode="auto">
          <a:xfrm>
            <a:off x="92979" y="2565460"/>
            <a:ext cx="3150507"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CCRm non résécable</a:t>
            </a:r>
            <a:endParaRPr kumimoji="0" lang="fr-FR" altLang="zh-CN" sz="1800" b="0" i="1" u="none" strike="noStrike" kern="1200" cap="none" spc="0" normalizeH="0" baseline="0" noProof="0" dirty="0" smtClean="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smtClean="0">
                <a:solidFill>
                  <a:srgbClr val="FFFFFF"/>
                </a:solidFill>
                <a:ea typeface="SimSun" pitchFamily="2" charset="-122"/>
              </a:rPr>
              <a:t>RAS sauvage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Pas de traitement préalable</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(n=224)</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cxnSp>
        <p:nvCxnSpPr>
          <p:cNvPr id="16" name="AutoShape 16"/>
          <p:cNvCxnSpPr>
            <a:cxnSpLocks noChangeShapeType="1"/>
            <a:stCxn id="8" idx="4"/>
            <a:endCxn id="19" idx="1"/>
          </p:cNvCxnSpPr>
          <p:nvPr/>
        </p:nvCxnSpPr>
        <p:spPr bwMode="auto">
          <a:xfrm rot="16200000" flipH="1">
            <a:off x="3625135" y="3917891"/>
            <a:ext cx="388096" cy="351593"/>
          </a:xfrm>
          <a:prstGeom prst="bentConnector2">
            <a:avLst/>
          </a:prstGeom>
          <a:noFill/>
          <a:ln w="57150">
            <a:solidFill>
              <a:schemeClr val="bg2">
                <a:lumMod val="60000"/>
                <a:lumOff val="40000"/>
              </a:schemeClr>
            </a:solidFill>
            <a:round/>
            <a:headEnd/>
            <a:tailEnd type="triangle" w="med" len="med"/>
          </a:ln>
        </p:spPr>
      </p:cxnSp>
      <p:cxnSp>
        <p:nvCxnSpPr>
          <p:cNvPr id="18" name="AutoShape 20"/>
          <p:cNvCxnSpPr>
            <a:cxnSpLocks noChangeShapeType="1"/>
            <a:stCxn id="19" idx="3"/>
            <a:endCxn id="40" idx="1"/>
          </p:cNvCxnSpPr>
          <p:nvPr/>
        </p:nvCxnSpPr>
        <p:spPr bwMode="auto">
          <a:xfrm flipV="1">
            <a:off x="5926710" y="4287735"/>
            <a:ext cx="261415" cy="1"/>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3994980" y="3750599"/>
            <a:ext cx="1931730" cy="1074273"/>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fr-FR" altLang="zh-CN" dirty="0" smtClean="0">
                <a:solidFill>
                  <a:srgbClr val="4D4D4D"/>
                </a:solidFill>
                <a:ea typeface="SimSun" pitchFamily="2" charset="-122"/>
              </a:rPr>
              <a:t>FOLFOX-4* jusqu’à 8 cycles + panitumumab</a:t>
            </a:r>
            <a:r>
              <a:rPr lang="fr-FR" altLang="zh-CN" baseline="30000" dirty="0" smtClean="0">
                <a:solidFill>
                  <a:srgbClr val="4D4D4D"/>
                </a:solidFill>
                <a:ea typeface="SimSun" pitchFamily="2" charset="-122"/>
              </a:rPr>
              <a:t>†</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4D4D4D"/>
                </a:solidFill>
                <a:effectLst/>
                <a:uLnTx/>
                <a:uFillTx/>
                <a:ea typeface="SimSun" pitchFamily="2" charset="-122"/>
              </a:rPr>
              <a:t>(n=112)</a:t>
            </a:r>
            <a:endParaRPr kumimoji="0" lang="fr-FR" altLang="zh-CN" sz="1800" b="0" i="0" u="none" strike="noStrike" kern="1200" cap="none" spc="0" normalizeH="0" baseline="0" noProof="0" dirty="0">
              <a:ln>
                <a:noFill/>
              </a:ln>
              <a:solidFill>
                <a:srgbClr val="4D4D4D"/>
              </a:solidFill>
              <a:effectLst/>
              <a:uLnTx/>
              <a:uFillTx/>
              <a:ea typeface="SimSun" pitchFamily="2" charset="-122"/>
            </a:endParaRPr>
          </a:p>
        </p:txBody>
      </p:sp>
      <p:sp>
        <p:nvSpPr>
          <p:cNvPr id="20" name="Rectangle 9"/>
          <p:cNvSpPr txBox="1">
            <a:spLocks noChangeArrowheads="1"/>
          </p:cNvSpPr>
          <p:nvPr/>
        </p:nvSpPr>
        <p:spPr bwMode="auto">
          <a:xfrm>
            <a:off x="394456" y="5226393"/>
            <a:ext cx="4130676" cy="59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Taux de SSP à 10 mois</a:t>
            </a:r>
            <a:endParaRPr lang="fr-FR" kern="0" dirty="0"/>
          </a:p>
        </p:txBody>
      </p:sp>
      <p:sp>
        <p:nvSpPr>
          <p:cNvPr id="21" name="Content Placeholder 26"/>
          <p:cNvSpPr txBox="1">
            <a:spLocks/>
          </p:cNvSpPr>
          <p:nvPr/>
        </p:nvSpPr>
        <p:spPr>
          <a:xfrm>
            <a:off x="4677532" y="5226393"/>
            <a:ext cx="4373488" cy="59979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Tolérance, SSP selon le côté de la tumeur</a:t>
            </a:r>
          </a:p>
        </p:txBody>
      </p:sp>
      <p:sp>
        <p:nvSpPr>
          <p:cNvPr id="39" name="AutoShape 8"/>
          <p:cNvSpPr>
            <a:spLocks noChangeArrowheads="1"/>
          </p:cNvSpPr>
          <p:nvPr/>
        </p:nvSpPr>
        <p:spPr bwMode="auto">
          <a:xfrm>
            <a:off x="6187555" y="2572807"/>
            <a:ext cx="1932870" cy="749045"/>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5FU/leucovorine</a:t>
            </a:r>
            <a:r>
              <a:rPr kumimoji="0" lang="fr-FR" altLang="zh-CN" sz="1800" b="0" i="0" u="none" strike="noStrike" kern="1200" cap="none" spc="0" normalizeH="0" baseline="3000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lang="fr-FR" altLang="zh-CN" dirty="0" smtClean="0">
                <a:solidFill>
                  <a:srgbClr val="FFFFFF"/>
                </a:solidFill>
                <a:ea typeface="SimSun" pitchFamily="2" charset="-122"/>
              </a:rPr>
              <a:t> + panitumumab</a:t>
            </a:r>
            <a:r>
              <a:rPr lang="fr-FR" altLang="zh-CN" baseline="30000" dirty="0" smtClean="0">
                <a:solidFill>
                  <a:srgbClr val="FFFFFF"/>
                </a:solidFill>
                <a:ea typeface="SimSun" pitchFamily="2" charset="-122"/>
              </a:rPr>
              <a:t>†</a:t>
            </a:r>
            <a:endParaRPr kumimoji="0" lang="fr-FR" altLang="zh-CN" sz="1800" b="0" i="0" u="none" strike="noStrike" kern="1200" cap="none" spc="0" normalizeH="0" baseline="30000" noProof="0" dirty="0">
              <a:ln>
                <a:noFill/>
              </a:ln>
              <a:solidFill>
                <a:srgbClr val="FFFFFF"/>
              </a:solidFill>
              <a:effectLst/>
              <a:uLnTx/>
              <a:uFillTx/>
              <a:ea typeface="SimSun" pitchFamily="2" charset="-122"/>
            </a:endParaRPr>
          </a:p>
        </p:txBody>
      </p:sp>
      <p:sp>
        <p:nvSpPr>
          <p:cNvPr id="40" name="AutoShape 12"/>
          <p:cNvSpPr>
            <a:spLocks noChangeArrowheads="1"/>
          </p:cNvSpPr>
          <p:nvPr/>
        </p:nvSpPr>
        <p:spPr bwMode="auto">
          <a:xfrm>
            <a:off x="6188125" y="3913213"/>
            <a:ext cx="1931730" cy="749044"/>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fr-FR" altLang="zh-CN" smtClean="0">
                <a:solidFill>
                  <a:srgbClr val="4D4D4D"/>
                </a:solidFill>
                <a:ea typeface="SimSun" pitchFamily="2" charset="-122"/>
              </a:rPr>
              <a:t>Panitumumab</a:t>
            </a:r>
            <a:r>
              <a:rPr lang="fr-FR" altLang="zh-CN" baseline="30000" smtClean="0">
                <a:solidFill>
                  <a:srgbClr val="4D4D4D"/>
                </a:solidFill>
                <a:ea typeface="SimSun" pitchFamily="2" charset="-122"/>
              </a:rPr>
              <a:t>†</a:t>
            </a:r>
            <a:endParaRPr lang="fr-FR" altLang="zh-CN" baseline="30000" dirty="0">
              <a:solidFill>
                <a:srgbClr val="4D4D4D"/>
              </a:solidFill>
              <a:ea typeface="SimSun" pitchFamily="2" charset="-122"/>
            </a:endParaRPr>
          </a:p>
        </p:txBody>
      </p:sp>
      <p:cxnSp>
        <p:nvCxnSpPr>
          <p:cNvPr id="44" name="AutoShape 21"/>
          <p:cNvCxnSpPr>
            <a:cxnSpLocks noChangeShapeType="1"/>
            <a:stCxn id="39" idx="3"/>
          </p:cNvCxnSpPr>
          <p:nvPr/>
        </p:nvCxnSpPr>
        <p:spPr bwMode="auto">
          <a:xfrm>
            <a:off x="8120425" y="2947330"/>
            <a:ext cx="303397" cy="0"/>
          </a:xfrm>
          <a:prstGeom prst="straightConnector1">
            <a:avLst/>
          </a:prstGeom>
          <a:noFill/>
          <a:ln w="57150">
            <a:solidFill>
              <a:schemeClr val="bg2">
                <a:lumMod val="60000"/>
                <a:lumOff val="40000"/>
              </a:schemeClr>
            </a:solidFill>
            <a:round/>
            <a:headEnd/>
            <a:tailEnd type="triangle" w="med" len="med"/>
          </a:ln>
        </p:spPr>
      </p:cxnSp>
      <p:cxnSp>
        <p:nvCxnSpPr>
          <p:cNvPr id="47" name="AutoShape 20"/>
          <p:cNvCxnSpPr>
            <a:cxnSpLocks noChangeShapeType="1"/>
            <a:stCxn id="40" idx="3"/>
          </p:cNvCxnSpPr>
          <p:nvPr/>
        </p:nvCxnSpPr>
        <p:spPr bwMode="auto">
          <a:xfrm>
            <a:off x="8119855" y="4287735"/>
            <a:ext cx="303967" cy="0"/>
          </a:xfrm>
          <a:prstGeom prst="straightConnector1">
            <a:avLst/>
          </a:prstGeom>
          <a:noFill/>
          <a:ln w="57150">
            <a:solidFill>
              <a:schemeClr val="bg2">
                <a:lumMod val="60000"/>
                <a:lumOff val="40000"/>
              </a:schemeClr>
            </a:solidFill>
            <a:prstDash val="sysDot"/>
            <a:round/>
            <a:headEnd/>
            <a:tailEnd type="triangle" w="med" len="med"/>
          </a:ln>
        </p:spPr>
      </p:cxnSp>
      <p:sp>
        <p:nvSpPr>
          <p:cNvPr id="52" name="TextBox 51"/>
          <p:cNvSpPr txBox="1"/>
          <p:nvPr/>
        </p:nvSpPr>
        <p:spPr>
          <a:xfrm>
            <a:off x="4349252" y="2068544"/>
            <a:ext cx="1223186" cy="369332"/>
          </a:xfrm>
          <a:prstGeom prst="rect">
            <a:avLst/>
          </a:prstGeom>
          <a:noFill/>
        </p:spPr>
        <p:txBody>
          <a:bodyPr wrap="none" rtlCol="0">
            <a:spAutoFit/>
          </a:bodyPr>
          <a:lstStyle/>
          <a:p>
            <a:pPr algn="ctr"/>
            <a:r>
              <a:rPr lang="fr-FR" b="1" smtClean="0"/>
              <a:t>Induction </a:t>
            </a:r>
            <a:endParaRPr lang="fr-FR" b="1" dirty="0"/>
          </a:p>
        </p:txBody>
      </p:sp>
      <p:sp>
        <p:nvSpPr>
          <p:cNvPr id="53" name="TextBox 52"/>
          <p:cNvSpPr txBox="1"/>
          <p:nvPr/>
        </p:nvSpPr>
        <p:spPr>
          <a:xfrm>
            <a:off x="6362748" y="2068544"/>
            <a:ext cx="1582484" cy="369332"/>
          </a:xfrm>
          <a:prstGeom prst="rect">
            <a:avLst/>
          </a:prstGeom>
          <a:noFill/>
        </p:spPr>
        <p:txBody>
          <a:bodyPr wrap="none" rtlCol="0">
            <a:spAutoFit/>
          </a:bodyPr>
          <a:lstStyle/>
          <a:p>
            <a:pPr algn="ctr"/>
            <a:r>
              <a:rPr lang="fr-FR" b="1" smtClean="0"/>
              <a:t>Maintenance</a:t>
            </a:r>
            <a:endParaRPr lang="fr-FR" b="1" dirty="0"/>
          </a:p>
        </p:txBody>
      </p:sp>
    </p:spTree>
    <p:extLst>
      <p:ext uri="{BB962C8B-B14F-4D97-AF65-F5344CB8AC3E}">
        <p14:creationId xmlns:p14="http://schemas.microsoft.com/office/powerpoint/2010/main" val="26280430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fr-FR" dirty="0" smtClean="0"/>
              <a:t>O-016: Traitement de 1</a:t>
            </a:r>
            <a:r>
              <a:rPr lang="fr-FR" baseline="30000" dirty="0" smtClean="0"/>
              <a:t>e</a:t>
            </a:r>
            <a:r>
              <a:rPr lang="fr-FR" dirty="0" smtClean="0"/>
              <a:t> ligne par FOLFOX plus panitumumab suivi de </a:t>
            </a:r>
            <a:br>
              <a:rPr lang="fr-FR" dirty="0" smtClean="0"/>
            </a:br>
            <a:r>
              <a:rPr lang="fr-FR" dirty="0" smtClean="0"/>
              <a:t>5-FU/LV plus panitumumab ou panitumumab monothérapie en maintenance chez les patients avec cancer colorectal métastatique RAS sauvage: l’étude VALENTINO – </a:t>
            </a:r>
            <a:r>
              <a:rPr lang="fr-FR" dirty="0" err="1" smtClean="0"/>
              <a:t>Pietrantonio</a:t>
            </a:r>
            <a:r>
              <a:rPr lang="fr-FR" dirty="0" smtClean="0"/>
              <a:t> F, et al</a:t>
            </a:r>
            <a:endParaRPr lang="fr-FR" dirty="0"/>
          </a:p>
        </p:txBody>
      </p:sp>
      <p:sp>
        <p:nvSpPr>
          <p:cNvPr id="5" name="Text Placeholder 4"/>
          <p:cNvSpPr>
            <a:spLocks noGrp="1"/>
          </p:cNvSpPr>
          <p:nvPr>
            <p:ph type="body" sz="quarter" idx="11"/>
          </p:nvPr>
        </p:nvSpPr>
        <p:spPr>
          <a:xfrm>
            <a:off x="4414604" y="6096000"/>
            <a:ext cx="4364272" cy="487363"/>
          </a:xfrm>
        </p:spPr>
        <p:txBody>
          <a:bodyPr/>
          <a:lstStyle/>
          <a:p>
            <a:r>
              <a:rPr lang="fr-FR" smtClean="0"/>
              <a:t/>
            </a:r>
            <a:br>
              <a:rPr lang="fr-FR" smtClean="0"/>
            </a:br>
            <a:r>
              <a:rPr lang="fr-FR" smtClean="0"/>
              <a:t>Pietrantonio F, et al, Ann Oncol 2018;29(suppl 5):abstr O-016</a:t>
            </a:r>
            <a:endParaRPr lang="fr-F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fr-FR" b="1" smtClean="0"/>
              <a:t>Résultats</a:t>
            </a:r>
          </a:p>
          <a:p>
            <a:pPr marL="0" indent="0" algn="ctr">
              <a:buNone/>
            </a:pPr>
            <a:r>
              <a:rPr lang="fr-FR" b="1" smtClean="0"/>
              <a:t>SSP</a:t>
            </a:r>
            <a:endParaRPr lang="fr-FR" b="1"/>
          </a:p>
        </p:txBody>
      </p:sp>
      <p:graphicFrame>
        <p:nvGraphicFramePr>
          <p:cNvPr id="7" name="Group 88"/>
          <p:cNvGraphicFramePr>
            <a:graphicFrameLocks noGrp="1"/>
          </p:cNvGraphicFramePr>
          <p:nvPr>
            <p:extLst>
              <p:ext uri="{D42A27DB-BD31-4B8C-83A1-F6EECF244321}">
                <p14:modId xmlns:p14="http://schemas.microsoft.com/office/powerpoint/2010/main" val="3192226019"/>
              </p:ext>
            </p:extLst>
          </p:nvPr>
        </p:nvGraphicFramePr>
        <p:xfrm>
          <a:off x="4450687" y="2334185"/>
          <a:ext cx="4679464" cy="1929379"/>
        </p:xfrm>
        <a:graphic>
          <a:graphicData uri="http://schemas.openxmlformats.org/drawingml/2006/table">
            <a:tbl>
              <a:tblPr firstRow="1" bandRow="1">
                <a:tableStyleId>{69012ECD-51FC-41F1-AA8D-1B2483CD663E}</a:tableStyleId>
              </a:tblPr>
              <a:tblGrid>
                <a:gridCol w="1306329">
                  <a:extLst>
                    <a:ext uri="{9D8B030D-6E8A-4147-A177-3AD203B41FA5}">
                      <a16:colId xmlns:a16="http://schemas.microsoft.com/office/drawing/2014/main" val="20000"/>
                    </a:ext>
                  </a:extLst>
                </a:gridCol>
                <a:gridCol w="863122">
                  <a:extLst>
                    <a:ext uri="{9D8B030D-6E8A-4147-A177-3AD203B41FA5}">
                      <a16:colId xmlns:a16="http://schemas.microsoft.com/office/drawing/2014/main" val="20003"/>
                    </a:ext>
                  </a:extLst>
                </a:gridCol>
                <a:gridCol w="1032663">
                  <a:extLst>
                    <a:ext uri="{9D8B030D-6E8A-4147-A177-3AD203B41FA5}">
                      <a16:colId xmlns:a16="http://schemas.microsoft.com/office/drawing/2014/main" val="20004"/>
                    </a:ext>
                  </a:extLst>
                </a:gridCol>
                <a:gridCol w="554864">
                  <a:extLst>
                    <a:ext uri="{9D8B030D-6E8A-4147-A177-3AD203B41FA5}">
                      <a16:colId xmlns:a16="http://schemas.microsoft.com/office/drawing/2014/main" val="20001"/>
                    </a:ext>
                  </a:extLst>
                </a:gridCol>
                <a:gridCol w="922486">
                  <a:extLst>
                    <a:ext uri="{9D8B030D-6E8A-4147-A177-3AD203B41FA5}">
                      <a16:colId xmlns:a16="http://schemas.microsoft.com/office/drawing/2014/main" val="20002"/>
                    </a:ext>
                  </a:extLst>
                </a:gridCol>
              </a:tblGrid>
              <a:tr h="283459">
                <a:tc gridSpan="5">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200" b="1" i="0" u="none" strike="noStrike" cap="none" normalizeH="0" baseline="0" dirty="0" smtClean="0">
                          <a:ln>
                            <a:noFill/>
                          </a:ln>
                          <a:solidFill>
                            <a:schemeClr val="tx1"/>
                          </a:solidFill>
                          <a:effectLst/>
                          <a:latin typeface="+mn-lt"/>
                          <a:cs typeface="Arial" charset="0"/>
                        </a:rPr>
                        <a:t>HR 1,55 (IC95% 1,09 - </a:t>
                      </a:r>
                      <a:r>
                        <a:rPr kumimoji="0" lang="en-US" sz="1200" b="1" i="0" u="none" strike="noStrike" cap="none" normalizeH="0" baseline="0" dirty="0" smtClean="0">
                          <a:ln>
                            <a:noFill/>
                          </a:ln>
                          <a:solidFill>
                            <a:schemeClr val="tx1"/>
                          </a:solidFill>
                          <a:effectLst/>
                          <a:latin typeface="Arial"/>
                          <a:cs typeface="Arial"/>
                        </a:rPr>
                        <a:t>2,20); p=0,011</a:t>
                      </a:r>
                      <a:endParaRPr kumimoji="0" lang="en-US" sz="12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US" sz="12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2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smtClean="0">
                          <a:ln>
                            <a:noFill/>
                          </a:ln>
                          <a:solidFill>
                            <a:schemeClr val="tx1"/>
                          </a:solidFill>
                          <a:effectLst/>
                          <a:latin typeface="+mn-lt"/>
                          <a:cs typeface="Arial" charset="0"/>
                        </a:rPr>
                        <a:t>SSP à 10 mois</a:t>
                      </a:r>
                      <a:endParaRPr kumimoji="0" lang="fr-FR" sz="1200" b="1"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smtClean="0">
                          <a:ln>
                            <a:noFill/>
                          </a:ln>
                          <a:solidFill>
                            <a:schemeClr val="tx1"/>
                          </a:solidFill>
                          <a:effectLst/>
                          <a:latin typeface="+mn-lt"/>
                          <a:cs typeface="Arial" charset="0"/>
                        </a:rPr>
                        <a:t>SSP médiane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smtClean="0">
                        <a:ln>
                          <a:noFill/>
                        </a:ln>
                        <a:solidFill>
                          <a:srgbClr val="043882"/>
                        </a:solidFill>
                        <a:effectLst/>
                        <a:latin typeface="+mn-lt"/>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890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B60D27"/>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smtClean="0">
                          <a:ln>
                            <a:noFill/>
                          </a:ln>
                          <a:solidFill>
                            <a:schemeClr val="tx1"/>
                          </a:solidFill>
                          <a:effectLst/>
                          <a:latin typeface="+mn-lt"/>
                          <a:cs typeface="Arial" charset="0"/>
                        </a:rPr>
                        <a:t>Taux,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smtClean="0">
                          <a:ln>
                            <a:noFill/>
                          </a:ln>
                          <a:solidFill>
                            <a:schemeClr val="tx1"/>
                          </a:solidFill>
                          <a:effectLst/>
                          <a:latin typeface="+mn-lt"/>
                          <a:cs typeface="Arial" charset="0"/>
                        </a:rPr>
                        <a:t>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smtClean="0">
                          <a:ln>
                            <a:noFill/>
                          </a:ln>
                          <a:solidFill>
                            <a:schemeClr val="tx1"/>
                          </a:solidFill>
                          <a:effectLst/>
                          <a:latin typeface="+mn-lt"/>
                          <a:cs typeface="Arial" charset="0"/>
                        </a:rPr>
                        <a:t>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smtClean="0">
                          <a:ln>
                            <a:noFill/>
                          </a:ln>
                          <a:solidFill>
                            <a:schemeClr val="tx1"/>
                          </a:solidFill>
                          <a:effectLst/>
                          <a:latin typeface="+mn-lt"/>
                          <a:cs typeface="Arial" charset="0"/>
                        </a:rPr>
                        <a:t>IC95%</a:t>
                      </a:r>
                      <a:endParaRPr kumimoji="0" lang="fr-FR" sz="1200" b="1"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97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smtClean="0">
                          <a:ln>
                            <a:noFill/>
                          </a:ln>
                          <a:solidFill>
                            <a:schemeClr val="accent3"/>
                          </a:solidFill>
                          <a:effectLst/>
                          <a:latin typeface="+mn-lt"/>
                          <a:cs typeface="Arial" charset="0"/>
                        </a:rPr>
                        <a:t>Bras A</a:t>
                      </a:r>
                      <a:br>
                        <a:rPr kumimoji="0" lang="fr-FR" sz="1200" b="0" i="0" u="none" strike="noStrike" cap="none" normalizeH="0" baseline="0" noProof="0" smtClean="0">
                          <a:ln>
                            <a:noFill/>
                          </a:ln>
                          <a:solidFill>
                            <a:schemeClr val="accent3"/>
                          </a:solidFill>
                          <a:effectLst/>
                          <a:latin typeface="+mn-lt"/>
                          <a:cs typeface="Arial" charset="0"/>
                        </a:rPr>
                      </a:br>
                      <a:r>
                        <a:rPr kumimoji="0" lang="fr-FR" sz="1200" b="0" i="0" u="none" strike="noStrike" cap="none" normalizeH="0" baseline="0" noProof="0" smtClean="0">
                          <a:ln>
                            <a:noFill/>
                          </a:ln>
                          <a:solidFill>
                            <a:schemeClr val="accent3"/>
                          </a:solidFill>
                          <a:effectLst/>
                          <a:latin typeface="+mn-lt"/>
                          <a:cs typeface="Arial" charset="0"/>
                        </a:rPr>
                        <a:t>(5FU/LV + panitumumab)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smtClean="0">
                          <a:ln>
                            <a:noFill/>
                          </a:ln>
                          <a:solidFill>
                            <a:schemeClr val="accent3"/>
                          </a:solidFill>
                          <a:effectLst/>
                          <a:latin typeface="+mn-lt"/>
                          <a:cs typeface="Arial" charset="0"/>
                        </a:rPr>
                        <a:t>62,8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accent3"/>
                          </a:solidFill>
                          <a:effectLst/>
                          <a:latin typeface="+mn-lt"/>
                          <a:cs typeface="Arial" charset="0"/>
                        </a:rPr>
                        <a:t>54,0 - </a:t>
                      </a:r>
                      <a:r>
                        <a:rPr kumimoji="0" lang="fr-FR" sz="1200" b="0" i="0" u="none" strike="noStrike" cap="none" normalizeH="0" baseline="0" noProof="0" smtClean="0">
                          <a:ln>
                            <a:noFill/>
                          </a:ln>
                          <a:solidFill>
                            <a:schemeClr val="accent3"/>
                          </a:solidFill>
                          <a:effectLst/>
                          <a:latin typeface="Arial"/>
                          <a:cs typeface="Arial"/>
                        </a:rPr>
                        <a:t>73,1</a:t>
                      </a:r>
                      <a:endParaRPr kumimoji="0" lang="fr-FR" sz="1200" b="0" i="0" u="none" strike="noStrike" cap="none" normalizeH="0" baseline="0" noProof="0" smtClean="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accent3"/>
                          </a:solidFill>
                          <a:effectLst/>
                          <a:latin typeface="+mn-lt"/>
                          <a:cs typeface="Arial" charset="0"/>
                        </a:rPr>
                        <a:t>13,0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smtClean="0">
                          <a:ln>
                            <a:noFill/>
                          </a:ln>
                          <a:solidFill>
                            <a:schemeClr val="accent3"/>
                          </a:solidFill>
                          <a:effectLst/>
                          <a:latin typeface="+mn-lt"/>
                          <a:cs typeface="Arial" charset="0"/>
                        </a:rPr>
                        <a:t>10,5 - </a:t>
                      </a:r>
                      <a:r>
                        <a:rPr kumimoji="0" lang="fr-FR" sz="1200" b="0" i="0" u="none" strike="noStrike" cap="none" normalizeH="0" baseline="0" noProof="0" smtClean="0">
                          <a:ln>
                            <a:noFill/>
                          </a:ln>
                          <a:solidFill>
                            <a:schemeClr val="accent3"/>
                          </a:solidFill>
                          <a:effectLst/>
                          <a:latin typeface="+mn-lt"/>
                          <a:cs typeface="+mn-cs"/>
                        </a:rPr>
                        <a:t>16,0</a:t>
                      </a:r>
                      <a:endParaRPr kumimoji="0" lang="fr-FR" sz="1200" b="0" i="0" u="none" strike="noStrike" cap="none" normalizeH="0" baseline="0" noProof="0" smtClean="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accent2"/>
                          </a:solidFill>
                          <a:effectLst/>
                          <a:latin typeface="+mn-lt"/>
                          <a:cs typeface="Arial" charset="0"/>
                        </a:rPr>
                        <a:t>Bras B (panitumumab)</a:t>
                      </a:r>
                      <a:endParaRPr kumimoji="0" lang="fr-FR" sz="1200" b="0" i="0" u="none" strike="noStrike" cap="none" normalizeH="0" baseline="0" noProof="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smtClean="0">
                          <a:ln>
                            <a:noFill/>
                          </a:ln>
                          <a:solidFill>
                            <a:schemeClr val="accent2"/>
                          </a:solidFill>
                          <a:effectLst/>
                          <a:latin typeface="+mn-lt"/>
                          <a:cs typeface="Arial" charset="0"/>
                        </a:rPr>
                        <a:t>52,8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smtClean="0">
                          <a:ln>
                            <a:noFill/>
                          </a:ln>
                          <a:solidFill>
                            <a:schemeClr val="accent2"/>
                          </a:solidFill>
                          <a:effectLst/>
                          <a:latin typeface="+mn-lt"/>
                          <a:cs typeface="Arial" charset="0"/>
                        </a:rPr>
                        <a:t>43,4 -</a:t>
                      </a:r>
                      <a:r>
                        <a:rPr kumimoji="0" lang="fr-FR" sz="1200" b="0" i="0" u="none" strike="noStrike" cap="none" normalizeH="0" baseline="0" noProof="0" smtClean="0">
                          <a:ln>
                            <a:noFill/>
                          </a:ln>
                          <a:solidFill>
                            <a:schemeClr val="accent2"/>
                          </a:solidFill>
                          <a:effectLst/>
                          <a:latin typeface="+mn-lt"/>
                          <a:cs typeface="+mn-cs"/>
                        </a:rPr>
                        <a:t> 64,3</a:t>
                      </a:r>
                      <a:endParaRPr kumimoji="0" lang="fr-FR" sz="1200" b="0" i="0" u="none" strike="noStrike" cap="none" normalizeH="0" baseline="0" noProof="0" smtClean="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smtClean="0">
                          <a:ln>
                            <a:noFill/>
                          </a:ln>
                          <a:solidFill>
                            <a:schemeClr val="accent2"/>
                          </a:solidFill>
                          <a:effectLst/>
                          <a:latin typeface="+mn-lt"/>
                          <a:cs typeface="Arial" charset="0"/>
                        </a:rPr>
                        <a:t>10,2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smtClean="0">
                          <a:ln>
                            <a:noFill/>
                          </a:ln>
                          <a:solidFill>
                            <a:schemeClr val="accent2"/>
                          </a:solidFill>
                          <a:effectLst/>
                          <a:latin typeface="+mn-lt"/>
                          <a:cs typeface="Arial" charset="0"/>
                        </a:rPr>
                        <a:t>8,9 -</a:t>
                      </a:r>
                      <a:r>
                        <a:rPr kumimoji="0" lang="fr-FR" sz="1200" b="0" i="0" u="none" strike="noStrike" cap="none" normalizeH="0" baseline="0" noProof="0" dirty="0" smtClean="0">
                          <a:ln>
                            <a:noFill/>
                          </a:ln>
                          <a:solidFill>
                            <a:schemeClr val="accent2"/>
                          </a:solidFill>
                          <a:effectLst/>
                          <a:latin typeface="+mn-lt"/>
                          <a:cs typeface="+mn-cs"/>
                        </a:rPr>
                        <a:t> 12,2</a:t>
                      </a:r>
                      <a:endParaRPr kumimoji="0" lang="fr-FR" sz="1200" b="0" i="0" u="none" strike="noStrike" cap="none" normalizeH="0" baseline="0" noProof="0" dirty="0" smtClean="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8" name="Group 7"/>
          <p:cNvGrpSpPr/>
          <p:nvPr/>
        </p:nvGrpSpPr>
        <p:grpSpPr>
          <a:xfrm>
            <a:off x="-49070" y="1940712"/>
            <a:ext cx="4598777" cy="3234526"/>
            <a:chOff x="77542" y="2208354"/>
            <a:chExt cx="4598777" cy="3234526"/>
          </a:xfrm>
        </p:grpSpPr>
        <p:sp>
          <p:nvSpPr>
            <p:cNvPr id="9" name="Freeform 8"/>
            <p:cNvSpPr>
              <a:spLocks/>
            </p:cNvSpPr>
            <p:nvPr/>
          </p:nvSpPr>
          <p:spPr bwMode="auto">
            <a:xfrm>
              <a:off x="1475811" y="2349225"/>
              <a:ext cx="3016808" cy="22126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0" name="Line 6"/>
            <p:cNvSpPr>
              <a:spLocks noChangeShapeType="1"/>
            </p:cNvSpPr>
            <p:nvPr/>
          </p:nvSpPr>
          <p:spPr bwMode="auto">
            <a:xfrm>
              <a:off x="1405469" y="2349224"/>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1" name="Line 7"/>
            <p:cNvSpPr>
              <a:spLocks noChangeShapeType="1"/>
            </p:cNvSpPr>
            <p:nvPr/>
          </p:nvSpPr>
          <p:spPr bwMode="auto">
            <a:xfrm>
              <a:off x="1405469" y="2768837"/>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 name="Line 8"/>
            <p:cNvSpPr>
              <a:spLocks noChangeShapeType="1"/>
            </p:cNvSpPr>
            <p:nvPr/>
          </p:nvSpPr>
          <p:spPr bwMode="auto">
            <a:xfrm>
              <a:off x="1405469" y="3179256"/>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3" name="Line 9"/>
            <p:cNvSpPr>
              <a:spLocks noChangeShapeType="1"/>
            </p:cNvSpPr>
            <p:nvPr/>
          </p:nvSpPr>
          <p:spPr bwMode="auto">
            <a:xfrm>
              <a:off x="1405469" y="3603466"/>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4" name="Line 10"/>
            <p:cNvSpPr>
              <a:spLocks noChangeShapeType="1"/>
            </p:cNvSpPr>
            <p:nvPr/>
          </p:nvSpPr>
          <p:spPr bwMode="auto">
            <a:xfrm>
              <a:off x="1405469" y="4018483"/>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5" name="Line 11"/>
            <p:cNvSpPr>
              <a:spLocks noChangeShapeType="1"/>
            </p:cNvSpPr>
            <p:nvPr/>
          </p:nvSpPr>
          <p:spPr bwMode="auto">
            <a:xfrm>
              <a:off x="1405469" y="4438098"/>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6" name="TextBox 15"/>
            <p:cNvSpPr txBox="1"/>
            <p:nvPr/>
          </p:nvSpPr>
          <p:spPr>
            <a:xfrm rot="16200000">
              <a:off x="597264" y="3323596"/>
              <a:ext cx="489813" cy="276999"/>
            </a:xfrm>
            <a:prstGeom prst="rect">
              <a:avLst/>
            </a:prstGeom>
            <a:noFill/>
          </p:spPr>
          <p:txBody>
            <a:bodyPr wrap="none" rtlCol="0">
              <a:spAutoFit/>
            </a:bodyPr>
            <a:lstStyle/>
            <a:p>
              <a:pPr algn="ctr" fontAlgn="base">
                <a:spcBef>
                  <a:spcPct val="0"/>
                </a:spcBef>
                <a:spcAft>
                  <a:spcPct val="0"/>
                </a:spcAft>
              </a:pPr>
              <a:r>
                <a:rPr lang="fr-FR" sz="1200" smtClean="0">
                  <a:latin typeface="Arial" panose="020B0604020202020204" pitchFamily="34" charset="0"/>
                  <a:cs typeface="Arial" panose="020B0604020202020204" pitchFamily="34" charset="0"/>
                </a:rPr>
                <a:t>SSP</a:t>
              </a:r>
              <a:endParaRPr lang="fr-FR" sz="1200">
                <a:latin typeface="Arial" panose="020B0604020202020204" pitchFamily="34" charset="0"/>
                <a:cs typeface="Arial" panose="020B0604020202020204" pitchFamily="34" charset="0"/>
              </a:endParaRPr>
            </a:p>
          </p:txBody>
        </p:sp>
        <p:sp>
          <p:nvSpPr>
            <p:cNvPr id="17" name="TextBox 16"/>
            <p:cNvSpPr txBox="1"/>
            <p:nvPr/>
          </p:nvSpPr>
          <p:spPr>
            <a:xfrm>
              <a:off x="2774601" y="4778337"/>
              <a:ext cx="509575" cy="276999"/>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Mois</a:t>
              </a:r>
              <a:endParaRPr lang="fr-FR" sz="1200" dirty="0">
                <a:latin typeface="Arial" panose="020B0604020202020204" pitchFamily="34" charset="0"/>
                <a:cs typeface="Arial" panose="020B0604020202020204" pitchFamily="34" charset="0"/>
              </a:endParaRPr>
            </a:p>
          </p:txBody>
        </p:sp>
        <p:sp>
          <p:nvSpPr>
            <p:cNvPr id="18" name="TextBox 17"/>
            <p:cNvSpPr txBox="1"/>
            <p:nvPr/>
          </p:nvSpPr>
          <p:spPr>
            <a:xfrm>
              <a:off x="1008099" y="2208354"/>
              <a:ext cx="397865"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1,0</a:t>
              </a:r>
              <a:endParaRPr lang="fr-FR" sz="1200">
                <a:latin typeface="Arial" panose="020B0604020202020204" pitchFamily="34" charset="0"/>
                <a:cs typeface="Arial" panose="020B0604020202020204" pitchFamily="34" charset="0"/>
              </a:endParaRPr>
            </a:p>
          </p:txBody>
        </p:sp>
        <p:sp>
          <p:nvSpPr>
            <p:cNvPr id="19" name="TextBox 18"/>
            <p:cNvSpPr txBox="1"/>
            <p:nvPr/>
          </p:nvSpPr>
          <p:spPr>
            <a:xfrm>
              <a:off x="1008100" y="2629621"/>
              <a:ext cx="397866"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0,8</a:t>
              </a:r>
              <a:endParaRPr lang="fr-FR" sz="1200">
                <a:latin typeface="Arial" panose="020B0604020202020204" pitchFamily="34" charset="0"/>
                <a:cs typeface="Arial" panose="020B0604020202020204" pitchFamily="34" charset="0"/>
              </a:endParaRPr>
            </a:p>
          </p:txBody>
        </p:sp>
        <p:sp>
          <p:nvSpPr>
            <p:cNvPr id="20" name="TextBox 19"/>
            <p:cNvSpPr txBox="1"/>
            <p:nvPr/>
          </p:nvSpPr>
          <p:spPr>
            <a:xfrm>
              <a:off x="1008100" y="3039843"/>
              <a:ext cx="397866"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0,6</a:t>
              </a:r>
              <a:endParaRPr lang="fr-FR" sz="1200">
                <a:latin typeface="Arial" panose="020B0604020202020204" pitchFamily="34" charset="0"/>
                <a:cs typeface="Arial" panose="020B0604020202020204" pitchFamily="34" charset="0"/>
              </a:endParaRPr>
            </a:p>
          </p:txBody>
        </p:sp>
        <p:sp>
          <p:nvSpPr>
            <p:cNvPr id="21" name="TextBox 20"/>
            <p:cNvSpPr txBox="1"/>
            <p:nvPr/>
          </p:nvSpPr>
          <p:spPr>
            <a:xfrm>
              <a:off x="1008100" y="3463858"/>
              <a:ext cx="397866"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0,4</a:t>
              </a:r>
              <a:endParaRPr lang="fr-FR" sz="1200">
                <a:latin typeface="Arial" panose="020B0604020202020204" pitchFamily="34" charset="0"/>
                <a:cs typeface="Arial" panose="020B0604020202020204" pitchFamily="34" charset="0"/>
              </a:endParaRPr>
            </a:p>
          </p:txBody>
        </p:sp>
        <p:sp>
          <p:nvSpPr>
            <p:cNvPr id="22" name="TextBox 21"/>
            <p:cNvSpPr txBox="1"/>
            <p:nvPr/>
          </p:nvSpPr>
          <p:spPr>
            <a:xfrm>
              <a:off x="1008100" y="3878677"/>
              <a:ext cx="397866"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0,2</a:t>
              </a:r>
              <a:endParaRPr lang="fr-FR" sz="1200">
                <a:latin typeface="Arial" panose="020B0604020202020204" pitchFamily="34" charset="0"/>
                <a:cs typeface="Arial" panose="020B0604020202020204" pitchFamily="34" charset="0"/>
              </a:endParaRPr>
            </a:p>
          </p:txBody>
        </p:sp>
        <p:sp>
          <p:nvSpPr>
            <p:cNvPr id="23" name="TextBox 22"/>
            <p:cNvSpPr txBox="1"/>
            <p:nvPr/>
          </p:nvSpPr>
          <p:spPr>
            <a:xfrm>
              <a:off x="1008103" y="4298093"/>
              <a:ext cx="397866"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0,0</a:t>
              </a:r>
              <a:endParaRPr lang="fr-FR" sz="1200">
                <a:latin typeface="Arial" panose="020B0604020202020204" pitchFamily="34" charset="0"/>
                <a:cs typeface="Arial" panose="020B0604020202020204" pitchFamily="34" charset="0"/>
              </a:endParaRPr>
            </a:p>
          </p:txBody>
        </p:sp>
        <p:grpSp>
          <p:nvGrpSpPr>
            <p:cNvPr id="24" name="Group 23"/>
            <p:cNvGrpSpPr/>
            <p:nvPr/>
          </p:nvGrpSpPr>
          <p:grpSpPr>
            <a:xfrm>
              <a:off x="1269189" y="4562232"/>
              <a:ext cx="428131" cy="880648"/>
              <a:chOff x="1452062" y="4562232"/>
              <a:chExt cx="428131" cy="880648"/>
            </a:xfrm>
          </p:grpSpPr>
          <p:sp>
            <p:nvSpPr>
              <p:cNvPr id="113" name="Line 21"/>
              <p:cNvSpPr>
                <a:spLocks noChangeShapeType="1"/>
              </p:cNvSpPr>
              <p:nvPr/>
            </p:nvSpPr>
            <p:spPr bwMode="auto">
              <a:xfrm>
                <a:off x="1662288"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14" name="TextBox 113"/>
              <p:cNvSpPr txBox="1"/>
              <p:nvPr/>
            </p:nvSpPr>
            <p:spPr>
              <a:xfrm>
                <a:off x="1452062" y="4611883"/>
                <a:ext cx="428131"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3"/>
                    </a:solidFill>
                    <a:latin typeface="Arial" panose="020B0604020202020204" pitchFamily="34" charset="0"/>
                    <a:cs typeface="Arial" panose="020B0604020202020204" pitchFamily="34" charset="0"/>
                  </a:rPr>
                  <a:t>117</a:t>
                </a:r>
              </a:p>
              <a:p>
                <a:pPr algn="ctr"/>
                <a:r>
                  <a:rPr lang="fr-FR" sz="1200" smtClean="0">
                    <a:solidFill>
                      <a:schemeClr val="accent2"/>
                    </a:solidFill>
                    <a:latin typeface="Arial" panose="020B0604020202020204" pitchFamily="34" charset="0"/>
                    <a:cs typeface="Arial" panose="020B0604020202020204" pitchFamily="34" charset="0"/>
                  </a:rPr>
                  <a:t>112</a:t>
                </a:r>
                <a:endParaRPr lang="fr-FR" sz="1200">
                  <a:solidFill>
                    <a:schemeClr val="accent2"/>
                  </a:solidFill>
                  <a:latin typeface="Arial" panose="020B0604020202020204" pitchFamily="34" charset="0"/>
                  <a:cs typeface="Arial" panose="020B0604020202020204" pitchFamily="34" charset="0"/>
                </a:endParaRPr>
              </a:p>
            </p:txBody>
          </p:sp>
        </p:grpSp>
        <p:grpSp>
          <p:nvGrpSpPr>
            <p:cNvPr id="25" name="Group 24"/>
            <p:cNvGrpSpPr/>
            <p:nvPr/>
          </p:nvGrpSpPr>
          <p:grpSpPr>
            <a:xfrm>
              <a:off x="1586815" y="4562232"/>
              <a:ext cx="439543" cy="880648"/>
              <a:chOff x="2016169" y="4562232"/>
              <a:chExt cx="439543" cy="880648"/>
            </a:xfrm>
          </p:grpSpPr>
          <p:sp>
            <p:nvSpPr>
              <p:cNvPr id="111" name="Line 19"/>
              <p:cNvSpPr>
                <a:spLocks noChangeShapeType="1"/>
              </p:cNvSpPr>
              <p:nvPr/>
            </p:nvSpPr>
            <p:spPr bwMode="auto">
              <a:xfrm>
                <a:off x="2234487"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12" name="TextBox 111"/>
              <p:cNvSpPr txBox="1"/>
              <p:nvPr/>
            </p:nvSpPr>
            <p:spPr>
              <a:xfrm>
                <a:off x="2016169" y="4611883"/>
                <a:ext cx="439543"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3"/>
                    </a:solidFill>
                    <a:latin typeface="Arial" panose="020B0604020202020204" pitchFamily="34" charset="0"/>
                    <a:cs typeface="Arial" panose="020B0604020202020204" pitchFamily="34" charset="0"/>
                  </a:rPr>
                  <a:t>109</a:t>
                </a:r>
              </a:p>
              <a:p>
                <a:pPr algn="ctr"/>
                <a:r>
                  <a:rPr lang="fr-FR" sz="1200" smtClean="0">
                    <a:solidFill>
                      <a:schemeClr val="accent2"/>
                    </a:solidFill>
                    <a:latin typeface="Arial" panose="020B0604020202020204" pitchFamily="34" charset="0"/>
                    <a:cs typeface="Arial" panose="020B0604020202020204" pitchFamily="34" charset="0"/>
                  </a:rPr>
                  <a:t>104</a:t>
                </a:r>
                <a:endParaRPr lang="fr-FR" sz="1200">
                  <a:solidFill>
                    <a:schemeClr val="accent2"/>
                  </a:solidFill>
                  <a:latin typeface="Arial" panose="020B0604020202020204" pitchFamily="34" charset="0"/>
                  <a:cs typeface="Arial" panose="020B0604020202020204" pitchFamily="34" charset="0"/>
                </a:endParaRPr>
              </a:p>
            </p:txBody>
          </p:sp>
        </p:grpSp>
        <p:sp>
          <p:nvSpPr>
            <p:cNvPr id="26" name="TextBox 25"/>
            <p:cNvSpPr txBox="1"/>
            <p:nvPr/>
          </p:nvSpPr>
          <p:spPr>
            <a:xfrm>
              <a:off x="2524647" y="4611883"/>
              <a:ext cx="184666" cy="276999"/>
            </a:xfrm>
            <a:prstGeom prst="rect">
              <a:avLst/>
            </a:prstGeom>
            <a:noFill/>
          </p:spPr>
          <p:txBody>
            <a:bodyPr wrap="none" rtlCol="0" anchor="t" anchorCtr="0">
              <a:spAutoFit/>
            </a:bodyPr>
            <a:lstStyle/>
            <a:p>
              <a:pPr algn="ctr"/>
              <a:endParaRPr lang="fr-FR" sz="1200">
                <a:solidFill>
                  <a:srgbClr val="000000"/>
                </a:solidFill>
                <a:latin typeface="Arial" panose="020B0604020202020204" pitchFamily="34" charset="0"/>
                <a:cs typeface="Arial" panose="020B0604020202020204" pitchFamily="34" charset="0"/>
              </a:endParaRPr>
            </a:p>
          </p:txBody>
        </p:sp>
        <p:grpSp>
          <p:nvGrpSpPr>
            <p:cNvPr id="27" name="Group 26"/>
            <p:cNvGrpSpPr/>
            <p:nvPr/>
          </p:nvGrpSpPr>
          <p:grpSpPr>
            <a:xfrm>
              <a:off x="1937026" y="4562232"/>
              <a:ext cx="354584" cy="880648"/>
              <a:chOff x="2612861" y="4562232"/>
              <a:chExt cx="354584" cy="880648"/>
            </a:xfrm>
          </p:grpSpPr>
          <p:sp>
            <p:nvSpPr>
              <p:cNvPr id="109" name="Line 13"/>
              <p:cNvSpPr>
                <a:spLocks noChangeShapeType="1"/>
              </p:cNvSpPr>
              <p:nvPr/>
            </p:nvSpPr>
            <p:spPr bwMode="auto">
              <a:xfrm>
                <a:off x="2793103"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10" name="TextBox 109"/>
              <p:cNvSpPr txBox="1"/>
              <p:nvPr/>
            </p:nvSpPr>
            <p:spPr>
              <a:xfrm>
                <a:off x="2612861" y="4611883"/>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4</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3"/>
                    </a:solidFill>
                    <a:latin typeface="Arial" panose="020B0604020202020204" pitchFamily="34" charset="0"/>
                    <a:cs typeface="Arial" panose="020B0604020202020204" pitchFamily="34" charset="0"/>
                  </a:rPr>
                  <a:t>98</a:t>
                </a:r>
              </a:p>
              <a:p>
                <a:pPr algn="ctr"/>
                <a:r>
                  <a:rPr lang="fr-FR" sz="1200" smtClean="0">
                    <a:solidFill>
                      <a:schemeClr val="accent2"/>
                    </a:solidFill>
                    <a:latin typeface="Arial" panose="020B0604020202020204" pitchFamily="34" charset="0"/>
                    <a:cs typeface="Arial" panose="020B0604020202020204" pitchFamily="34" charset="0"/>
                  </a:rPr>
                  <a:t>93</a:t>
                </a:r>
                <a:endParaRPr lang="fr-FR" sz="1200">
                  <a:solidFill>
                    <a:schemeClr val="accent2"/>
                  </a:solidFill>
                  <a:latin typeface="Arial" panose="020B0604020202020204" pitchFamily="34" charset="0"/>
                  <a:cs typeface="Arial" panose="020B0604020202020204" pitchFamily="34" charset="0"/>
                </a:endParaRPr>
              </a:p>
            </p:txBody>
          </p:sp>
        </p:grpSp>
        <p:grpSp>
          <p:nvGrpSpPr>
            <p:cNvPr id="28" name="Group 27"/>
            <p:cNvGrpSpPr/>
            <p:nvPr/>
          </p:nvGrpSpPr>
          <p:grpSpPr>
            <a:xfrm>
              <a:off x="2249811" y="4562232"/>
              <a:ext cx="354584" cy="880648"/>
              <a:chOff x="3195980" y="4562232"/>
              <a:chExt cx="354584" cy="880648"/>
            </a:xfrm>
          </p:grpSpPr>
          <p:sp>
            <p:nvSpPr>
              <p:cNvPr id="107" name="Line 12"/>
              <p:cNvSpPr>
                <a:spLocks noChangeShapeType="1"/>
              </p:cNvSpPr>
              <p:nvPr/>
            </p:nvSpPr>
            <p:spPr bwMode="auto">
              <a:xfrm>
                <a:off x="3368734"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08" name="TextBox 107"/>
              <p:cNvSpPr txBox="1"/>
              <p:nvPr/>
            </p:nvSpPr>
            <p:spPr>
              <a:xfrm>
                <a:off x="3195980" y="4611883"/>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6</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3"/>
                    </a:solidFill>
                    <a:latin typeface="Arial" panose="020B0604020202020204" pitchFamily="34" charset="0"/>
                    <a:cs typeface="Arial" panose="020B0604020202020204" pitchFamily="34" charset="0"/>
                  </a:rPr>
                  <a:t>86</a:t>
                </a:r>
              </a:p>
              <a:p>
                <a:pPr algn="ctr"/>
                <a:r>
                  <a:rPr lang="fr-FR" sz="1200" smtClean="0">
                    <a:solidFill>
                      <a:schemeClr val="accent2"/>
                    </a:solidFill>
                    <a:latin typeface="Arial" panose="020B0604020202020204" pitchFamily="34" charset="0"/>
                    <a:cs typeface="Arial" panose="020B0604020202020204" pitchFamily="34" charset="0"/>
                  </a:rPr>
                  <a:t>75</a:t>
                </a:r>
              </a:p>
            </p:txBody>
          </p:sp>
        </p:grpSp>
        <p:grpSp>
          <p:nvGrpSpPr>
            <p:cNvPr id="29" name="Group 28"/>
            <p:cNvGrpSpPr/>
            <p:nvPr/>
          </p:nvGrpSpPr>
          <p:grpSpPr>
            <a:xfrm>
              <a:off x="2546546" y="4562232"/>
              <a:ext cx="354584" cy="880648"/>
              <a:chOff x="3755098" y="4562232"/>
              <a:chExt cx="354584" cy="880648"/>
            </a:xfrm>
          </p:grpSpPr>
          <p:sp>
            <p:nvSpPr>
              <p:cNvPr id="105" name="Line 14"/>
              <p:cNvSpPr>
                <a:spLocks noChangeShapeType="1"/>
              </p:cNvSpPr>
              <p:nvPr/>
            </p:nvSpPr>
            <p:spPr bwMode="auto">
              <a:xfrm>
                <a:off x="3933513"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06" name="TextBox 105"/>
              <p:cNvSpPr txBox="1"/>
              <p:nvPr/>
            </p:nvSpPr>
            <p:spPr>
              <a:xfrm>
                <a:off x="3755098" y="4611883"/>
                <a:ext cx="354584" cy="830997"/>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8</a:t>
                </a:r>
              </a:p>
              <a:p>
                <a:pPr algn="ctr"/>
                <a:endParaRPr lang="fr-FR" sz="1200" dirty="0" smtClean="0">
                  <a:solidFill>
                    <a:srgbClr val="000000"/>
                  </a:solidFill>
                  <a:latin typeface="Arial" panose="020B0604020202020204" pitchFamily="34" charset="0"/>
                  <a:cs typeface="Arial" panose="020B0604020202020204" pitchFamily="34" charset="0"/>
                </a:endParaRPr>
              </a:p>
              <a:p>
                <a:pPr algn="ctr"/>
                <a:r>
                  <a:rPr lang="fr-FR" sz="1200" dirty="0" smtClean="0">
                    <a:solidFill>
                      <a:schemeClr val="accent3"/>
                    </a:solidFill>
                    <a:latin typeface="Arial" panose="020B0604020202020204" pitchFamily="34" charset="0"/>
                    <a:cs typeface="Arial" panose="020B0604020202020204" pitchFamily="34" charset="0"/>
                  </a:rPr>
                  <a:t>70</a:t>
                </a:r>
              </a:p>
              <a:p>
                <a:pPr algn="ctr"/>
                <a:r>
                  <a:rPr lang="fr-FR" sz="1200" dirty="0" smtClean="0">
                    <a:solidFill>
                      <a:schemeClr val="accent2"/>
                    </a:solidFill>
                    <a:latin typeface="Arial" panose="020B0604020202020204" pitchFamily="34" charset="0"/>
                    <a:cs typeface="Arial" panose="020B0604020202020204" pitchFamily="34" charset="0"/>
                  </a:rPr>
                  <a:t>52</a:t>
                </a:r>
                <a:endParaRPr lang="fr-FR" sz="1200" dirty="0">
                  <a:solidFill>
                    <a:schemeClr val="accent2"/>
                  </a:solidFill>
                  <a:latin typeface="Arial" panose="020B0604020202020204" pitchFamily="34" charset="0"/>
                  <a:cs typeface="Arial" panose="020B0604020202020204" pitchFamily="34" charset="0"/>
                </a:endParaRPr>
              </a:p>
            </p:txBody>
          </p:sp>
        </p:grpSp>
        <p:grpSp>
          <p:nvGrpSpPr>
            <p:cNvPr id="30" name="Group 29"/>
            <p:cNvGrpSpPr/>
            <p:nvPr/>
          </p:nvGrpSpPr>
          <p:grpSpPr>
            <a:xfrm>
              <a:off x="4321735" y="4562232"/>
              <a:ext cx="354584" cy="880648"/>
              <a:chOff x="4321735" y="4562232"/>
              <a:chExt cx="354584" cy="880648"/>
            </a:xfrm>
          </p:grpSpPr>
          <p:sp>
            <p:nvSpPr>
              <p:cNvPr id="103" name="Line 17"/>
              <p:cNvSpPr>
                <a:spLocks noChangeShapeType="1"/>
              </p:cNvSpPr>
              <p:nvPr/>
            </p:nvSpPr>
            <p:spPr bwMode="auto">
              <a:xfrm>
                <a:off x="4496621"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04" name="TextBox 103"/>
              <p:cNvSpPr txBox="1"/>
              <p:nvPr/>
            </p:nvSpPr>
            <p:spPr>
              <a:xfrm>
                <a:off x="4321735" y="4611883"/>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3"/>
                    </a:solidFill>
                    <a:latin typeface="Arial" panose="020B0604020202020204" pitchFamily="34" charset="0"/>
                    <a:cs typeface="Arial" panose="020B0604020202020204" pitchFamily="34" charset="0"/>
                  </a:rPr>
                  <a:t>7</a:t>
                </a:r>
              </a:p>
              <a:p>
                <a:pPr algn="ctr"/>
                <a:r>
                  <a:rPr lang="fr-FR" sz="1200" smtClean="0">
                    <a:solidFill>
                      <a:schemeClr val="accent2"/>
                    </a:solidFill>
                    <a:latin typeface="Arial" panose="020B0604020202020204" pitchFamily="34" charset="0"/>
                    <a:cs typeface="Arial" panose="020B0604020202020204" pitchFamily="34" charset="0"/>
                  </a:rPr>
                  <a:t>3</a:t>
                </a:r>
                <a:endParaRPr lang="fr-FR" sz="1200">
                  <a:solidFill>
                    <a:schemeClr val="accent2"/>
                  </a:solidFill>
                  <a:latin typeface="Arial" panose="020B0604020202020204" pitchFamily="34" charset="0"/>
                  <a:cs typeface="Arial" panose="020B0604020202020204" pitchFamily="34" charset="0"/>
                </a:endParaRPr>
              </a:p>
            </p:txBody>
          </p:sp>
        </p:grpSp>
        <p:sp>
          <p:nvSpPr>
            <p:cNvPr id="31" name="TextBox 30"/>
            <p:cNvSpPr txBox="1"/>
            <p:nvPr/>
          </p:nvSpPr>
          <p:spPr>
            <a:xfrm>
              <a:off x="77542" y="4611559"/>
              <a:ext cx="1263486" cy="830997"/>
            </a:xfrm>
            <a:prstGeom prst="rect">
              <a:avLst/>
            </a:prstGeom>
            <a:noFill/>
          </p:spPr>
          <p:txBody>
            <a:bodyPr wrap="none" rtlCol="0">
              <a:spAutoFit/>
            </a:bodyPr>
            <a:lstStyle/>
            <a:p>
              <a:pPr algn="r"/>
              <a:r>
                <a:rPr lang="fr-FR" sz="1200" dirty="0" smtClean="0"/>
                <a:t>N</a:t>
              </a:r>
            </a:p>
            <a:p>
              <a:pPr algn="r"/>
              <a:r>
                <a:rPr lang="fr-FR" sz="1200" dirty="0" smtClean="0">
                  <a:solidFill>
                    <a:schemeClr val="accent3"/>
                  </a:solidFill>
                </a:rPr>
                <a:t>Panitumumab +</a:t>
              </a:r>
              <a:br>
                <a:rPr lang="fr-FR" sz="1200" dirty="0" smtClean="0">
                  <a:solidFill>
                    <a:schemeClr val="accent3"/>
                  </a:solidFill>
                </a:rPr>
              </a:br>
              <a:r>
                <a:rPr lang="fr-FR" sz="1200" dirty="0" smtClean="0">
                  <a:solidFill>
                    <a:schemeClr val="accent3"/>
                  </a:solidFill>
                </a:rPr>
                <a:t>5FU/LV</a:t>
              </a:r>
            </a:p>
            <a:p>
              <a:pPr algn="r"/>
              <a:r>
                <a:rPr lang="fr-FR" sz="1200" dirty="0" smtClean="0">
                  <a:solidFill>
                    <a:schemeClr val="accent2"/>
                  </a:solidFill>
                </a:rPr>
                <a:t>Panitumumab</a:t>
              </a:r>
            </a:p>
          </p:txBody>
        </p:sp>
        <p:grpSp>
          <p:nvGrpSpPr>
            <p:cNvPr id="32" name="Group 31"/>
            <p:cNvGrpSpPr/>
            <p:nvPr/>
          </p:nvGrpSpPr>
          <p:grpSpPr>
            <a:xfrm>
              <a:off x="2850491" y="4562232"/>
              <a:ext cx="354584" cy="880648"/>
              <a:chOff x="1488835" y="4562232"/>
              <a:chExt cx="354584" cy="880648"/>
            </a:xfrm>
          </p:grpSpPr>
          <p:sp>
            <p:nvSpPr>
              <p:cNvPr id="101" name="Line 21"/>
              <p:cNvSpPr>
                <a:spLocks noChangeShapeType="1"/>
              </p:cNvSpPr>
              <p:nvPr/>
            </p:nvSpPr>
            <p:spPr bwMode="auto">
              <a:xfrm>
                <a:off x="1662288"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02" name="TextBox 101"/>
              <p:cNvSpPr txBox="1"/>
              <p:nvPr/>
            </p:nvSpPr>
            <p:spPr>
              <a:xfrm>
                <a:off x="1488835" y="4611883"/>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3"/>
                    </a:solidFill>
                    <a:latin typeface="Arial" panose="020B0604020202020204" pitchFamily="34" charset="0"/>
                    <a:cs typeface="Arial" panose="020B0604020202020204" pitchFamily="34" charset="0"/>
                  </a:rPr>
                  <a:t>52</a:t>
                </a:r>
              </a:p>
              <a:p>
                <a:pPr algn="ctr"/>
                <a:r>
                  <a:rPr lang="fr-FR" sz="1200" smtClean="0">
                    <a:solidFill>
                      <a:schemeClr val="accent2"/>
                    </a:solidFill>
                    <a:latin typeface="Arial" panose="020B0604020202020204" pitchFamily="34" charset="0"/>
                    <a:cs typeface="Arial" panose="020B0604020202020204" pitchFamily="34" charset="0"/>
                  </a:rPr>
                  <a:t>39</a:t>
                </a:r>
                <a:endParaRPr lang="fr-FR" sz="1200">
                  <a:solidFill>
                    <a:schemeClr val="accent2"/>
                  </a:solidFill>
                  <a:latin typeface="Arial" panose="020B0604020202020204" pitchFamily="34" charset="0"/>
                  <a:cs typeface="Arial" panose="020B0604020202020204" pitchFamily="34" charset="0"/>
                </a:endParaRPr>
              </a:p>
            </p:txBody>
          </p:sp>
        </p:grpSp>
        <p:grpSp>
          <p:nvGrpSpPr>
            <p:cNvPr id="33" name="Group 32"/>
            <p:cNvGrpSpPr/>
            <p:nvPr/>
          </p:nvGrpSpPr>
          <p:grpSpPr>
            <a:xfrm>
              <a:off x="3142020" y="4562232"/>
              <a:ext cx="354584" cy="880648"/>
              <a:chOff x="2058649" y="4562232"/>
              <a:chExt cx="354584" cy="880648"/>
            </a:xfrm>
          </p:grpSpPr>
          <p:sp>
            <p:nvSpPr>
              <p:cNvPr id="99" name="Line 19"/>
              <p:cNvSpPr>
                <a:spLocks noChangeShapeType="1"/>
              </p:cNvSpPr>
              <p:nvPr/>
            </p:nvSpPr>
            <p:spPr bwMode="auto">
              <a:xfrm>
                <a:off x="2234487"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00" name="TextBox 99"/>
              <p:cNvSpPr txBox="1"/>
              <p:nvPr/>
            </p:nvSpPr>
            <p:spPr>
              <a:xfrm>
                <a:off x="2058649" y="4611883"/>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12</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3"/>
                    </a:solidFill>
                    <a:latin typeface="Arial" panose="020B0604020202020204" pitchFamily="34" charset="0"/>
                    <a:cs typeface="Arial" panose="020B0604020202020204" pitchFamily="34" charset="0"/>
                  </a:rPr>
                  <a:t>42</a:t>
                </a:r>
              </a:p>
              <a:p>
                <a:pPr algn="ctr"/>
                <a:r>
                  <a:rPr lang="fr-FR" sz="1200" smtClean="0">
                    <a:solidFill>
                      <a:schemeClr val="accent2"/>
                    </a:solidFill>
                    <a:latin typeface="Arial" panose="020B0604020202020204" pitchFamily="34" charset="0"/>
                    <a:cs typeface="Arial" panose="020B0604020202020204" pitchFamily="34" charset="0"/>
                  </a:rPr>
                  <a:t>23</a:t>
                </a:r>
                <a:endParaRPr lang="fr-FR" sz="1200">
                  <a:solidFill>
                    <a:schemeClr val="accent2"/>
                  </a:solidFill>
                  <a:latin typeface="Arial" panose="020B0604020202020204" pitchFamily="34" charset="0"/>
                  <a:cs typeface="Arial" panose="020B0604020202020204" pitchFamily="34" charset="0"/>
                </a:endParaRPr>
              </a:p>
            </p:txBody>
          </p:sp>
        </p:grpSp>
        <p:grpSp>
          <p:nvGrpSpPr>
            <p:cNvPr id="34" name="Group 33"/>
            <p:cNvGrpSpPr/>
            <p:nvPr/>
          </p:nvGrpSpPr>
          <p:grpSpPr>
            <a:xfrm>
              <a:off x="3441800" y="4562232"/>
              <a:ext cx="354584" cy="880648"/>
              <a:chOff x="2612861" y="4562232"/>
              <a:chExt cx="354584" cy="880648"/>
            </a:xfrm>
          </p:grpSpPr>
          <p:sp>
            <p:nvSpPr>
              <p:cNvPr id="97" name="Line 13"/>
              <p:cNvSpPr>
                <a:spLocks noChangeShapeType="1"/>
              </p:cNvSpPr>
              <p:nvPr/>
            </p:nvSpPr>
            <p:spPr bwMode="auto">
              <a:xfrm>
                <a:off x="2793103"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98" name="TextBox 97"/>
              <p:cNvSpPr txBox="1"/>
              <p:nvPr/>
            </p:nvSpPr>
            <p:spPr>
              <a:xfrm>
                <a:off x="2612861" y="4611883"/>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14</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3"/>
                    </a:solidFill>
                    <a:latin typeface="Arial" panose="020B0604020202020204" pitchFamily="34" charset="0"/>
                    <a:cs typeface="Arial" panose="020B0604020202020204" pitchFamily="34" charset="0"/>
                  </a:rPr>
                  <a:t>29</a:t>
                </a:r>
              </a:p>
              <a:p>
                <a:pPr algn="ctr"/>
                <a:r>
                  <a:rPr lang="fr-FR" sz="1200" smtClean="0">
                    <a:solidFill>
                      <a:schemeClr val="accent2"/>
                    </a:solidFill>
                    <a:latin typeface="Arial" panose="020B0604020202020204" pitchFamily="34" charset="0"/>
                    <a:cs typeface="Arial" panose="020B0604020202020204" pitchFamily="34" charset="0"/>
                  </a:rPr>
                  <a:t>13</a:t>
                </a:r>
                <a:endParaRPr lang="fr-FR" sz="1200">
                  <a:solidFill>
                    <a:schemeClr val="accent2"/>
                  </a:solidFill>
                  <a:latin typeface="Arial" panose="020B0604020202020204" pitchFamily="34" charset="0"/>
                  <a:cs typeface="Arial" panose="020B0604020202020204" pitchFamily="34" charset="0"/>
                </a:endParaRPr>
              </a:p>
            </p:txBody>
          </p:sp>
        </p:grpSp>
        <p:grpSp>
          <p:nvGrpSpPr>
            <p:cNvPr id="35" name="Group 34"/>
            <p:cNvGrpSpPr/>
            <p:nvPr/>
          </p:nvGrpSpPr>
          <p:grpSpPr>
            <a:xfrm>
              <a:off x="3737882" y="4562232"/>
              <a:ext cx="356187" cy="880648"/>
              <a:chOff x="3195179" y="4562232"/>
              <a:chExt cx="356187" cy="880648"/>
            </a:xfrm>
          </p:grpSpPr>
          <p:sp>
            <p:nvSpPr>
              <p:cNvPr id="95" name="Line 12"/>
              <p:cNvSpPr>
                <a:spLocks noChangeShapeType="1"/>
              </p:cNvSpPr>
              <p:nvPr/>
            </p:nvSpPr>
            <p:spPr bwMode="auto">
              <a:xfrm>
                <a:off x="3368734"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96" name="TextBox 95"/>
              <p:cNvSpPr txBox="1"/>
              <p:nvPr/>
            </p:nvSpPr>
            <p:spPr>
              <a:xfrm>
                <a:off x="3195179" y="4611883"/>
                <a:ext cx="356187"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16</a:t>
                </a:r>
              </a:p>
              <a:p>
                <a:pPr algn="ctr"/>
                <a:endParaRPr lang="fr-FR" sz="1200" smtClean="0">
                  <a:solidFill>
                    <a:srgbClr val="000000"/>
                  </a:solidFill>
                  <a:latin typeface="Arial" panose="020B0604020202020204" pitchFamily="34" charset="0"/>
                  <a:cs typeface="Arial" panose="020B0604020202020204" pitchFamily="34" charset="0"/>
                </a:endParaRPr>
              </a:p>
              <a:p>
                <a:pPr algn="r"/>
                <a:r>
                  <a:rPr lang="fr-FR" sz="1200" smtClean="0">
                    <a:solidFill>
                      <a:schemeClr val="accent3"/>
                    </a:solidFill>
                    <a:latin typeface="Arial" panose="020B0604020202020204" pitchFamily="34" charset="0"/>
                    <a:cs typeface="Arial" panose="020B0604020202020204" pitchFamily="34" charset="0"/>
                  </a:rPr>
                  <a:t>19</a:t>
                </a:r>
              </a:p>
              <a:p>
                <a:pPr algn="r"/>
                <a:r>
                  <a:rPr lang="fr-FR" sz="1200" smtClean="0">
                    <a:solidFill>
                      <a:schemeClr val="accent2"/>
                    </a:solidFill>
                    <a:latin typeface="Arial" panose="020B0604020202020204" pitchFamily="34" charset="0"/>
                    <a:cs typeface="Arial" panose="020B0604020202020204" pitchFamily="34" charset="0"/>
                  </a:rPr>
                  <a:t>6</a:t>
                </a:r>
                <a:endParaRPr lang="fr-FR" sz="1200">
                  <a:solidFill>
                    <a:schemeClr val="accent2"/>
                  </a:solidFill>
                  <a:latin typeface="Arial" panose="020B0604020202020204" pitchFamily="34" charset="0"/>
                  <a:cs typeface="Arial" panose="020B0604020202020204" pitchFamily="34" charset="0"/>
                </a:endParaRPr>
              </a:p>
            </p:txBody>
          </p:sp>
        </p:grpSp>
        <p:grpSp>
          <p:nvGrpSpPr>
            <p:cNvPr id="36" name="Group 35"/>
            <p:cNvGrpSpPr/>
            <p:nvPr/>
          </p:nvGrpSpPr>
          <p:grpSpPr>
            <a:xfrm>
              <a:off x="4018715" y="4562232"/>
              <a:ext cx="356187" cy="880648"/>
              <a:chOff x="3754297" y="4562232"/>
              <a:chExt cx="356187" cy="880648"/>
            </a:xfrm>
          </p:grpSpPr>
          <p:sp>
            <p:nvSpPr>
              <p:cNvPr id="93" name="Line 14"/>
              <p:cNvSpPr>
                <a:spLocks noChangeShapeType="1"/>
              </p:cNvSpPr>
              <p:nvPr/>
            </p:nvSpPr>
            <p:spPr bwMode="auto">
              <a:xfrm>
                <a:off x="3933513"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94" name="TextBox 93"/>
              <p:cNvSpPr txBox="1"/>
              <p:nvPr/>
            </p:nvSpPr>
            <p:spPr>
              <a:xfrm>
                <a:off x="3754297" y="4611883"/>
                <a:ext cx="356187"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18</a:t>
                </a:r>
              </a:p>
              <a:p>
                <a:pPr algn="ctr"/>
                <a:endParaRPr lang="fr-FR" sz="1200" smtClean="0">
                  <a:solidFill>
                    <a:srgbClr val="000000"/>
                  </a:solidFill>
                  <a:latin typeface="Arial" panose="020B0604020202020204" pitchFamily="34" charset="0"/>
                  <a:cs typeface="Arial" panose="020B0604020202020204" pitchFamily="34" charset="0"/>
                </a:endParaRPr>
              </a:p>
              <a:p>
                <a:pPr algn="r"/>
                <a:r>
                  <a:rPr lang="fr-FR" sz="1200" smtClean="0">
                    <a:solidFill>
                      <a:schemeClr val="accent3"/>
                    </a:solidFill>
                    <a:latin typeface="Arial" panose="020B0604020202020204" pitchFamily="34" charset="0"/>
                    <a:cs typeface="Arial" panose="020B0604020202020204" pitchFamily="34" charset="0"/>
                  </a:rPr>
                  <a:t>14</a:t>
                </a:r>
              </a:p>
              <a:p>
                <a:pPr algn="r"/>
                <a:r>
                  <a:rPr lang="fr-FR" sz="1200" smtClean="0">
                    <a:solidFill>
                      <a:schemeClr val="accent2"/>
                    </a:solidFill>
                    <a:latin typeface="Arial" panose="020B0604020202020204" pitchFamily="34" charset="0"/>
                    <a:cs typeface="Arial" panose="020B0604020202020204" pitchFamily="34" charset="0"/>
                  </a:rPr>
                  <a:t>4</a:t>
                </a:r>
                <a:endParaRPr lang="fr-FR" sz="1200">
                  <a:solidFill>
                    <a:schemeClr val="accent2"/>
                  </a:solidFill>
                  <a:latin typeface="Arial" panose="020B0604020202020204" pitchFamily="34" charset="0"/>
                  <a:cs typeface="Arial" panose="020B0604020202020204" pitchFamily="34" charset="0"/>
                </a:endParaRPr>
              </a:p>
            </p:txBody>
          </p:sp>
        </p:grpSp>
        <p:grpSp>
          <p:nvGrpSpPr>
            <p:cNvPr id="37" name="Group 2"/>
            <p:cNvGrpSpPr>
              <a:grpSpLocks/>
            </p:cNvGrpSpPr>
            <p:nvPr/>
          </p:nvGrpSpPr>
          <p:grpSpPr bwMode="auto">
            <a:xfrm>
              <a:off x="1484728" y="2331410"/>
              <a:ext cx="2953202" cy="1692000"/>
              <a:chOff x="2219" y="1755"/>
              <a:chExt cx="1320" cy="810"/>
            </a:xfrm>
          </p:grpSpPr>
          <p:sp>
            <p:nvSpPr>
              <p:cNvPr id="60" name="Line 3"/>
              <p:cNvSpPr>
                <a:spLocks noChangeShapeType="1"/>
              </p:cNvSpPr>
              <p:nvPr/>
            </p:nvSpPr>
            <p:spPr bwMode="auto">
              <a:xfrm>
                <a:off x="2567" y="1893"/>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Line 4"/>
              <p:cNvSpPr>
                <a:spLocks noChangeShapeType="1"/>
              </p:cNvSpPr>
              <p:nvPr/>
            </p:nvSpPr>
            <p:spPr bwMode="auto">
              <a:xfrm>
                <a:off x="2729" y="2031"/>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5"/>
              <p:cNvSpPr>
                <a:spLocks noChangeShapeType="1"/>
              </p:cNvSpPr>
              <p:nvPr/>
            </p:nvSpPr>
            <p:spPr bwMode="auto">
              <a:xfrm>
                <a:off x="2681" y="1983"/>
                <a:ext cx="0" cy="3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Line 6"/>
              <p:cNvSpPr>
                <a:spLocks noChangeShapeType="1"/>
              </p:cNvSpPr>
              <p:nvPr/>
            </p:nvSpPr>
            <p:spPr bwMode="auto">
              <a:xfrm>
                <a:off x="2591" y="1899"/>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 name="Line 7"/>
              <p:cNvSpPr>
                <a:spLocks noChangeShapeType="1"/>
              </p:cNvSpPr>
              <p:nvPr/>
            </p:nvSpPr>
            <p:spPr bwMode="auto">
              <a:xfrm>
                <a:off x="2303" y="1755"/>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 name="Line 8"/>
              <p:cNvSpPr>
                <a:spLocks noChangeShapeType="1"/>
              </p:cNvSpPr>
              <p:nvPr/>
            </p:nvSpPr>
            <p:spPr bwMode="auto">
              <a:xfrm>
                <a:off x="2453" y="1851"/>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 name="Line 9"/>
              <p:cNvSpPr>
                <a:spLocks noChangeShapeType="1"/>
              </p:cNvSpPr>
              <p:nvPr/>
            </p:nvSpPr>
            <p:spPr bwMode="auto">
              <a:xfrm>
                <a:off x="2639" y="1935"/>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 name="Line 10"/>
              <p:cNvSpPr>
                <a:spLocks noChangeShapeType="1"/>
              </p:cNvSpPr>
              <p:nvPr/>
            </p:nvSpPr>
            <p:spPr bwMode="auto">
              <a:xfrm>
                <a:off x="2765" y="2049"/>
                <a:ext cx="0" cy="3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 name="Line 11"/>
              <p:cNvSpPr>
                <a:spLocks noChangeShapeType="1"/>
              </p:cNvSpPr>
              <p:nvPr/>
            </p:nvSpPr>
            <p:spPr bwMode="auto">
              <a:xfrm>
                <a:off x="2531" y="1887"/>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 name="Line 12"/>
              <p:cNvSpPr>
                <a:spLocks noChangeShapeType="1"/>
              </p:cNvSpPr>
              <p:nvPr/>
            </p:nvSpPr>
            <p:spPr bwMode="auto">
              <a:xfrm>
                <a:off x="2471" y="1851"/>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 name="Freeform 13"/>
              <p:cNvSpPr>
                <a:spLocks/>
              </p:cNvSpPr>
              <p:nvPr/>
            </p:nvSpPr>
            <p:spPr bwMode="auto">
              <a:xfrm>
                <a:off x="2219" y="1767"/>
                <a:ext cx="1320" cy="780"/>
              </a:xfrm>
              <a:custGeom>
                <a:avLst/>
                <a:gdLst>
                  <a:gd name="T0" fmla="*/ 205 w 220"/>
                  <a:gd name="T1" fmla="*/ 130 h 130"/>
                  <a:gd name="T2" fmla="*/ 195 w 220"/>
                  <a:gd name="T3" fmla="*/ 122 h 130"/>
                  <a:gd name="T4" fmla="*/ 190 w 220"/>
                  <a:gd name="T5" fmla="*/ 119 h 130"/>
                  <a:gd name="T6" fmla="*/ 186 w 220"/>
                  <a:gd name="T7" fmla="*/ 116 h 130"/>
                  <a:gd name="T8" fmla="*/ 179 w 220"/>
                  <a:gd name="T9" fmla="*/ 112 h 130"/>
                  <a:gd name="T10" fmla="*/ 177 w 220"/>
                  <a:gd name="T11" fmla="*/ 109 h 130"/>
                  <a:gd name="T12" fmla="*/ 167 w 220"/>
                  <a:gd name="T13" fmla="*/ 106 h 130"/>
                  <a:gd name="T14" fmla="*/ 159 w 220"/>
                  <a:gd name="T15" fmla="*/ 103 h 130"/>
                  <a:gd name="T16" fmla="*/ 157 w 220"/>
                  <a:gd name="T17" fmla="*/ 97 h 130"/>
                  <a:gd name="T18" fmla="*/ 155 w 220"/>
                  <a:gd name="T19" fmla="*/ 94 h 130"/>
                  <a:gd name="T20" fmla="*/ 147 w 220"/>
                  <a:gd name="T21" fmla="*/ 92 h 130"/>
                  <a:gd name="T22" fmla="*/ 146 w 220"/>
                  <a:gd name="T23" fmla="*/ 90 h 130"/>
                  <a:gd name="T24" fmla="*/ 144 w 220"/>
                  <a:gd name="T25" fmla="*/ 87 h 130"/>
                  <a:gd name="T26" fmla="*/ 132 w 220"/>
                  <a:gd name="T27" fmla="*/ 85 h 130"/>
                  <a:gd name="T28" fmla="*/ 127 w 220"/>
                  <a:gd name="T29" fmla="*/ 80 h 130"/>
                  <a:gd name="T30" fmla="*/ 123 w 220"/>
                  <a:gd name="T31" fmla="*/ 77 h 130"/>
                  <a:gd name="T32" fmla="*/ 117 w 220"/>
                  <a:gd name="T33" fmla="*/ 74 h 130"/>
                  <a:gd name="T34" fmla="*/ 115 w 220"/>
                  <a:gd name="T35" fmla="*/ 71 h 130"/>
                  <a:gd name="T36" fmla="*/ 114 w 220"/>
                  <a:gd name="T37" fmla="*/ 67 h 130"/>
                  <a:gd name="T38" fmla="*/ 109 w 220"/>
                  <a:gd name="T39" fmla="*/ 64 h 130"/>
                  <a:gd name="T40" fmla="*/ 104 w 220"/>
                  <a:gd name="T41" fmla="*/ 62 h 130"/>
                  <a:gd name="T42" fmla="*/ 98 w 220"/>
                  <a:gd name="T43" fmla="*/ 56 h 130"/>
                  <a:gd name="T44" fmla="*/ 96 w 220"/>
                  <a:gd name="T45" fmla="*/ 54 h 130"/>
                  <a:gd name="T46" fmla="*/ 93 w 220"/>
                  <a:gd name="T47" fmla="*/ 52 h 130"/>
                  <a:gd name="T48" fmla="*/ 88 w 220"/>
                  <a:gd name="T49" fmla="*/ 50 h 130"/>
                  <a:gd name="T50" fmla="*/ 84 w 220"/>
                  <a:gd name="T51" fmla="*/ 47 h 130"/>
                  <a:gd name="T52" fmla="*/ 82 w 220"/>
                  <a:gd name="T53" fmla="*/ 45 h 130"/>
                  <a:gd name="T54" fmla="*/ 80 w 220"/>
                  <a:gd name="T55" fmla="*/ 43 h 130"/>
                  <a:gd name="T56" fmla="*/ 75 w 220"/>
                  <a:gd name="T57" fmla="*/ 39 h 130"/>
                  <a:gd name="T58" fmla="*/ 73 w 220"/>
                  <a:gd name="T59" fmla="*/ 34 h 130"/>
                  <a:gd name="T60" fmla="*/ 70 w 220"/>
                  <a:gd name="T61" fmla="*/ 32 h 130"/>
                  <a:gd name="T62" fmla="*/ 68 w 220"/>
                  <a:gd name="T63" fmla="*/ 30 h 130"/>
                  <a:gd name="T64" fmla="*/ 65 w 220"/>
                  <a:gd name="T65" fmla="*/ 29 h 130"/>
                  <a:gd name="T66" fmla="*/ 63 w 220"/>
                  <a:gd name="T67" fmla="*/ 27 h 130"/>
                  <a:gd name="T68" fmla="*/ 53 w 220"/>
                  <a:gd name="T69" fmla="*/ 24 h 130"/>
                  <a:gd name="T70" fmla="*/ 46 w 220"/>
                  <a:gd name="T71" fmla="*/ 23 h 130"/>
                  <a:gd name="T72" fmla="*/ 44 w 220"/>
                  <a:gd name="T73" fmla="*/ 20 h 130"/>
                  <a:gd name="T74" fmla="*/ 42 w 220"/>
                  <a:gd name="T75" fmla="*/ 18 h 130"/>
                  <a:gd name="T76" fmla="*/ 32 w 220"/>
                  <a:gd name="T77" fmla="*/ 17 h 130"/>
                  <a:gd name="T78" fmla="*/ 28 w 220"/>
                  <a:gd name="T79" fmla="*/ 14 h 130"/>
                  <a:gd name="T80" fmla="*/ 23 w 220"/>
                  <a:gd name="T81" fmla="*/ 12 h 130"/>
                  <a:gd name="T82" fmla="*/ 21 w 220"/>
                  <a:gd name="T83" fmla="*/ 8 h 130"/>
                  <a:gd name="T84" fmla="*/ 19 w 220"/>
                  <a:gd name="T85" fmla="*/ 6 h 130"/>
                  <a:gd name="T86" fmla="*/ 15 w 220"/>
                  <a:gd name="T87" fmla="*/ 3 h 130"/>
                  <a:gd name="T88" fmla="*/ 0 w 220"/>
                  <a:gd name="T8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0" h="130">
                    <a:moveTo>
                      <a:pt x="220" y="130"/>
                    </a:moveTo>
                    <a:lnTo>
                      <a:pt x="205" y="130"/>
                    </a:lnTo>
                    <a:lnTo>
                      <a:pt x="205" y="122"/>
                    </a:lnTo>
                    <a:lnTo>
                      <a:pt x="195" y="122"/>
                    </a:lnTo>
                    <a:lnTo>
                      <a:pt x="195" y="119"/>
                    </a:lnTo>
                    <a:lnTo>
                      <a:pt x="190" y="119"/>
                    </a:lnTo>
                    <a:lnTo>
                      <a:pt x="190" y="116"/>
                    </a:lnTo>
                    <a:lnTo>
                      <a:pt x="186" y="116"/>
                    </a:lnTo>
                    <a:lnTo>
                      <a:pt x="186" y="112"/>
                    </a:lnTo>
                    <a:lnTo>
                      <a:pt x="179" y="112"/>
                    </a:lnTo>
                    <a:lnTo>
                      <a:pt x="179" y="109"/>
                    </a:lnTo>
                    <a:lnTo>
                      <a:pt x="177" y="109"/>
                    </a:lnTo>
                    <a:lnTo>
                      <a:pt x="177" y="106"/>
                    </a:lnTo>
                    <a:lnTo>
                      <a:pt x="167" y="106"/>
                    </a:lnTo>
                    <a:lnTo>
                      <a:pt x="167" y="103"/>
                    </a:lnTo>
                    <a:lnTo>
                      <a:pt x="159" y="103"/>
                    </a:lnTo>
                    <a:lnTo>
                      <a:pt x="159" y="97"/>
                    </a:lnTo>
                    <a:lnTo>
                      <a:pt x="157" y="97"/>
                    </a:lnTo>
                    <a:lnTo>
                      <a:pt x="157" y="94"/>
                    </a:lnTo>
                    <a:lnTo>
                      <a:pt x="155" y="94"/>
                    </a:lnTo>
                    <a:lnTo>
                      <a:pt x="155" y="92"/>
                    </a:lnTo>
                    <a:lnTo>
                      <a:pt x="147" y="92"/>
                    </a:lnTo>
                    <a:lnTo>
                      <a:pt x="147" y="90"/>
                    </a:lnTo>
                    <a:lnTo>
                      <a:pt x="146" y="90"/>
                    </a:lnTo>
                    <a:lnTo>
                      <a:pt x="146" y="87"/>
                    </a:lnTo>
                    <a:lnTo>
                      <a:pt x="144" y="87"/>
                    </a:lnTo>
                    <a:lnTo>
                      <a:pt x="144" y="85"/>
                    </a:lnTo>
                    <a:lnTo>
                      <a:pt x="132" y="85"/>
                    </a:lnTo>
                    <a:lnTo>
                      <a:pt x="132" y="80"/>
                    </a:lnTo>
                    <a:lnTo>
                      <a:pt x="127" y="80"/>
                    </a:lnTo>
                    <a:lnTo>
                      <a:pt x="127" y="77"/>
                    </a:lnTo>
                    <a:lnTo>
                      <a:pt x="123" y="77"/>
                    </a:lnTo>
                    <a:lnTo>
                      <a:pt x="123" y="74"/>
                    </a:lnTo>
                    <a:lnTo>
                      <a:pt x="117" y="74"/>
                    </a:lnTo>
                    <a:lnTo>
                      <a:pt x="117" y="71"/>
                    </a:lnTo>
                    <a:lnTo>
                      <a:pt x="115" y="71"/>
                    </a:lnTo>
                    <a:lnTo>
                      <a:pt x="115" y="67"/>
                    </a:lnTo>
                    <a:lnTo>
                      <a:pt x="114" y="67"/>
                    </a:lnTo>
                    <a:lnTo>
                      <a:pt x="114" y="64"/>
                    </a:lnTo>
                    <a:lnTo>
                      <a:pt x="109" y="64"/>
                    </a:lnTo>
                    <a:lnTo>
                      <a:pt x="109" y="62"/>
                    </a:lnTo>
                    <a:lnTo>
                      <a:pt x="104" y="62"/>
                    </a:lnTo>
                    <a:lnTo>
                      <a:pt x="104" y="56"/>
                    </a:lnTo>
                    <a:lnTo>
                      <a:pt x="98" y="56"/>
                    </a:lnTo>
                    <a:lnTo>
                      <a:pt x="98" y="54"/>
                    </a:lnTo>
                    <a:lnTo>
                      <a:pt x="96" y="54"/>
                    </a:lnTo>
                    <a:lnTo>
                      <a:pt x="96" y="52"/>
                    </a:lnTo>
                    <a:lnTo>
                      <a:pt x="93" y="52"/>
                    </a:lnTo>
                    <a:lnTo>
                      <a:pt x="93" y="50"/>
                    </a:lnTo>
                    <a:lnTo>
                      <a:pt x="88" y="50"/>
                    </a:lnTo>
                    <a:lnTo>
                      <a:pt x="88" y="47"/>
                    </a:lnTo>
                    <a:lnTo>
                      <a:pt x="84" y="47"/>
                    </a:lnTo>
                    <a:lnTo>
                      <a:pt x="84" y="45"/>
                    </a:lnTo>
                    <a:lnTo>
                      <a:pt x="82" y="45"/>
                    </a:lnTo>
                    <a:lnTo>
                      <a:pt x="82" y="43"/>
                    </a:lnTo>
                    <a:lnTo>
                      <a:pt x="80" y="43"/>
                    </a:lnTo>
                    <a:lnTo>
                      <a:pt x="80" y="39"/>
                    </a:lnTo>
                    <a:lnTo>
                      <a:pt x="75" y="39"/>
                    </a:lnTo>
                    <a:lnTo>
                      <a:pt x="75" y="34"/>
                    </a:lnTo>
                    <a:lnTo>
                      <a:pt x="73" y="34"/>
                    </a:lnTo>
                    <a:lnTo>
                      <a:pt x="73" y="32"/>
                    </a:lnTo>
                    <a:lnTo>
                      <a:pt x="70" y="32"/>
                    </a:lnTo>
                    <a:lnTo>
                      <a:pt x="70" y="30"/>
                    </a:lnTo>
                    <a:lnTo>
                      <a:pt x="68" y="30"/>
                    </a:lnTo>
                    <a:lnTo>
                      <a:pt x="68" y="29"/>
                    </a:lnTo>
                    <a:lnTo>
                      <a:pt x="65" y="29"/>
                    </a:lnTo>
                    <a:lnTo>
                      <a:pt x="65" y="27"/>
                    </a:lnTo>
                    <a:lnTo>
                      <a:pt x="63" y="27"/>
                    </a:lnTo>
                    <a:lnTo>
                      <a:pt x="63" y="24"/>
                    </a:lnTo>
                    <a:lnTo>
                      <a:pt x="53" y="24"/>
                    </a:lnTo>
                    <a:lnTo>
                      <a:pt x="53" y="23"/>
                    </a:lnTo>
                    <a:lnTo>
                      <a:pt x="46" y="23"/>
                    </a:lnTo>
                    <a:lnTo>
                      <a:pt x="46" y="20"/>
                    </a:lnTo>
                    <a:lnTo>
                      <a:pt x="44" y="20"/>
                    </a:lnTo>
                    <a:lnTo>
                      <a:pt x="44" y="18"/>
                    </a:lnTo>
                    <a:lnTo>
                      <a:pt x="42" y="18"/>
                    </a:lnTo>
                    <a:lnTo>
                      <a:pt x="42" y="17"/>
                    </a:lnTo>
                    <a:lnTo>
                      <a:pt x="32" y="17"/>
                    </a:lnTo>
                    <a:lnTo>
                      <a:pt x="32" y="14"/>
                    </a:lnTo>
                    <a:lnTo>
                      <a:pt x="28" y="14"/>
                    </a:lnTo>
                    <a:lnTo>
                      <a:pt x="28" y="12"/>
                    </a:lnTo>
                    <a:lnTo>
                      <a:pt x="23" y="12"/>
                    </a:lnTo>
                    <a:lnTo>
                      <a:pt x="23" y="8"/>
                    </a:lnTo>
                    <a:lnTo>
                      <a:pt x="21" y="8"/>
                    </a:lnTo>
                    <a:lnTo>
                      <a:pt x="21" y="6"/>
                    </a:lnTo>
                    <a:lnTo>
                      <a:pt x="19" y="6"/>
                    </a:lnTo>
                    <a:lnTo>
                      <a:pt x="19" y="3"/>
                    </a:lnTo>
                    <a:lnTo>
                      <a:pt x="15" y="3"/>
                    </a:lnTo>
                    <a:lnTo>
                      <a:pt x="15" y="0"/>
                    </a:lnTo>
                    <a:lnTo>
                      <a:pt x="0" y="0"/>
                    </a:lnTo>
                  </a:path>
                </a:pathLst>
              </a:cu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 name="Line 14"/>
              <p:cNvSpPr>
                <a:spLocks noChangeShapeType="1"/>
              </p:cNvSpPr>
              <p:nvPr/>
            </p:nvSpPr>
            <p:spPr bwMode="auto">
              <a:xfrm>
                <a:off x="3437" y="2481"/>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 name="Line 15"/>
              <p:cNvSpPr>
                <a:spLocks noChangeShapeType="1"/>
              </p:cNvSpPr>
              <p:nvPr/>
            </p:nvSpPr>
            <p:spPr bwMode="auto">
              <a:xfrm>
                <a:off x="3413" y="2487"/>
                <a:ext cx="0" cy="3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3" name="Line 16"/>
              <p:cNvSpPr>
                <a:spLocks noChangeShapeType="1"/>
              </p:cNvSpPr>
              <p:nvPr/>
            </p:nvSpPr>
            <p:spPr bwMode="auto">
              <a:xfrm>
                <a:off x="3233" y="2385"/>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4" name="Line 17"/>
              <p:cNvSpPr>
                <a:spLocks noChangeShapeType="1"/>
              </p:cNvSpPr>
              <p:nvPr/>
            </p:nvSpPr>
            <p:spPr bwMode="auto">
              <a:xfrm>
                <a:off x="3203" y="2367"/>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5" name="Line 18"/>
              <p:cNvSpPr>
                <a:spLocks noChangeShapeType="1"/>
              </p:cNvSpPr>
              <p:nvPr/>
            </p:nvSpPr>
            <p:spPr bwMode="auto">
              <a:xfrm>
                <a:off x="3215" y="2367"/>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6" name="Line 19"/>
              <p:cNvSpPr>
                <a:spLocks noChangeShapeType="1"/>
              </p:cNvSpPr>
              <p:nvPr/>
            </p:nvSpPr>
            <p:spPr bwMode="auto">
              <a:xfrm>
                <a:off x="3467" y="2529"/>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7" name="Line 20"/>
              <p:cNvSpPr>
                <a:spLocks noChangeShapeType="1"/>
              </p:cNvSpPr>
              <p:nvPr/>
            </p:nvSpPr>
            <p:spPr bwMode="auto">
              <a:xfrm>
                <a:off x="3491" y="2529"/>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8" name="Line 21"/>
              <p:cNvSpPr>
                <a:spLocks noChangeShapeType="1"/>
              </p:cNvSpPr>
              <p:nvPr/>
            </p:nvSpPr>
            <p:spPr bwMode="auto">
              <a:xfrm>
                <a:off x="3515" y="2529"/>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9" name="Line 22"/>
              <p:cNvSpPr>
                <a:spLocks noChangeShapeType="1"/>
              </p:cNvSpPr>
              <p:nvPr/>
            </p:nvSpPr>
            <p:spPr bwMode="auto">
              <a:xfrm>
                <a:off x="3539" y="2529"/>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23"/>
              <p:cNvSpPr>
                <a:spLocks noChangeShapeType="1"/>
              </p:cNvSpPr>
              <p:nvPr/>
            </p:nvSpPr>
            <p:spPr bwMode="auto">
              <a:xfrm>
                <a:off x="3173" y="2331"/>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24"/>
              <p:cNvSpPr>
                <a:spLocks noChangeShapeType="1"/>
              </p:cNvSpPr>
              <p:nvPr/>
            </p:nvSpPr>
            <p:spPr bwMode="auto">
              <a:xfrm>
                <a:off x="3107" y="2301"/>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25"/>
              <p:cNvSpPr>
                <a:spLocks noChangeShapeType="1"/>
              </p:cNvSpPr>
              <p:nvPr/>
            </p:nvSpPr>
            <p:spPr bwMode="auto">
              <a:xfrm>
                <a:off x="3065" y="2259"/>
                <a:ext cx="0" cy="3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26"/>
              <p:cNvSpPr>
                <a:spLocks noChangeShapeType="1"/>
              </p:cNvSpPr>
              <p:nvPr/>
            </p:nvSpPr>
            <p:spPr bwMode="auto">
              <a:xfrm>
                <a:off x="2789" y="2061"/>
                <a:ext cx="0" cy="3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27"/>
              <p:cNvSpPr>
                <a:spLocks noChangeShapeType="1"/>
              </p:cNvSpPr>
              <p:nvPr/>
            </p:nvSpPr>
            <p:spPr bwMode="auto">
              <a:xfrm>
                <a:off x="3143" y="2301"/>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28"/>
              <p:cNvSpPr>
                <a:spLocks noChangeShapeType="1"/>
              </p:cNvSpPr>
              <p:nvPr/>
            </p:nvSpPr>
            <p:spPr bwMode="auto">
              <a:xfrm>
                <a:off x="3083" y="2271"/>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29"/>
              <p:cNvSpPr>
                <a:spLocks noChangeShapeType="1"/>
              </p:cNvSpPr>
              <p:nvPr/>
            </p:nvSpPr>
            <p:spPr bwMode="auto">
              <a:xfrm>
                <a:off x="2867" y="2121"/>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Line 30"/>
              <p:cNvSpPr>
                <a:spLocks noChangeShapeType="1"/>
              </p:cNvSpPr>
              <p:nvPr/>
            </p:nvSpPr>
            <p:spPr bwMode="auto">
              <a:xfrm>
                <a:off x="3017" y="2259"/>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Line 31"/>
              <p:cNvSpPr>
                <a:spLocks noChangeShapeType="1"/>
              </p:cNvSpPr>
              <p:nvPr/>
            </p:nvSpPr>
            <p:spPr bwMode="auto">
              <a:xfrm>
                <a:off x="2801" y="2079"/>
                <a:ext cx="0" cy="3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9" name="Line 32"/>
              <p:cNvSpPr>
                <a:spLocks noChangeShapeType="1"/>
              </p:cNvSpPr>
              <p:nvPr/>
            </p:nvSpPr>
            <p:spPr bwMode="auto">
              <a:xfrm>
                <a:off x="2963" y="2211"/>
                <a:ext cx="0" cy="3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0" name="Line 33"/>
              <p:cNvSpPr>
                <a:spLocks noChangeShapeType="1"/>
              </p:cNvSpPr>
              <p:nvPr/>
            </p:nvSpPr>
            <p:spPr bwMode="auto">
              <a:xfrm>
                <a:off x="2897" y="2133"/>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1" name="Line 34"/>
              <p:cNvSpPr>
                <a:spLocks noChangeShapeType="1"/>
              </p:cNvSpPr>
              <p:nvPr/>
            </p:nvSpPr>
            <p:spPr bwMode="auto">
              <a:xfrm>
                <a:off x="3029" y="2259"/>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 name="Line 35"/>
              <p:cNvSpPr>
                <a:spLocks noChangeShapeType="1"/>
              </p:cNvSpPr>
              <p:nvPr/>
            </p:nvSpPr>
            <p:spPr bwMode="auto">
              <a:xfrm>
                <a:off x="2825" y="2085"/>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38" name="Group 37"/>
            <p:cNvGrpSpPr>
              <a:grpSpLocks/>
            </p:cNvGrpSpPr>
            <p:nvPr/>
          </p:nvGrpSpPr>
          <p:grpSpPr bwMode="auto">
            <a:xfrm>
              <a:off x="1484727" y="2349224"/>
              <a:ext cx="2988000" cy="1926000"/>
              <a:chOff x="2216" y="1700"/>
              <a:chExt cx="1326" cy="918"/>
            </a:xfrm>
          </p:grpSpPr>
          <p:sp>
            <p:nvSpPr>
              <p:cNvPr id="40" name="Line 38"/>
              <p:cNvSpPr>
                <a:spLocks noChangeShapeType="1"/>
              </p:cNvSpPr>
              <p:nvPr/>
            </p:nvSpPr>
            <p:spPr bwMode="auto">
              <a:xfrm>
                <a:off x="2660" y="1958"/>
                <a:ext cx="0" cy="36"/>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39"/>
              <p:cNvSpPr>
                <a:spLocks noChangeShapeType="1"/>
              </p:cNvSpPr>
              <p:nvPr/>
            </p:nvSpPr>
            <p:spPr bwMode="auto">
              <a:xfrm>
                <a:off x="2714" y="2006"/>
                <a:ext cx="0" cy="36"/>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Line 40"/>
              <p:cNvSpPr>
                <a:spLocks noChangeShapeType="1"/>
              </p:cNvSpPr>
              <p:nvPr/>
            </p:nvSpPr>
            <p:spPr bwMode="auto">
              <a:xfrm>
                <a:off x="2702" y="1988"/>
                <a:ext cx="0" cy="36"/>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Line 41"/>
              <p:cNvSpPr>
                <a:spLocks noChangeShapeType="1"/>
              </p:cNvSpPr>
              <p:nvPr/>
            </p:nvSpPr>
            <p:spPr bwMode="auto">
              <a:xfrm>
                <a:off x="2618" y="1928"/>
                <a:ext cx="0" cy="30"/>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42"/>
              <p:cNvSpPr>
                <a:spLocks noChangeShapeType="1"/>
              </p:cNvSpPr>
              <p:nvPr/>
            </p:nvSpPr>
            <p:spPr bwMode="auto">
              <a:xfrm>
                <a:off x="2564" y="1868"/>
                <a:ext cx="0" cy="36"/>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43"/>
              <p:cNvSpPr>
                <a:spLocks noChangeShapeType="1"/>
              </p:cNvSpPr>
              <p:nvPr/>
            </p:nvSpPr>
            <p:spPr bwMode="auto">
              <a:xfrm>
                <a:off x="2690" y="1970"/>
                <a:ext cx="0" cy="36"/>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44"/>
              <p:cNvSpPr>
                <a:spLocks noChangeShapeType="1"/>
              </p:cNvSpPr>
              <p:nvPr/>
            </p:nvSpPr>
            <p:spPr bwMode="auto">
              <a:xfrm>
                <a:off x="2828" y="2126"/>
                <a:ext cx="0" cy="30"/>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45"/>
              <p:cNvSpPr>
                <a:spLocks noChangeShapeType="1"/>
              </p:cNvSpPr>
              <p:nvPr/>
            </p:nvSpPr>
            <p:spPr bwMode="auto">
              <a:xfrm>
                <a:off x="2636" y="1928"/>
                <a:ext cx="0" cy="30"/>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46"/>
              <p:cNvSpPr>
                <a:spLocks noChangeShapeType="1"/>
              </p:cNvSpPr>
              <p:nvPr/>
            </p:nvSpPr>
            <p:spPr bwMode="auto">
              <a:xfrm>
                <a:off x="2510" y="1850"/>
                <a:ext cx="0" cy="30"/>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47"/>
              <p:cNvSpPr>
                <a:spLocks noChangeShapeType="1"/>
              </p:cNvSpPr>
              <p:nvPr/>
            </p:nvSpPr>
            <p:spPr bwMode="auto">
              <a:xfrm>
                <a:off x="3278" y="2510"/>
                <a:ext cx="0" cy="30"/>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48"/>
              <p:cNvSpPr>
                <a:spLocks noChangeShapeType="1"/>
              </p:cNvSpPr>
              <p:nvPr/>
            </p:nvSpPr>
            <p:spPr bwMode="auto">
              <a:xfrm>
                <a:off x="2840" y="2126"/>
                <a:ext cx="0" cy="30"/>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49"/>
              <p:cNvSpPr>
                <a:spLocks noChangeShapeType="1"/>
              </p:cNvSpPr>
              <p:nvPr/>
            </p:nvSpPr>
            <p:spPr bwMode="auto">
              <a:xfrm>
                <a:off x="3146" y="2402"/>
                <a:ext cx="0" cy="30"/>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50"/>
              <p:cNvSpPr>
                <a:spLocks noChangeShapeType="1"/>
              </p:cNvSpPr>
              <p:nvPr/>
            </p:nvSpPr>
            <p:spPr bwMode="auto">
              <a:xfrm>
                <a:off x="2978" y="2270"/>
                <a:ext cx="0" cy="36"/>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51"/>
              <p:cNvSpPr>
                <a:spLocks noChangeShapeType="1"/>
              </p:cNvSpPr>
              <p:nvPr/>
            </p:nvSpPr>
            <p:spPr bwMode="auto">
              <a:xfrm>
                <a:off x="3050" y="2324"/>
                <a:ext cx="0" cy="36"/>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Line 52"/>
              <p:cNvSpPr>
                <a:spLocks noChangeShapeType="1"/>
              </p:cNvSpPr>
              <p:nvPr/>
            </p:nvSpPr>
            <p:spPr bwMode="auto">
              <a:xfrm>
                <a:off x="2858" y="2132"/>
                <a:ext cx="0" cy="36"/>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53"/>
              <p:cNvSpPr>
                <a:spLocks noChangeShapeType="1"/>
              </p:cNvSpPr>
              <p:nvPr/>
            </p:nvSpPr>
            <p:spPr bwMode="auto">
              <a:xfrm>
                <a:off x="3044" y="2324"/>
                <a:ext cx="0" cy="36"/>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54"/>
              <p:cNvSpPr>
                <a:spLocks noChangeShapeType="1"/>
              </p:cNvSpPr>
              <p:nvPr/>
            </p:nvSpPr>
            <p:spPr bwMode="auto">
              <a:xfrm>
                <a:off x="2960" y="2270"/>
                <a:ext cx="0" cy="30"/>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Line 55"/>
              <p:cNvSpPr>
                <a:spLocks noChangeShapeType="1"/>
              </p:cNvSpPr>
              <p:nvPr/>
            </p:nvSpPr>
            <p:spPr bwMode="auto">
              <a:xfrm>
                <a:off x="3086" y="2342"/>
                <a:ext cx="0" cy="36"/>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56"/>
              <p:cNvSpPr>
                <a:spLocks noChangeShapeType="1"/>
              </p:cNvSpPr>
              <p:nvPr/>
            </p:nvSpPr>
            <p:spPr bwMode="auto">
              <a:xfrm>
                <a:off x="2918" y="2204"/>
                <a:ext cx="0" cy="36"/>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Freeform 57"/>
              <p:cNvSpPr>
                <a:spLocks/>
              </p:cNvSpPr>
              <p:nvPr/>
            </p:nvSpPr>
            <p:spPr bwMode="auto">
              <a:xfrm>
                <a:off x="2216" y="1700"/>
                <a:ext cx="1326" cy="918"/>
              </a:xfrm>
              <a:custGeom>
                <a:avLst/>
                <a:gdLst>
                  <a:gd name="T0" fmla="*/ 202 w 221"/>
                  <a:gd name="T1" fmla="*/ 153 h 153"/>
                  <a:gd name="T2" fmla="*/ 199 w 221"/>
                  <a:gd name="T3" fmla="*/ 147 h 153"/>
                  <a:gd name="T4" fmla="*/ 184 w 221"/>
                  <a:gd name="T5" fmla="*/ 143 h 153"/>
                  <a:gd name="T6" fmla="*/ 172 w 221"/>
                  <a:gd name="T7" fmla="*/ 137 h 153"/>
                  <a:gd name="T8" fmla="*/ 170 w 221"/>
                  <a:gd name="T9" fmla="*/ 133 h 153"/>
                  <a:gd name="T10" fmla="*/ 164 w 221"/>
                  <a:gd name="T11" fmla="*/ 127 h 153"/>
                  <a:gd name="T12" fmla="*/ 162 w 221"/>
                  <a:gd name="T13" fmla="*/ 123 h 153"/>
                  <a:gd name="T14" fmla="*/ 152 w 221"/>
                  <a:gd name="T15" fmla="*/ 119 h 153"/>
                  <a:gd name="T16" fmla="*/ 148 w 221"/>
                  <a:gd name="T17" fmla="*/ 116 h 153"/>
                  <a:gd name="T18" fmla="*/ 147 w 221"/>
                  <a:gd name="T19" fmla="*/ 112 h 153"/>
                  <a:gd name="T20" fmla="*/ 141 w 221"/>
                  <a:gd name="T21" fmla="*/ 110 h 153"/>
                  <a:gd name="T22" fmla="*/ 136 w 221"/>
                  <a:gd name="T23" fmla="*/ 107 h 153"/>
                  <a:gd name="T24" fmla="*/ 132 w 221"/>
                  <a:gd name="T25" fmla="*/ 104 h 153"/>
                  <a:gd name="T26" fmla="*/ 130 w 221"/>
                  <a:gd name="T27" fmla="*/ 101 h 153"/>
                  <a:gd name="T28" fmla="*/ 128 w 221"/>
                  <a:gd name="T29" fmla="*/ 100 h 153"/>
                  <a:gd name="T30" fmla="*/ 123 w 221"/>
                  <a:gd name="T31" fmla="*/ 98 h 153"/>
                  <a:gd name="T32" fmla="*/ 121 w 221"/>
                  <a:gd name="T33" fmla="*/ 95 h 153"/>
                  <a:gd name="T34" fmla="*/ 120 w 221"/>
                  <a:gd name="T35" fmla="*/ 92 h 153"/>
                  <a:gd name="T36" fmla="*/ 117 w 221"/>
                  <a:gd name="T37" fmla="*/ 89 h 153"/>
                  <a:gd name="T38" fmla="*/ 113 w 221"/>
                  <a:gd name="T39" fmla="*/ 87 h 153"/>
                  <a:gd name="T40" fmla="*/ 112 w 221"/>
                  <a:gd name="T41" fmla="*/ 81 h 153"/>
                  <a:gd name="T42" fmla="*/ 109 w 221"/>
                  <a:gd name="T43" fmla="*/ 78 h 153"/>
                  <a:gd name="T44" fmla="*/ 106 w 221"/>
                  <a:gd name="T45" fmla="*/ 75 h 153"/>
                  <a:gd name="T46" fmla="*/ 100 w 221"/>
                  <a:gd name="T47" fmla="*/ 73 h 153"/>
                  <a:gd name="T48" fmla="*/ 99 w 221"/>
                  <a:gd name="T49" fmla="*/ 70 h 153"/>
                  <a:gd name="T50" fmla="*/ 97 w 221"/>
                  <a:gd name="T51" fmla="*/ 67 h 153"/>
                  <a:gd name="T52" fmla="*/ 94 w 221"/>
                  <a:gd name="T53" fmla="*/ 65 h 153"/>
                  <a:gd name="T54" fmla="*/ 88 w 221"/>
                  <a:gd name="T55" fmla="*/ 60 h 153"/>
                  <a:gd name="T56" fmla="*/ 85 w 221"/>
                  <a:gd name="T57" fmla="*/ 57 h 153"/>
                  <a:gd name="T58" fmla="*/ 83 w 221"/>
                  <a:gd name="T59" fmla="*/ 54 h 153"/>
                  <a:gd name="T60" fmla="*/ 80 w 221"/>
                  <a:gd name="T61" fmla="*/ 51 h 153"/>
                  <a:gd name="T62" fmla="*/ 77 w 221"/>
                  <a:gd name="T63" fmla="*/ 48 h 153"/>
                  <a:gd name="T64" fmla="*/ 73 w 221"/>
                  <a:gd name="T65" fmla="*/ 45 h 153"/>
                  <a:gd name="T66" fmla="*/ 66 w 221"/>
                  <a:gd name="T67" fmla="*/ 40 h 153"/>
                  <a:gd name="T68" fmla="*/ 64 w 221"/>
                  <a:gd name="T69" fmla="*/ 38 h 153"/>
                  <a:gd name="T70" fmla="*/ 63 w 221"/>
                  <a:gd name="T71" fmla="*/ 35 h 153"/>
                  <a:gd name="T72" fmla="*/ 55 w 221"/>
                  <a:gd name="T73" fmla="*/ 32 h 153"/>
                  <a:gd name="T74" fmla="*/ 51 w 221"/>
                  <a:gd name="T75" fmla="*/ 29 h 153"/>
                  <a:gd name="T76" fmla="*/ 47 w 221"/>
                  <a:gd name="T77" fmla="*/ 27 h 153"/>
                  <a:gd name="T78" fmla="*/ 43 w 221"/>
                  <a:gd name="T79" fmla="*/ 25 h 153"/>
                  <a:gd name="T80" fmla="*/ 30 w 221"/>
                  <a:gd name="T81" fmla="*/ 22 h 153"/>
                  <a:gd name="T82" fmla="*/ 29 w 221"/>
                  <a:gd name="T83" fmla="*/ 19 h 153"/>
                  <a:gd name="T84" fmla="*/ 27 w 221"/>
                  <a:gd name="T85" fmla="*/ 16 h 153"/>
                  <a:gd name="T86" fmla="*/ 23 w 221"/>
                  <a:gd name="T87" fmla="*/ 14 h 153"/>
                  <a:gd name="T88" fmla="*/ 21 w 221"/>
                  <a:gd name="T89" fmla="*/ 12 h 153"/>
                  <a:gd name="T90" fmla="*/ 20 w 221"/>
                  <a:gd name="T91" fmla="*/ 9 h 153"/>
                  <a:gd name="T92" fmla="*/ 16 w 221"/>
                  <a:gd name="T93" fmla="*/ 4 h 153"/>
                  <a:gd name="T94" fmla="*/ 8 w 221"/>
                  <a:gd name="T95" fmla="*/ 3 h 153"/>
                  <a:gd name="T96" fmla="*/ 6 w 221"/>
                  <a:gd name="T97" fmla="*/ 2 h 153"/>
                  <a:gd name="T98" fmla="*/ 0 w 221"/>
                  <a:gd name="T9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1" h="153">
                    <a:moveTo>
                      <a:pt x="221" y="153"/>
                    </a:moveTo>
                    <a:lnTo>
                      <a:pt x="202" y="153"/>
                    </a:lnTo>
                    <a:lnTo>
                      <a:pt x="202" y="147"/>
                    </a:lnTo>
                    <a:lnTo>
                      <a:pt x="199" y="147"/>
                    </a:lnTo>
                    <a:lnTo>
                      <a:pt x="199" y="143"/>
                    </a:lnTo>
                    <a:lnTo>
                      <a:pt x="184" y="143"/>
                    </a:lnTo>
                    <a:lnTo>
                      <a:pt x="184" y="137"/>
                    </a:lnTo>
                    <a:lnTo>
                      <a:pt x="172" y="137"/>
                    </a:lnTo>
                    <a:lnTo>
                      <a:pt x="172" y="133"/>
                    </a:lnTo>
                    <a:lnTo>
                      <a:pt x="170" y="133"/>
                    </a:lnTo>
                    <a:lnTo>
                      <a:pt x="170" y="127"/>
                    </a:lnTo>
                    <a:lnTo>
                      <a:pt x="164" y="127"/>
                    </a:lnTo>
                    <a:lnTo>
                      <a:pt x="164" y="123"/>
                    </a:lnTo>
                    <a:lnTo>
                      <a:pt x="162" y="123"/>
                    </a:lnTo>
                    <a:lnTo>
                      <a:pt x="162" y="119"/>
                    </a:lnTo>
                    <a:lnTo>
                      <a:pt x="152" y="119"/>
                    </a:lnTo>
                    <a:lnTo>
                      <a:pt x="152" y="116"/>
                    </a:lnTo>
                    <a:lnTo>
                      <a:pt x="148" y="116"/>
                    </a:lnTo>
                    <a:lnTo>
                      <a:pt x="148" y="112"/>
                    </a:lnTo>
                    <a:lnTo>
                      <a:pt x="147" y="112"/>
                    </a:lnTo>
                    <a:lnTo>
                      <a:pt x="147" y="110"/>
                    </a:lnTo>
                    <a:lnTo>
                      <a:pt x="141" y="110"/>
                    </a:lnTo>
                    <a:lnTo>
                      <a:pt x="141" y="107"/>
                    </a:lnTo>
                    <a:lnTo>
                      <a:pt x="136" y="107"/>
                    </a:lnTo>
                    <a:lnTo>
                      <a:pt x="136" y="104"/>
                    </a:lnTo>
                    <a:lnTo>
                      <a:pt x="132" y="104"/>
                    </a:lnTo>
                    <a:lnTo>
                      <a:pt x="132" y="101"/>
                    </a:lnTo>
                    <a:lnTo>
                      <a:pt x="130" y="101"/>
                    </a:lnTo>
                    <a:lnTo>
                      <a:pt x="130" y="100"/>
                    </a:lnTo>
                    <a:lnTo>
                      <a:pt x="128" y="100"/>
                    </a:lnTo>
                    <a:lnTo>
                      <a:pt x="128" y="98"/>
                    </a:lnTo>
                    <a:lnTo>
                      <a:pt x="123" y="98"/>
                    </a:lnTo>
                    <a:lnTo>
                      <a:pt x="123" y="95"/>
                    </a:lnTo>
                    <a:lnTo>
                      <a:pt x="121" y="95"/>
                    </a:lnTo>
                    <a:lnTo>
                      <a:pt x="121" y="92"/>
                    </a:lnTo>
                    <a:lnTo>
                      <a:pt x="120" y="92"/>
                    </a:lnTo>
                    <a:lnTo>
                      <a:pt x="120" y="89"/>
                    </a:lnTo>
                    <a:lnTo>
                      <a:pt x="117" y="89"/>
                    </a:lnTo>
                    <a:lnTo>
                      <a:pt x="117" y="87"/>
                    </a:lnTo>
                    <a:lnTo>
                      <a:pt x="113" y="87"/>
                    </a:lnTo>
                    <a:lnTo>
                      <a:pt x="113" y="81"/>
                    </a:lnTo>
                    <a:lnTo>
                      <a:pt x="112" y="81"/>
                    </a:lnTo>
                    <a:lnTo>
                      <a:pt x="112" y="78"/>
                    </a:lnTo>
                    <a:lnTo>
                      <a:pt x="109" y="78"/>
                    </a:lnTo>
                    <a:lnTo>
                      <a:pt x="109" y="75"/>
                    </a:lnTo>
                    <a:lnTo>
                      <a:pt x="106" y="75"/>
                    </a:lnTo>
                    <a:lnTo>
                      <a:pt x="106" y="73"/>
                    </a:lnTo>
                    <a:lnTo>
                      <a:pt x="100" y="73"/>
                    </a:lnTo>
                    <a:lnTo>
                      <a:pt x="100" y="70"/>
                    </a:lnTo>
                    <a:lnTo>
                      <a:pt x="99" y="70"/>
                    </a:lnTo>
                    <a:lnTo>
                      <a:pt x="99" y="67"/>
                    </a:lnTo>
                    <a:lnTo>
                      <a:pt x="97" y="67"/>
                    </a:lnTo>
                    <a:lnTo>
                      <a:pt x="97" y="65"/>
                    </a:lnTo>
                    <a:lnTo>
                      <a:pt x="94" y="65"/>
                    </a:lnTo>
                    <a:lnTo>
                      <a:pt x="94" y="60"/>
                    </a:lnTo>
                    <a:lnTo>
                      <a:pt x="88" y="60"/>
                    </a:lnTo>
                    <a:lnTo>
                      <a:pt x="88" y="57"/>
                    </a:lnTo>
                    <a:lnTo>
                      <a:pt x="85" y="57"/>
                    </a:lnTo>
                    <a:lnTo>
                      <a:pt x="85" y="54"/>
                    </a:lnTo>
                    <a:lnTo>
                      <a:pt x="83" y="54"/>
                    </a:lnTo>
                    <a:lnTo>
                      <a:pt x="83" y="51"/>
                    </a:lnTo>
                    <a:lnTo>
                      <a:pt x="80" y="51"/>
                    </a:lnTo>
                    <a:lnTo>
                      <a:pt x="80" y="48"/>
                    </a:lnTo>
                    <a:lnTo>
                      <a:pt x="77" y="48"/>
                    </a:lnTo>
                    <a:lnTo>
                      <a:pt x="77" y="45"/>
                    </a:lnTo>
                    <a:lnTo>
                      <a:pt x="73" y="45"/>
                    </a:lnTo>
                    <a:lnTo>
                      <a:pt x="73" y="40"/>
                    </a:lnTo>
                    <a:lnTo>
                      <a:pt x="66" y="40"/>
                    </a:lnTo>
                    <a:lnTo>
                      <a:pt x="66" y="38"/>
                    </a:lnTo>
                    <a:lnTo>
                      <a:pt x="64" y="38"/>
                    </a:lnTo>
                    <a:lnTo>
                      <a:pt x="64" y="35"/>
                    </a:lnTo>
                    <a:lnTo>
                      <a:pt x="63" y="35"/>
                    </a:lnTo>
                    <a:lnTo>
                      <a:pt x="63" y="32"/>
                    </a:lnTo>
                    <a:lnTo>
                      <a:pt x="55" y="32"/>
                    </a:lnTo>
                    <a:lnTo>
                      <a:pt x="55" y="29"/>
                    </a:lnTo>
                    <a:lnTo>
                      <a:pt x="51" y="29"/>
                    </a:lnTo>
                    <a:lnTo>
                      <a:pt x="51" y="27"/>
                    </a:lnTo>
                    <a:lnTo>
                      <a:pt x="47" y="27"/>
                    </a:lnTo>
                    <a:lnTo>
                      <a:pt x="47" y="25"/>
                    </a:lnTo>
                    <a:lnTo>
                      <a:pt x="43" y="25"/>
                    </a:lnTo>
                    <a:lnTo>
                      <a:pt x="43" y="22"/>
                    </a:lnTo>
                    <a:lnTo>
                      <a:pt x="30" y="22"/>
                    </a:lnTo>
                    <a:lnTo>
                      <a:pt x="30" y="19"/>
                    </a:lnTo>
                    <a:lnTo>
                      <a:pt x="29" y="19"/>
                    </a:lnTo>
                    <a:lnTo>
                      <a:pt x="29" y="16"/>
                    </a:lnTo>
                    <a:lnTo>
                      <a:pt x="27" y="16"/>
                    </a:lnTo>
                    <a:lnTo>
                      <a:pt x="27" y="14"/>
                    </a:lnTo>
                    <a:lnTo>
                      <a:pt x="23" y="14"/>
                    </a:lnTo>
                    <a:lnTo>
                      <a:pt x="23" y="12"/>
                    </a:lnTo>
                    <a:lnTo>
                      <a:pt x="21" y="12"/>
                    </a:lnTo>
                    <a:lnTo>
                      <a:pt x="21" y="9"/>
                    </a:lnTo>
                    <a:lnTo>
                      <a:pt x="20" y="9"/>
                    </a:lnTo>
                    <a:lnTo>
                      <a:pt x="20" y="4"/>
                    </a:lnTo>
                    <a:lnTo>
                      <a:pt x="16" y="4"/>
                    </a:lnTo>
                    <a:lnTo>
                      <a:pt x="16" y="3"/>
                    </a:lnTo>
                    <a:lnTo>
                      <a:pt x="8" y="3"/>
                    </a:lnTo>
                    <a:lnTo>
                      <a:pt x="8" y="2"/>
                    </a:lnTo>
                    <a:lnTo>
                      <a:pt x="6" y="2"/>
                    </a:lnTo>
                    <a:lnTo>
                      <a:pt x="6" y="0"/>
                    </a:lnTo>
                    <a:lnTo>
                      <a:pt x="0" y="0"/>
                    </a:lnTo>
                  </a:path>
                </a:pathLst>
              </a:cu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9" name="Rectangle 38"/>
            <p:cNvSpPr/>
            <p:nvPr/>
          </p:nvSpPr>
          <p:spPr>
            <a:xfrm>
              <a:off x="1899173" y="4056431"/>
              <a:ext cx="2529446" cy="461665"/>
            </a:xfrm>
            <a:prstGeom prst="rect">
              <a:avLst/>
            </a:prstGeom>
          </p:spPr>
          <p:txBody>
            <a:bodyPr wrap="square">
              <a:spAutoFit/>
            </a:bodyPr>
            <a:lstStyle/>
            <a:p>
              <a:r>
                <a:rPr lang="fr-FR" sz="1200" smtClean="0">
                  <a:solidFill>
                    <a:schemeClr val="accent3"/>
                  </a:solidFill>
                </a:rPr>
                <a:t>Panitumumab + 5FU/LV</a:t>
              </a:r>
            </a:p>
            <a:p>
              <a:r>
                <a:rPr lang="fr-FR" sz="1200" smtClean="0">
                  <a:solidFill>
                    <a:schemeClr val="accent2"/>
                  </a:solidFill>
                </a:rPr>
                <a:t>Panitumumab</a:t>
              </a:r>
              <a:endParaRPr lang="fr-FR" sz="1200">
                <a:solidFill>
                  <a:schemeClr val="accent2"/>
                </a:solidFill>
              </a:endParaRPr>
            </a:p>
          </p:txBody>
        </p:sp>
      </p:grpSp>
      <p:sp>
        <p:nvSpPr>
          <p:cNvPr id="115" name="TextBox 114"/>
          <p:cNvSpPr txBox="1"/>
          <p:nvPr/>
        </p:nvSpPr>
        <p:spPr>
          <a:xfrm>
            <a:off x="4852219" y="2011523"/>
            <a:ext cx="3161067" cy="276999"/>
          </a:xfrm>
          <a:prstGeom prst="rect">
            <a:avLst/>
          </a:prstGeom>
          <a:noFill/>
        </p:spPr>
        <p:txBody>
          <a:bodyPr wrap="none" rtlCol="0">
            <a:spAutoFit/>
          </a:bodyPr>
          <a:lstStyle/>
          <a:p>
            <a:r>
              <a:rPr lang="fr-FR" sz="1200" b="1" dirty="0" smtClean="0"/>
              <a:t>Suivi médian de 13,8 mois (IQR 8,6</a:t>
            </a:r>
            <a:r>
              <a:rPr lang="fr-FR" sz="1200" b="1" dirty="0" smtClean="0">
                <a:cs typeface="Arial"/>
              </a:rPr>
              <a:t>–18,3)</a:t>
            </a:r>
            <a:endParaRPr lang="fr-FR" sz="1200" b="1" dirty="0"/>
          </a:p>
        </p:txBody>
      </p:sp>
      <p:grpSp>
        <p:nvGrpSpPr>
          <p:cNvPr id="116" name="Group 115"/>
          <p:cNvGrpSpPr/>
          <p:nvPr/>
        </p:nvGrpSpPr>
        <p:grpSpPr>
          <a:xfrm>
            <a:off x="1592561" y="3925133"/>
            <a:ext cx="180000" cy="188975"/>
            <a:chOff x="6028058" y="4860231"/>
            <a:chExt cx="180000" cy="188975"/>
          </a:xfrm>
        </p:grpSpPr>
        <p:cxnSp>
          <p:nvCxnSpPr>
            <p:cNvPr id="117" name="Straight Connector 116"/>
            <p:cNvCxnSpPr/>
            <p:nvPr/>
          </p:nvCxnSpPr>
          <p:spPr>
            <a:xfrm>
              <a:off x="6028058" y="4860231"/>
              <a:ext cx="180000" cy="0"/>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18" name="Straight Connector 117"/>
            <p:cNvCxnSpPr/>
            <p:nvPr/>
          </p:nvCxnSpPr>
          <p:spPr>
            <a:xfrm>
              <a:off x="6028058" y="5049206"/>
              <a:ext cx="180000" cy="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grpSp>
    </p:spTree>
    <p:extLst>
      <p:ext uri="{BB962C8B-B14F-4D97-AF65-F5344CB8AC3E}">
        <p14:creationId xmlns:p14="http://schemas.microsoft.com/office/powerpoint/2010/main" val="524793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Sommaire</a:t>
            </a:r>
            <a:endParaRPr lang="fr-FR"/>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fr-FR" sz="1800" dirty="0" smtClean="0">
                <a:solidFill>
                  <a:schemeClr val="accent1"/>
                </a:solidFill>
              </a:rPr>
              <a:t>Cancers de l’</a:t>
            </a:r>
            <a:r>
              <a:rPr lang="fr-FR" sz="1800" dirty="0" err="1" smtClean="0">
                <a:solidFill>
                  <a:schemeClr val="accent1"/>
                </a:solidFill>
              </a:rPr>
              <a:t>oesophage</a:t>
            </a:r>
            <a:r>
              <a:rPr lang="fr-FR" sz="1800" dirty="0" smtClean="0">
                <a:solidFill>
                  <a:schemeClr val="accent1"/>
                </a:solidFill>
              </a:rPr>
              <a:t> et de l’estomac</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3" action="ppaction://hlinksldjump"/>
              </a:rPr>
              <a:t>6</a:t>
            </a:r>
            <a:endParaRPr lang="fr-FR" sz="1800" dirty="0" smtClean="0">
              <a:solidFill>
                <a:schemeClr val="accent1"/>
              </a:solidFill>
            </a:endParaRPr>
          </a:p>
          <a:p>
            <a:pPr>
              <a:spcAft>
                <a:spcPts val="1200"/>
              </a:spcAft>
              <a:tabLst>
                <a:tab pos="8256588" algn="r"/>
              </a:tabLst>
            </a:pPr>
            <a:r>
              <a:rPr lang="fr-FR" sz="1800" dirty="0" smtClean="0">
                <a:solidFill>
                  <a:schemeClr val="accent1"/>
                </a:solidFill>
              </a:rPr>
              <a:t>Cancers du pancréas, de l’intestin grêle et des voies biliaires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4" action="ppaction://hlinksldjump"/>
              </a:rPr>
              <a:t>15</a:t>
            </a:r>
            <a:endParaRPr lang="fr-FR" sz="1800" u="sng" dirty="0" smtClean="0">
              <a:solidFill>
                <a:schemeClr val="accent1"/>
              </a:solidFill>
              <a:uFill>
                <a:solidFill>
                  <a:schemeClr val="accent1"/>
                </a:solidFill>
              </a:uFill>
            </a:endParaRPr>
          </a:p>
          <a:p>
            <a:pPr lvl="1">
              <a:spcAft>
                <a:spcPts val="1200"/>
              </a:spcAft>
              <a:tabLst>
                <a:tab pos="8256588" algn="r"/>
              </a:tabLst>
            </a:pPr>
            <a:r>
              <a:rPr lang="fr-FR" sz="1800" dirty="0" smtClean="0">
                <a:solidFill>
                  <a:schemeClr val="accent1"/>
                </a:solidFill>
                <a:uFill>
                  <a:solidFill>
                    <a:schemeClr val="accent1"/>
                  </a:solidFill>
                </a:uFill>
              </a:rPr>
              <a:t>Cancer du pancréas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5" action="ppaction://hlinksldjump"/>
              </a:rPr>
              <a:t>16</a:t>
            </a:r>
            <a:endParaRPr lang="fr-FR" sz="1800" u="sng" dirty="0" smtClean="0">
              <a:solidFill>
                <a:schemeClr val="accent1"/>
              </a:solidFill>
            </a:endParaRPr>
          </a:p>
          <a:p>
            <a:pPr lvl="1">
              <a:spcAft>
                <a:spcPts val="1200"/>
              </a:spcAft>
              <a:tabLst>
                <a:tab pos="8256588" algn="r"/>
              </a:tabLst>
            </a:pPr>
            <a:r>
              <a:rPr lang="fr-FR" sz="1800" dirty="0" smtClean="0">
                <a:solidFill>
                  <a:schemeClr val="accent1"/>
                </a:solidFill>
                <a:uFill>
                  <a:solidFill>
                    <a:schemeClr val="accent1"/>
                  </a:solidFill>
                </a:uFill>
              </a:rPr>
              <a:t>Carcinome hépatocellulaire</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6" action="ppaction://hlinksldjump"/>
              </a:rPr>
              <a:t>21</a:t>
            </a:r>
            <a:endParaRPr lang="fr-FR" sz="1800" dirty="0" smtClean="0">
              <a:solidFill>
                <a:schemeClr val="accent1"/>
              </a:solidFill>
              <a:uFill>
                <a:solidFill>
                  <a:schemeClr val="accent1"/>
                </a:solidFill>
              </a:uFill>
            </a:endParaRPr>
          </a:p>
          <a:p>
            <a:pPr>
              <a:spcAft>
                <a:spcPts val="1200"/>
              </a:spcAft>
              <a:tabLst>
                <a:tab pos="8256588" algn="r"/>
              </a:tabLst>
            </a:pPr>
            <a:r>
              <a:rPr lang="fr-FR" sz="1800" dirty="0" smtClean="0">
                <a:solidFill>
                  <a:schemeClr val="accent1"/>
                </a:solidFill>
              </a:rPr>
              <a:t>Cancers du colon, rectum et anus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7" action="ppaction://hlinksldjump"/>
              </a:rPr>
              <a:t>30</a:t>
            </a:r>
            <a:endParaRPr lang="fr-FR" sz="1800" u="sng" dirty="0">
              <a:solidFill>
                <a:schemeClr val="accent1"/>
              </a:solidFill>
              <a:uFill>
                <a:solidFill>
                  <a:schemeClr val="accent1"/>
                </a:solidFill>
              </a:uFill>
            </a:endParaRP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fr-FR" sz="1100" dirty="0">
                <a:solidFill>
                  <a:srgbClr val="363636"/>
                </a:solidFill>
              </a:rPr>
              <a:t>Note: pour aller à une section, faire un clic droit sur le chiffre correspondant puis cliquer sur « lien hypertexte </a:t>
            </a:r>
            <a:r>
              <a:rPr lang="fr-FR" sz="1100" dirty="0" smtClean="0">
                <a:solidFill>
                  <a:srgbClr val="363636"/>
                </a:solidFill>
              </a:rPr>
              <a:t>»</a:t>
            </a:r>
            <a:endParaRPr lang="fr-FR" sz="1100" dirty="0">
              <a:solidFill>
                <a:srgbClr val="363636"/>
              </a:solidFill>
            </a:endParaRPr>
          </a:p>
        </p:txBody>
      </p:sp>
    </p:spTree>
    <p:custDataLst>
      <p:tags r:id="rId1"/>
    </p:custDataLst>
    <p:extLst>
      <p:ext uri="{BB962C8B-B14F-4D97-AF65-F5344CB8AC3E}">
        <p14:creationId xmlns:p14="http://schemas.microsoft.com/office/powerpoint/2010/main" val="23095262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fr-FR" dirty="0" smtClean="0"/>
              <a:t>O-016: Traitement de 1</a:t>
            </a:r>
            <a:r>
              <a:rPr lang="fr-FR" baseline="30000" dirty="0" smtClean="0"/>
              <a:t>e</a:t>
            </a:r>
            <a:r>
              <a:rPr lang="fr-FR" dirty="0" smtClean="0"/>
              <a:t> ligne par FOLFOX plus panitumumab suivi de </a:t>
            </a:r>
            <a:br>
              <a:rPr lang="fr-FR" dirty="0" smtClean="0"/>
            </a:br>
            <a:r>
              <a:rPr lang="fr-FR" dirty="0" smtClean="0"/>
              <a:t>5-FU/LV plus panitumumab ou panitumumab monothérapie en maintenance chez les patients avec cancer colorectal métastatique RAS sauvage: l’étude VALENTINO – </a:t>
            </a:r>
            <a:r>
              <a:rPr lang="fr-FR" dirty="0" err="1" smtClean="0"/>
              <a:t>Pietrantonio</a:t>
            </a:r>
            <a:r>
              <a:rPr lang="fr-FR" dirty="0" smtClean="0"/>
              <a:t> F, et al</a:t>
            </a:r>
            <a:endParaRPr lang="fr-FR" dirty="0"/>
          </a:p>
        </p:txBody>
      </p:sp>
      <p:sp>
        <p:nvSpPr>
          <p:cNvPr id="5" name="Text Placeholder 4"/>
          <p:cNvSpPr>
            <a:spLocks noGrp="1"/>
          </p:cNvSpPr>
          <p:nvPr>
            <p:ph type="body" sz="quarter" idx="11"/>
          </p:nvPr>
        </p:nvSpPr>
        <p:spPr>
          <a:xfrm>
            <a:off x="4414604" y="6096000"/>
            <a:ext cx="4364272" cy="487363"/>
          </a:xfrm>
        </p:spPr>
        <p:txBody>
          <a:bodyPr/>
          <a:lstStyle/>
          <a:p>
            <a:r>
              <a:rPr lang="fr-FR" smtClean="0"/>
              <a:t/>
            </a:r>
            <a:br>
              <a:rPr lang="fr-FR" smtClean="0"/>
            </a:br>
            <a:r>
              <a:rPr lang="fr-FR" smtClean="0"/>
              <a:t>Pietrantonio F, et al, Ann Oncol 2018;29(suppl 5):abstr O-016</a:t>
            </a:r>
            <a:endParaRPr lang="fr-F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fr-FR" b="1" dirty="0" smtClean="0"/>
              <a:t>Résultats </a:t>
            </a:r>
            <a:endParaRPr lang="fr-FR" b="1" dirty="0"/>
          </a:p>
        </p:txBody>
      </p:sp>
      <p:sp>
        <p:nvSpPr>
          <p:cNvPr id="9" name="TextBox 8"/>
          <p:cNvSpPr txBox="1"/>
          <p:nvPr/>
        </p:nvSpPr>
        <p:spPr>
          <a:xfrm>
            <a:off x="664860" y="1536976"/>
            <a:ext cx="3022056" cy="369332"/>
          </a:xfrm>
          <a:prstGeom prst="rect">
            <a:avLst/>
          </a:prstGeom>
          <a:noFill/>
        </p:spPr>
        <p:txBody>
          <a:bodyPr wrap="none" rtlCol="0">
            <a:spAutoFit/>
          </a:bodyPr>
          <a:lstStyle/>
          <a:p>
            <a:r>
              <a:rPr lang="fr-FR" b="1" dirty="0" smtClean="0"/>
              <a:t>SSP tumeurs côté gauche</a:t>
            </a:r>
            <a:endParaRPr lang="fr-FR" b="1" dirty="0"/>
          </a:p>
        </p:txBody>
      </p:sp>
      <p:sp>
        <p:nvSpPr>
          <p:cNvPr id="11" name="TextBox 10"/>
          <p:cNvSpPr txBox="1"/>
          <p:nvPr/>
        </p:nvSpPr>
        <p:spPr>
          <a:xfrm>
            <a:off x="5024369" y="1536976"/>
            <a:ext cx="2736647" cy="369332"/>
          </a:xfrm>
          <a:prstGeom prst="rect">
            <a:avLst/>
          </a:prstGeom>
          <a:noFill/>
        </p:spPr>
        <p:txBody>
          <a:bodyPr wrap="none" rtlCol="0">
            <a:spAutoFit/>
          </a:bodyPr>
          <a:lstStyle/>
          <a:p>
            <a:r>
              <a:rPr lang="fr-FR" b="1" dirty="0" smtClean="0"/>
              <a:t>SSP tumeurs côté droit</a:t>
            </a:r>
            <a:endParaRPr lang="fr-FR" b="1" dirty="0"/>
          </a:p>
        </p:txBody>
      </p:sp>
      <p:sp>
        <p:nvSpPr>
          <p:cNvPr id="12" name="Freeform 11"/>
          <p:cNvSpPr>
            <a:spLocks/>
          </p:cNvSpPr>
          <p:nvPr/>
        </p:nvSpPr>
        <p:spPr bwMode="auto">
          <a:xfrm>
            <a:off x="1349199" y="3010421"/>
            <a:ext cx="3016808" cy="22126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3" name="Line 6"/>
          <p:cNvSpPr>
            <a:spLocks noChangeShapeType="1"/>
          </p:cNvSpPr>
          <p:nvPr/>
        </p:nvSpPr>
        <p:spPr bwMode="auto">
          <a:xfrm>
            <a:off x="1278857" y="3010420"/>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4" name="Line 7"/>
          <p:cNvSpPr>
            <a:spLocks noChangeShapeType="1"/>
          </p:cNvSpPr>
          <p:nvPr/>
        </p:nvSpPr>
        <p:spPr bwMode="auto">
          <a:xfrm>
            <a:off x="1278857" y="3430033"/>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5" name="Line 8"/>
          <p:cNvSpPr>
            <a:spLocks noChangeShapeType="1"/>
          </p:cNvSpPr>
          <p:nvPr/>
        </p:nvSpPr>
        <p:spPr bwMode="auto">
          <a:xfrm>
            <a:off x="1278857" y="3840452"/>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6" name="Line 9"/>
          <p:cNvSpPr>
            <a:spLocks noChangeShapeType="1"/>
          </p:cNvSpPr>
          <p:nvPr/>
        </p:nvSpPr>
        <p:spPr bwMode="auto">
          <a:xfrm>
            <a:off x="1278857" y="4264662"/>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7" name="Line 10"/>
          <p:cNvSpPr>
            <a:spLocks noChangeShapeType="1"/>
          </p:cNvSpPr>
          <p:nvPr/>
        </p:nvSpPr>
        <p:spPr bwMode="auto">
          <a:xfrm>
            <a:off x="1278857" y="4679679"/>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8" name="Line 11"/>
          <p:cNvSpPr>
            <a:spLocks noChangeShapeType="1"/>
          </p:cNvSpPr>
          <p:nvPr/>
        </p:nvSpPr>
        <p:spPr bwMode="auto">
          <a:xfrm>
            <a:off x="1278857" y="5099294"/>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9" name="TextBox 18"/>
          <p:cNvSpPr txBox="1"/>
          <p:nvPr/>
        </p:nvSpPr>
        <p:spPr>
          <a:xfrm rot="16200000">
            <a:off x="470652" y="3984792"/>
            <a:ext cx="489813" cy="276999"/>
          </a:xfrm>
          <a:prstGeom prst="rect">
            <a:avLst/>
          </a:prstGeom>
          <a:noFill/>
        </p:spPr>
        <p:txBody>
          <a:bodyPr wrap="none" rtlCol="0">
            <a:spAutoFit/>
          </a:bodyPr>
          <a:lstStyle/>
          <a:p>
            <a:pPr algn="ctr" fontAlgn="base">
              <a:spcBef>
                <a:spcPct val="0"/>
              </a:spcBef>
              <a:spcAft>
                <a:spcPct val="0"/>
              </a:spcAft>
            </a:pPr>
            <a:r>
              <a:rPr lang="fr-FR" sz="1200" smtClean="0">
                <a:latin typeface="Arial" panose="020B0604020202020204" pitchFamily="34" charset="0"/>
                <a:cs typeface="Arial" panose="020B0604020202020204" pitchFamily="34" charset="0"/>
              </a:rPr>
              <a:t>SSP</a:t>
            </a:r>
            <a:endParaRPr lang="fr-FR" sz="1200">
              <a:latin typeface="Arial" panose="020B0604020202020204" pitchFamily="34" charset="0"/>
              <a:cs typeface="Arial" panose="020B0604020202020204" pitchFamily="34" charset="0"/>
            </a:endParaRPr>
          </a:p>
        </p:txBody>
      </p:sp>
      <p:sp>
        <p:nvSpPr>
          <p:cNvPr id="20" name="TextBox 19"/>
          <p:cNvSpPr txBox="1"/>
          <p:nvPr/>
        </p:nvSpPr>
        <p:spPr>
          <a:xfrm>
            <a:off x="2646383" y="5439533"/>
            <a:ext cx="509575" cy="276999"/>
          </a:xfrm>
          <a:prstGeom prst="rect">
            <a:avLst/>
          </a:prstGeom>
          <a:noFill/>
        </p:spPr>
        <p:txBody>
          <a:bodyPr wrap="none" rtlCol="0">
            <a:spAutoFit/>
          </a:bodyPr>
          <a:lstStyle/>
          <a:p>
            <a:pPr algn="ctr" fontAlgn="base">
              <a:spcBef>
                <a:spcPct val="0"/>
              </a:spcBef>
              <a:spcAft>
                <a:spcPct val="0"/>
              </a:spcAft>
            </a:pPr>
            <a:r>
              <a:rPr lang="fr-FR" sz="1200" dirty="0">
                <a:latin typeface="Arial" panose="020B0604020202020204" pitchFamily="34" charset="0"/>
                <a:cs typeface="Arial" panose="020B0604020202020204" pitchFamily="34" charset="0"/>
              </a:rPr>
              <a:t>M</a:t>
            </a:r>
            <a:r>
              <a:rPr lang="fr-FR" sz="1200" dirty="0" smtClean="0">
                <a:latin typeface="Arial" panose="020B0604020202020204" pitchFamily="34" charset="0"/>
                <a:cs typeface="Arial" panose="020B0604020202020204" pitchFamily="34" charset="0"/>
              </a:rPr>
              <a:t>ois</a:t>
            </a:r>
            <a:endParaRPr lang="fr-FR" sz="1200" dirty="0">
              <a:latin typeface="Arial" panose="020B0604020202020204" pitchFamily="34" charset="0"/>
              <a:cs typeface="Arial" panose="020B0604020202020204" pitchFamily="34" charset="0"/>
            </a:endParaRPr>
          </a:p>
        </p:txBody>
      </p:sp>
      <p:sp>
        <p:nvSpPr>
          <p:cNvPr id="21" name="TextBox 20"/>
          <p:cNvSpPr txBox="1"/>
          <p:nvPr/>
        </p:nvSpPr>
        <p:spPr>
          <a:xfrm>
            <a:off x="881487" y="2869550"/>
            <a:ext cx="397865"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1,0</a:t>
            </a:r>
            <a:endParaRPr lang="fr-FR" sz="1200">
              <a:latin typeface="Arial" panose="020B0604020202020204" pitchFamily="34" charset="0"/>
              <a:cs typeface="Arial" panose="020B0604020202020204" pitchFamily="34" charset="0"/>
            </a:endParaRPr>
          </a:p>
        </p:txBody>
      </p:sp>
      <p:sp>
        <p:nvSpPr>
          <p:cNvPr id="22" name="TextBox 21"/>
          <p:cNvSpPr txBox="1"/>
          <p:nvPr/>
        </p:nvSpPr>
        <p:spPr>
          <a:xfrm>
            <a:off x="881488" y="3290817"/>
            <a:ext cx="397866"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0,8</a:t>
            </a:r>
            <a:endParaRPr lang="fr-FR" sz="1200">
              <a:latin typeface="Arial" panose="020B0604020202020204" pitchFamily="34" charset="0"/>
              <a:cs typeface="Arial" panose="020B0604020202020204" pitchFamily="34" charset="0"/>
            </a:endParaRPr>
          </a:p>
        </p:txBody>
      </p:sp>
      <p:sp>
        <p:nvSpPr>
          <p:cNvPr id="23" name="TextBox 22"/>
          <p:cNvSpPr txBox="1"/>
          <p:nvPr/>
        </p:nvSpPr>
        <p:spPr>
          <a:xfrm>
            <a:off x="881488" y="3701039"/>
            <a:ext cx="397866"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0,6</a:t>
            </a:r>
            <a:endParaRPr lang="fr-FR" sz="1200">
              <a:latin typeface="Arial" panose="020B0604020202020204" pitchFamily="34" charset="0"/>
              <a:cs typeface="Arial" panose="020B0604020202020204" pitchFamily="34" charset="0"/>
            </a:endParaRPr>
          </a:p>
        </p:txBody>
      </p:sp>
      <p:sp>
        <p:nvSpPr>
          <p:cNvPr id="24" name="TextBox 23"/>
          <p:cNvSpPr txBox="1"/>
          <p:nvPr/>
        </p:nvSpPr>
        <p:spPr>
          <a:xfrm>
            <a:off x="881488" y="4125054"/>
            <a:ext cx="397866"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0,4</a:t>
            </a:r>
            <a:endParaRPr lang="fr-FR" sz="1200">
              <a:latin typeface="Arial" panose="020B0604020202020204" pitchFamily="34" charset="0"/>
              <a:cs typeface="Arial" panose="020B0604020202020204" pitchFamily="34" charset="0"/>
            </a:endParaRPr>
          </a:p>
        </p:txBody>
      </p:sp>
      <p:sp>
        <p:nvSpPr>
          <p:cNvPr id="25" name="TextBox 24"/>
          <p:cNvSpPr txBox="1"/>
          <p:nvPr/>
        </p:nvSpPr>
        <p:spPr>
          <a:xfrm>
            <a:off x="881488" y="4539873"/>
            <a:ext cx="397866"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0,2</a:t>
            </a:r>
            <a:endParaRPr lang="fr-FR" sz="1200">
              <a:latin typeface="Arial" panose="020B0604020202020204" pitchFamily="34" charset="0"/>
              <a:cs typeface="Arial" panose="020B0604020202020204" pitchFamily="34" charset="0"/>
            </a:endParaRPr>
          </a:p>
        </p:txBody>
      </p:sp>
      <p:sp>
        <p:nvSpPr>
          <p:cNvPr id="26" name="TextBox 25"/>
          <p:cNvSpPr txBox="1"/>
          <p:nvPr/>
        </p:nvSpPr>
        <p:spPr>
          <a:xfrm>
            <a:off x="881491" y="4959289"/>
            <a:ext cx="397866"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0,0</a:t>
            </a:r>
            <a:endParaRPr lang="fr-FR" sz="1200">
              <a:latin typeface="Arial" panose="020B0604020202020204" pitchFamily="34" charset="0"/>
              <a:cs typeface="Arial" panose="020B0604020202020204" pitchFamily="34" charset="0"/>
            </a:endParaRPr>
          </a:p>
        </p:txBody>
      </p:sp>
      <p:grpSp>
        <p:nvGrpSpPr>
          <p:cNvPr id="27" name="Group 26"/>
          <p:cNvGrpSpPr/>
          <p:nvPr/>
        </p:nvGrpSpPr>
        <p:grpSpPr>
          <a:xfrm>
            <a:off x="1179350" y="5223428"/>
            <a:ext cx="354584" cy="880648"/>
            <a:chOff x="1488835" y="4562232"/>
            <a:chExt cx="354584" cy="880648"/>
          </a:xfrm>
        </p:grpSpPr>
        <p:sp>
          <p:nvSpPr>
            <p:cNvPr id="28" name="Line 21"/>
            <p:cNvSpPr>
              <a:spLocks noChangeShapeType="1"/>
            </p:cNvSpPr>
            <p:nvPr/>
          </p:nvSpPr>
          <p:spPr bwMode="auto">
            <a:xfrm>
              <a:off x="1662288"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9" name="TextBox 28"/>
            <p:cNvSpPr txBox="1"/>
            <p:nvPr/>
          </p:nvSpPr>
          <p:spPr>
            <a:xfrm>
              <a:off x="1488835" y="4611883"/>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3"/>
                  </a:solidFill>
                  <a:latin typeface="Arial" panose="020B0604020202020204" pitchFamily="34" charset="0"/>
                  <a:cs typeface="Arial" panose="020B0604020202020204" pitchFamily="34" charset="0"/>
                </a:rPr>
                <a:t>98</a:t>
              </a:r>
            </a:p>
            <a:p>
              <a:pPr algn="ctr"/>
              <a:r>
                <a:rPr lang="fr-FR" sz="1200" smtClean="0">
                  <a:solidFill>
                    <a:schemeClr val="accent2"/>
                  </a:solidFill>
                  <a:latin typeface="Arial" panose="020B0604020202020204" pitchFamily="34" charset="0"/>
                  <a:cs typeface="Arial" panose="020B0604020202020204" pitchFamily="34" charset="0"/>
                </a:rPr>
                <a:t>90</a:t>
              </a:r>
              <a:endParaRPr lang="fr-FR" sz="1200">
                <a:solidFill>
                  <a:schemeClr val="accent2"/>
                </a:solidFill>
                <a:latin typeface="Arial" panose="020B0604020202020204" pitchFamily="34" charset="0"/>
                <a:cs typeface="Arial" panose="020B0604020202020204" pitchFamily="34" charset="0"/>
              </a:endParaRPr>
            </a:p>
          </p:txBody>
        </p:sp>
      </p:grpSp>
      <p:grpSp>
        <p:nvGrpSpPr>
          <p:cNvPr id="30" name="Group 29"/>
          <p:cNvGrpSpPr/>
          <p:nvPr/>
        </p:nvGrpSpPr>
        <p:grpSpPr>
          <a:xfrm>
            <a:off x="1502682" y="5223428"/>
            <a:ext cx="354584" cy="880648"/>
            <a:chOff x="2058648" y="4562232"/>
            <a:chExt cx="354584" cy="880648"/>
          </a:xfrm>
        </p:grpSpPr>
        <p:sp>
          <p:nvSpPr>
            <p:cNvPr id="31" name="Line 19"/>
            <p:cNvSpPr>
              <a:spLocks noChangeShapeType="1"/>
            </p:cNvSpPr>
            <p:nvPr/>
          </p:nvSpPr>
          <p:spPr bwMode="auto">
            <a:xfrm>
              <a:off x="2234487"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2" name="TextBox 31"/>
            <p:cNvSpPr txBox="1"/>
            <p:nvPr/>
          </p:nvSpPr>
          <p:spPr>
            <a:xfrm>
              <a:off x="2058648" y="4611883"/>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3"/>
                  </a:solidFill>
                  <a:latin typeface="Arial" panose="020B0604020202020204" pitchFamily="34" charset="0"/>
                  <a:cs typeface="Arial" panose="020B0604020202020204" pitchFamily="34" charset="0"/>
                </a:rPr>
                <a:t>93</a:t>
              </a:r>
            </a:p>
            <a:p>
              <a:pPr algn="ctr"/>
              <a:r>
                <a:rPr lang="fr-FR" sz="1200" smtClean="0">
                  <a:solidFill>
                    <a:schemeClr val="accent2"/>
                  </a:solidFill>
                  <a:latin typeface="Arial" panose="020B0604020202020204" pitchFamily="34" charset="0"/>
                  <a:cs typeface="Arial" panose="020B0604020202020204" pitchFamily="34" charset="0"/>
                </a:rPr>
                <a:t>87</a:t>
              </a:r>
              <a:endParaRPr lang="fr-FR" sz="1200">
                <a:solidFill>
                  <a:schemeClr val="accent2"/>
                </a:solidFill>
                <a:latin typeface="Arial" panose="020B0604020202020204" pitchFamily="34" charset="0"/>
                <a:cs typeface="Arial" panose="020B0604020202020204" pitchFamily="34" charset="0"/>
              </a:endParaRPr>
            </a:p>
          </p:txBody>
        </p:sp>
      </p:grpSp>
      <p:sp>
        <p:nvSpPr>
          <p:cNvPr id="33" name="TextBox 32"/>
          <p:cNvSpPr txBox="1"/>
          <p:nvPr/>
        </p:nvSpPr>
        <p:spPr>
          <a:xfrm>
            <a:off x="2398035" y="5273079"/>
            <a:ext cx="184666" cy="276999"/>
          </a:xfrm>
          <a:prstGeom prst="rect">
            <a:avLst/>
          </a:prstGeom>
          <a:noFill/>
        </p:spPr>
        <p:txBody>
          <a:bodyPr wrap="none" rtlCol="0" anchor="t" anchorCtr="0">
            <a:spAutoFit/>
          </a:bodyPr>
          <a:lstStyle/>
          <a:p>
            <a:pPr algn="ctr"/>
            <a:endParaRPr lang="fr-FR" sz="1200">
              <a:solidFill>
                <a:srgbClr val="000000"/>
              </a:solidFill>
              <a:latin typeface="Arial" panose="020B0604020202020204" pitchFamily="34" charset="0"/>
              <a:cs typeface="Arial" panose="020B0604020202020204" pitchFamily="34" charset="0"/>
            </a:endParaRPr>
          </a:p>
        </p:txBody>
      </p:sp>
      <p:grpSp>
        <p:nvGrpSpPr>
          <p:cNvPr id="34" name="Group 33"/>
          <p:cNvGrpSpPr/>
          <p:nvPr/>
        </p:nvGrpSpPr>
        <p:grpSpPr>
          <a:xfrm>
            <a:off x="1810414" y="5223428"/>
            <a:ext cx="354584" cy="880648"/>
            <a:chOff x="2612861" y="4562232"/>
            <a:chExt cx="354584" cy="880648"/>
          </a:xfrm>
        </p:grpSpPr>
        <p:sp>
          <p:nvSpPr>
            <p:cNvPr id="35" name="Line 13"/>
            <p:cNvSpPr>
              <a:spLocks noChangeShapeType="1"/>
            </p:cNvSpPr>
            <p:nvPr/>
          </p:nvSpPr>
          <p:spPr bwMode="auto">
            <a:xfrm>
              <a:off x="2793103"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6" name="TextBox 35"/>
            <p:cNvSpPr txBox="1"/>
            <p:nvPr/>
          </p:nvSpPr>
          <p:spPr>
            <a:xfrm>
              <a:off x="2612861" y="4611883"/>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4</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3"/>
                  </a:solidFill>
                  <a:latin typeface="Arial" panose="020B0604020202020204" pitchFamily="34" charset="0"/>
                  <a:cs typeface="Arial" panose="020B0604020202020204" pitchFamily="34" charset="0"/>
                </a:rPr>
                <a:t>84</a:t>
              </a:r>
            </a:p>
            <a:p>
              <a:pPr algn="ctr"/>
              <a:r>
                <a:rPr lang="fr-FR" sz="1200" smtClean="0">
                  <a:solidFill>
                    <a:schemeClr val="accent2"/>
                  </a:solidFill>
                  <a:latin typeface="Arial" panose="020B0604020202020204" pitchFamily="34" charset="0"/>
                  <a:cs typeface="Arial" panose="020B0604020202020204" pitchFamily="34" charset="0"/>
                </a:rPr>
                <a:t>77</a:t>
              </a:r>
              <a:endParaRPr lang="fr-FR" sz="1200">
                <a:solidFill>
                  <a:schemeClr val="accent2"/>
                </a:solidFill>
                <a:latin typeface="Arial" panose="020B0604020202020204" pitchFamily="34" charset="0"/>
                <a:cs typeface="Arial" panose="020B0604020202020204" pitchFamily="34" charset="0"/>
              </a:endParaRPr>
            </a:p>
          </p:txBody>
        </p:sp>
      </p:grpSp>
      <p:grpSp>
        <p:nvGrpSpPr>
          <p:cNvPr id="37" name="Group 36"/>
          <p:cNvGrpSpPr/>
          <p:nvPr/>
        </p:nvGrpSpPr>
        <p:grpSpPr>
          <a:xfrm>
            <a:off x="2123199" y="5223428"/>
            <a:ext cx="354584" cy="880648"/>
            <a:chOff x="3195980" y="4562232"/>
            <a:chExt cx="354584" cy="880648"/>
          </a:xfrm>
        </p:grpSpPr>
        <p:sp>
          <p:nvSpPr>
            <p:cNvPr id="38" name="Line 12"/>
            <p:cNvSpPr>
              <a:spLocks noChangeShapeType="1"/>
            </p:cNvSpPr>
            <p:nvPr/>
          </p:nvSpPr>
          <p:spPr bwMode="auto">
            <a:xfrm>
              <a:off x="3368734"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9" name="TextBox 38"/>
            <p:cNvSpPr txBox="1"/>
            <p:nvPr/>
          </p:nvSpPr>
          <p:spPr>
            <a:xfrm>
              <a:off x="3195980" y="4611883"/>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6</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3"/>
                  </a:solidFill>
                  <a:latin typeface="Arial" panose="020B0604020202020204" pitchFamily="34" charset="0"/>
                  <a:cs typeface="Arial" panose="020B0604020202020204" pitchFamily="34" charset="0"/>
                </a:rPr>
                <a:t>74</a:t>
              </a:r>
            </a:p>
            <a:p>
              <a:pPr algn="ctr"/>
              <a:r>
                <a:rPr lang="fr-FR" sz="1200" smtClean="0">
                  <a:solidFill>
                    <a:schemeClr val="accent2"/>
                  </a:solidFill>
                  <a:latin typeface="Arial" panose="020B0604020202020204" pitchFamily="34" charset="0"/>
                  <a:cs typeface="Arial" panose="020B0604020202020204" pitchFamily="34" charset="0"/>
                </a:rPr>
                <a:t>61</a:t>
              </a:r>
            </a:p>
          </p:txBody>
        </p:sp>
      </p:grpSp>
      <p:grpSp>
        <p:nvGrpSpPr>
          <p:cNvPr id="40" name="Group 39"/>
          <p:cNvGrpSpPr/>
          <p:nvPr/>
        </p:nvGrpSpPr>
        <p:grpSpPr>
          <a:xfrm>
            <a:off x="2419934" y="5223428"/>
            <a:ext cx="354584" cy="880648"/>
            <a:chOff x="3755098" y="4562232"/>
            <a:chExt cx="354584" cy="880648"/>
          </a:xfrm>
        </p:grpSpPr>
        <p:sp>
          <p:nvSpPr>
            <p:cNvPr id="41" name="Line 14"/>
            <p:cNvSpPr>
              <a:spLocks noChangeShapeType="1"/>
            </p:cNvSpPr>
            <p:nvPr/>
          </p:nvSpPr>
          <p:spPr bwMode="auto">
            <a:xfrm>
              <a:off x="3933513"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42" name="TextBox 41"/>
            <p:cNvSpPr txBox="1"/>
            <p:nvPr/>
          </p:nvSpPr>
          <p:spPr>
            <a:xfrm>
              <a:off x="3755098" y="4611883"/>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8</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3"/>
                  </a:solidFill>
                  <a:latin typeface="Arial" panose="020B0604020202020204" pitchFamily="34" charset="0"/>
                  <a:cs typeface="Arial" panose="020B0604020202020204" pitchFamily="34" charset="0"/>
                </a:rPr>
                <a:t>61</a:t>
              </a:r>
            </a:p>
            <a:p>
              <a:pPr algn="ctr"/>
              <a:r>
                <a:rPr lang="fr-FR" sz="1200" smtClean="0">
                  <a:solidFill>
                    <a:schemeClr val="accent2"/>
                  </a:solidFill>
                  <a:latin typeface="Arial" panose="020B0604020202020204" pitchFamily="34" charset="0"/>
                  <a:cs typeface="Arial" panose="020B0604020202020204" pitchFamily="34" charset="0"/>
                </a:rPr>
                <a:t>45</a:t>
              </a:r>
              <a:endParaRPr lang="fr-FR" sz="1200">
                <a:solidFill>
                  <a:schemeClr val="accent2"/>
                </a:solidFill>
                <a:latin typeface="Arial" panose="020B0604020202020204" pitchFamily="34" charset="0"/>
                <a:cs typeface="Arial" panose="020B0604020202020204" pitchFamily="34" charset="0"/>
              </a:endParaRPr>
            </a:p>
          </p:txBody>
        </p:sp>
      </p:grpSp>
      <p:grpSp>
        <p:nvGrpSpPr>
          <p:cNvPr id="43" name="Group 42"/>
          <p:cNvGrpSpPr/>
          <p:nvPr/>
        </p:nvGrpSpPr>
        <p:grpSpPr>
          <a:xfrm>
            <a:off x="4195123" y="5223428"/>
            <a:ext cx="354584" cy="880648"/>
            <a:chOff x="4321735" y="4562232"/>
            <a:chExt cx="354584" cy="880648"/>
          </a:xfrm>
        </p:grpSpPr>
        <p:sp>
          <p:nvSpPr>
            <p:cNvPr id="44" name="Line 17"/>
            <p:cNvSpPr>
              <a:spLocks noChangeShapeType="1"/>
            </p:cNvSpPr>
            <p:nvPr/>
          </p:nvSpPr>
          <p:spPr bwMode="auto">
            <a:xfrm>
              <a:off x="4496621"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45" name="TextBox 44"/>
            <p:cNvSpPr txBox="1"/>
            <p:nvPr/>
          </p:nvSpPr>
          <p:spPr>
            <a:xfrm>
              <a:off x="4321735" y="4611883"/>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3"/>
                  </a:solidFill>
                  <a:latin typeface="Arial" panose="020B0604020202020204" pitchFamily="34" charset="0"/>
                  <a:cs typeface="Arial" panose="020B0604020202020204" pitchFamily="34" charset="0"/>
                </a:rPr>
                <a:t>7</a:t>
              </a:r>
            </a:p>
            <a:p>
              <a:pPr algn="ctr"/>
              <a:r>
                <a:rPr lang="fr-FR" sz="1200" smtClean="0">
                  <a:solidFill>
                    <a:schemeClr val="accent2"/>
                  </a:solidFill>
                  <a:latin typeface="Arial" panose="020B0604020202020204" pitchFamily="34" charset="0"/>
                  <a:cs typeface="Arial" panose="020B0604020202020204" pitchFamily="34" charset="0"/>
                </a:rPr>
                <a:t>3</a:t>
              </a:r>
              <a:endParaRPr lang="fr-FR" sz="1200">
                <a:solidFill>
                  <a:schemeClr val="accent2"/>
                </a:solidFill>
                <a:latin typeface="Arial" panose="020B0604020202020204" pitchFamily="34" charset="0"/>
                <a:cs typeface="Arial" panose="020B0604020202020204" pitchFamily="34" charset="0"/>
              </a:endParaRPr>
            </a:p>
          </p:txBody>
        </p:sp>
      </p:grpSp>
      <p:sp>
        <p:nvSpPr>
          <p:cNvPr id="46" name="TextBox 45"/>
          <p:cNvSpPr txBox="1"/>
          <p:nvPr/>
        </p:nvSpPr>
        <p:spPr>
          <a:xfrm>
            <a:off x="-49070" y="5272755"/>
            <a:ext cx="1263486" cy="830997"/>
          </a:xfrm>
          <a:prstGeom prst="rect">
            <a:avLst/>
          </a:prstGeom>
          <a:noFill/>
        </p:spPr>
        <p:txBody>
          <a:bodyPr wrap="none" rtlCol="0">
            <a:spAutoFit/>
          </a:bodyPr>
          <a:lstStyle/>
          <a:p>
            <a:pPr algn="r"/>
            <a:r>
              <a:rPr lang="fr-FR" sz="1200" dirty="0" smtClean="0"/>
              <a:t>N</a:t>
            </a:r>
          </a:p>
          <a:p>
            <a:pPr algn="r"/>
            <a:r>
              <a:rPr lang="fr-FR" sz="1200" dirty="0" smtClean="0">
                <a:solidFill>
                  <a:schemeClr val="accent3"/>
                </a:solidFill>
              </a:rPr>
              <a:t>Panitumumab +</a:t>
            </a:r>
            <a:br>
              <a:rPr lang="fr-FR" sz="1200" dirty="0" smtClean="0">
                <a:solidFill>
                  <a:schemeClr val="accent3"/>
                </a:solidFill>
              </a:rPr>
            </a:br>
            <a:r>
              <a:rPr lang="fr-FR" sz="1200" dirty="0" smtClean="0">
                <a:solidFill>
                  <a:schemeClr val="accent3"/>
                </a:solidFill>
              </a:rPr>
              <a:t>5FU/LV</a:t>
            </a:r>
          </a:p>
          <a:p>
            <a:pPr algn="r"/>
            <a:r>
              <a:rPr lang="fr-FR" sz="1200" dirty="0" smtClean="0">
                <a:solidFill>
                  <a:schemeClr val="accent2"/>
                </a:solidFill>
              </a:rPr>
              <a:t>Panitumumab</a:t>
            </a:r>
          </a:p>
        </p:txBody>
      </p:sp>
      <p:grpSp>
        <p:nvGrpSpPr>
          <p:cNvPr id="47" name="Group 46"/>
          <p:cNvGrpSpPr/>
          <p:nvPr/>
        </p:nvGrpSpPr>
        <p:grpSpPr>
          <a:xfrm>
            <a:off x="2723879" y="5223428"/>
            <a:ext cx="354584" cy="880648"/>
            <a:chOff x="1488835" y="4562232"/>
            <a:chExt cx="354584" cy="880648"/>
          </a:xfrm>
        </p:grpSpPr>
        <p:sp>
          <p:nvSpPr>
            <p:cNvPr id="48" name="Line 21"/>
            <p:cNvSpPr>
              <a:spLocks noChangeShapeType="1"/>
            </p:cNvSpPr>
            <p:nvPr/>
          </p:nvSpPr>
          <p:spPr bwMode="auto">
            <a:xfrm>
              <a:off x="1662288"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49" name="TextBox 48"/>
            <p:cNvSpPr txBox="1"/>
            <p:nvPr/>
          </p:nvSpPr>
          <p:spPr>
            <a:xfrm>
              <a:off x="1488835" y="4611883"/>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3"/>
                  </a:solidFill>
                  <a:latin typeface="Arial" panose="020B0604020202020204" pitchFamily="34" charset="0"/>
                  <a:cs typeface="Arial" panose="020B0604020202020204" pitchFamily="34" charset="0"/>
                </a:rPr>
                <a:t>45</a:t>
              </a:r>
            </a:p>
            <a:p>
              <a:pPr algn="ctr"/>
              <a:r>
                <a:rPr lang="fr-FR" sz="1200" smtClean="0">
                  <a:solidFill>
                    <a:schemeClr val="accent2"/>
                  </a:solidFill>
                  <a:latin typeface="Arial" panose="020B0604020202020204" pitchFamily="34" charset="0"/>
                  <a:cs typeface="Arial" panose="020B0604020202020204" pitchFamily="34" charset="0"/>
                </a:rPr>
                <a:t>36</a:t>
              </a:r>
              <a:endParaRPr lang="fr-FR" sz="1200">
                <a:solidFill>
                  <a:schemeClr val="accent2"/>
                </a:solidFill>
                <a:latin typeface="Arial" panose="020B0604020202020204" pitchFamily="34" charset="0"/>
                <a:cs typeface="Arial" panose="020B0604020202020204" pitchFamily="34" charset="0"/>
              </a:endParaRPr>
            </a:p>
          </p:txBody>
        </p:sp>
      </p:grpSp>
      <p:grpSp>
        <p:nvGrpSpPr>
          <p:cNvPr id="50" name="Group 49"/>
          <p:cNvGrpSpPr/>
          <p:nvPr/>
        </p:nvGrpSpPr>
        <p:grpSpPr>
          <a:xfrm>
            <a:off x="3023876" y="5223429"/>
            <a:ext cx="354584" cy="880648"/>
            <a:chOff x="2058649" y="4562232"/>
            <a:chExt cx="354584" cy="880648"/>
          </a:xfrm>
        </p:grpSpPr>
        <p:sp>
          <p:nvSpPr>
            <p:cNvPr id="51" name="Line 19"/>
            <p:cNvSpPr>
              <a:spLocks noChangeShapeType="1"/>
            </p:cNvSpPr>
            <p:nvPr/>
          </p:nvSpPr>
          <p:spPr bwMode="auto">
            <a:xfrm>
              <a:off x="2234487"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52" name="TextBox 51"/>
            <p:cNvSpPr txBox="1"/>
            <p:nvPr/>
          </p:nvSpPr>
          <p:spPr>
            <a:xfrm>
              <a:off x="2058649" y="4611883"/>
              <a:ext cx="354584" cy="830997"/>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12</a:t>
              </a:r>
            </a:p>
            <a:p>
              <a:pPr algn="ctr"/>
              <a:endParaRPr lang="fr-FR" sz="1200" dirty="0" smtClean="0">
                <a:solidFill>
                  <a:srgbClr val="000000"/>
                </a:solidFill>
                <a:latin typeface="Arial" panose="020B0604020202020204" pitchFamily="34" charset="0"/>
                <a:cs typeface="Arial" panose="020B0604020202020204" pitchFamily="34" charset="0"/>
              </a:endParaRPr>
            </a:p>
            <a:p>
              <a:pPr algn="ctr"/>
              <a:r>
                <a:rPr lang="fr-FR" sz="1200" dirty="0" smtClean="0">
                  <a:solidFill>
                    <a:schemeClr val="accent3"/>
                  </a:solidFill>
                  <a:latin typeface="Arial" panose="020B0604020202020204" pitchFamily="34" charset="0"/>
                  <a:cs typeface="Arial" panose="020B0604020202020204" pitchFamily="34" charset="0"/>
                </a:rPr>
                <a:t>36</a:t>
              </a:r>
            </a:p>
            <a:p>
              <a:pPr algn="ctr"/>
              <a:r>
                <a:rPr lang="fr-FR" sz="1200" dirty="0" smtClean="0">
                  <a:solidFill>
                    <a:schemeClr val="accent2"/>
                  </a:solidFill>
                  <a:latin typeface="Arial" panose="020B0604020202020204" pitchFamily="34" charset="0"/>
                  <a:cs typeface="Arial" panose="020B0604020202020204" pitchFamily="34" charset="0"/>
                </a:rPr>
                <a:t>21</a:t>
              </a:r>
              <a:endParaRPr lang="fr-FR" sz="1200" dirty="0">
                <a:solidFill>
                  <a:schemeClr val="accent2"/>
                </a:solidFill>
                <a:latin typeface="Arial" panose="020B0604020202020204" pitchFamily="34" charset="0"/>
                <a:cs typeface="Arial" panose="020B0604020202020204" pitchFamily="34" charset="0"/>
              </a:endParaRPr>
            </a:p>
          </p:txBody>
        </p:sp>
      </p:grpSp>
      <p:grpSp>
        <p:nvGrpSpPr>
          <p:cNvPr id="53" name="Group 52"/>
          <p:cNvGrpSpPr/>
          <p:nvPr/>
        </p:nvGrpSpPr>
        <p:grpSpPr>
          <a:xfrm>
            <a:off x="3315188" y="5223428"/>
            <a:ext cx="354584" cy="880648"/>
            <a:chOff x="2612861" y="4562232"/>
            <a:chExt cx="354584" cy="880648"/>
          </a:xfrm>
        </p:grpSpPr>
        <p:sp>
          <p:nvSpPr>
            <p:cNvPr id="54" name="Line 13"/>
            <p:cNvSpPr>
              <a:spLocks noChangeShapeType="1"/>
            </p:cNvSpPr>
            <p:nvPr/>
          </p:nvSpPr>
          <p:spPr bwMode="auto">
            <a:xfrm>
              <a:off x="2793103"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55" name="TextBox 54"/>
            <p:cNvSpPr txBox="1"/>
            <p:nvPr/>
          </p:nvSpPr>
          <p:spPr>
            <a:xfrm>
              <a:off x="2612861" y="4611883"/>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14</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3"/>
                  </a:solidFill>
                  <a:latin typeface="Arial" panose="020B0604020202020204" pitchFamily="34" charset="0"/>
                  <a:cs typeface="Arial" panose="020B0604020202020204" pitchFamily="34" charset="0"/>
                </a:rPr>
                <a:t>26</a:t>
              </a:r>
            </a:p>
            <a:p>
              <a:pPr algn="ctr"/>
              <a:r>
                <a:rPr lang="fr-FR" sz="1200" smtClean="0">
                  <a:solidFill>
                    <a:schemeClr val="accent2"/>
                  </a:solidFill>
                  <a:latin typeface="Arial" panose="020B0604020202020204" pitchFamily="34" charset="0"/>
                  <a:cs typeface="Arial" panose="020B0604020202020204" pitchFamily="34" charset="0"/>
                </a:rPr>
                <a:t>12</a:t>
              </a:r>
              <a:endParaRPr lang="fr-FR" sz="1200">
                <a:solidFill>
                  <a:schemeClr val="accent2"/>
                </a:solidFill>
                <a:latin typeface="Arial" panose="020B0604020202020204" pitchFamily="34" charset="0"/>
                <a:cs typeface="Arial" panose="020B0604020202020204" pitchFamily="34" charset="0"/>
              </a:endParaRPr>
            </a:p>
          </p:txBody>
        </p:sp>
      </p:grpSp>
      <p:grpSp>
        <p:nvGrpSpPr>
          <p:cNvPr id="56" name="Group 55"/>
          <p:cNvGrpSpPr/>
          <p:nvPr/>
        </p:nvGrpSpPr>
        <p:grpSpPr>
          <a:xfrm>
            <a:off x="3611270" y="5223428"/>
            <a:ext cx="356187" cy="880648"/>
            <a:chOff x="3195179" y="4562232"/>
            <a:chExt cx="356187" cy="880648"/>
          </a:xfrm>
        </p:grpSpPr>
        <p:sp>
          <p:nvSpPr>
            <p:cNvPr id="57" name="Line 12"/>
            <p:cNvSpPr>
              <a:spLocks noChangeShapeType="1"/>
            </p:cNvSpPr>
            <p:nvPr/>
          </p:nvSpPr>
          <p:spPr bwMode="auto">
            <a:xfrm>
              <a:off x="3368734"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58" name="TextBox 57"/>
            <p:cNvSpPr txBox="1"/>
            <p:nvPr/>
          </p:nvSpPr>
          <p:spPr>
            <a:xfrm>
              <a:off x="3195179" y="4611883"/>
              <a:ext cx="356187"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16</a:t>
              </a:r>
            </a:p>
            <a:p>
              <a:pPr algn="ctr"/>
              <a:endParaRPr lang="fr-FR" sz="1200" smtClean="0">
                <a:solidFill>
                  <a:srgbClr val="000000"/>
                </a:solidFill>
                <a:latin typeface="Arial" panose="020B0604020202020204" pitchFamily="34" charset="0"/>
                <a:cs typeface="Arial" panose="020B0604020202020204" pitchFamily="34" charset="0"/>
              </a:endParaRPr>
            </a:p>
            <a:p>
              <a:pPr algn="r"/>
              <a:r>
                <a:rPr lang="fr-FR" sz="1200" smtClean="0">
                  <a:solidFill>
                    <a:schemeClr val="accent3"/>
                  </a:solidFill>
                  <a:latin typeface="Arial" panose="020B0604020202020204" pitchFamily="34" charset="0"/>
                  <a:cs typeface="Arial" panose="020B0604020202020204" pitchFamily="34" charset="0"/>
                </a:rPr>
                <a:t>17</a:t>
              </a:r>
            </a:p>
            <a:p>
              <a:pPr algn="r"/>
              <a:r>
                <a:rPr lang="fr-FR" sz="1200" smtClean="0">
                  <a:solidFill>
                    <a:schemeClr val="accent2"/>
                  </a:solidFill>
                  <a:latin typeface="Arial" panose="020B0604020202020204" pitchFamily="34" charset="0"/>
                  <a:cs typeface="Arial" panose="020B0604020202020204" pitchFamily="34" charset="0"/>
                </a:rPr>
                <a:t>6</a:t>
              </a:r>
              <a:endParaRPr lang="fr-FR" sz="1200">
                <a:solidFill>
                  <a:schemeClr val="accent2"/>
                </a:solidFill>
                <a:latin typeface="Arial" panose="020B0604020202020204" pitchFamily="34" charset="0"/>
                <a:cs typeface="Arial" panose="020B0604020202020204" pitchFamily="34" charset="0"/>
              </a:endParaRPr>
            </a:p>
          </p:txBody>
        </p:sp>
      </p:grpSp>
      <p:grpSp>
        <p:nvGrpSpPr>
          <p:cNvPr id="59" name="Group 58"/>
          <p:cNvGrpSpPr/>
          <p:nvPr/>
        </p:nvGrpSpPr>
        <p:grpSpPr>
          <a:xfrm>
            <a:off x="3892103" y="5223428"/>
            <a:ext cx="356187" cy="880648"/>
            <a:chOff x="3754297" y="4562232"/>
            <a:chExt cx="356187" cy="880648"/>
          </a:xfrm>
        </p:grpSpPr>
        <p:sp>
          <p:nvSpPr>
            <p:cNvPr id="60" name="Line 14"/>
            <p:cNvSpPr>
              <a:spLocks noChangeShapeType="1"/>
            </p:cNvSpPr>
            <p:nvPr/>
          </p:nvSpPr>
          <p:spPr bwMode="auto">
            <a:xfrm>
              <a:off x="3933513"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61" name="TextBox 60"/>
            <p:cNvSpPr txBox="1"/>
            <p:nvPr/>
          </p:nvSpPr>
          <p:spPr>
            <a:xfrm>
              <a:off x="3754297" y="4611883"/>
              <a:ext cx="356187"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18</a:t>
              </a:r>
            </a:p>
            <a:p>
              <a:pPr algn="ctr"/>
              <a:endParaRPr lang="fr-FR" sz="1200" smtClean="0">
                <a:solidFill>
                  <a:srgbClr val="000000"/>
                </a:solidFill>
                <a:latin typeface="Arial" panose="020B0604020202020204" pitchFamily="34" charset="0"/>
                <a:cs typeface="Arial" panose="020B0604020202020204" pitchFamily="34" charset="0"/>
              </a:endParaRPr>
            </a:p>
            <a:p>
              <a:pPr algn="r"/>
              <a:r>
                <a:rPr lang="fr-FR" sz="1200" smtClean="0">
                  <a:solidFill>
                    <a:schemeClr val="accent3"/>
                  </a:solidFill>
                  <a:latin typeface="Arial" panose="020B0604020202020204" pitchFamily="34" charset="0"/>
                  <a:cs typeface="Arial" panose="020B0604020202020204" pitchFamily="34" charset="0"/>
                </a:rPr>
                <a:t>13</a:t>
              </a:r>
            </a:p>
            <a:p>
              <a:pPr algn="r"/>
              <a:r>
                <a:rPr lang="fr-FR" sz="1200" smtClean="0">
                  <a:solidFill>
                    <a:schemeClr val="accent2"/>
                  </a:solidFill>
                  <a:latin typeface="Arial" panose="020B0604020202020204" pitchFamily="34" charset="0"/>
                  <a:cs typeface="Arial" panose="020B0604020202020204" pitchFamily="34" charset="0"/>
                </a:rPr>
                <a:t>4</a:t>
              </a:r>
              <a:endParaRPr lang="fr-FR" sz="1200">
                <a:solidFill>
                  <a:schemeClr val="accent2"/>
                </a:solidFill>
                <a:latin typeface="Arial" panose="020B0604020202020204" pitchFamily="34" charset="0"/>
                <a:cs typeface="Arial" panose="020B0604020202020204" pitchFamily="34" charset="0"/>
              </a:endParaRPr>
            </a:p>
          </p:txBody>
        </p:sp>
      </p:grpSp>
      <p:sp>
        <p:nvSpPr>
          <p:cNvPr id="62" name="Rectangle 61"/>
          <p:cNvSpPr/>
          <p:nvPr/>
        </p:nvSpPr>
        <p:spPr>
          <a:xfrm>
            <a:off x="1567201" y="4717627"/>
            <a:ext cx="2529446" cy="461665"/>
          </a:xfrm>
          <a:prstGeom prst="rect">
            <a:avLst/>
          </a:prstGeom>
        </p:spPr>
        <p:txBody>
          <a:bodyPr wrap="square">
            <a:spAutoFit/>
          </a:bodyPr>
          <a:lstStyle/>
          <a:p>
            <a:r>
              <a:rPr lang="fr-FR" sz="1200" smtClean="0">
                <a:solidFill>
                  <a:schemeClr val="accent3"/>
                </a:solidFill>
              </a:rPr>
              <a:t>Panitumumab + 5FU/LV</a:t>
            </a:r>
          </a:p>
          <a:p>
            <a:r>
              <a:rPr lang="fr-FR" sz="1200" smtClean="0">
                <a:solidFill>
                  <a:schemeClr val="accent2"/>
                </a:solidFill>
              </a:rPr>
              <a:t>Panitumumab</a:t>
            </a:r>
            <a:endParaRPr lang="fr-FR" sz="1200">
              <a:solidFill>
                <a:schemeClr val="accent2"/>
              </a:solidFill>
            </a:endParaRPr>
          </a:p>
        </p:txBody>
      </p:sp>
      <p:sp>
        <p:nvSpPr>
          <p:cNvPr id="63" name="Freeform 62"/>
          <p:cNvSpPr>
            <a:spLocks/>
          </p:cNvSpPr>
          <p:nvPr/>
        </p:nvSpPr>
        <p:spPr bwMode="auto">
          <a:xfrm>
            <a:off x="5788736" y="3010421"/>
            <a:ext cx="3016808" cy="22126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64" name="Line 6"/>
          <p:cNvSpPr>
            <a:spLocks noChangeShapeType="1"/>
          </p:cNvSpPr>
          <p:nvPr/>
        </p:nvSpPr>
        <p:spPr bwMode="auto">
          <a:xfrm>
            <a:off x="5718394" y="3010420"/>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65" name="Line 7"/>
          <p:cNvSpPr>
            <a:spLocks noChangeShapeType="1"/>
          </p:cNvSpPr>
          <p:nvPr/>
        </p:nvSpPr>
        <p:spPr bwMode="auto">
          <a:xfrm>
            <a:off x="5718394" y="3430033"/>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66" name="Line 8"/>
          <p:cNvSpPr>
            <a:spLocks noChangeShapeType="1"/>
          </p:cNvSpPr>
          <p:nvPr/>
        </p:nvSpPr>
        <p:spPr bwMode="auto">
          <a:xfrm>
            <a:off x="5718394" y="3840452"/>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67" name="Line 9"/>
          <p:cNvSpPr>
            <a:spLocks noChangeShapeType="1"/>
          </p:cNvSpPr>
          <p:nvPr/>
        </p:nvSpPr>
        <p:spPr bwMode="auto">
          <a:xfrm>
            <a:off x="5718394" y="4264662"/>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68" name="Line 10"/>
          <p:cNvSpPr>
            <a:spLocks noChangeShapeType="1"/>
          </p:cNvSpPr>
          <p:nvPr/>
        </p:nvSpPr>
        <p:spPr bwMode="auto">
          <a:xfrm>
            <a:off x="5718394" y="4679679"/>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69" name="Line 11"/>
          <p:cNvSpPr>
            <a:spLocks noChangeShapeType="1"/>
          </p:cNvSpPr>
          <p:nvPr/>
        </p:nvSpPr>
        <p:spPr bwMode="auto">
          <a:xfrm>
            <a:off x="5718394" y="5099294"/>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70" name="TextBox 69"/>
          <p:cNvSpPr txBox="1"/>
          <p:nvPr/>
        </p:nvSpPr>
        <p:spPr>
          <a:xfrm rot="16200000">
            <a:off x="4910189" y="3984792"/>
            <a:ext cx="489813" cy="276999"/>
          </a:xfrm>
          <a:prstGeom prst="rect">
            <a:avLst/>
          </a:prstGeom>
          <a:noFill/>
        </p:spPr>
        <p:txBody>
          <a:bodyPr wrap="none" rtlCol="0">
            <a:spAutoFit/>
          </a:bodyPr>
          <a:lstStyle/>
          <a:p>
            <a:pPr algn="ctr" fontAlgn="base">
              <a:spcBef>
                <a:spcPct val="0"/>
              </a:spcBef>
              <a:spcAft>
                <a:spcPct val="0"/>
              </a:spcAft>
            </a:pPr>
            <a:r>
              <a:rPr lang="fr-FR" sz="1200" smtClean="0">
                <a:latin typeface="Arial" panose="020B0604020202020204" pitchFamily="34" charset="0"/>
                <a:cs typeface="Arial" panose="020B0604020202020204" pitchFamily="34" charset="0"/>
              </a:rPr>
              <a:t>SSP</a:t>
            </a:r>
            <a:endParaRPr lang="fr-FR" sz="1200">
              <a:latin typeface="Arial" panose="020B0604020202020204" pitchFamily="34" charset="0"/>
              <a:cs typeface="Arial" panose="020B0604020202020204" pitchFamily="34" charset="0"/>
            </a:endParaRPr>
          </a:p>
        </p:txBody>
      </p:sp>
      <p:sp>
        <p:nvSpPr>
          <p:cNvPr id="71" name="TextBox 70"/>
          <p:cNvSpPr txBox="1"/>
          <p:nvPr/>
        </p:nvSpPr>
        <p:spPr>
          <a:xfrm>
            <a:off x="7088296" y="5439533"/>
            <a:ext cx="509575" cy="276999"/>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Mois</a:t>
            </a:r>
            <a:endParaRPr lang="fr-FR" sz="1200" dirty="0">
              <a:latin typeface="Arial" panose="020B0604020202020204" pitchFamily="34" charset="0"/>
              <a:cs typeface="Arial" panose="020B0604020202020204" pitchFamily="34" charset="0"/>
            </a:endParaRPr>
          </a:p>
        </p:txBody>
      </p:sp>
      <p:sp>
        <p:nvSpPr>
          <p:cNvPr id="72" name="TextBox 71"/>
          <p:cNvSpPr txBox="1"/>
          <p:nvPr/>
        </p:nvSpPr>
        <p:spPr>
          <a:xfrm>
            <a:off x="5321024" y="2869550"/>
            <a:ext cx="397865"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1,0</a:t>
            </a:r>
            <a:endParaRPr lang="fr-FR" sz="1200">
              <a:latin typeface="Arial" panose="020B0604020202020204" pitchFamily="34" charset="0"/>
              <a:cs typeface="Arial" panose="020B0604020202020204" pitchFamily="34" charset="0"/>
            </a:endParaRPr>
          </a:p>
        </p:txBody>
      </p:sp>
      <p:sp>
        <p:nvSpPr>
          <p:cNvPr id="73" name="TextBox 72"/>
          <p:cNvSpPr txBox="1"/>
          <p:nvPr/>
        </p:nvSpPr>
        <p:spPr>
          <a:xfrm>
            <a:off x="5321025" y="3290817"/>
            <a:ext cx="397866"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0,8</a:t>
            </a:r>
            <a:endParaRPr lang="fr-FR" sz="1200">
              <a:latin typeface="Arial" panose="020B0604020202020204" pitchFamily="34" charset="0"/>
              <a:cs typeface="Arial" panose="020B0604020202020204" pitchFamily="34" charset="0"/>
            </a:endParaRPr>
          </a:p>
        </p:txBody>
      </p:sp>
      <p:sp>
        <p:nvSpPr>
          <p:cNvPr id="74" name="TextBox 73"/>
          <p:cNvSpPr txBox="1"/>
          <p:nvPr/>
        </p:nvSpPr>
        <p:spPr>
          <a:xfrm>
            <a:off x="5321025" y="3701039"/>
            <a:ext cx="397866"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0,6</a:t>
            </a:r>
            <a:endParaRPr lang="fr-FR" sz="1200">
              <a:latin typeface="Arial" panose="020B0604020202020204" pitchFamily="34" charset="0"/>
              <a:cs typeface="Arial" panose="020B0604020202020204" pitchFamily="34" charset="0"/>
            </a:endParaRPr>
          </a:p>
        </p:txBody>
      </p:sp>
      <p:sp>
        <p:nvSpPr>
          <p:cNvPr id="75" name="TextBox 74"/>
          <p:cNvSpPr txBox="1"/>
          <p:nvPr/>
        </p:nvSpPr>
        <p:spPr>
          <a:xfrm>
            <a:off x="5321025" y="4125054"/>
            <a:ext cx="397866"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0,4</a:t>
            </a:r>
            <a:endParaRPr lang="fr-FR" sz="1200">
              <a:latin typeface="Arial" panose="020B0604020202020204" pitchFamily="34" charset="0"/>
              <a:cs typeface="Arial" panose="020B0604020202020204" pitchFamily="34" charset="0"/>
            </a:endParaRPr>
          </a:p>
        </p:txBody>
      </p:sp>
      <p:sp>
        <p:nvSpPr>
          <p:cNvPr id="76" name="TextBox 75"/>
          <p:cNvSpPr txBox="1"/>
          <p:nvPr/>
        </p:nvSpPr>
        <p:spPr>
          <a:xfrm>
            <a:off x="5321025" y="4539873"/>
            <a:ext cx="397866"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0,2</a:t>
            </a:r>
            <a:endParaRPr lang="fr-FR" sz="1200">
              <a:latin typeface="Arial" panose="020B0604020202020204" pitchFamily="34" charset="0"/>
              <a:cs typeface="Arial" panose="020B0604020202020204" pitchFamily="34" charset="0"/>
            </a:endParaRPr>
          </a:p>
        </p:txBody>
      </p:sp>
      <p:sp>
        <p:nvSpPr>
          <p:cNvPr id="77" name="TextBox 76"/>
          <p:cNvSpPr txBox="1"/>
          <p:nvPr/>
        </p:nvSpPr>
        <p:spPr>
          <a:xfrm>
            <a:off x="5321028" y="4959289"/>
            <a:ext cx="397866"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0,0</a:t>
            </a:r>
            <a:endParaRPr lang="fr-FR" sz="1200">
              <a:latin typeface="Arial" panose="020B0604020202020204" pitchFamily="34" charset="0"/>
              <a:cs typeface="Arial" panose="020B0604020202020204" pitchFamily="34" charset="0"/>
            </a:endParaRPr>
          </a:p>
        </p:txBody>
      </p:sp>
      <p:grpSp>
        <p:nvGrpSpPr>
          <p:cNvPr id="78" name="Group 77"/>
          <p:cNvGrpSpPr/>
          <p:nvPr/>
        </p:nvGrpSpPr>
        <p:grpSpPr>
          <a:xfrm>
            <a:off x="5618887" y="5223428"/>
            <a:ext cx="354584" cy="880648"/>
            <a:chOff x="1488835" y="4562232"/>
            <a:chExt cx="354584" cy="880648"/>
          </a:xfrm>
        </p:grpSpPr>
        <p:sp>
          <p:nvSpPr>
            <p:cNvPr id="79" name="Line 21"/>
            <p:cNvSpPr>
              <a:spLocks noChangeShapeType="1"/>
            </p:cNvSpPr>
            <p:nvPr/>
          </p:nvSpPr>
          <p:spPr bwMode="auto">
            <a:xfrm>
              <a:off x="1662288"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80" name="TextBox 79"/>
            <p:cNvSpPr txBox="1"/>
            <p:nvPr/>
          </p:nvSpPr>
          <p:spPr>
            <a:xfrm>
              <a:off x="1488835" y="4611883"/>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3"/>
                  </a:solidFill>
                  <a:latin typeface="Arial" panose="020B0604020202020204" pitchFamily="34" charset="0"/>
                  <a:cs typeface="Arial" panose="020B0604020202020204" pitchFamily="34" charset="0"/>
                </a:rPr>
                <a:t>19</a:t>
              </a:r>
            </a:p>
            <a:p>
              <a:pPr algn="ctr"/>
              <a:r>
                <a:rPr lang="fr-FR" sz="1200" smtClean="0">
                  <a:solidFill>
                    <a:schemeClr val="accent2"/>
                  </a:solidFill>
                  <a:latin typeface="Arial" panose="020B0604020202020204" pitchFamily="34" charset="0"/>
                  <a:cs typeface="Arial" panose="020B0604020202020204" pitchFamily="34" charset="0"/>
                </a:rPr>
                <a:t>22</a:t>
              </a:r>
              <a:endParaRPr lang="fr-FR" sz="1200">
                <a:solidFill>
                  <a:schemeClr val="accent2"/>
                </a:solidFill>
                <a:latin typeface="Arial" panose="020B0604020202020204" pitchFamily="34" charset="0"/>
                <a:cs typeface="Arial" panose="020B0604020202020204" pitchFamily="34" charset="0"/>
              </a:endParaRPr>
            </a:p>
          </p:txBody>
        </p:sp>
      </p:grpSp>
      <p:grpSp>
        <p:nvGrpSpPr>
          <p:cNvPr id="81" name="Group 80"/>
          <p:cNvGrpSpPr/>
          <p:nvPr/>
        </p:nvGrpSpPr>
        <p:grpSpPr>
          <a:xfrm>
            <a:off x="5942219" y="5223428"/>
            <a:ext cx="354584" cy="880648"/>
            <a:chOff x="2058648" y="4562232"/>
            <a:chExt cx="354584" cy="880648"/>
          </a:xfrm>
        </p:grpSpPr>
        <p:sp>
          <p:nvSpPr>
            <p:cNvPr id="82" name="Line 19"/>
            <p:cNvSpPr>
              <a:spLocks noChangeShapeType="1"/>
            </p:cNvSpPr>
            <p:nvPr/>
          </p:nvSpPr>
          <p:spPr bwMode="auto">
            <a:xfrm>
              <a:off x="2234487"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3" name="TextBox 82"/>
            <p:cNvSpPr txBox="1"/>
            <p:nvPr/>
          </p:nvSpPr>
          <p:spPr>
            <a:xfrm>
              <a:off x="2058648" y="4611883"/>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3"/>
                  </a:solidFill>
                  <a:latin typeface="Arial" panose="020B0604020202020204" pitchFamily="34" charset="0"/>
                  <a:cs typeface="Arial" panose="020B0604020202020204" pitchFamily="34" charset="0"/>
                </a:rPr>
                <a:t>16</a:t>
              </a:r>
            </a:p>
            <a:p>
              <a:pPr algn="ctr"/>
              <a:r>
                <a:rPr lang="fr-FR" sz="1200" smtClean="0">
                  <a:solidFill>
                    <a:schemeClr val="accent2"/>
                  </a:solidFill>
                  <a:latin typeface="Arial" panose="020B0604020202020204" pitchFamily="34" charset="0"/>
                  <a:cs typeface="Arial" panose="020B0604020202020204" pitchFamily="34" charset="0"/>
                </a:rPr>
                <a:t>17</a:t>
              </a:r>
              <a:endParaRPr lang="fr-FR" sz="1200">
                <a:solidFill>
                  <a:schemeClr val="accent2"/>
                </a:solidFill>
                <a:latin typeface="Arial" panose="020B0604020202020204" pitchFamily="34" charset="0"/>
                <a:cs typeface="Arial" panose="020B0604020202020204" pitchFamily="34" charset="0"/>
              </a:endParaRPr>
            </a:p>
          </p:txBody>
        </p:sp>
      </p:grpSp>
      <p:sp>
        <p:nvSpPr>
          <p:cNvPr id="84" name="TextBox 83"/>
          <p:cNvSpPr txBox="1"/>
          <p:nvPr/>
        </p:nvSpPr>
        <p:spPr>
          <a:xfrm>
            <a:off x="6837572" y="5273079"/>
            <a:ext cx="184666" cy="276999"/>
          </a:xfrm>
          <a:prstGeom prst="rect">
            <a:avLst/>
          </a:prstGeom>
          <a:noFill/>
        </p:spPr>
        <p:txBody>
          <a:bodyPr wrap="none" rtlCol="0" anchor="t" anchorCtr="0">
            <a:spAutoFit/>
          </a:bodyPr>
          <a:lstStyle/>
          <a:p>
            <a:pPr algn="ctr"/>
            <a:endParaRPr lang="fr-FR" sz="1200">
              <a:solidFill>
                <a:srgbClr val="000000"/>
              </a:solidFill>
              <a:latin typeface="Arial" panose="020B0604020202020204" pitchFamily="34" charset="0"/>
              <a:cs typeface="Arial" panose="020B0604020202020204" pitchFamily="34" charset="0"/>
            </a:endParaRPr>
          </a:p>
        </p:txBody>
      </p:sp>
      <p:grpSp>
        <p:nvGrpSpPr>
          <p:cNvPr id="85" name="Group 84"/>
          <p:cNvGrpSpPr/>
          <p:nvPr/>
        </p:nvGrpSpPr>
        <p:grpSpPr>
          <a:xfrm>
            <a:off x="6249951" y="5223428"/>
            <a:ext cx="354584" cy="880648"/>
            <a:chOff x="2612861" y="4562232"/>
            <a:chExt cx="354584" cy="880648"/>
          </a:xfrm>
        </p:grpSpPr>
        <p:sp>
          <p:nvSpPr>
            <p:cNvPr id="86" name="Line 13"/>
            <p:cNvSpPr>
              <a:spLocks noChangeShapeType="1"/>
            </p:cNvSpPr>
            <p:nvPr/>
          </p:nvSpPr>
          <p:spPr bwMode="auto">
            <a:xfrm>
              <a:off x="2793103"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7" name="TextBox 86"/>
            <p:cNvSpPr txBox="1"/>
            <p:nvPr/>
          </p:nvSpPr>
          <p:spPr>
            <a:xfrm>
              <a:off x="2612861" y="4611883"/>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4</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3"/>
                  </a:solidFill>
                  <a:latin typeface="Arial" panose="020B0604020202020204" pitchFamily="34" charset="0"/>
                  <a:cs typeface="Arial" panose="020B0604020202020204" pitchFamily="34" charset="0"/>
                </a:rPr>
                <a:t>14</a:t>
              </a:r>
            </a:p>
            <a:p>
              <a:pPr algn="ctr"/>
              <a:r>
                <a:rPr lang="fr-FR" sz="1200" smtClean="0">
                  <a:solidFill>
                    <a:schemeClr val="accent2"/>
                  </a:solidFill>
                  <a:latin typeface="Arial" panose="020B0604020202020204" pitchFamily="34" charset="0"/>
                  <a:cs typeface="Arial" panose="020B0604020202020204" pitchFamily="34" charset="0"/>
                </a:rPr>
                <a:t>16</a:t>
              </a:r>
              <a:endParaRPr lang="fr-FR" sz="1200">
                <a:solidFill>
                  <a:schemeClr val="accent2"/>
                </a:solidFill>
                <a:latin typeface="Arial" panose="020B0604020202020204" pitchFamily="34" charset="0"/>
                <a:cs typeface="Arial" panose="020B0604020202020204" pitchFamily="34" charset="0"/>
              </a:endParaRPr>
            </a:p>
          </p:txBody>
        </p:sp>
      </p:grpSp>
      <p:grpSp>
        <p:nvGrpSpPr>
          <p:cNvPr id="88" name="Group 87"/>
          <p:cNvGrpSpPr/>
          <p:nvPr/>
        </p:nvGrpSpPr>
        <p:grpSpPr>
          <a:xfrm>
            <a:off x="6562736" y="5223428"/>
            <a:ext cx="354584" cy="880648"/>
            <a:chOff x="3195980" y="4562232"/>
            <a:chExt cx="354584" cy="880648"/>
          </a:xfrm>
        </p:grpSpPr>
        <p:sp>
          <p:nvSpPr>
            <p:cNvPr id="89" name="Line 12"/>
            <p:cNvSpPr>
              <a:spLocks noChangeShapeType="1"/>
            </p:cNvSpPr>
            <p:nvPr/>
          </p:nvSpPr>
          <p:spPr bwMode="auto">
            <a:xfrm>
              <a:off x="3368734"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90" name="TextBox 89"/>
            <p:cNvSpPr txBox="1"/>
            <p:nvPr/>
          </p:nvSpPr>
          <p:spPr>
            <a:xfrm>
              <a:off x="3195980" y="4611883"/>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6</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3"/>
                  </a:solidFill>
                  <a:latin typeface="Arial" panose="020B0604020202020204" pitchFamily="34" charset="0"/>
                  <a:cs typeface="Arial" panose="020B0604020202020204" pitchFamily="34" charset="0"/>
                </a:rPr>
                <a:t>12</a:t>
              </a:r>
            </a:p>
            <a:p>
              <a:pPr algn="ctr"/>
              <a:r>
                <a:rPr lang="fr-FR" sz="1200" smtClean="0">
                  <a:solidFill>
                    <a:schemeClr val="accent2"/>
                  </a:solidFill>
                  <a:latin typeface="Arial" panose="020B0604020202020204" pitchFamily="34" charset="0"/>
                  <a:cs typeface="Arial" panose="020B0604020202020204" pitchFamily="34" charset="0"/>
                </a:rPr>
                <a:t>14</a:t>
              </a:r>
            </a:p>
          </p:txBody>
        </p:sp>
      </p:grpSp>
      <p:grpSp>
        <p:nvGrpSpPr>
          <p:cNvPr id="91" name="Group 90"/>
          <p:cNvGrpSpPr/>
          <p:nvPr/>
        </p:nvGrpSpPr>
        <p:grpSpPr>
          <a:xfrm>
            <a:off x="6901950" y="5231895"/>
            <a:ext cx="269626" cy="880648"/>
            <a:chOff x="3797577" y="4562232"/>
            <a:chExt cx="269626" cy="880648"/>
          </a:xfrm>
        </p:grpSpPr>
        <p:sp>
          <p:nvSpPr>
            <p:cNvPr id="92" name="Line 14"/>
            <p:cNvSpPr>
              <a:spLocks noChangeShapeType="1"/>
            </p:cNvSpPr>
            <p:nvPr/>
          </p:nvSpPr>
          <p:spPr bwMode="auto">
            <a:xfrm>
              <a:off x="3933513"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93" name="TextBox 92"/>
            <p:cNvSpPr txBox="1"/>
            <p:nvPr/>
          </p:nvSpPr>
          <p:spPr>
            <a:xfrm>
              <a:off x="3797577" y="4611883"/>
              <a:ext cx="269626" cy="830997"/>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8</a:t>
              </a:r>
            </a:p>
            <a:p>
              <a:pPr algn="ctr"/>
              <a:endParaRPr lang="fr-FR" sz="1200" dirty="0" smtClean="0">
                <a:solidFill>
                  <a:srgbClr val="000000"/>
                </a:solidFill>
                <a:latin typeface="Arial" panose="020B0604020202020204" pitchFamily="34" charset="0"/>
                <a:cs typeface="Arial" panose="020B0604020202020204" pitchFamily="34" charset="0"/>
              </a:endParaRPr>
            </a:p>
            <a:p>
              <a:pPr algn="ctr"/>
              <a:r>
                <a:rPr lang="fr-FR" sz="1200" dirty="0" smtClean="0">
                  <a:solidFill>
                    <a:schemeClr val="accent3"/>
                  </a:solidFill>
                  <a:latin typeface="Arial" panose="020B0604020202020204" pitchFamily="34" charset="0"/>
                  <a:cs typeface="Arial" panose="020B0604020202020204" pitchFamily="34" charset="0"/>
                </a:rPr>
                <a:t>9</a:t>
              </a:r>
            </a:p>
            <a:p>
              <a:pPr algn="ctr"/>
              <a:r>
                <a:rPr lang="fr-FR" sz="1200" dirty="0" smtClean="0">
                  <a:solidFill>
                    <a:schemeClr val="accent2"/>
                  </a:solidFill>
                  <a:latin typeface="Arial" panose="020B0604020202020204" pitchFamily="34" charset="0"/>
                  <a:cs typeface="Arial" panose="020B0604020202020204" pitchFamily="34" charset="0"/>
                </a:rPr>
                <a:t>7</a:t>
              </a:r>
              <a:endParaRPr lang="fr-FR" sz="1200" dirty="0">
                <a:solidFill>
                  <a:schemeClr val="accent2"/>
                </a:solidFill>
                <a:latin typeface="Arial" panose="020B0604020202020204" pitchFamily="34" charset="0"/>
                <a:cs typeface="Arial" panose="020B0604020202020204" pitchFamily="34" charset="0"/>
              </a:endParaRPr>
            </a:p>
          </p:txBody>
        </p:sp>
      </p:grpSp>
      <p:grpSp>
        <p:nvGrpSpPr>
          <p:cNvPr id="94" name="Group 93"/>
          <p:cNvGrpSpPr/>
          <p:nvPr/>
        </p:nvGrpSpPr>
        <p:grpSpPr>
          <a:xfrm>
            <a:off x="8634660" y="5223428"/>
            <a:ext cx="354584" cy="326650"/>
            <a:chOff x="4321735" y="4562232"/>
            <a:chExt cx="354584" cy="326650"/>
          </a:xfrm>
        </p:grpSpPr>
        <p:sp>
          <p:nvSpPr>
            <p:cNvPr id="95" name="Line 17"/>
            <p:cNvSpPr>
              <a:spLocks noChangeShapeType="1"/>
            </p:cNvSpPr>
            <p:nvPr/>
          </p:nvSpPr>
          <p:spPr bwMode="auto">
            <a:xfrm>
              <a:off x="4496621"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96" name="TextBox 95"/>
            <p:cNvSpPr txBox="1"/>
            <p:nvPr/>
          </p:nvSpPr>
          <p:spPr>
            <a:xfrm>
              <a:off x="4321735" y="4611883"/>
              <a:ext cx="354584" cy="276999"/>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20</a:t>
              </a:r>
            </a:p>
          </p:txBody>
        </p:sp>
      </p:grpSp>
      <p:sp>
        <p:nvSpPr>
          <p:cNvPr id="97" name="TextBox 96"/>
          <p:cNvSpPr txBox="1"/>
          <p:nvPr/>
        </p:nvSpPr>
        <p:spPr>
          <a:xfrm>
            <a:off x="4390467" y="5272755"/>
            <a:ext cx="1263486" cy="830997"/>
          </a:xfrm>
          <a:prstGeom prst="rect">
            <a:avLst/>
          </a:prstGeom>
          <a:noFill/>
        </p:spPr>
        <p:txBody>
          <a:bodyPr wrap="none" rtlCol="0">
            <a:spAutoFit/>
          </a:bodyPr>
          <a:lstStyle/>
          <a:p>
            <a:pPr algn="r"/>
            <a:r>
              <a:rPr lang="fr-FR" sz="1200" dirty="0" smtClean="0"/>
              <a:t>N</a:t>
            </a:r>
          </a:p>
          <a:p>
            <a:pPr algn="r"/>
            <a:r>
              <a:rPr lang="fr-FR" sz="1200" dirty="0" smtClean="0">
                <a:solidFill>
                  <a:schemeClr val="accent3"/>
                </a:solidFill>
              </a:rPr>
              <a:t>Panitumumab +</a:t>
            </a:r>
            <a:br>
              <a:rPr lang="fr-FR" sz="1200" dirty="0" smtClean="0">
                <a:solidFill>
                  <a:schemeClr val="accent3"/>
                </a:solidFill>
              </a:rPr>
            </a:br>
            <a:r>
              <a:rPr lang="fr-FR" sz="1200" dirty="0" smtClean="0">
                <a:solidFill>
                  <a:schemeClr val="accent3"/>
                </a:solidFill>
              </a:rPr>
              <a:t>5FU/LV</a:t>
            </a:r>
          </a:p>
          <a:p>
            <a:pPr algn="r"/>
            <a:r>
              <a:rPr lang="fr-FR" sz="1200" dirty="0" smtClean="0">
                <a:solidFill>
                  <a:schemeClr val="accent2"/>
                </a:solidFill>
              </a:rPr>
              <a:t>Panitumumab</a:t>
            </a:r>
          </a:p>
        </p:txBody>
      </p:sp>
      <p:grpSp>
        <p:nvGrpSpPr>
          <p:cNvPr id="98" name="Group 97"/>
          <p:cNvGrpSpPr/>
          <p:nvPr/>
        </p:nvGrpSpPr>
        <p:grpSpPr>
          <a:xfrm>
            <a:off x="7163416" y="5223428"/>
            <a:ext cx="354584" cy="880648"/>
            <a:chOff x="1488835" y="4562232"/>
            <a:chExt cx="354584" cy="880648"/>
          </a:xfrm>
        </p:grpSpPr>
        <p:sp>
          <p:nvSpPr>
            <p:cNvPr id="99" name="Line 21"/>
            <p:cNvSpPr>
              <a:spLocks noChangeShapeType="1"/>
            </p:cNvSpPr>
            <p:nvPr/>
          </p:nvSpPr>
          <p:spPr bwMode="auto">
            <a:xfrm>
              <a:off x="1662288"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00" name="TextBox 99"/>
            <p:cNvSpPr txBox="1"/>
            <p:nvPr/>
          </p:nvSpPr>
          <p:spPr>
            <a:xfrm>
              <a:off x="1488835" y="4611883"/>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3"/>
                  </a:solidFill>
                  <a:latin typeface="Arial" panose="020B0604020202020204" pitchFamily="34" charset="0"/>
                  <a:cs typeface="Arial" panose="020B0604020202020204" pitchFamily="34" charset="0"/>
                </a:rPr>
                <a:t>7</a:t>
              </a:r>
            </a:p>
            <a:p>
              <a:pPr algn="ctr"/>
              <a:r>
                <a:rPr lang="fr-FR" sz="1200" smtClean="0">
                  <a:solidFill>
                    <a:schemeClr val="accent2"/>
                  </a:solidFill>
                  <a:latin typeface="Arial" panose="020B0604020202020204" pitchFamily="34" charset="0"/>
                  <a:cs typeface="Arial" panose="020B0604020202020204" pitchFamily="34" charset="0"/>
                </a:rPr>
                <a:t>3</a:t>
              </a:r>
              <a:endParaRPr lang="fr-FR" sz="1200">
                <a:solidFill>
                  <a:schemeClr val="accent2"/>
                </a:solidFill>
                <a:latin typeface="Arial" panose="020B0604020202020204" pitchFamily="34" charset="0"/>
                <a:cs typeface="Arial" panose="020B0604020202020204" pitchFamily="34" charset="0"/>
              </a:endParaRPr>
            </a:p>
          </p:txBody>
        </p:sp>
      </p:grpSp>
      <p:grpSp>
        <p:nvGrpSpPr>
          <p:cNvPr id="101" name="Group 100"/>
          <p:cNvGrpSpPr/>
          <p:nvPr/>
        </p:nvGrpSpPr>
        <p:grpSpPr>
          <a:xfrm>
            <a:off x="7454945" y="5223428"/>
            <a:ext cx="354584" cy="880648"/>
            <a:chOff x="2058649" y="4562232"/>
            <a:chExt cx="354584" cy="880648"/>
          </a:xfrm>
        </p:grpSpPr>
        <p:sp>
          <p:nvSpPr>
            <p:cNvPr id="102" name="Line 19"/>
            <p:cNvSpPr>
              <a:spLocks noChangeShapeType="1"/>
            </p:cNvSpPr>
            <p:nvPr/>
          </p:nvSpPr>
          <p:spPr bwMode="auto">
            <a:xfrm>
              <a:off x="2234487"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03" name="TextBox 102"/>
            <p:cNvSpPr txBox="1"/>
            <p:nvPr/>
          </p:nvSpPr>
          <p:spPr>
            <a:xfrm>
              <a:off x="2058649" y="4611883"/>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12</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3"/>
                  </a:solidFill>
                  <a:latin typeface="Arial" panose="020B0604020202020204" pitchFamily="34" charset="0"/>
                  <a:cs typeface="Arial" panose="020B0604020202020204" pitchFamily="34" charset="0"/>
                </a:rPr>
                <a:t>6</a:t>
              </a:r>
            </a:p>
            <a:p>
              <a:pPr algn="ctr"/>
              <a:r>
                <a:rPr lang="fr-FR" sz="1200" smtClean="0">
                  <a:solidFill>
                    <a:schemeClr val="accent2"/>
                  </a:solidFill>
                  <a:latin typeface="Arial" panose="020B0604020202020204" pitchFamily="34" charset="0"/>
                  <a:cs typeface="Arial" panose="020B0604020202020204" pitchFamily="34" charset="0"/>
                </a:rPr>
                <a:t>2</a:t>
              </a:r>
              <a:endParaRPr lang="fr-FR" sz="1200">
                <a:solidFill>
                  <a:schemeClr val="accent2"/>
                </a:solidFill>
                <a:latin typeface="Arial" panose="020B0604020202020204" pitchFamily="34" charset="0"/>
                <a:cs typeface="Arial" panose="020B0604020202020204" pitchFamily="34" charset="0"/>
              </a:endParaRPr>
            </a:p>
          </p:txBody>
        </p:sp>
      </p:grpSp>
      <p:grpSp>
        <p:nvGrpSpPr>
          <p:cNvPr id="104" name="Group 103"/>
          <p:cNvGrpSpPr/>
          <p:nvPr/>
        </p:nvGrpSpPr>
        <p:grpSpPr>
          <a:xfrm>
            <a:off x="7754725" y="5223428"/>
            <a:ext cx="354584" cy="880648"/>
            <a:chOff x="2612861" y="4562232"/>
            <a:chExt cx="354584" cy="880648"/>
          </a:xfrm>
        </p:grpSpPr>
        <p:sp>
          <p:nvSpPr>
            <p:cNvPr id="105" name="Line 13"/>
            <p:cNvSpPr>
              <a:spLocks noChangeShapeType="1"/>
            </p:cNvSpPr>
            <p:nvPr/>
          </p:nvSpPr>
          <p:spPr bwMode="auto">
            <a:xfrm>
              <a:off x="2793103"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06" name="TextBox 105"/>
            <p:cNvSpPr txBox="1"/>
            <p:nvPr/>
          </p:nvSpPr>
          <p:spPr>
            <a:xfrm>
              <a:off x="2612861" y="4611883"/>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14</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3"/>
                  </a:solidFill>
                  <a:latin typeface="Arial" panose="020B0604020202020204" pitchFamily="34" charset="0"/>
                  <a:cs typeface="Arial" panose="020B0604020202020204" pitchFamily="34" charset="0"/>
                </a:rPr>
                <a:t>3</a:t>
              </a:r>
            </a:p>
            <a:p>
              <a:pPr algn="ctr"/>
              <a:r>
                <a:rPr lang="fr-FR" sz="1200" smtClean="0">
                  <a:solidFill>
                    <a:schemeClr val="accent2"/>
                  </a:solidFill>
                  <a:latin typeface="Arial" panose="020B0604020202020204" pitchFamily="34" charset="0"/>
                  <a:cs typeface="Arial" panose="020B0604020202020204" pitchFamily="34" charset="0"/>
                </a:rPr>
                <a:t>1</a:t>
              </a:r>
              <a:endParaRPr lang="fr-FR" sz="1200">
                <a:solidFill>
                  <a:schemeClr val="accent2"/>
                </a:solidFill>
                <a:latin typeface="Arial" panose="020B0604020202020204" pitchFamily="34" charset="0"/>
                <a:cs typeface="Arial" panose="020B0604020202020204" pitchFamily="34" charset="0"/>
              </a:endParaRPr>
            </a:p>
          </p:txBody>
        </p:sp>
      </p:grpSp>
      <p:grpSp>
        <p:nvGrpSpPr>
          <p:cNvPr id="107" name="Group 106"/>
          <p:cNvGrpSpPr/>
          <p:nvPr/>
        </p:nvGrpSpPr>
        <p:grpSpPr>
          <a:xfrm>
            <a:off x="8050775" y="5223428"/>
            <a:ext cx="356251" cy="880648"/>
            <a:chOff x="3195147" y="4562232"/>
            <a:chExt cx="356251" cy="880648"/>
          </a:xfrm>
        </p:grpSpPr>
        <p:sp>
          <p:nvSpPr>
            <p:cNvPr id="108" name="Line 12"/>
            <p:cNvSpPr>
              <a:spLocks noChangeShapeType="1"/>
            </p:cNvSpPr>
            <p:nvPr/>
          </p:nvSpPr>
          <p:spPr bwMode="auto">
            <a:xfrm>
              <a:off x="3368734"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09" name="TextBox 108"/>
            <p:cNvSpPr txBox="1"/>
            <p:nvPr/>
          </p:nvSpPr>
          <p:spPr>
            <a:xfrm>
              <a:off x="3195147" y="4611883"/>
              <a:ext cx="356251"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16</a:t>
              </a:r>
            </a:p>
            <a:p>
              <a:pPr algn="ctr"/>
              <a:endParaRPr lang="fr-FR" sz="1200" smtClean="0">
                <a:solidFill>
                  <a:srgbClr val="000000"/>
                </a:solidFill>
                <a:latin typeface="Arial" panose="020B0604020202020204" pitchFamily="34" charset="0"/>
                <a:cs typeface="Arial" panose="020B0604020202020204" pitchFamily="34" charset="0"/>
              </a:endParaRPr>
            </a:p>
            <a:p>
              <a:pPr algn="r"/>
              <a:r>
                <a:rPr lang="fr-FR" sz="1200" smtClean="0">
                  <a:solidFill>
                    <a:schemeClr val="accent3"/>
                  </a:solidFill>
                  <a:latin typeface="Arial" panose="020B0604020202020204" pitchFamily="34" charset="0"/>
                  <a:cs typeface="Arial" panose="020B0604020202020204" pitchFamily="34" charset="0"/>
                </a:rPr>
                <a:t>2</a:t>
              </a:r>
            </a:p>
            <a:p>
              <a:pPr algn="r"/>
              <a:endParaRPr lang="fr-FR" sz="1200">
                <a:solidFill>
                  <a:srgbClr val="000000"/>
                </a:solidFill>
                <a:latin typeface="Arial" panose="020B0604020202020204" pitchFamily="34" charset="0"/>
                <a:cs typeface="Arial" panose="020B0604020202020204" pitchFamily="34" charset="0"/>
              </a:endParaRPr>
            </a:p>
          </p:txBody>
        </p:sp>
      </p:grpSp>
      <p:grpSp>
        <p:nvGrpSpPr>
          <p:cNvPr id="110" name="Group 109"/>
          <p:cNvGrpSpPr/>
          <p:nvPr/>
        </p:nvGrpSpPr>
        <p:grpSpPr>
          <a:xfrm>
            <a:off x="8331159" y="5223428"/>
            <a:ext cx="357149" cy="695982"/>
            <a:chOff x="3753816" y="4562232"/>
            <a:chExt cx="357149" cy="695982"/>
          </a:xfrm>
        </p:grpSpPr>
        <p:sp>
          <p:nvSpPr>
            <p:cNvPr id="111" name="Line 14"/>
            <p:cNvSpPr>
              <a:spLocks noChangeShapeType="1"/>
            </p:cNvSpPr>
            <p:nvPr/>
          </p:nvSpPr>
          <p:spPr bwMode="auto">
            <a:xfrm>
              <a:off x="3933513"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12" name="TextBox 111"/>
            <p:cNvSpPr txBox="1"/>
            <p:nvPr/>
          </p:nvSpPr>
          <p:spPr>
            <a:xfrm>
              <a:off x="3753816" y="4611883"/>
              <a:ext cx="357149"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18</a:t>
              </a:r>
            </a:p>
            <a:p>
              <a:pPr algn="ctr"/>
              <a:endParaRPr lang="fr-FR" sz="1200" smtClean="0">
                <a:solidFill>
                  <a:srgbClr val="000000"/>
                </a:solidFill>
                <a:latin typeface="Arial" panose="020B0604020202020204" pitchFamily="34" charset="0"/>
                <a:cs typeface="Arial" panose="020B0604020202020204" pitchFamily="34" charset="0"/>
              </a:endParaRPr>
            </a:p>
            <a:p>
              <a:pPr algn="r"/>
              <a:r>
                <a:rPr lang="fr-FR" sz="1200" smtClean="0">
                  <a:solidFill>
                    <a:schemeClr val="accent3"/>
                  </a:solidFill>
                  <a:latin typeface="Arial" panose="020B0604020202020204" pitchFamily="34" charset="0"/>
                  <a:cs typeface="Arial" panose="020B0604020202020204" pitchFamily="34" charset="0"/>
                </a:rPr>
                <a:t>1</a:t>
              </a:r>
              <a:endParaRPr lang="fr-FR" sz="1200">
                <a:solidFill>
                  <a:schemeClr val="accent3"/>
                </a:solidFill>
                <a:latin typeface="Arial" panose="020B0604020202020204" pitchFamily="34" charset="0"/>
                <a:cs typeface="Arial" panose="020B0604020202020204" pitchFamily="34" charset="0"/>
              </a:endParaRPr>
            </a:p>
          </p:txBody>
        </p:sp>
      </p:grpSp>
      <p:sp>
        <p:nvSpPr>
          <p:cNvPr id="113" name="Rectangle 112"/>
          <p:cNvSpPr/>
          <p:nvPr/>
        </p:nvSpPr>
        <p:spPr>
          <a:xfrm>
            <a:off x="6006558" y="4527437"/>
            <a:ext cx="2529446" cy="646331"/>
          </a:xfrm>
          <a:prstGeom prst="rect">
            <a:avLst/>
          </a:prstGeom>
        </p:spPr>
        <p:txBody>
          <a:bodyPr wrap="square">
            <a:spAutoFit/>
          </a:bodyPr>
          <a:lstStyle/>
          <a:p>
            <a:r>
              <a:rPr lang="fr-FR" sz="1200" dirty="0" smtClean="0">
                <a:solidFill>
                  <a:schemeClr val="accent3"/>
                </a:solidFill>
              </a:rPr>
              <a:t>Panitumumab +</a:t>
            </a:r>
            <a:br>
              <a:rPr lang="fr-FR" sz="1200" dirty="0" smtClean="0">
                <a:solidFill>
                  <a:schemeClr val="accent3"/>
                </a:solidFill>
              </a:rPr>
            </a:br>
            <a:r>
              <a:rPr lang="fr-FR" sz="1200" dirty="0" smtClean="0">
                <a:solidFill>
                  <a:schemeClr val="accent3"/>
                </a:solidFill>
              </a:rPr>
              <a:t>5FU/LV</a:t>
            </a:r>
          </a:p>
          <a:p>
            <a:r>
              <a:rPr lang="fr-FR" sz="1200" dirty="0" smtClean="0">
                <a:solidFill>
                  <a:schemeClr val="accent2"/>
                </a:solidFill>
              </a:rPr>
              <a:t>Panitumumab</a:t>
            </a:r>
            <a:endParaRPr lang="fr-FR" sz="1200" dirty="0">
              <a:solidFill>
                <a:schemeClr val="accent2"/>
              </a:solidFill>
            </a:endParaRPr>
          </a:p>
        </p:txBody>
      </p:sp>
      <p:graphicFrame>
        <p:nvGraphicFramePr>
          <p:cNvPr id="114" name="Group 88"/>
          <p:cNvGraphicFramePr>
            <a:graphicFrameLocks noGrp="1"/>
          </p:cNvGraphicFramePr>
          <p:nvPr>
            <p:extLst>
              <p:ext uri="{D42A27DB-BD31-4B8C-83A1-F6EECF244321}">
                <p14:modId xmlns:p14="http://schemas.microsoft.com/office/powerpoint/2010/main" val="1011803773"/>
              </p:ext>
            </p:extLst>
          </p:nvPr>
        </p:nvGraphicFramePr>
        <p:xfrm>
          <a:off x="518400" y="1959474"/>
          <a:ext cx="4112867" cy="910076"/>
        </p:xfrm>
        <a:graphic>
          <a:graphicData uri="http://schemas.openxmlformats.org/drawingml/2006/table">
            <a:tbl>
              <a:tblPr firstRow="1" bandRow="1">
                <a:tableStyleId>{69012ECD-51FC-41F1-AA8D-1B2483CD663E}</a:tableStyleId>
              </a:tblPr>
              <a:tblGrid>
                <a:gridCol w="1364985">
                  <a:extLst>
                    <a:ext uri="{9D8B030D-6E8A-4147-A177-3AD203B41FA5}">
                      <a16:colId xmlns:a16="http://schemas.microsoft.com/office/drawing/2014/main" val="20000"/>
                    </a:ext>
                  </a:extLst>
                </a:gridCol>
                <a:gridCol w="346886">
                  <a:extLst>
                    <a:ext uri="{9D8B030D-6E8A-4147-A177-3AD203B41FA5}">
                      <a16:colId xmlns:a16="http://schemas.microsoft.com/office/drawing/2014/main" val="20003"/>
                    </a:ext>
                  </a:extLst>
                </a:gridCol>
                <a:gridCol w="537444">
                  <a:extLst>
                    <a:ext uri="{9D8B030D-6E8A-4147-A177-3AD203B41FA5}">
                      <a16:colId xmlns:a16="http://schemas.microsoft.com/office/drawing/2014/main" val="20004"/>
                    </a:ext>
                  </a:extLst>
                </a:gridCol>
                <a:gridCol w="639248">
                  <a:extLst>
                    <a:ext uri="{9D8B030D-6E8A-4147-A177-3AD203B41FA5}">
                      <a16:colId xmlns:a16="http://schemas.microsoft.com/office/drawing/2014/main" val="20005"/>
                    </a:ext>
                  </a:extLst>
                </a:gridCol>
                <a:gridCol w="564540">
                  <a:extLst>
                    <a:ext uri="{9D8B030D-6E8A-4147-A177-3AD203B41FA5}">
                      <a16:colId xmlns:a16="http://schemas.microsoft.com/office/drawing/2014/main" val="20001"/>
                    </a:ext>
                  </a:extLst>
                </a:gridCol>
                <a:gridCol w="659764">
                  <a:extLst>
                    <a:ext uri="{9D8B030D-6E8A-4147-A177-3AD203B41FA5}">
                      <a16:colId xmlns:a16="http://schemas.microsoft.com/office/drawing/2014/main" val="20002"/>
                    </a:ext>
                  </a:extLst>
                </a:gridCol>
              </a:tblGrid>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700" b="0" i="0" u="none" strike="noStrike" cap="none" normalizeH="0" baseline="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7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mn-lt"/>
                          <a:cs typeface="Arial" charset="0"/>
                        </a:rPr>
                        <a:t>SSP </a:t>
                      </a:r>
                      <a:r>
                        <a:rPr kumimoji="0" lang="en-GB" sz="700" b="0" i="0" u="none" strike="noStrike" cap="none" normalizeH="0" baseline="0" dirty="0" err="1" smtClean="0">
                          <a:ln>
                            <a:noFill/>
                          </a:ln>
                          <a:solidFill>
                            <a:schemeClr val="tx1"/>
                          </a:solidFill>
                          <a:effectLst/>
                          <a:latin typeface="+mn-lt"/>
                          <a:cs typeface="Arial" charset="0"/>
                        </a:rPr>
                        <a:t>à</a:t>
                      </a:r>
                      <a:r>
                        <a:rPr kumimoji="0" lang="en-GB" sz="700" b="0" i="0" u="none" strike="noStrike" cap="none" normalizeH="0" baseline="0" dirty="0" smtClean="0">
                          <a:ln>
                            <a:noFill/>
                          </a:ln>
                          <a:solidFill>
                            <a:schemeClr val="tx1"/>
                          </a:solidFill>
                          <a:effectLst/>
                          <a:latin typeface="+mn-lt"/>
                          <a:cs typeface="Arial" charset="0"/>
                        </a:rPr>
                        <a:t> 10 </a:t>
                      </a:r>
                      <a:r>
                        <a:rPr kumimoji="0" lang="en-GB" sz="700" b="0" i="0" u="none" strike="noStrike" cap="none" normalizeH="0" baseline="0" dirty="0" err="1" smtClean="0">
                          <a:ln>
                            <a:noFill/>
                          </a:ln>
                          <a:solidFill>
                            <a:schemeClr val="tx1"/>
                          </a:solidFill>
                          <a:effectLst/>
                          <a:latin typeface="+mn-lt"/>
                          <a:cs typeface="Arial" charset="0"/>
                        </a:rPr>
                        <a:t>mois</a:t>
                      </a:r>
                      <a:endParaRPr kumimoji="0" lang="en-GB" sz="7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mn-lt"/>
                          <a:cs typeface="Arial" charset="0"/>
                        </a:rPr>
                        <a:t>SSP </a:t>
                      </a:r>
                      <a:r>
                        <a:rPr kumimoji="0" lang="en-GB" sz="700" b="0" i="0" u="none" strike="noStrike" cap="none" normalizeH="0" baseline="0" dirty="0" err="1" smtClean="0">
                          <a:ln>
                            <a:noFill/>
                          </a:ln>
                          <a:solidFill>
                            <a:schemeClr val="tx1"/>
                          </a:solidFill>
                          <a:effectLst/>
                          <a:latin typeface="+mn-lt"/>
                          <a:cs typeface="Arial" charset="0"/>
                        </a:rPr>
                        <a:t>médiane</a:t>
                      </a:r>
                      <a:endParaRPr kumimoji="0" lang="en-GB" sz="7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smtClean="0">
                        <a:ln>
                          <a:noFill/>
                        </a:ln>
                        <a:solidFill>
                          <a:srgbClr val="043882"/>
                        </a:solidFill>
                        <a:effectLst/>
                        <a:latin typeface="+mn-lt"/>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700" b="0" i="0" u="none" strike="noStrike" cap="none" normalizeH="0" baseline="0" dirty="0">
                        <a:ln>
                          <a:noFill/>
                        </a:ln>
                        <a:solidFill>
                          <a:srgbClr val="B60D27"/>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mn-lt"/>
                          <a:cs typeface="Arial" charset="0"/>
                        </a:rPr>
                        <a:t>n</a:t>
                      </a:r>
                      <a:endParaRPr kumimoji="0" lang="en-GB" sz="7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err="1" smtClean="0">
                          <a:ln>
                            <a:noFill/>
                          </a:ln>
                          <a:solidFill>
                            <a:schemeClr val="tx1"/>
                          </a:solidFill>
                          <a:effectLst/>
                          <a:latin typeface="+mn-lt"/>
                          <a:cs typeface="Arial" charset="0"/>
                        </a:rPr>
                        <a:t>Taux</a:t>
                      </a:r>
                      <a:r>
                        <a:rPr kumimoji="0" lang="en-GB" sz="700" b="0" i="0" u="none" strike="noStrike" cap="none" normalizeH="0" baseline="0" dirty="0" smtClean="0">
                          <a:ln>
                            <a:noFill/>
                          </a:ln>
                          <a:solidFill>
                            <a:schemeClr val="tx1"/>
                          </a:solidFill>
                          <a:effectLst/>
                          <a:latin typeface="+mn-lt"/>
                          <a:cs typeface="Arial" charset="0"/>
                        </a:rPr>
                        <a: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mn-lt"/>
                          <a:cs typeface="Arial" charset="0"/>
                        </a:rPr>
                        <a:t>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err="1" smtClean="0">
                          <a:ln>
                            <a:noFill/>
                          </a:ln>
                          <a:solidFill>
                            <a:schemeClr val="tx1"/>
                          </a:solidFill>
                          <a:effectLst/>
                          <a:latin typeface="+mn-lt"/>
                          <a:cs typeface="Arial" charset="0"/>
                        </a:rPr>
                        <a:t>mois</a:t>
                      </a:r>
                      <a:endParaRPr kumimoji="0" lang="en-GB" sz="7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mn-lt"/>
                          <a:cs typeface="Arial" charset="0"/>
                        </a:rPr>
                        <a:t>IC95%</a:t>
                      </a:r>
                      <a:endParaRPr kumimoji="0" lang="en-GB" sz="7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335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3"/>
                          </a:solidFill>
                          <a:effectLst/>
                          <a:latin typeface="+mn-lt"/>
                          <a:cs typeface="Arial" charset="0"/>
                        </a:rPr>
                        <a:t>Bras A</a:t>
                      </a:r>
                      <a:br>
                        <a:rPr kumimoji="0" lang="en-GB" sz="700" b="0" i="0" u="none" strike="noStrike" cap="none" normalizeH="0" baseline="0" dirty="0" smtClean="0">
                          <a:ln>
                            <a:noFill/>
                          </a:ln>
                          <a:solidFill>
                            <a:schemeClr val="accent3"/>
                          </a:solidFill>
                          <a:effectLst/>
                          <a:latin typeface="+mn-lt"/>
                          <a:cs typeface="Arial" charset="0"/>
                        </a:rPr>
                      </a:br>
                      <a:r>
                        <a:rPr kumimoji="0" lang="en-GB" sz="700" b="0" i="0" u="none" strike="noStrike" cap="none" normalizeH="0" baseline="0" dirty="0" smtClean="0">
                          <a:ln>
                            <a:noFill/>
                          </a:ln>
                          <a:solidFill>
                            <a:schemeClr val="accent3"/>
                          </a:solidFill>
                          <a:effectLst/>
                          <a:latin typeface="+mn-lt"/>
                          <a:cs typeface="Arial" charset="0"/>
                        </a:rPr>
                        <a:t>(5FU/LV + panitumumab)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3"/>
                          </a:solidFill>
                          <a:effectLst/>
                          <a:latin typeface="+mn-lt"/>
                          <a:cs typeface="Arial" charset="0"/>
                        </a:rPr>
                        <a:t>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3"/>
                          </a:solidFill>
                          <a:effectLst/>
                          <a:latin typeface="+mn-lt"/>
                          <a:cs typeface="Arial" charset="0"/>
                        </a:rPr>
                        <a:t>64,5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accent3"/>
                          </a:solidFill>
                          <a:effectLst/>
                          <a:latin typeface="+mn-lt"/>
                          <a:cs typeface="Arial" charset="0"/>
                        </a:rPr>
                        <a:t>55,0 - </a:t>
                      </a:r>
                      <a:r>
                        <a:rPr kumimoji="0" lang="en-GB" sz="700" b="0" i="0" u="none" strike="noStrike" cap="none" normalizeH="0" baseline="0" dirty="0" smtClean="0">
                          <a:ln>
                            <a:noFill/>
                          </a:ln>
                          <a:solidFill>
                            <a:schemeClr val="accent3"/>
                          </a:solidFill>
                          <a:effectLst/>
                          <a:latin typeface="+mn-lt"/>
                          <a:cs typeface="Arial"/>
                        </a:rPr>
                        <a:t>75,8</a:t>
                      </a:r>
                      <a:endParaRPr kumimoji="0" lang="en-GB" sz="700" b="0" i="0" u="none" strike="noStrike" cap="none" normalizeH="0" baseline="0" dirty="0" smtClean="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accent3"/>
                          </a:solidFill>
                          <a:effectLst/>
                          <a:latin typeface="+mn-lt"/>
                          <a:cs typeface="Arial" charset="0"/>
                        </a:rPr>
                        <a:t>13,2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3"/>
                          </a:solidFill>
                          <a:effectLst/>
                          <a:latin typeface="+mn-lt"/>
                          <a:cs typeface="Arial" charset="0"/>
                        </a:rPr>
                        <a:t>10,7 - </a:t>
                      </a:r>
                      <a:r>
                        <a:rPr kumimoji="0" lang="en-GB" sz="700" b="0" i="0" u="none" strike="noStrike" cap="none" normalizeH="0" baseline="0" dirty="0" smtClean="0">
                          <a:ln>
                            <a:noFill/>
                          </a:ln>
                          <a:solidFill>
                            <a:schemeClr val="accent3"/>
                          </a:solidFill>
                          <a:effectLst/>
                          <a:latin typeface="+mn-lt"/>
                          <a:cs typeface="+mn-cs"/>
                        </a:rPr>
                        <a:t>16,0</a:t>
                      </a:r>
                      <a:endParaRPr kumimoji="0" lang="en-GB" sz="700" b="0" i="0" u="none" strike="noStrike" cap="none" normalizeH="0" baseline="0" dirty="0" smtClean="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accent2"/>
                          </a:solidFill>
                          <a:effectLst/>
                          <a:latin typeface="+mn-lt"/>
                          <a:cs typeface="Arial" charset="0"/>
                        </a:rPr>
                        <a:t>Bras B (panitumumab)</a:t>
                      </a:r>
                      <a:endParaRPr kumimoji="0" lang="en-GB" sz="7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accent2"/>
                          </a:solidFill>
                          <a:effectLst/>
                          <a:latin typeface="+mn-lt"/>
                          <a:cs typeface="Arial" charset="0"/>
                        </a:rPr>
                        <a:t>90</a:t>
                      </a:r>
                      <a:endParaRPr kumimoji="0" lang="en-GB" sz="7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2"/>
                          </a:solidFill>
                          <a:effectLst/>
                          <a:latin typeface="+mn-lt"/>
                          <a:cs typeface="Arial" charset="0"/>
                        </a:rPr>
                        <a:t>63,0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2"/>
                          </a:solidFill>
                          <a:effectLst/>
                          <a:latin typeface="+mn-lt"/>
                          <a:cs typeface="Arial" charset="0"/>
                        </a:rPr>
                        <a:t>52,7 -</a:t>
                      </a:r>
                      <a:r>
                        <a:rPr kumimoji="0" lang="en-GB" sz="700" b="0" i="0" u="none" strike="noStrike" cap="none" normalizeH="0" baseline="0" dirty="0" smtClean="0">
                          <a:ln>
                            <a:noFill/>
                          </a:ln>
                          <a:solidFill>
                            <a:schemeClr val="accent2"/>
                          </a:solidFill>
                          <a:effectLst/>
                          <a:latin typeface="+mn-lt"/>
                          <a:cs typeface="+mn-cs"/>
                        </a:rPr>
                        <a:t> 75,4</a:t>
                      </a:r>
                      <a:endParaRPr kumimoji="0" lang="en-GB" sz="700" b="0" i="0" u="none" strike="noStrike" cap="none" normalizeH="0" baseline="0" dirty="0" smtClean="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2"/>
                          </a:solidFill>
                          <a:effectLst/>
                          <a:latin typeface="+mn-lt"/>
                          <a:cs typeface="Arial" charset="0"/>
                        </a:rPr>
                        <a:t>11,6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2"/>
                          </a:solidFill>
                          <a:effectLst/>
                          <a:latin typeface="+mn-lt"/>
                          <a:cs typeface="Arial" charset="0"/>
                        </a:rPr>
                        <a:t>10,1</a:t>
                      </a:r>
                      <a:r>
                        <a:rPr kumimoji="0" lang="en-GB" sz="700" b="0" i="0" u="none" strike="noStrike" cap="none" normalizeH="0" baseline="0" dirty="0" smtClean="0">
                          <a:ln>
                            <a:noFill/>
                          </a:ln>
                          <a:solidFill>
                            <a:schemeClr val="accent2"/>
                          </a:solidFill>
                          <a:effectLst/>
                          <a:latin typeface="+mn-lt"/>
                          <a:cs typeface="+mn-cs"/>
                        </a:rPr>
                        <a:t> - 14,5</a:t>
                      </a:r>
                      <a:endParaRPr kumimoji="0" lang="en-GB" sz="700" b="0" i="0" u="none" strike="noStrike" cap="none" normalizeH="0" baseline="0" dirty="0" smtClean="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15" name="Group 88"/>
          <p:cNvGraphicFramePr>
            <a:graphicFrameLocks noGrp="1"/>
          </p:cNvGraphicFramePr>
          <p:nvPr>
            <p:extLst>
              <p:ext uri="{D42A27DB-BD31-4B8C-83A1-F6EECF244321}">
                <p14:modId xmlns:p14="http://schemas.microsoft.com/office/powerpoint/2010/main" val="4139918205"/>
              </p:ext>
            </p:extLst>
          </p:nvPr>
        </p:nvGraphicFramePr>
        <p:xfrm>
          <a:off x="4766731" y="1959474"/>
          <a:ext cx="4222513" cy="910076"/>
        </p:xfrm>
        <a:graphic>
          <a:graphicData uri="http://schemas.openxmlformats.org/drawingml/2006/table">
            <a:tbl>
              <a:tblPr firstRow="1" bandRow="1">
                <a:tableStyleId>{69012ECD-51FC-41F1-AA8D-1B2483CD663E}</a:tableStyleId>
              </a:tblPr>
              <a:tblGrid>
                <a:gridCol w="1457404">
                  <a:extLst>
                    <a:ext uri="{9D8B030D-6E8A-4147-A177-3AD203B41FA5}">
                      <a16:colId xmlns:a16="http://schemas.microsoft.com/office/drawing/2014/main" val="20000"/>
                    </a:ext>
                  </a:extLst>
                </a:gridCol>
                <a:gridCol w="349061">
                  <a:extLst>
                    <a:ext uri="{9D8B030D-6E8A-4147-A177-3AD203B41FA5}">
                      <a16:colId xmlns:a16="http://schemas.microsoft.com/office/drawing/2014/main" val="20003"/>
                    </a:ext>
                  </a:extLst>
                </a:gridCol>
                <a:gridCol w="540813">
                  <a:extLst>
                    <a:ext uri="{9D8B030D-6E8A-4147-A177-3AD203B41FA5}">
                      <a16:colId xmlns:a16="http://schemas.microsoft.com/office/drawing/2014/main" val="20004"/>
                    </a:ext>
                  </a:extLst>
                </a:gridCol>
                <a:gridCol w="643256">
                  <a:extLst>
                    <a:ext uri="{9D8B030D-6E8A-4147-A177-3AD203B41FA5}">
                      <a16:colId xmlns:a16="http://schemas.microsoft.com/office/drawing/2014/main" val="20005"/>
                    </a:ext>
                  </a:extLst>
                </a:gridCol>
                <a:gridCol w="568079">
                  <a:extLst>
                    <a:ext uri="{9D8B030D-6E8A-4147-A177-3AD203B41FA5}">
                      <a16:colId xmlns:a16="http://schemas.microsoft.com/office/drawing/2014/main" val="20001"/>
                    </a:ext>
                  </a:extLst>
                </a:gridCol>
                <a:gridCol w="663900">
                  <a:extLst>
                    <a:ext uri="{9D8B030D-6E8A-4147-A177-3AD203B41FA5}">
                      <a16:colId xmlns:a16="http://schemas.microsoft.com/office/drawing/2014/main" val="20002"/>
                    </a:ext>
                  </a:extLst>
                </a:gridCol>
              </a:tblGrid>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700" b="0" i="0" u="none" strike="noStrike" cap="none" normalizeH="0" baseline="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7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mn-lt"/>
                          <a:cs typeface="Arial" charset="0"/>
                        </a:rPr>
                        <a:t>SSP </a:t>
                      </a:r>
                      <a:r>
                        <a:rPr kumimoji="0" lang="en-GB" sz="700" b="0" i="0" u="none" strike="noStrike" cap="none" normalizeH="0" baseline="0" dirty="0" err="1" smtClean="0">
                          <a:ln>
                            <a:noFill/>
                          </a:ln>
                          <a:solidFill>
                            <a:schemeClr val="tx1"/>
                          </a:solidFill>
                          <a:effectLst/>
                          <a:latin typeface="+mn-lt"/>
                          <a:cs typeface="Arial" charset="0"/>
                        </a:rPr>
                        <a:t>à</a:t>
                      </a:r>
                      <a:r>
                        <a:rPr kumimoji="0" lang="en-GB" sz="700" b="0" i="0" u="none" strike="noStrike" cap="none" normalizeH="0" baseline="0" dirty="0" smtClean="0">
                          <a:ln>
                            <a:noFill/>
                          </a:ln>
                          <a:solidFill>
                            <a:schemeClr val="tx1"/>
                          </a:solidFill>
                          <a:effectLst/>
                          <a:latin typeface="+mn-lt"/>
                          <a:cs typeface="Arial" charset="0"/>
                        </a:rPr>
                        <a:t> 10 </a:t>
                      </a:r>
                      <a:r>
                        <a:rPr kumimoji="0" lang="en-GB" sz="700" b="0" i="0" u="none" strike="noStrike" cap="none" normalizeH="0" baseline="0" dirty="0" err="1" smtClean="0">
                          <a:ln>
                            <a:noFill/>
                          </a:ln>
                          <a:solidFill>
                            <a:schemeClr val="tx1"/>
                          </a:solidFill>
                          <a:effectLst/>
                          <a:latin typeface="+mn-lt"/>
                          <a:cs typeface="Arial" charset="0"/>
                        </a:rPr>
                        <a:t>mois</a:t>
                      </a:r>
                      <a:endParaRPr kumimoji="0" lang="en-GB" sz="7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mn-lt"/>
                          <a:cs typeface="Arial" charset="0"/>
                        </a:rPr>
                        <a:t>SSP </a:t>
                      </a:r>
                      <a:r>
                        <a:rPr kumimoji="0" lang="en-GB" sz="700" b="0" i="0" u="none" strike="noStrike" cap="none" normalizeH="0" baseline="0" dirty="0" err="1" smtClean="0">
                          <a:ln>
                            <a:noFill/>
                          </a:ln>
                          <a:solidFill>
                            <a:schemeClr val="tx1"/>
                          </a:solidFill>
                          <a:effectLst/>
                          <a:latin typeface="+mn-lt"/>
                          <a:cs typeface="Arial" charset="0"/>
                        </a:rPr>
                        <a:t>médiane</a:t>
                      </a:r>
                      <a:endParaRPr kumimoji="0" lang="en-GB" sz="7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smtClean="0">
                        <a:ln>
                          <a:noFill/>
                        </a:ln>
                        <a:solidFill>
                          <a:srgbClr val="043882"/>
                        </a:solidFill>
                        <a:effectLst/>
                        <a:latin typeface="+mn-lt"/>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700" b="0" i="0" u="none" strike="noStrike" cap="none" normalizeH="0" baseline="0" dirty="0">
                        <a:ln>
                          <a:noFill/>
                        </a:ln>
                        <a:solidFill>
                          <a:srgbClr val="B60D27"/>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mn-lt"/>
                          <a:cs typeface="Arial" charset="0"/>
                        </a:rPr>
                        <a:t>n</a:t>
                      </a:r>
                      <a:endParaRPr kumimoji="0" lang="en-GB" sz="7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err="1" smtClean="0">
                          <a:ln>
                            <a:noFill/>
                          </a:ln>
                          <a:solidFill>
                            <a:schemeClr val="tx1"/>
                          </a:solidFill>
                          <a:effectLst/>
                          <a:latin typeface="+mn-lt"/>
                          <a:cs typeface="Arial" charset="0"/>
                        </a:rPr>
                        <a:t>Taux</a:t>
                      </a:r>
                      <a:r>
                        <a:rPr kumimoji="0" lang="en-GB" sz="700" b="0" i="0" u="none" strike="noStrike" cap="none" normalizeH="0" baseline="0" dirty="0" smtClean="0">
                          <a:ln>
                            <a:noFill/>
                          </a:ln>
                          <a:solidFill>
                            <a:schemeClr val="tx1"/>
                          </a:solidFill>
                          <a:effectLst/>
                          <a:latin typeface="+mn-lt"/>
                          <a:cs typeface="Arial" charset="0"/>
                        </a:rPr>
                        <a: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mn-lt"/>
                          <a:cs typeface="Arial" charset="0"/>
                        </a:rPr>
                        <a:t>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err="1" smtClean="0">
                          <a:ln>
                            <a:noFill/>
                          </a:ln>
                          <a:solidFill>
                            <a:schemeClr val="tx1"/>
                          </a:solidFill>
                          <a:effectLst/>
                          <a:latin typeface="+mn-lt"/>
                          <a:cs typeface="Arial" charset="0"/>
                        </a:rPr>
                        <a:t>mois</a:t>
                      </a:r>
                      <a:endParaRPr kumimoji="0" lang="en-GB" sz="7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mn-lt"/>
                          <a:cs typeface="Arial" charset="0"/>
                        </a:rPr>
                        <a:t>IC95%</a:t>
                      </a:r>
                      <a:endParaRPr kumimoji="0" lang="en-GB" sz="7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335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3"/>
                          </a:solidFill>
                          <a:effectLst/>
                          <a:latin typeface="+mn-lt"/>
                          <a:cs typeface="Arial" charset="0"/>
                        </a:rPr>
                        <a:t>Bras A</a:t>
                      </a:r>
                      <a:br>
                        <a:rPr kumimoji="0" lang="en-GB" sz="700" b="0" i="0" u="none" strike="noStrike" cap="none" normalizeH="0" baseline="0" dirty="0" smtClean="0">
                          <a:ln>
                            <a:noFill/>
                          </a:ln>
                          <a:solidFill>
                            <a:schemeClr val="accent3"/>
                          </a:solidFill>
                          <a:effectLst/>
                          <a:latin typeface="+mn-lt"/>
                          <a:cs typeface="Arial" charset="0"/>
                        </a:rPr>
                      </a:br>
                      <a:r>
                        <a:rPr kumimoji="0" lang="en-GB" sz="700" b="0" i="0" u="none" strike="noStrike" cap="none" normalizeH="0" baseline="0" dirty="0" smtClean="0">
                          <a:ln>
                            <a:noFill/>
                          </a:ln>
                          <a:solidFill>
                            <a:schemeClr val="accent3"/>
                          </a:solidFill>
                          <a:effectLst/>
                          <a:latin typeface="+mn-lt"/>
                          <a:cs typeface="Arial" charset="0"/>
                        </a:rPr>
                        <a:t>(5-FU/LV + panitumumab)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3"/>
                          </a:solidFill>
                          <a:effectLst/>
                          <a:latin typeface="+mn-lt"/>
                          <a:cs typeface="Arial" charset="0"/>
                        </a:rPr>
                        <a:t>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3"/>
                          </a:solidFill>
                          <a:effectLst/>
                          <a:latin typeface="+mn-lt"/>
                          <a:cs typeface="Arial" charset="0"/>
                        </a:rPr>
                        <a:t>55,6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accent3"/>
                          </a:solidFill>
                          <a:effectLst/>
                          <a:latin typeface="+mn-lt"/>
                          <a:cs typeface="Arial" charset="0"/>
                        </a:rPr>
                        <a:t>37,0 -</a:t>
                      </a:r>
                      <a:r>
                        <a:rPr kumimoji="0" lang="en-GB" sz="700" b="0" i="0" u="none" strike="noStrike" cap="none" normalizeH="0" baseline="0" dirty="0" smtClean="0">
                          <a:ln>
                            <a:noFill/>
                          </a:ln>
                          <a:solidFill>
                            <a:schemeClr val="accent3"/>
                          </a:solidFill>
                          <a:effectLst/>
                          <a:latin typeface="+mn-lt"/>
                          <a:cs typeface="Arial"/>
                        </a:rPr>
                        <a:t> 84,0</a:t>
                      </a:r>
                      <a:endParaRPr kumimoji="0" lang="en-GB" sz="700" b="0" i="0" u="none" strike="noStrike" cap="none" normalizeH="0" baseline="0" dirty="0" smtClean="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accent3"/>
                          </a:solidFill>
                          <a:effectLst/>
                          <a:latin typeface="+mn-lt"/>
                          <a:cs typeface="Arial" charset="0"/>
                        </a:rPr>
                        <a:t>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3"/>
                          </a:solidFill>
                          <a:effectLst/>
                          <a:latin typeface="+mn-lt"/>
                          <a:cs typeface="Arial" charset="0"/>
                        </a:rPr>
                        <a:t>5,9</a:t>
                      </a:r>
                      <a:r>
                        <a:rPr kumimoji="0" lang="en-GB" sz="700" b="0" i="0" u="none" strike="noStrike" cap="none" normalizeH="0" baseline="0" dirty="0" smtClean="0">
                          <a:ln>
                            <a:noFill/>
                          </a:ln>
                          <a:solidFill>
                            <a:schemeClr val="accent3"/>
                          </a:solidFill>
                          <a:effectLst/>
                          <a:latin typeface="+mn-lt"/>
                          <a:cs typeface="+mn-cs"/>
                        </a:rPr>
                        <a:t> - NA</a:t>
                      </a:r>
                      <a:endParaRPr kumimoji="0" lang="en-GB" sz="700" b="0" i="0" u="none" strike="noStrike" cap="none" normalizeH="0" baseline="0" dirty="0" smtClean="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accent2"/>
                          </a:solidFill>
                          <a:effectLst/>
                          <a:latin typeface="+mn-lt"/>
                          <a:cs typeface="Arial" charset="0"/>
                        </a:rPr>
                        <a:t>Bras B (panitumumab)</a:t>
                      </a:r>
                      <a:endParaRPr kumimoji="0" lang="en-GB" sz="7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accent2"/>
                          </a:solidFill>
                          <a:effectLst/>
                          <a:latin typeface="+mn-lt"/>
                          <a:cs typeface="Arial" charset="0"/>
                        </a:rPr>
                        <a:t>22</a:t>
                      </a:r>
                      <a:endParaRPr kumimoji="0" lang="en-GB" sz="7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2"/>
                          </a:solidFill>
                          <a:effectLst/>
                          <a:latin typeface="+mn-lt"/>
                          <a:cs typeface="Arial" charset="0"/>
                        </a:rPr>
                        <a:t>16,2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2"/>
                          </a:solidFill>
                          <a:effectLst/>
                          <a:latin typeface="+mn-lt"/>
                          <a:cs typeface="Arial" charset="0"/>
                        </a:rPr>
                        <a:t>6,0 -</a:t>
                      </a:r>
                      <a:r>
                        <a:rPr kumimoji="0" lang="en-GB" sz="700" b="0" i="0" u="none" strike="noStrike" cap="none" normalizeH="0" baseline="0" dirty="0" smtClean="0">
                          <a:ln>
                            <a:noFill/>
                          </a:ln>
                          <a:solidFill>
                            <a:schemeClr val="accent2"/>
                          </a:solidFill>
                          <a:effectLst/>
                          <a:latin typeface="+mn-lt"/>
                          <a:cs typeface="+mn-cs"/>
                        </a:rPr>
                        <a:t> 45,2</a:t>
                      </a:r>
                      <a:endParaRPr kumimoji="0" lang="en-GB" sz="700" b="0" i="0" u="none" strike="noStrike" cap="none" normalizeH="0" baseline="0" dirty="0" smtClean="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2"/>
                          </a:solidFill>
                          <a:effectLst/>
                          <a:latin typeface="+mn-lt"/>
                          <a:cs typeface="Arial" charset="0"/>
                        </a:rPr>
                        <a:t>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2"/>
                          </a:solidFill>
                          <a:effectLst/>
                          <a:latin typeface="+mn-lt"/>
                          <a:cs typeface="Arial" charset="0"/>
                        </a:rPr>
                        <a:t>5,5 -</a:t>
                      </a:r>
                      <a:r>
                        <a:rPr kumimoji="0" lang="en-GB" sz="700" b="0" i="0" u="none" strike="noStrike" cap="none" normalizeH="0" baseline="0" dirty="0" smtClean="0">
                          <a:ln>
                            <a:noFill/>
                          </a:ln>
                          <a:solidFill>
                            <a:schemeClr val="accent2"/>
                          </a:solidFill>
                          <a:effectLst/>
                          <a:latin typeface="+mn-lt"/>
                          <a:cs typeface="+mn-cs"/>
                        </a:rPr>
                        <a:t> 8,9</a:t>
                      </a:r>
                      <a:endParaRPr kumimoji="0" lang="en-GB" sz="700" b="0" i="0" u="none" strike="noStrike" cap="none" normalizeH="0" baseline="0" dirty="0" smtClean="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116" name="Group 2"/>
          <p:cNvGrpSpPr>
            <a:grpSpLocks/>
          </p:cNvGrpSpPr>
          <p:nvPr/>
        </p:nvGrpSpPr>
        <p:grpSpPr bwMode="auto">
          <a:xfrm>
            <a:off x="1346327" y="2979955"/>
            <a:ext cx="3019679" cy="1711515"/>
            <a:chOff x="2195" y="1775"/>
            <a:chExt cx="1368" cy="784"/>
          </a:xfrm>
        </p:grpSpPr>
        <p:sp>
          <p:nvSpPr>
            <p:cNvPr id="117" name="Line 3"/>
            <p:cNvSpPr>
              <a:spLocks noChangeShapeType="1"/>
            </p:cNvSpPr>
            <p:nvPr/>
          </p:nvSpPr>
          <p:spPr bwMode="auto">
            <a:xfrm>
              <a:off x="3185" y="2331"/>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8" name="Line 4"/>
            <p:cNvSpPr>
              <a:spLocks noChangeShapeType="1"/>
            </p:cNvSpPr>
            <p:nvPr/>
          </p:nvSpPr>
          <p:spPr bwMode="auto">
            <a:xfrm>
              <a:off x="3053" y="2259"/>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9" name="Line 5"/>
            <p:cNvSpPr>
              <a:spLocks noChangeShapeType="1"/>
            </p:cNvSpPr>
            <p:nvPr/>
          </p:nvSpPr>
          <p:spPr bwMode="auto">
            <a:xfrm>
              <a:off x="2891" y="2133"/>
              <a:ext cx="0" cy="3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0" name="Line 6"/>
            <p:cNvSpPr>
              <a:spLocks noChangeShapeType="1"/>
            </p:cNvSpPr>
            <p:nvPr/>
          </p:nvSpPr>
          <p:spPr bwMode="auto">
            <a:xfrm>
              <a:off x="3215" y="2373"/>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1" name="Line 7"/>
            <p:cNvSpPr>
              <a:spLocks noChangeShapeType="1"/>
            </p:cNvSpPr>
            <p:nvPr/>
          </p:nvSpPr>
          <p:spPr bwMode="auto">
            <a:xfrm>
              <a:off x="2255" y="1775"/>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2" name="Line 8"/>
            <p:cNvSpPr>
              <a:spLocks noChangeShapeType="1"/>
            </p:cNvSpPr>
            <p:nvPr/>
          </p:nvSpPr>
          <p:spPr bwMode="auto">
            <a:xfrm>
              <a:off x="2417" y="1851"/>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 name="Line 9"/>
            <p:cNvSpPr>
              <a:spLocks noChangeShapeType="1"/>
            </p:cNvSpPr>
            <p:nvPr/>
          </p:nvSpPr>
          <p:spPr bwMode="auto">
            <a:xfrm>
              <a:off x="2429" y="1851"/>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4" name="Line 10"/>
            <p:cNvSpPr>
              <a:spLocks noChangeShapeType="1"/>
            </p:cNvSpPr>
            <p:nvPr/>
          </p:nvSpPr>
          <p:spPr bwMode="auto">
            <a:xfrm>
              <a:off x="2537" y="1917"/>
              <a:ext cx="0" cy="3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5" name="Line 11"/>
            <p:cNvSpPr>
              <a:spLocks noChangeShapeType="1"/>
            </p:cNvSpPr>
            <p:nvPr/>
          </p:nvSpPr>
          <p:spPr bwMode="auto">
            <a:xfrm>
              <a:off x="2549" y="1917"/>
              <a:ext cx="0" cy="3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6" name="Line 12"/>
            <p:cNvSpPr>
              <a:spLocks noChangeShapeType="1"/>
            </p:cNvSpPr>
            <p:nvPr/>
          </p:nvSpPr>
          <p:spPr bwMode="auto">
            <a:xfrm>
              <a:off x="2561" y="1917"/>
              <a:ext cx="0" cy="3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7" name="Line 13"/>
            <p:cNvSpPr>
              <a:spLocks noChangeShapeType="1"/>
            </p:cNvSpPr>
            <p:nvPr/>
          </p:nvSpPr>
          <p:spPr bwMode="auto">
            <a:xfrm>
              <a:off x="2579" y="1917"/>
              <a:ext cx="0" cy="3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8" name="Line 14"/>
            <p:cNvSpPr>
              <a:spLocks noChangeShapeType="1"/>
            </p:cNvSpPr>
            <p:nvPr/>
          </p:nvSpPr>
          <p:spPr bwMode="auto">
            <a:xfrm>
              <a:off x="3455" y="2493"/>
              <a:ext cx="0" cy="3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9" name="Line 15"/>
            <p:cNvSpPr>
              <a:spLocks noChangeShapeType="1"/>
            </p:cNvSpPr>
            <p:nvPr/>
          </p:nvSpPr>
          <p:spPr bwMode="auto">
            <a:xfrm>
              <a:off x="3431" y="2493"/>
              <a:ext cx="0" cy="3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0" name="Line 16"/>
            <p:cNvSpPr>
              <a:spLocks noChangeShapeType="1"/>
            </p:cNvSpPr>
            <p:nvPr/>
          </p:nvSpPr>
          <p:spPr bwMode="auto">
            <a:xfrm>
              <a:off x="3497" y="2523"/>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1" name="Line 17"/>
            <p:cNvSpPr>
              <a:spLocks noChangeShapeType="1"/>
            </p:cNvSpPr>
            <p:nvPr/>
          </p:nvSpPr>
          <p:spPr bwMode="auto">
            <a:xfrm>
              <a:off x="3515" y="2523"/>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2" name="Line 18"/>
            <p:cNvSpPr>
              <a:spLocks noChangeShapeType="1"/>
            </p:cNvSpPr>
            <p:nvPr/>
          </p:nvSpPr>
          <p:spPr bwMode="auto">
            <a:xfrm>
              <a:off x="3557" y="2523"/>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3" name="Line 19"/>
            <p:cNvSpPr>
              <a:spLocks noChangeShapeType="1"/>
            </p:cNvSpPr>
            <p:nvPr/>
          </p:nvSpPr>
          <p:spPr bwMode="auto">
            <a:xfrm>
              <a:off x="2495" y="1881"/>
              <a:ext cx="0" cy="3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4" name="Line 20"/>
            <p:cNvSpPr>
              <a:spLocks noChangeShapeType="1"/>
            </p:cNvSpPr>
            <p:nvPr/>
          </p:nvSpPr>
          <p:spPr bwMode="auto">
            <a:xfrm>
              <a:off x="2657" y="1953"/>
              <a:ext cx="0" cy="3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5" name="Line 21"/>
            <p:cNvSpPr>
              <a:spLocks noChangeShapeType="1"/>
            </p:cNvSpPr>
            <p:nvPr/>
          </p:nvSpPr>
          <p:spPr bwMode="auto">
            <a:xfrm>
              <a:off x="3179" y="2343"/>
              <a:ext cx="0" cy="3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6" name="Line 22"/>
            <p:cNvSpPr>
              <a:spLocks noChangeShapeType="1"/>
            </p:cNvSpPr>
            <p:nvPr/>
          </p:nvSpPr>
          <p:spPr bwMode="auto">
            <a:xfrm>
              <a:off x="3083" y="2259"/>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7" name="Line 23"/>
            <p:cNvSpPr>
              <a:spLocks noChangeShapeType="1"/>
            </p:cNvSpPr>
            <p:nvPr/>
          </p:nvSpPr>
          <p:spPr bwMode="auto">
            <a:xfrm>
              <a:off x="3113" y="2307"/>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8" name="Line 24"/>
            <p:cNvSpPr>
              <a:spLocks noChangeShapeType="1"/>
            </p:cNvSpPr>
            <p:nvPr/>
          </p:nvSpPr>
          <p:spPr bwMode="auto">
            <a:xfrm>
              <a:off x="2819" y="2085"/>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9" name="Line 25"/>
            <p:cNvSpPr>
              <a:spLocks noChangeShapeType="1"/>
            </p:cNvSpPr>
            <p:nvPr/>
          </p:nvSpPr>
          <p:spPr bwMode="auto">
            <a:xfrm>
              <a:off x="2405" y="1851"/>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0" name="Line 26"/>
            <p:cNvSpPr>
              <a:spLocks noChangeShapeType="1"/>
            </p:cNvSpPr>
            <p:nvPr/>
          </p:nvSpPr>
          <p:spPr bwMode="auto">
            <a:xfrm>
              <a:off x="2825" y="2085"/>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1" name="Freeform 27"/>
            <p:cNvSpPr>
              <a:spLocks/>
            </p:cNvSpPr>
            <p:nvPr/>
          </p:nvSpPr>
          <p:spPr bwMode="auto">
            <a:xfrm>
              <a:off x="2195" y="1791"/>
              <a:ext cx="1368" cy="750"/>
            </a:xfrm>
            <a:custGeom>
              <a:avLst/>
              <a:gdLst>
                <a:gd name="T0" fmla="*/ 213 w 228"/>
                <a:gd name="T1" fmla="*/ 125 h 125"/>
                <a:gd name="T2" fmla="*/ 211 w 228"/>
                <a:gd name="T3" fmla="*/ 123 h 125"/>
                <a:gd name="T4" fmla="*/ 202 w 228"/>
                <a:gd name="T5" fmla="*/ 120 h 125"/>
                <a:gd name="T6" fmla="*/ 193 w 228"/>
                <a:gd name="T7" fmla="*/ 115 h 125"/>
                <a:gd name="T8" fmla="*/ 185 w 228"/>
                <a:gd name="T9" fmla="*/ 112 h 125"/>
                <a:gd name="T10" fmla="*/ 183 w 228"/>
                <a:gd name="T11" fmla="*/ 109 h 125"/>
                <a:gd name="T12" fmla="*/ 174 w 228"/>
                <a:gd name="T13" fmla="*/ 105 h 125"/>
                <a:gd name="T14" fmla="*/ 166 w 228"/>
                <a:gd name="T15" fmla="*/ 101 h 125"/>
                <a:gd name="T16" fmla="*/ 161 w 228"/>
                <a:gd name="T17" fmla="*/ 94 h 125"/>
                <a:gd name="T18" fmla="*/ 152 w 228"/>
                <a:gd name="T19" fmla="*/ 89 h 125"/>
                <a:gd name="T20" fmla="*/ 149 w 228"/>
                <a:gd name="T21" fmla="*/ 86 h 125"/>
                <a:gd name="T22" fmla="*/ 136 w 228"/>
                <a:gd name="T23" fmla="*/ 81 h 125"/>
                <a:gd name="T24" fmla="*/ 130 w 228"/>
                <a:gd name="T25" fmla="*/ 78 h 125"/>
                <a:gd name="T26" fmla="*/ 128 w 228"/>
                <a:gd name="T27" fmla="*/ 75 h 125"/>
                <a:gd name="T28" fmla="*/ 125 w 228"/>
                <a:gd name="T29" fmla="*/ 72 h 125"/>
                <a:gd name="T30" fmla="*/ 120 w 228"/>
                <a:gd name="T31" fmla="*/ 69 h 125"/>
                <a:gd name="T32" fmla="*/ 119 w 228"/>
                <a:gd name="T33" fmla="*/ 67 h 125"/>
                <a:gd name="T34" fmla="*/ 116 w 228"/>
                <a:gd name="T35" fmla="*/ 64 h 125"/>
                <a:gd name="T36" fmla="*/ 111 w 228"/>
                <a:gd name="T37" fmla="*/ 60 h 125"/>
                <a:gd name="T38" fmla="*/ 106 w 228"/>
                <a:gd name="T39" fmla="*/ 57 h 125"/>
                <a:gd name="T40" fmla="*/ 102 w 228"/>
                <a:gd name="T41" fmla="*/ 52 h 125"/>
                <a:gd name="T42" fmla="*/ 96 w 228"/>
                <a:gd name="T43" fmla="*/ 49 h 125"/>
                <a:gd name="T44" fmla="*/ 93 w 228"/>
                <a:gd name="T45" fmla="*/ 46 h 125"/>
                <a:gd name="T46" fmla="*/ 91 w 228"/>
                <a:gd name="T47" fmla="*/ 45 h 125"/>
                <a:gd name="T48" fmla="*/ 88 w 228"/>
                <a:gd name="T49" fmla="*/ 43 h 125"/>
                <a:gd name="T50" fmla="*/ 84 w 228"/>
                <a:gd name="T51" fmla="*/ 40 h 125"/>
                <a:gd name="T52" fmla="*/ 82 w 228"/>
                <a:gd name="T53" fmla="*/ 37 h 125"/>
                <a:gd name="T54" fmla="*/ 79 w 228"/>
                <a:gd name="T55" fmla="*/ 35 h 125"/>
                <a:gd name="T56" fmla="*/ 77 w 228"/>
                <a:gd name="T57" fmla="*/ 32 h 125"/>
                <a:gd name="T58" fmla="*/ 74 w 228"/>
                <a:gd name="T59" fmla="*/ 30 h 125"/>
                <a:gd name="T60" fmla="*/ 71 w 228"/>
                <a:gd name="T61" fmla="*/ 27 h 125"/>
                <a:gd name="T62" fmla="*/ 64 w 228"/>
                <a:gd name="T63" fmla="*/ 24 h 125"/>
                <a:gd name="T64" fmla="*/ 58 w 228"/>
                <a:gd name="T65" fmla="*/ 23 h 125"/>
                <a:gd name="T66" fmla="*/ 52 w 228"/>
                <a:gd name="T67" fmla="*/ 20 h 125"/>
                <a:gd name="T68" fmla="*/ 42 w 228"/>
                <a:gd name="T69" fmla="*/ 17 h 125"/>
                <a:gd name="T70" fmla="*/ 30 w 228"/>
                <a:gd name="T71" fmla="*/ 13 h 125"/>
                <a:gd name="T72" fmla="*/ 25 w 228"/>
                <a:gd name="T73" fmla="*/ 9 h 125"/>
                <a:gd name="T74" fmla="*/ 18 w 228"/>
                <a:gd name="T75" fmla="*/ 7 h 125"/>
                <a:gd name="T76" fmla="*/ 14 w 228"/>
                <a:gd name="T77" fmla="*/ 3 h 125"/>
                <a:gd name="T78" fmla="*/ 0 w 228"/>
                <a:gd name="T7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8" h="125">
                  <a:moveTo>
                    <a:pt x="228" y="125"/>
                  </a:moveTo>
                  <a:lnTo>
                    <a:pt x="213" y="125"/>
                  </a:lnTo>
                  <a:lnTo>
                    <a:pt x="213" y="123"/>
                  </a:lnTo>
                  <a:lnTo>
                    <a:pt x="211" y="123"/>
                  </a:lnTo>
                  <a:lnTo>
                    <a:pt x="211" y="120"/>
                  </a:lnTo>
                  <a:lnTo>
                    <a:pt x="202" y="120"/>
                  </a:lnTo>
                  <a:lnTo>
                    <a:pt x="202" y="115"/>
                  </a:lnTo>
                  <a:lnTo>
                    <a:pt x="193" y="115"/>
                  </a:lnTo>
                  <a:lnTo>
                    <a:pt x="193" y="112"/>
                  </a:lnTo>
                  <a:lnTo>
                    <a:pt x="185" y="112"/>
                  </a:lnTo>
                  <a:lnTo>
                    <a:pt x="185" y="109"/>
                  </a:lnTo>
                  <a:lnTo>
                    <a:pt x="183" y="109"/>
                  </a:lnTo>
                  <a:lnTo>
                    <a:pt x="183" y="105"/>
                  </a:lnTo>
                  <a:lnTo>
                    <a:pt x="174" y="105"/>
                  </a:lnTo>
                  <a:lnTo>
                    <a:pt x="174" y="101"/>
                  </a:lnTo>
                  <a:lnTo>
                    <a:pt x="166" y="101"/>
                  </a:lnTo>
                  <a:lnTo>
                    <a:pt x="166" y="94"/>
                  </a:lnTo>
                  <a:lnTo>
                    <a:pt x="161" y="94"/>
                  </a:lnTo>
                  <a:lnTo>
                    <a:pt x="161" y="89"/>
                  </a:lnTo>
                  <a:lnTo>
                    <a:pt x="152" y="89"/>
                  </a:lnTo>
                  <a:lnTo>
                    <a:pt x="152" y="86"/>
                  </a:lnTo>
                  <a:lnTo>
                    <a:pt x="149" y="86"/>
                  </a:lnTo>
                  <a:lnTo>
                    <a:pt x="149" y="81"/>
                  </a:lnTo>
                  <a:lnTo>
                    <a:pt x="136" y="81"/>
                  </a:lnTo>
                  <a:lnTo>
                    <a:pt x="136" y="78"/>
                  </a:lnTo>
                  <a:lnTo>
                    <a:pt x="130" y="78"/>
                  </a:lnTo>
                  <a:lnTo>
                    <a:pt x="130" y="75"/>
                  </a:lnTo>
                  <a:lnTo>
                    <a:pt x="128" y="75"/>
                  </a:lnTo>
                  <a:lnTo>
                    <a:pt x="128" y="72"/>
                  </a:lnTo>
                  <a:lnTo>
                    <a:pt x="125" y="72"/>
                  </a:lnTo>
                  <a:lnTo>
                    <a:pt x="125" y="69"/>
                  </a:lnTo>
                  <a:lnTo>
                    <a:pt x="120" y="69"/>
                  </a:lnTo>
                  <a:lnTo>
                    <a:pt x="120" y="67"/>
                  </a:lnTo>
                  <a:lnTo>
                    <a:pt x="119" y="67"/>
                  </a:lnTo>
                  <a:lnTo>
                    <a:pt x="119" y="64"/>
                  </a:lnTo>
                  <a:lnTo>
                    <a:pt x="116" y="64"/>
                  </a:lnTo>
                  <a:lnTo>
                    <a:pt x="116" y="60"/>
                  </a:lnTo>
                  <a:lnTo>
                    <a:pt x="111" y="60"/>
                  </a:lnTo>
                  <a:lnTo>
                    <a:pt x="111" y="57"/>
                  </a:lnTo>
                  <a:lnTo>
                    <a:pt x="106" y="57"/>
                  </a:lnTo>
                  <a:lnTo>
                    <a:pt x="106" y="52"/>
                  </a:lnTo>
                  <a:lnTo>
                    <a:pt x="102" y="52"/>
                  </a:lnTo>
                  <a:lnTo>
                    <a:pt x="102" y="49"/>
                  </a:lnTo>
                  <a:lnTo>
                    <a:pt x="96" y="49"/>
                  </a:lnTo>
                  <a:lnTo>
                    <a:pt x="96" y="46"/>
                  </a:lnTo>
                  <a:lnTo>
                    <a:pt x="93" y="46"/>
                  </a:lnTo>
                  <a:lnTo>
                    <a:pt x="93" y="45"/>
                  </a:lnTo>
                  <a:lnTo>
                    <a:pt x="91" y="45"/>
                  </a:lnTo>
                  <a:lnTo>
                    <a:pt x="91" y="43"/>
                  </a:lnTo>
                  <a:lnTo>
                    <a:pt x="88" y="43"/>
                  </a:lnTo>
                  <a:lnTo>
                    <a:pt x="88" y="40"/>
                  </a:lnTo>
                  <a:lnTo>
                    <a:pt x="84" y="40"/>
                  </a:lnTo>
                  <a:lnTo>
                    <a:pt x="84" y="37"/>
                  </a:lnTo>
                  <a:lnTo>
                    <a:pt x="82" y="37"/>
                  </a:lnTo>
                  <a:lnTo>
                    <a:pt x="82" y="35"/>
                  </a:lnTo>
                  <a:lnTo>
                    <a:pt x="79" y="35"/>
                  </a:lnTo>
                  <a:lnTo>
                    <a:pt x="79" y="32"/>
                  </a:lnTo>
                  <a:lnTo>
                    <a:pt x="77" y="32"/>
                  </a:lnTo>
                  <a:lnTo>
                    <a:pt x="77" y="30"/>
                  </a:lnTo>
                  <a:lnTo>
                    <a:pt x="74" y="30"/>
                  </a:lnTo>
                  <a:lnTo>
                    <a:pt x="74" y="27"/>
                  </a:lnTo>
                  <a:lnTo>
                    <a:pt x="71" y="27"/>
                  </a:lnTo>
                  <a:lnTo>
                    <a:pt x="71" y="24"/>
                  </a:lnTo>
                  <a:lnTo>
                    <a:pt x="64" y="24"/>
                  </a:lnTo>
                  <a:lnTo>
                    <a:pt x="64" y="23"/>
                  </a:lnTo>
                  <a:lnTo>
                    <a:pt x="58" y="23"/>
                  </a:lnTo>
                  <a:lnTo>
                    <a:pt x="58" y="20"/>
                  </a:lnTo>
                  <a:lnTo>
                    <a:pt x="52" y="20"/>
                  </a:lnTo>
                  <a:lnTo>
                    <a:pt x="52" y="17"/>
                  </a:lnTo>
                  <a:lnTo>
                    <a:pt x="42" y="17"/>
                  </a:lnTo>
                  <a:lnTo>
                    <a:pt x="42" y="13"/>
                  </a:lnTo>
                  <a:lnTo>
                    <a:pt x="30" y="13"/>
                  </a:lnTo>
                  <a:lnTo>
                    <a:pt x="30" y="9"/>
                  </a:lnTo>
                  <a:lnTo>
                    <a:pt x="25" y="9"/>
                  </a:lnTo>
                  <a:lnTo>
                    <a:pt x="25" y="7"/>
                  </a:lnTo>
                  <a:lnTo>
                    <a:pt x="18" y="7"/>
                  </a:lnTo>
                  <a:lnTo>
                    <a:pt x="18" y="3"/>
                  </a:lnTo>
                  <a:lnTo>
                    <a:pt x="14" y="3"/>
                  </a:lnTo>
                  <a:lnTo>
                    <a:pt x="14" y="0"/>
                  </a:lnTo>
                  <a:lnTo>
                    <a:pt x="0" y="0"/>
                  </a:lnTo>
                </a:path>
              </a:pathLst>
            </a:cu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42" name="Group 28"/>
          <p:cNvGrpSpPr>
            <a:grpSpLocks/>
          </p:cNvGrpSpPr>
          <p:nvPr/>
        </p:nvGrpSpPr>
        <p:grpSpPr bwMode="auto">
          <a:xfrm>
            <a:off x="1346327" y="3016528"/>
            <a:ext cx="3006435" cy="1980000"/>
            <a:chOff x="2173" y="1702"/>
            <a:chExt cx="1410" cy="912"/>
          </a:xfrm>
        </p:grpSpPr>
        <p:sp>
          <p:nvSpPr>
            <p:cNvPr id="143" name="Line 29"/>
            <p:cNvSpPr>
              <a:spLocks noChangeShapeType="1"/>
            </p:cNvSpPr>
            <p:nvPr/>
          </p:nvSpPr>
          <p:spPr bwMode="auto">
            <a:xfrm>
              <a:off x="3313" y="2470"/>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4" name="Line 30"/>
            <p:cNvSpPr>
              <a:spLocks noChangeShapeType="1"/>
            </p:cNvSpPr>
            <p:nvPr/>
          </p:nvSpPr>
          <p:spPr bwMode="auto">
            <a:xfrm>
              <a:off x="3055" y="2254"/>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5" name="Line 31"/>
            <p:cNvSpPr>
              <a:spLocks noChangeShapeType="1"/>
            </p:cNvSpPr>
            <p:nvPr/>
          </p:nvSpPr>
          <p:spPr bwMode="auto">
            <a:xfrm>
              <a:off x="3169" y="2332"/>
              <a:ext cx="0" cy="3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6" name="Line 32"/>
            <p:cNvSpPr>
              <a:spLocks noChangeShapeType="1"/>
            </p:cNvSpPr>
            <p:nvPr/>
          </p:nvSpPr>
          <p:spPr bwMode="auto">
            <a:xfrm>
              <a:off x="2539" y="1840"/>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7" name="Line 33"/>
            <p:cNvSpPr>
              <a:spLocks noChangeShapeType="1"/>
            </p:cNvSpPr>
            <p:nvPr/>
          </p:nvSpPr>
          <p:spPr bwMode="auto">
            <a:xfrm>
              <a:off x="2491" y="1828"/>
              <a:ext cx="0" cy="3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8" name="Line 34"/>
            <p:cNvSpPr>
              <a:spLocks noChangeShapeType="1"/>
            </p:cNvSpPr>
            <p:nvPr/>
          </p:nvSpPr>
          <p:spPr bwMode="auto">
            <a:xfrm>
              <a:off x="2503" y="1828"/>
              <a:ext cx="0" cy="3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9" name="Line 35"/>
            <p:cNvSpPr>
              <a:spLocks noChangeShapeType="1"/>
            </p:cNvSpPr>
            <p:nvPr/>
          </p:nvSpPr>
          <p:spPr bwMode="auto">
            <a:xfrm>
              <a:off x="2617" y="1900"/>
              <a:ext cx="0" cy="3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0" name="Line 36"/>
            <p:cNvSpPr>
              <a:spLocks noChangeShapeType="1"/>
            </p:cNvSpPr>
            <p:nvPr/>
          </p:nvSpPr>
          <p:spPr bwMode="auto">
            <a:xfrm>
              <a:off x="3523" y="2578"/>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1" name="Line 37"/>
            <p:cNvSpPr>
              <a:spLocks noChangeShapeType="1"/>
            </p:cNvSpPr>
            <p:nvPr/>
          </p:nvSpPr>
          <p:spPr bwMode="auto">
            <a:xfrm>
              <a:off x="2983" y="2188"/>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2" name="Freeform 38"/>
            <p:cNvSpPr>
              <a:spLocks/>
            </p:cNvSpPr>
            <p:nvPr/>
          </p:nvSpPr>
          <p:spPr bwMode="auto">
            <a:xfrm>
              <a:off x="2173" y="1702"/>
              <a:ext cx="1410" cy="900"/>
            </a:xfrm>
            <a:custGeom>
              <a:avLst/>
              <a:gdLst>
                <a:gd name="T0" fmla="*/ 216 w 235"/>
                <a:gd name="T1" fmla="*/ 150 h 150"/>
                <a:gd name="T2" fmla="*/ 212 w 235"/>
                <a:gd name="T3" fmla="*/ 143 h 150"/>
                <a:gd name="T4" fmla="*/ 197 w 235"/>
                <a:gd name="T5" fmla="*/ 138 h 150"/>
                <a:gd name="T6" fmla="*/ 185 w 235"/>
                <a:gd name="T7" fmla="*/ 131 h 150"/>
                <a:gd name="T8" fmla="*/ 183 w 235"/>
                <a:gd name="T9" fmla="*/ 125 h 150"/>
                <a:gd name="T10" fmla="*/ 175 w 235"/>
                <a:gd name="T11" fmla="*/ 117 h 150"/>
                <a:gd name="T12" fmla="*/ 173 w 235"/>
                <a:gd name="T13" fmla="*/ 112 h 150"/>
                <a:gd name="T14" fmla="*/ 162 w 235"/>
                <a:gd name="T15" fmla="*/ 108 h 150"/>
                <a:gd name="T16" fmla="*/ 157 w 235"/>
                <a:gd name="T17" fmla="*/ 103 h 150"/>
                <a:gd name="T18" fmla="*/ 151 w 235"/>
                <a:gd name="T19" fmla="*/ 99 h 150"/>
                <a:gd name="T20" fmla="*/ 145 w 235"/>
                <a:gd name="T21" fmla="*/ 95 h 150"/>
                <a:gd name="T22" fmla="*/ 141 w 235"/>
                <a:gd name="T23" fmla="*/ 92 h 150"/>
                <a:gd name="T24" fmla="*/ 138 w 235"/>
                <a:gd name="T25" fmla="*/ 88 h 150"/>
                <a:gd name="T26" fmla="*/ 133 w 235"/>
                <a:gd name="T27" fmla="*/ 84 h 150"/>
                <a:gd name="T28" fmla="*/ 130 w 235"/>
                <a:gd name="T29" fmla="*/ 83 h 150"/>
                <a:gd name="T30" fmla="*/ 127 w 235"/>
                <a:gd name="T31" fmla="*/ 75 h 150"/>
                <a:gd name="T32" fmla="*/ 121 w 235"/>
                <a:gd name="T33" fmla="*/ 72 h 150"/>
                <a:gd name="T34" fmla="*/ 120 w 235"/>
                <a:gd name="T35" fmla="*/ 68 h 150"/>
                <a:gd name="T36" fmla="*/ 118 w 235"/>
                <a:gd name="T37" fmla="*/ 63 h 150"/>
                <a:gd name="T38" fmla="*/ 113 w 235"/>
                <a:gd name="T39" fmla="*/ 59 h 150"/>
                <a:gd name="T40" fmla="*/ 104 w 235"/>
                <a:gd name="T41" fmla="*/ 55 h 150"/>
                <a:gd name="T42" fmla="*/ 99 w 235"/>
                <a:gd name="T43" fmla="*/ 52 h 150"/>
                <a:gd name="T44" fmla="*/ 94 w 235"/>
                <a:gd name="T45" fmla="*/ 49 h 150"/>
                <a:gd name="T46" fmla="*/ 88 w 235"/>
                <a:gd name="T47" fmla="*/ 47 h 150"/>
                <a:gd name="T48" fmla="*/ 85 w 235"/>
                <a:gd name="T49" fmla="*/ 44 h 150"/>
                <a:gd name="T50" fmla="*/ 84 w 235"/>
                <a:gd name="T51" fmla="*/ 42 h 150"/>
                <a:gd name="T52" fmla="*/ 80 w 235"/>
                <a:gd name="T53" fmla="*/ 39 h 150"/>
                <a:gd name="T54" fmla="*/ 78 w 235"/>
                <a:gd name="T55" fmla="*/ 38 h 150"/>
                <a:gd name="T56" fmla="*/ 72 w 235"/>
                <a:gd name="T57" fmla="*/ 36 h 150"/>
                <a:gd name="T58" fmla="*/ 69 w 235"/>
                <a:gd name="T59" fmla="*/ 34 h 150"/>
                <a:gd name="T60" fmla="*/ 67 w 235"/>
                <a:gd name="T61" fmla="*/ 32 h 150"/>
                <a:gd name="T62" fmla="*/ 66 w 235"/>
                <a:gd name="T63" fmla="*/ 29 h 150"/>
                <a:gd name="T64" fmla="*/ 58 w 235"/>
                <a:gd name="T65" fmla="*/ 26 h 150"/>
                <a:gd name="T66" fmla="*/ 49 w 235"/>
                <a:gd name="T67" fmla="*/ 23 h 150"/>
                <a:gd name="T68" fmla="*/ 47 w 235"/>
                <a:gd name="T69" fmla="*/ 22 h 150"/>
                <a:gd name="T70" fmla="*/ 44 w 235"/>
                <a:gd name="T71" fmla="*/ 19 h 150"/>
                <a:gd name="T72" fmla="*/ 40 w 235"/>
                <a:gd name="T73" fmla="*/ 17 h 150"/>
                <a:gd name="T74" fmla="*/ 32 w 235"/>
                <a:gd name="T75" fmla="*/ 16 h 150"/>
                <a:gd name="T76" fmla="*/ 30 w 235"/>
                <a:gd name="T77" fmla="*/ 13 h 150"/>
                <a:gd name="T78" fmla="*/ 24 w 235"/>
                <a:gd name="T79" fmla="*/ 8 h 150"/>
                <a:gd name="T80" fmla="*/ 21 w 235"/>
                <a:gd name="T81" fmla="*/ 5 h 150"/>
                <a:gd name="T82" fmla="*/ 8 w 235"/>
                <a:gd name="T83" fmla="*/ 2 h 150"/>
                <a:gd name="T84" fmla="*/ 0 w 235"/>
                <a:gd name="T8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5" h="150">
                  <a:moveTo>
                    <a:pt x="235" y="150"/>
                  </a:moveTo>
                  <a:lnTo>
                    <a:pt x="216" y="150"/>
                  </a:lnTo>
                  <a:lnTo>
                    <a:pt x="216" y="143"/>
                  </a:lnTo>
                  <a:lnTo>
                    <a:pt x="212" y="143"/>
                  </a:lnTo>
                  <a:lnTo>
                    <a:pt x="212" y="138"/>
                  </a:lnTo>
                  <a:lnTo>
                    <a:pt x="197" y="138"/>
                  </a:lnTo>
                  <a:lnTo>
                    <a:pt x="197" y="131"/>
                  </a:lnTo>
                  <a:lnTo>
                    <a:pt x="185" y="131"/>
                  </a:lnTo>
                  <a:lnTo>
                    <a:pt x="185" y="125"/>
                  </a:lnTo>
                  <a:lnTo>
                    <a:pt x="183" y="125"/>
                  </a:lnTo>
                  <a:lnTo>
                    <a:pt x="183" y="117"/>
                  </a:lnTo>
                  <a:lnTo>
                    <a:pt x="175" y="117"/>
                  </a:lnTo>
                  <a:lnTo>
                    <a:pt x="175" y="112"/>
                  </a:lnTo>
                  <a:lnTo>
                    <a:pt x="173" y="112"/>
                  </a:lnTo>
                  <a:lnTo>
                    <a:pt x="173" y="108"/>
                  </a:lnTo>
                  <a:lnTo>
                    <a:pt x="162" y="108"/>
                  </a:lnTo>
                  <a:lnTo>
                    <a:pt x="162" y="103"/>
                  </a:lnTo>
                  <a:lnTo>
                    <a:pt x="157" y="103"/>
                  </a:lnTo>
                  <a:lnTo>
                    <a:pt x="157" y="99"/>
                  </a:lnTo>
                  <a:lnTo>
                    <a:pt x="151" y="99"/>
                  </a:lnTo>
                  <a:lnTo>
                    <a:pt x="151" y="95"/>
                  </a:lnTo>
                  <a:lnTo>
                    <a:pt x="145" y="95"/>
                  </a:lnTo>
                  <a:lnTo>
                    <a:pt x="145" y="92"/>
                  </a:lnTo>
                  <a:lnTo>
                    <a:pt x="141" y="92"/>
                  </a:lnTo>
                  <a:lnTo>
                    <a:pt x="141" y="88"/>
                  </a:lnTo>
                  <a:lnTo>
                    <a:pt x="138" y="88"/>
                  </a:lnTo>
                  <a:lnTo>
                    <a:pt x="138" y="84"/>
                  </a:lnTo>
                  <a:lnTo>
                    <a:pt x="133" y="84"/>
                  </a:lnTo>
                  <a:lnTo>
                    <a:pt x="133" y="83"/>
                  </a:lnTo>
                  <a:lnTo>
                    <a:pt x="130" y="83"/>
                  </a:lnTo>
                  <a:lnTo>
                    <a:pt x="130" y="75"/>
                  </a:lnTo>
                  <a:lnTo>
                    <a:pt x="127" y="75"/>
                  </a:lnTo>
                  <a:lnTo>
                    <a:pt x="127" y="72"/>
                  </a:lnTo>
                  <a:lnTo>
                    <a:pt x="121" y="72"/>
                  </a:lnTo>
                  <a:lnTo>
                    <a:pt x="121" y="68"/>
                  </a:lnTo>
                  <a:lnTo>
                    <a:pt x="120" y="68"/>
                  </a:lnTo>
                  <a:lnTo>
                    <a:pt x="120" y="63"/>
                  </a:lnTo>
                  <a:lnTo>
                    <a:pt x="118" y="63"/>
                  </a:lnTo>
                  <a:lnTo>
                    <a:pt x="118" y="59"/>
                  </a:lnTo>
                  <a:lnTo>
                    <a:pt x="113" y="59"/>
                  </a:lnTo>
                  <a:lnTo>
                    <a:pt x="113" y="55"/>
                  </a:lnTo>
                  <a:lnTo>
                    <a:pt x="104" y="55"/>
                  </a:lnTo>
                  <a:lnTo>
                    <a:pt x="104" y="52"/>
                  </a:lnTo>
                  <a:lnTo>
                    <a:pt x="99" y="52"/>
                  </a:lnTo>
                  <a:lnTo>
                    <a:pt x="99" y="49"/>
                  </a:lnTo>
                  <a:lnTo>
                    <a:pt x="94" y="49"/>
                  </a:lnTo>
                  <a:lnTo>
                    <a:pt x="94" y="47"/>
                  </a:lnTo>
                  <a:lnTo>
                    <a:pt x="88" y="47"/>
                  </a:lnTo>
                  <a:lnTo>
                    <a:pt x="88" y="44"/>
                  </a:lnTo>
                  <a:lnTo>
                    <a:pt x="85" y="44"/>
                  </a:lnTo>
                  <a:lnTo>
                    <a:pt x="85" y="42"/>
                  </a:lnTo>
                  <a:lnTo>
                    <a:pt x="84" y="42"/>
                  </a:lnTo>
                  <a:lnTo>
                    <a:pt x="84" y="39"/>
                  </a:lnTo>
                  <a:lnTo>
                    <a:pt x="80" y="39"/>
                  </a:lnTo>
                  <a:lnTo>
                    <a:pt x="80" y="38"/>
                  </a:lnTo>
                  <a:lnTo>
                    <a:pt x="78" y="38"/>
                  </a:lnTo>
                  <a:lnTo>
                    <a:pt x="78" y="36"/>
                  </a:lnTo>
                  <a:lnTo>
                    <a:pt x="72" y="36"/>
                  </a:lnTo>
                  <a:lnTo>
                    <a:pt x="72" y="34"/>
                  </a:lnTo>
                  <a:lnTo>
                    <a:pt x="69" y="34"/>
                  </a:lnTo>
                  <a:lnTo>
                    <a:pt x="69" y="32"/>
                  </a:lnTo>
                  <a:lnTo>
                    <a:pt x="67" y="32"/>
                  </a:lnTo>
                  <a:lnTo>
                    <a:pt x="67" y="29"/>
                  </a:lnTo>
                  <a:lnTo>
                    <a:pt x="66" y="29"/>
                  </a:lnTo>
                  <a:lnTo>
                    <a:pt x="66" y="26"/>
                  </a:lnTo>
                  <a:lnTo>
                    <a:pt x="58" y="26"/>
                  </a:lnTo>
                  <a:lnTo>
                    <a:pt x="58" y="23"/>
                  </a:lnTo>
                  <a:lnTo>
                    <a:pt x="49" y="23"/>
                  </a:lnTo>
                  <a:lnTo>
                    <a:pt x="49" y="22"/>
                  </a:lnTo>
                  <a:lnTo>
                    <a:pt x="47" y="22"/>
                  </a:lnTo>
                  <a:lnTo>
                    <a:pt x="47" y="19"/>
                  </a:lnTo>
                  <a:lnTo>
                    <a:pt x="44" y="19"/>
                  </a:lnTo>
                  <a:lnTo>
                    <a:pt x="44" y="17"/>
                  </a:lnTo>
                  <a:lnTo>
                    <a:pt x="40" y="17"/>
                  </a:lnTo>
                  <a:lnTo>
                    <a:pt x="40" y="16"/>
                  </a:lnTo>
                  <a:lnTo>
                    <a:pt x="32" y="16"/>
                  </a:lnTo>
                  <a:lnTo>
                    <a:pt x="32" y="13"/>
                  </a:lnTo>
                  <a:lnTo>
                    <a:pt x="30" y="13"/>
                  </a:lnTo>
                  <a:lnTo>
                    <a:pt x="30" y="8"/>
                  </a:lnTo>
                  <a:lnTo>
                    <a:pt x="24" y="8"/>
                  </a:lnTo>
                  <a:lnTo>
                    <a:pt x="24" y="5"/>
                  </a:lnTo>
                  <a:lnTo>
                    <a:pt x="21" y="5"/>
                  </a:lnTo>
                  <a:lnTo>
                    <a:pt x="21" y="2"/>
                  </a:lnTo>
                  <a:lnTo>
                    <a:pt x="8" y="2"/>
                  </a:lnTo>
                  <a:lnTo>
                    <a:pt x="8" y="0"/>
                  </a:lnTo>
                  <a:lnTo>
                    <a:pt x="0" y="0"/>
                  </a:lnTo>
                </a:path>
              </a:pathLst>
            </a:cu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53" name="Group 39"/>
          <p:cNvGrpSpPr>
            <a:grpSpLocks/>
          </p:cNvGrpSpPr>
          <p:nvPr/>
        </p:nvGrpSpPr>
        <p:grpSpPr bwMode="auto">
          <a:xfrm>
            <a:off x="5803194" y="3015364"/>
            <a:ext cx="2772000" cy="2093211"/>
            <a:chOff x="2225" y="1647"/>
            <a:chExt cx="1308" cy="1026"/>
          </a:xfrm>
        </p:grpSpPr>
        <p:sp>
          <p:nvSpPr>
            <p:cNvPr id="154" name="Line 40"/>
            <p:cNvSpPr>
              <a:spLocks noChangeShapeType="1"/>
            </p:cNvSpPr>
            <p:nvPr/>
          </p:nvSpPr>
          <p:spPr bwMode="auto">
            <a:xfrm>
              <a:off x="2837" y="2091"/>
              <a:ext cx="0" cy="3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5" name="Line 41"/>
            <p:cNvSpPr>
              <a:spLocks noChangeShapeType="1"/>
            </p:cNvSpPr>
            <p:nvPr/>
          </p:nvSpPr>
          <p:spPr bwMode="auto">
            <a:xfrm>
              <a:off x="3203" y="2259"/>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6" name="Line 42"/>
            <p:cNvSpPr>
              <a:spLocks noChangeShapeType="1"/>
            </p:cNvSpPr>
            <p:nvPr/>
          </p:nvSpPr>
          <p:spPr bwMode="auto">
            <a:xfrm>
              <a:off x="3179" y="2259"/>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7" name="Line 43"/>
            <p:cNvSpPr>
              <a:spLocks noChangeShapeType="1"/>
            </p:cNvSpPr>
            <p:nvPr/>
          </p:nvSpPr>
          <p:spPr bwMode="auto">
            <a:xfrm>
              <a:off x="3287" y="2259"/>
              <a:ext cx="0" cy="36"/>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8" name="Freeform 44"/>
            <p:cNvSpPr>
              <a:spLocks/>
            </p:cNvSpPr>
            <p:nvPr/>
          </p:nvSpPr>
          <p:spPr bwMode="auto">
            <a:xfrm>
              <a:off x="2225" y="1647"/>
              <a:ext cx="1308" cy="1026"/>
            </a:xfrm>
            <a:custGeom>
              <a:avLst/>
              <a:gdLst>
                <a:gd name="T0" fmla="*/ 218 w 218"/>
                <a:gd name="T1" fmla="*/ 171 h 171"/>
                <a:gd name="T2" fmla="*/ 218 w 218"/>
                <a:gd name="T3" fmla="*/ 138 h 171"/>
                <a:gd name="T4" fmla="*/ 200 w 218"/>
                <a:gd name="T5" fmla="*/ 138 h 171"/>
                <a:gd name="T6" fmla="*/ 200 w 218"/>
                <a:gd name="T7" fmla="*/ 105 h 171"/>
                <a:gd name="T8" fmla="*/ 152 w 218"/>
                <a:gd name="T9" fmla="*/ 105 h 171"/>
                <a:gd name="T10" fmla="*/ 152 w 218"/>
                <a:gd name="T11" fmla="*/ 91 h 171"/>
                <a:gd name="T12" fmla="*/ 122 w 218"/>
                <a:gd name="T13" fmla="*/ 91 h 171"/>
                <a:gd name="T14" fmla="*/ 122 w 218"/>
                <a:gd name="T15" fmla="*/ 77 h 171"/>
                <a:gd name="T16" fmla="*/ 78 w 218"/>
                <a:gd name="T17" fmla="*/ 77 h 171"/>
                <a:gd name="T18" fmla="*/ 78 w 218"/>
                <a:gd name="T19" fmla="*/ 67 h 171"/>
                <a:gd name="T20" fmla="*/ 75 w 218"/>
                <a:gd name="T21" fmla="*/ 67 h 171"/>
                <a:gd name="T22" fmla="*/ 75 w 218"/>
                <a:gd name="T23" fmla="*/ 58 h 171"/>
                <a:gd name="T24" fmla="*/ 69 w 218"/>
                <a:gd name="T25" fmla="*/ 58 h 171"/>
                <a:gd name="T26" fmla="*/ 69 w 218"/>
                <a:gd name="T27" fmla="*/ 48 h 171"/>
                <a:gd name="T28" fmla="*/ 67 w 218"/>
                <a:gd name="T29" fmla="*/ 48 h 171"/>
                <a:gd name="T30" fmla="*/ 67 w 218"/>
                <a:gd name="T31" fmla="*/ 38 h 171"/>
                <a:gd name="T32" fmla="*/ 33 w 218"/>
                <a:gd name="T33" fmla="*/ 38 h 171"/>
                <a:gd name="T34" fmla="*/ 33 w 218"/>
                <a:gd name="T35" fmla="*/ 29 h 171"/>
                <a:gd name="T36" fmla="*/ 25 w 218"/>
                <a:gd name="T37" fmla="*/ 29 h 171"/>
                <a:gd name="T38" fmla="*/ 25 w 218"/>
                <a:gd name="T39" fmla="*/ 20 h 171"/>
                <a:gd name="T40" fmla="*/ 22 w 218"/>
                <a:gd name="T41" fmla="*/ 20 h 171"/>
                <a:gd name="T42" fmla="*/ 22 w 218"/>
                <a:gd name="T43" fmla="*/ 11 h 171"/>
                <a:gd name="T44" fmla="*/ 17 w 218"/>
                <a:gd name="T45" fmla="*/ 11 h 171"/>
                <a:gd name="T46" fmla="*/ 17 w 218"/>
                <a:gd name="T47" fmla="*/ 0 h 171"/>
                <a:gd name="T48" fmla="*/ 0 w 218"/>
                <a:gd name="T4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8" h="171">
                  <a:moveTo>
                    <a:pt x="218" y="171"/>
                  </a:moveTo>
                  <a:lnTo>
                    <a:pt x="218" y="138"/>
                  </a:lnTo>
                  <a:lnTo>
                    <a:pt x="200" y="138"/>
                  </a:lnTo>
                  <a:lnTo>
                    <a:pt x="200" y="105"/>
                  </a:lnTo>
                  <a:lnTo>
                    <a:pt x="152" y="105"/>
                  </a:lnTo>
                  <a:lnTo>
                    <a:pt x="152" y="91"/>
                  </a:lnTo>
                  <a:lnTo>
                    <a:pt x="122" y="91"/>
                  </a:lnTo>
                  <a:lnTo>
                    <a:pt x="122" y="77"/>
                  </a:lnTo>
                  <a:lnTo>
                    <a:pt x="78" y="77"/>
                  </a:lnTo>
                  <a:lnTo>
                    <a:pt x="78" y="67"/>
                  </a:lnTo>
                  <a:lnTo>
                    <a:pt x="75" y="67"/>
                  </a:lnTo>
                  <a:lnTo>
                    <a:pt x="75" y="58"/>
                  </a:lnTo>
                  <a:lnTo>
                    <a:pt x="69" y="58"/>
                  </a:lnTo>
                  <a:lnTo>
                    <a:pt x="69" y="48"/>
                  </a:lnTo>
                  <a:lnTo>
                    <a:pt x="67" y="48"/>
                  </a:lnTo>
                  <a:lnTo>
                    <a:pt x="67" y="38"/>
                  </a:lnTo>
                  <a:lnTo>
                    <a:pt x="33" y="38"/>
                  </a:lnTo>
                  <a:lnTo>
                    <a:pt x="33" y="29"/>
                  </a:lnTo>
                  <a:lnTo>
                    <a:pt x="25" y="29"/>
                  </a:lnTo>
                  <a:lnTo>
                    <a:pt x="25" y="20"/>
                  </a:lnTo>
                  <a:lnTo>
                    <a:pt x="22" y="20"/>
                  </a:lnTo>
                  <a:lnTo>
                    <a:pt x="22" y="11"/>
                  </a:lnTo>
                  <a:lnTo>
                    <a:pt x="17" y="11"/>
                  </a:lnTo>
                  <a:cubicBezTo>
                    <a:pt x="17" y="11"/>
                    <a:pt x="18" y="0"/>
                    <a:pt x="17" y="0"/>
                  </a:cubicBezTo>
                  <a:cubicBezTo>
                    <a:pt x="15" y="0"/>
                    <a:pt x="0" y="0"/>
                    <a:pt x="0" y="0"/>
                  </a:cubicBezTo>
                </a:path>
              </a:pathLst>
            </a:cu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59" name="Group 45"/>
          <p:cNvGrpSpPr>
            <a:grpSpLocks/>
          </p:cNvGrpSpPr>
          <p:nvPr/>
        </p:nvGrpSpPr>
        <p:grpSpPr bwMode="auto">
          <a:xfrm>
            <a:off x="5803194" y="3015364"/>
            <a:ext cx="2421168" cy="2052000"/>
            <a:chOff x="2308" y="1670"/>
            <a:chExt cx="1140" cy="978"/>
          </a:xfrm>
        </p:grpSpPr>
        <p:sp>
          <p:nvSpPr>
            <p:cNvPr id="160" name="Line 46"/>
            <p:cNvSpPr>
              <a:spLocks noChangeShapeType="1"/>
            </p:cNvSpPr>
            <p:nvPr/>
          </p:nvSpPr>
          <p:spPr bwMode="auto">
            <a:xfrm>
              <a:off x="3436" y="2612"/>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1" name="Freeform 47"/>
            <p:cNvSpPr>
              <a:spLocks/>
            </p:cNvSpPr>
            <p:nvPr/>
          </p:nvSpPr>
          <p:spPr bwMode="auto">
            <a:xfrm>
              <a:off x="2308" y="1670"/>
              <a:ext cx="1140" cy="960"/>
            </a:xfrm>
            <a:custGeom>
              <a:avLst/>
              <a:gdLst>
                <a:gd name="T0" fmla="*/ 190 w 190"/>
                <a:gd name="T1" fmla="*/ 160 h 160"/>
                <a:gd name="T2" fmla="*/ 158 w 190"/>
                <a:gd name="T3" fmla="*/ 160 h 160"/>
                <a:gd name="T4" fmla="*/ 158 w 190"/>
                <a:gd name="T5" fmla="*/ 151 h 160"/>
                <a:gd name="T6" fmla="*/ 126 w 190"/>
                <a:gd name="T7" fmla="*/ 151 h 160"/>
                <a:gd name="T8" fmla="*/ 126 w 190"/>
                <a:gd name="T9" fmla="*/ 141 h 160"/>
                <a:gd name="T10" fmla="*/ 109 w 190"/>
                <a:gd name="T11" fmla="*/ 141 h 160"/>
                <a:gd name="T12" fmla="*/ 109 w 190"/>
                <a:gd name="T13" fmla="*/ 122 h 160"/>
                <a:gd name="T14" fmla="*/ 106 w 190"/>
                <a:gd name="T15" fmla="*/ 122 h 160"/>
                <a:gd name="T16" fmla="*/ 106 w 190"/>
                <a:gd name="T17" fmla="*/ 114 h 160"/>
                <a:gd name="T18" fmla="*/ 103 w 190"/>
                <a:gd name="T19" fmla="*/ 114 h 160"/>
                <a:gd name="T20" fmla="*/ 103 w 190"/>
                <a:gd name="T21" fmla="*/ 104 h 160"/>
                <a:gd name="T22" fmla="*/ 95 w 190"/>
                <a:gd name="T23" fmla="*/ 104 h 160"/>
                <a:gd name="T24" fmla="*/ 95 w 190"/>
                <a:gd name="T25" fmla="*/ 96 h 160"/>
                <a:gd name="T26" fmla="*/ 89 w 190"/>
                <a:gd name="T27" fmla="*/ 96 h 160"/>
                <a:gd name="T28" fmla="*/ 89 w 190"/>
                <a:gd name="T29" fmla="*/ 86 h 160"/>
                <a:gd name="T30" fmla="*/ 84 w 190"/>
                <a:gd name="T31" fmla="*/ 86 h 160"/>
                <a:gd name="T32" fmla="*/ 84 w 190"/>
                <a:gd name="T33" fmla="*/ 77 h 160"/>
                <a:gd name="T34" fmla="*/ 80 w 190"/>
                <a:gd name="T35" fmla="*/ 77 h 160"/>
                <a:gd name="T36" fmla="*/ 80 w 190"/>
                <a:gd name="T37" fmla="*/ 72 h 160"/>
                <a:gd name="T38" fmla="*/ 79 w 190"/>
                <a:gd name="T39" fmla="*/ 72 h 160"/>
                <a:gd name="T40" fmla="*/ 79 w 190"/>
                <a:gd name="T41" fmla="*/ 63 h 160"/>
                <a:gd name="T42" fmla="*/ 66 w 190"/>
                <a:gd name="T43" fmla="*/ 63 h 160"/>
                <a:gd name="T44" fmla="*/ 66 w 190"/>
                <a:gd name="T45" fmla="*/ 54 h 160"/>
                <a:gd name="T46" fmla="*/ 54 w 190"/>
                <a:gd name="T47" fmla="*/ 54 h 160"/>
                <a:gd name="T48" fmla="*/ 54 w 190"/>
                <a:gd name="T49" fmla="*/ 47 h 160"/>
                <a:gd name="T50" fmla="*/ 30 w 190"/>
                <a:gd name="T51" fmla="*/ 47 h 160"/>
                <a:gd name="T52" fmla="*/ 30 w 190"/>
                <a:gd name="T53" fmla="*/ 38 h 160"/>
                <a:gd name="T54" fmla="*/ 24 w 190"/>
                <a:gd name="T55" fmla="*/ 38 h 160"/>
                <a:gd name="T56" fmla="*/ 24 w 190"/>
                <a:gd name="T57" fmla="*/ 28 h 160"/>
                <a:gd name="T58" fmla="*/ 21 w 190"/>
                <a:gd name="T59" fmla="*/ 28 h 160"/>
                <a:gd name="T60" fmla="*/ 21 w 190"/>
                <a:gd name="T61" fmla="*/ 7 h 160"/>
                <a:gd name="T62" fmla="*/ 4 w 190"/>
                <a:gd name="T63" fmla="*/ 7 h 160"/>
                <a:gd name="T64" fmla="*/ 4 w 190"/>
                <a:gd name="T65" fmla="*/ 0 h 160"/>
                <a:gd name="T66" fmla="*/ 0 w 190"/>
                <a:gd name="T6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 h="160">
                  <a:moveTo>
                    <a:pt x="190" y="160"/>
                  </a:moveTo>
                  <a:lnTo>
                    <a:pt x="158" y="160"/>
                  </a:lnTo>
                  <a:lnTo>
                    <a:pt x="158" y="151"/>
                  </a:lnTo>
                  <a:lnTo>
                    <a:pt x="126" y="151"/>
                  </a:lnTo>
                  <a:lnTo>
                    <a:pt x="126" y="141"/>
                  </a:lnTo>
                  <a:lnTo>
                    <a:pt x="109" y="141"/>
                  </a:lnTo>
                  <a:lnTo>
                    <a:pt x="109" y="122"/>
                  </a:lnTo>
                  <a:lnTo>
                    <a:pt x="106" y="122"/>
                  </a:lnTo>
                  <a:lnTo>
                    <a:pt x="106" y="114"/>
                  </a:lnTo>
                  <a:lnTo>
                    <a:pt x="103" y="114"/>
                  </a:lnTo>
                  <a:lnTo>
                    <a:pt x="103" y="104"/>
                  </a:lnTo>
                  <a:lnTo>
                    <a:pt x="95" y="104"/>
                  </a:lnTo>
                  <a:lnTo>
                    <a:pt x="95" y="96"/>
                  </a:lnTo>
                  <a:lnTo>
                    <a:pt x="89" y="96"/>
                  </a:lnTo>
                  <a:lnTo>
                    <a:pt x="89" y="86"/>
                  </a:lnTo>
                  <a:lnTo>
                    <a:pt x="84" y="86"/>
                  </a:lnTo>
                  <a:lnTo>
                    <a:pt x="84" y="77"/>
                  </a:lnTo>
                  <a:lnTo>
                    <a:pt x="80" y="77"/>
                  </a:lnTo>
                  <a:lnTo>
                    <a:pt x="80" y="72"/>
                  </a:lnTo>
                  <a:lnTo>
                    <a:pt x="79" y="72"/>
                  </a:lnTo>
                  <a:lnTo>
                    <a:pt x="79" y="63"/>
                  </a:lnTo>
                  <a:lnTo>
                    <a:pt x="66" y="63"/>
                  </a:lnTo>
                  <a:lnTo>
                    <a:pt x="66" y="54"/>
                  </a:lnTo>
                  <a:lnTo>
                    <a:pt x="54" y="54"/>
                  </a:lnTo>
                  <a:lnTo>
                    <a:pt x="54" y="47"/>
                  </a:lnTo>
                  <a:lnTo>
                    <a:pt x="30" y="47"/>
                  </a:lnTo>
                  <a:lnTo>
                    <a:pt x="30" y="38"/>
                  </a:lnTo>
                  <a:lnTo>
                    <a:pt x="24" y="38"/>
                  </a:lnTo>
                  <a:lnTo>
                    <a:pt x="24" y="28"/>
                  </a:lnTo>
                  <a:lnTo>
                    <a:pt x="21" y="28"/>
                  </a:lnTo>
                  <a:lnTo>
                    <a:pt x="21" y="7"/>
                  </a:lnTo>
                  <a:lnTo>
                    <a:pt x="4" y="7"/>
                  </a:lnTo>
                  <a:lnTo>
                    <a:pt x="4" y="0"/>
                  </a:lnTo>
                  <a:lnTo>
                    <a:pt x="0" y="0"/>
                  </a:lnTo>
                </a:path>
              </a:pathLst>
            </a:cu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cxnSp>
        <p:nvCxnSpPr>
          <p:cNvPr id="162" name="Straight Connector 161"/>
          <p:cNvCxnSpPr/>
          <p:nvPr/>
        </p:nvCxnSpPr>
        <p:spPr>
          <a:xfrm>
            <a:off x="5852498" y="4670041"/>
            <a:ext cx="180000" cy="0"/>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63" name="Straight Connector 162"/>
          <p:cNvCxnSpPr/>
          <p:nvPr/>
        </p:nvCxnSpPr>
        <p:spPr>
          <a:xfrm>
            <a:off x="5852498" y="5049206"/>
            <a:ext cx="180000" cy="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164" name="Group 163"/>
          <p:cNvGrpSpPr/>
          <p:nvPr/>
        </p:nvGrpSpPr>
        <p:grpSpPr>
          <a:xfrm>
            <a:off x="1421499" y="4860231"/>
            <a:ext cx="180000" cy="188975"/>
            <a:chOff x="6028058" y="4860231"/>
            <a:chExt cx="180000" cy="188975"/>
          </a:xfrm>
        </p:grpSpPr>
        <p:cxnSp>
          <p:nvCxnSpPr>
            <p:cNvPr id="165" name="Straight Connector 164"/>
            <p:cNvCxnSpPr/>
            <p:nvPr/>
          </p:nvCxnSpPr>
          <p:spPr>
            <a:xfrm>
              <a:off x="6028058" y="4860231"/>
              <a:ext cx="180000" cy="0"/>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66" name="Straight Connector 165"/>
            <p:cNvCxnSpPr/>
            <p:nvPr/>
          </p:nvCxnSpPr>
          <p:spPr>
            <a:xfrm>
              <a:off x="6028058" y="5049206"/>
              <a:ext cx="180000" cy="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grpSp>
    </p:spTree>
    <p:extLst>
      <p:ext uri="{BB962C8B-B14F-4D97-AF65-F5344CB8AC3E}">
        <p14:creationId xmlns:p14="http://schemas.microsoft.com/office/powerpoint/2010/main" val="28600113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fr-FR" dirty="0" smtClean="0"/>
              <a:t>O-016: Traitement de 1</a:t>
            </a:r>
            <a:r>
              <a:rPr lang="fr-FR" baseline="30000" dirty="0" smtClean="0"/>
              <a:t>e</a:t>
            </a:r>
            <a:r>
              <a:rPr lang="fr-FR" dirty="0" smtClean="0"/>
              <a:t> ligne par FOLFOX plus panitumumab suivi de </a:t>
            </a:r>
            <a:br>
              <a:rPr lang="fr-FR" dirty="0" smtClean="0"/>
            </a:br>
            <a:r>
              <a:rPr lang="fr-FR" dirty="0" smtClean="0"/>
              <a:t>5-FU/LV plus panitumumab ou panitumumab monothérapie en maintenance chez les patients avec cancer colorectal métastatique RAS sauvage: l’étude VALENTINO – </a:t>
            </a:r>
            <a:r>
              <a:rPr lang="fr-FR" dirty="0" err="1" smtClean="0"/>
              <a:t>Pietrantonio</a:t>
            </a:r>
            <a:r>
              <a:rPr lang="fr-FR" dirty="0" smtClean="0"/>
              <a:t> F, et al</a:t>
            </a:r>
            <a:endParaRPr lang="fr-FR" dirty="0"/>
          </a:p>
        </p:txBody>
      </p:sp>
      <p:sp>
        <p:nvSpPr>
          <p:cNvPr id="5" name="Text Placeholder 4"/>
          <p:cNvSpPr>
            <a:spLocks noGrp="1"/>
          </p:cNvSpPr>
          <p:nvPr>
            <p:ph type="body" sz="quarter" idx="11"/>
          </p:nvPr>
        </p:nvSpPr>
        <p:spPr>
          <a:xfrm>
            <a:off x="4414604" y="6096000"/>
            <a:ext cx="4364272" cy="487363"/>
          </a:xfrm>
        </p:spPr>
        <p:txBody>
          <a:bodyPr/>
          <a:lstStyle/>
          <a:p>
            <a:r>
              <a:rPr lang="fr-FR" smtClean="0"/>
              <a:t/>
            </a:r>
            <a:br>
              <a:rPr lang="fr-FR" smtClean="0"/>
            </a:br>
            <a:r>
              <a:rPr lang="fr-FR" smtClean="0"/>
              <a:t>Pietrantonio F, et al, Ann Oncol 2018;29(suppl 5):abstr O-016</a:t>
            </a:r>
            <a:endParaRPr lang="fr-FR"/>
          </a:p>
        </p:txBody>
      </p:sp>
      <p:sp>
        <p:nvSpPr>
          <p:cNvPr id="6" name="Content Placeholder 2"/>
          <p:cNvSpPr>
            <a:spLocks noGrp="1"/>
          </p:cNvSpPr>
          <p:nvPr>
            <p:ph idx="1"/>
          </p:nvPr>
        </p:nvSpPr>
        <p:spPr>
          <a:xfrm>
            <a:off x="365124" y="1203231"/>
            <a:ext cx="8413751" cy="5485432"/>
          </a:xfrm>
        </p:spPr>
        <p:txBody>
          <a:bodyPr/>
          <a:lstStyle/>
          <a:p>
            <a:pPr marL="0" indent="0">
              <a:buFontTx/>
              <a:buNone/>
            </a:pPr>
            <a:r>
              <a:rPr lang="fr-FR" b="1" dirty="0" smtClean="0"/>
              <a:t>Résultats</a:t>
            </a:r>
          </a:p>
          <a:p>
            <a:pPr marL="0" indent="0">
              <a:buFontTx/>
              <a:buNone/>
            </a:pPr>
            <a:endParaRPr lang="fr-FR" b="1" dirty="0" smtClean="0"/>
          </a:p>
          <a:p>
            <a:pPr marL="0" indent="0">
              <a:spcBef>
                <a:spcPts val="24000"/>
              </a:spcBef>
              <a:buFontTx/>
              <a:buNone/>
            </a:pPr>
            <a:r>
              <a:rPr lang="fr-FR" b="1" dirty="0" smtClean="0"/>
              <a:t>Conclusions</a:t>
            </a:r>
          </a:p>
          <a:p>
            <a:r>
              <a:rPr lang="fr-FR" b="1" dirty="0" smtClean="0"/>
              <a:t>Chez ces patients avec CCRm RAS sauvage ayant reçu un traitement d’induction par FOLFOX + panitumumab, le traitement de maintenance par 5FU/leucovorine + panitumumab a donné de meilleurs résultats de SSP que le panitumumab seul</a:t>
            </a:r>
          </a:p>
          <a:p>
            <a:r>
              <a:rPr lang="fr-FR" b="1" dirty="0" smtClean="0"/>
              <a:t>La SSP a été moins bonne dans les tumeurs droites, notamment avec le traitement de maintenance par panitumumab seul</a:t>
            </a:r>
            <a:endParaRPr lang="fr-FR" b="1" dirty="0"/>
          </a:p>
        </p:txBody>
      </p:sp>
      <p:graphicFrame>
        <p:nvGraphicFramePr>
          <p:cNvPr id="7" name="Tabella 4"/>
          <p:cNvGraphicFramePr>
            <a:graphicFrameLocks noGrp="1"/>
          </p:cNvGraphicFramePr>
          <p:nvPr>
            <p:extLst>
              <p:ext uri="{D42A27DB-BD31-4B8C-83A1-F6EECF244321}">
                <p14:modId xmlns:p14="http://schemas.microsoft.com/office/powerpoint/2010/main" val="754831141"/>
              </p:ext>
            </p:extLst>
          </p:nvPr>
        </p:nvGraphicFramePr>
        <p:xfrm>
          <a:off x="609177" y="1571107"/>
          <a:ext cx="7920882" cy="3232502"/>
        </p:xfrm>
        <a:graphic>
          <a:graphicData uri="http://schemas.openxmlformats.org/drawingml/2006/table">
            <a:tbl>
              <a:tblPr>
                <a:tableStyleId>{72833802-FEF1-4C79-8D5D-14CF1EAF98D9}</a:tableStyleId>
              </a:tblPr>
              <a:tblGrid>
                <a:gridCol w="2243205">
                  <a:extLst>
                    <a:ext uri="{9D8B030D-6E8A-4147-A177-3AD203B41FA5}">
                      <a16:colId xmlns:a16="http://schemas.microsoft.com/office/drawing/2014/main" val="20000"/>
                    </a:ext>
                  </a:extLst>
                </a:gridCol>
                <a:gridCol w="1523990">
                  <a:extLst>
                    <a:ext uri="{9D8B030D-6E8A-4147-A177-3AD203B41FA5}">
                      <a16:colId xmlns:a16="http://schemas.microsoft.com/office/drawing/2014/main" val="20001"/>
                    </a:ext>
                  </a:extLst>
                </a:gridCol>
                <a:gridCol w="1410279">
                  <a:extLst>
                    <a:ext uri="{9D8B030D-6E8A-4147-A177-3AD203B41FA5}">
                      <a16:colId xmlns:a16="http://schemas.microsoft.com/office/drawing/2014/main" val="20002"/>
                    </a:ext>
                  </a:extLst>
                </a:gridCol>
                <a:gridCol w="1394823">
                  <a:extLst>
                    <a:ext uri="{9D8B030D-6E8A-4147-A177-3AD203B41FA5}">
                      <a16:colId xmlns:a16="http://schemas.microsoft.com/office/drawing/2014/main" val="20003"/>
                    </a:ext>
                  </a:extLst>
                </a:gridCol>
                <a:gridCol w="1348585">
                  <a:extLst>
                    <a:ext uri="{9D8B030D-6E8A-4147-A177-3AD203B41FA5}">
                      <a16:colId xmlns:a16="http://schemas.microsoft.com/office/drawing/2014/main" val="20004"/>
                    </a:ext>
                  </a:extLst>
                </a:gridCol>
              </a:tblGrid>
              <a:tr h="458822">
                <a:tc rowSpan="2">
                  <a:txBody>
                    <a:bodyPr/>
                    <a:lstStyle/>
                    <a:p>
                      <a:pPr>
                        <a:lnSpc>
                          <a:spcPct val="100000"/>
                        </a:lnSpc>
                        <a:spcBef>
                          <a:spcPts val="0"/>
                        </a:spcBef>
                        <a:spcAft>
                          <a:spcPts val="0"/>
                        </a:spcAft>
                      </a:pPr>
                      <a:r>
                        <a:rPr lang="fr-FR" sz="1400" b="1" noProof="0" dirty="0" err="1" smtClean="0">
                          <a:solidFill>
                            <a:schemeClr val="tx2"/>
                          </a:solidFill>
                        </a:rPr>
                        <a:t>EIs</a:t>
                      </a:r>
                      <a:r>
                        <a:rPr lang="fr-FR" sz="1400" b="1" baseline="0" noProof="0" dirty="0" smtClean="0">
                          <a:solidFill>
                            <a:schemeClr val="tx2"/>
                          </a:solidFill>
                        </a:rPr>
                        <a:t> chez </a:t>
                      </a:r>
                      <a:r>
                        <a:rPr lang="fr-FR" sz="1400" b="1" baseline="0" noProof="0" dirty="0" smtClean="0">
                          <a:solidFill>
                            <a:schemeClr val="tx2"/>
                          </a:solidFill>
                          <a:latin typeface="Arial" panose="020B0604020202020204" pitchFamily="34" charset="0"/>
                          <a:cs typeface="Arial" panose="020B0604020202020204" pitchFamily="34" charset="0"/>
                        </a:rPr>
                        <a:t>≥</a:t>
                      </a:r>
                      <a:r>
                        <a:rPr lang="fr-FR" sz="1400" b="1" baseline="0" noProof="0" dirty="0" smtClean="0">
                          <a:solidFill>
                            <a:schemeClr val="tx2"/>
                          </a:solidFill>
                        </a:rPr>
                        <a:t>10%, %</a:t>
                      </a:r>
                      <a:endParaRPr lang="fr-FR" sz="1400" b="1" noProof="0" dirty="0">
                        <a:solidFill>
                          <a:schemeClr val="tx2"/>
                        </a:solidFill>
                        <a:latin typeface="+mn-lt"/>
                        <a:ea typeface="Calibri"/>
                        <a:cs typeface="Times New Roman"/>
                      </a:endParaRPr>
                    </a:p>
                  </a:txBody>
                  <a:tcPr marL="68580" marR="68580" marT="0" marB="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100000"/>
                        </a:lnSpc>
                        <a:spcBef>
                          <a:spcPts val="300"/>
                        </a:spcBef>
                        <a:spcAft>
                          <a:spcPts val="0"/>
                        </a:spcAft>
                      </a:pPr>
                      <a:r>
                        <a:rPr lang="fr-FR" sz="1400" b="1" noProof="0" dirty="0" smtClean="0">
                          <a:solidFill>
                            <a:schemeClr val="tx2"/>
                          </a:solidFill>
                        </a:rPr>
                        <a:t>5FU/</a:t>
                      </a:r>
                      <a:r>
                        <a:rPr lang="fr-FR" sz="1400" b="1" noProof="0" dirty="0" err="1" smtClean="0">
                          <a:solidFill>
                            <a:schemeClr val="tx2"/>
                          </a:solidFill>
                        </a:rPr>
                        <a:t>leucovorine</a:t>
                      </a:r>
                      <a:r>
                        <a:rPr lang="fr-FR" sz="1400" b="1" noProof="0" dirty="0" smtClean="0">
                          <a:solidFill>
                            <a:schemeClr val="tx2"/>
                          </a:solidFill>
                        </a:rPr>
                        <a:t> + panitumumab</a:t>
                      </a:r>
                      <a:r>
                        <a:rPr lang="fr-FR" sz="1400" b="1" baseline="0" noProof="0" dirty="0" smtClean="0">
                          <a:solidFill>
                            <a:schemeClr val="tx2"/>
                          </a:solidFill>
                        </a:rPr>
                        <a:t> (n=</a:t>
                      </a:r>
                      <a:r>
                        <a:rPr lang="fr-FR" sz="1400" b="1" noProof="0" dirty="0" smtClean="0">
                          <a:solidFill>
                            <a:schemeClr val="tx2"/>
                          </a:solidFill>
                        </a:rPr>
                        <a:t> 81) </a:t>
                      </a:r>
                    </a:p>
                  </a:txBody>
                  <a:tcPr marL="68580" marR="68580" marT="0" marB="0" anchor="ctr">
                    <a:lnL>
                      <a:noFill/>
                    </a:lnL>
                    <a:lnR>
                      <a:noFill/>
                    </a:lnR>
                    <a:lnT w="9525" cap="flat" cmpd="sng" algn="ctr">
                      <a:noFill/>
                      <a:prstDash val="solid"/>
                    </a:lnT>
                    <a:lnB>
                      <a:noFill/>
                    </a:lnB>
                    <a:lnTlToBr w="12700" cmpd="sng">
                      <a:noFill/>
                      <a:prstDash val="solid"/>
                    </a:lnTlToBr>
                    <a:lnBlToTr w="12700" cmpd="sng">
                      <a:noFill/>
                      <a:prstDash val="solid"/>
                    </a:lnBlToTr>
                    <a:solidFill>
                      <a:schemeClr val="bg2"/>
                    </a:solidFill>
                  </a:tcPr>
                </a:tc>
                <a:tc hMerge="1">
                  <a:txBody>
                    <a:bodyPr/>
                    <a:lstStyle/>
                    <a:p>
                      <a:pPr algn="ctr">
                        <a:lnSpc>
                          <a:spcPct val="100000"/>
                        </a:lnSpc>
                        <a:spcBef>
                          <a:spcPts val="300"/>
                        </a:spcBef>
                        <a:spcAft>
                          <a:spcPts val="0"/>
                        </a:spcAft>
                      </a:pPr>
                      <a:endParaRPr lang="it-IT" sz="1600" b="1" dirty="0">
                        <a:solidFill>
                          <a:schemeClr val="accent2">
                            <a:lumMod val="50000"/>
                          </a:schemeClr>
                        </a:solidFill>
                        <a:latin typeface="+mn-lt"/>
                        <a:ea typeface="Calibri"/>
                        <a:cs typeface="Times New Roman"/>
                      </a:endParaRPr>
                    </a:p>
                  </a:txBody>
                  <a:tcPr marL="68580" marR="68580" marT="0" marB="0" anchor="ctr">
                    <a:lnB w="28575" cap="flat" cmpd="sng" algn="ctr">
                      <a:solidFill>
                        <a:srgbClr val="F7E291"/>
                      </a:solidFill>
                      <a:prstDash val="solid"/>
                      <a:round/>
                      <a:headEnd type="none" w="med" len="med"/>
                      <a:tailEnd type="none" w="med" len="med"/>
                    </a:lnB>
                    <a:solidFill>
                      <a:schemeClr val="accent6">
                        <a:lumMod val="60000"/>
                        <a:lumOff val="40000"/>
                      </a:schemeClr>
                    </a:solidFill>
                  </a:tcPr>
                </a:tc>
                <a:tc gridSpan="2">
                  <a:txBody>
                    <a:bodyPr/>
                    <a:lstStyle/>
                    <a:p>
                      <a:pPr marL="0" marR="0" indent="0" algn="ctr" defTabSz="914400" rtl="0" eaLnBrk="1" fontAlgn="auto" latinLnBrk="0" hangingPunct="1">
                        <a:lnSpc>
                          <a:spcPct val="100000"/>
                        </a:lnSpc>
                        <a:spcBef>
                          <a:spcPts val="300"/>
                        </a:spcBef>
                        <a:spcAft>
                          <a:spcPts val="0"/>
                        </a:spcAft>
                        <a:buClrTx/>
                        <a:buSzTx/>
                        <a:buFontTx/>
                        <a:buNone/>
                        <a:tabLst/>
                        <a:defRPr/>
                      </a:pPr>
                      <a:r>
                        <a:rPr lang="fr-FR" sz="1400" b="1" noProof="0" smtClean="0">
                          <a:solidFill>
                            <a:schemeClr val="tx2"/>
                          </a:solidFill>
                        </a:rPr>
                        <a:t>Panitumumab</a:t>
                      </a:r>
                      <a:br>
                        <a:rPr lang="fr-FR" sz="1400" b="1" noProof="0" smtClean="0">
                          <a:solidFill>
                            <a:schemeClr val="tx2"/>
                          </a:solidFill>
                        </a:rPr>
                      </a:br>
                      <a:r>
                        <a:rPr lang="fr-FR" sz="1400" b="1" noProof="0" smtClean="0">
                          <a:solidFill>
                            <a:schemeClr val="tx2"/>
                          </a:solidFill>
                        </a:rPr>
                        <a:t>(n=71) </a:t>
                      </a: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solidFill>
                      <a:schemeClr val="bg2"/>
                    </a:solidFill>
                  </a:tcPr>
                </a:tc>
                <a:tc hMerge="1">
                  <a:txBody>
                    <a:bodyPr/>
                    <a:lstStyle/>
                    <a:p>
                      <a:pPr algn="ctr">
                        <a:lnSpc>
                          <a:spcPct val="100000"/>
                        </a:lnSpc>
                        <a:spcBef>
                          <a:spcPts val="300"/>
                        </a:spcBef>
                        <a:spcAft>
                          <a:spcPts val="0"/>
                        </a:spcAft>
                      </a:pPr>
                      <a:endParaRPr lang="it-IT" sz="1600" b="1" dirty="0">
                        <a:solidFill>
                          <a:schemeClr val="accent2">
                            <a:lumMod val="50000"/>
                          </a:schemeClr>
                        </a:solidFill>
                        <a:latin typeface="+mn-lt"/>
                        <a:ea typeface="Calibri"/>
                        <a:cs typeface="Times New Roman"/>
                      </a:endParaRPr>
                    </a:p>
                  </a:txBody>
                  <a:tcPr marL="68580" marR="68580" marT="0" marB="0" anchor="ctr">
                    <a:lnB w="28575" cap="flat" cmpd="sng" algn="ctr">
                      <a:solidFill>
                        <a:srgbClr val="F7E29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12787">
                <a:tc vMerge="1">
                  <a:txBody>
                    <a:bodyPr/>
                    <a:lstStyle/>
                    <a:p>
                      <a:pPr>
                        <a:lnSpc>
                          <a:spcPct val="200000"/>
                        </a:lnSpc>
                        <a:spcBef>
                          <a:spcPts val="1200"/>
                        </a:spcBef>
                        <a:spcAft>
                          <a:spcPts val="0"/>
                        </a:spcAft>
                      </a:pPr>
                      <a:endParaRPr lang="it-IT" sz="1600" b="1" dirty="0">
                        <a:solidFill>
                          <a:schemeClr val="accent2">
                            <a:lumMod val="50000"/>
                          </a:schemeClr>
                        </a:solidFill>
                        <a:latin typeface="+mn-lt"/>
                        <a:ea typeface="Calibri"/>
                        <a:cs typeface="Times New Roman"/>
                      </a:endParaRPr>
                    </a:p>
                  </a:txBody>
                  <a:tcPr marL="68580" marR="68580" marT="0" marB="0" anchor="ctr">
                    <a:lnT w="28575" cap="flat" cmpd="sng" algn="ctr">
                      <a:solidFill>
                        <a:srgbClr val="F7E291"/>
                      </a:solidFill>
                      <a:prstDash val="solid"/>
                      <a:round/>
                      <a:headEnd type="none" w="med" len="med"/>
                      <a:tailEnd type="none" w="med" len="med"/>
                    </a:lnT>
                    <a:lnB w="28575" cap="flat" cmpd="sng" algn="ctr">
                      <a:solidFill>
                        <a:srgbClr val="F7E29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Bef>
                          <a:spcPts val="300"/>
                        </a:spcBef>
                        <a:spcAft>
                          <a:spcPts val="0"/>
                        </a:spcAft>
                      </a:pPr>
                      <a:r>
                        <a:rPr lang="fr-FR" sz="1400" b="1" noProof="0" dirty="0" smtClean="0">
                          <a:solidFill>
                            <a:schemeClr val="tx2"/>
                          </a:solidFill>
                        </a:rPr>
                        <a:t>Tous grades</a:t>
                      </a:r>
                      <a:endParaRPr lang="fr-FR" sz="1400" b="1" noProof="0" dirty="0">
                        <a:solidFill>
                          <a:schemeClr val="tx2"/>
                        </a:solidFill>
                        <a:latin typeface="+mn-lt"/>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ts val="0"/>
                        </a:spcAft>
                      </a:pPr>
                      <a:r>
                        <a:rPr lang="fr-FR" sz="1400" b="1" noProof="0" smtClean="0">
                          <a:solidFill>
                            <a:schemeClr val="tx2"/>
                          </a:solidFill>
                        </a:rPr>
                        <a:t>Grade ≥3</a:t>
                      </a:r>
                      <a:endParaRPr lang="fr-FR" sz="1400" b="1" noProof="0">
                        <a:solidFill>
                          <a:schemeClr val="tx2"/>
                        </a:solidFill>
                        <a:latin typeface="+mn-lt"/>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300"/>
                        </a:spcBef>
                        <a:spcAft>
                          <a:spcPts val="0"/>
                        </a:spcAft>
                        <a:buClrTx/>
                        <a:buSzTx/>
                        <a:buFontTx/>
                        <a:buNone/>
                        <a:tabLst/>
                        <a:defRPr/>
                      </a:pPr>
                      <a:r>
                        <a:rPr lang="fr-FR" sz="1400" b="1" noProof="0" dirty="0" smtClean="0">
                          <a:solidFill>
                            <a:schemeClr val="tx2"/>
                          </a:solidFill>
                        </a:rPr>
                        <a:t>Tous grades</a:t>
                      </a:r>
                      <a:endParaRPr lang="fr-FR" sz="1400" b="1" noProof="0" dirty="0" smtClean="0">
                        <a:solidFill>
                          <a:schemeClr val="tx2"/>
                        </a:solidFill>
                        <a:latin typeface="+mn-lt"/>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ts val="0"/>
                        </a:spcAft>
                      </a:pPr>
                      <a:r>
                        <a:rPr lang="fr-FR" sz="1400" b="1" noProof="0" dirty="0" smtClean="0">
                          <a:solidFill>
                            <a:schemeClr val="tx2"/>
                          </a:solidFill>
                        </a:rPr>
                        <a:t>Grade ≥3</a:t>
                      </a:r>
                      <a:endParaRPr lang="fr-FR" sz="1400" b="1" noProof="0" dirty="0">
                        <a:solidFill>
                          <a:schemeClr val="tx2"/>
                        </a:solidFill>
                        <a:latin typeface="+mn-lt"/>
                        <a:ea typeface="Calibri"/>
                        <a:cs typeface="Times New Roman"/>
                      </a:endParaRPr>
                    </a:p>
                  </a:txBody>
                  <a:tcPr marL="68580" marR="68580" marT="0" marB="0" anchor="ctr">
                    <a:lnL>
                      <a:noFill/>
                    </a:lnL>
                    <a:lnR w="9525" cap="flat" cmpd="sng" algn="ctr">
                      <a:noFill/>
                      <a:prstDash val="soli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320040">
                <a:tc>
                  <a:txBody>
                    <a:bodyPr/>
                    <a:lstStyle/>
                    <a:p>
                      <a:pPr>
                        <a:lnSpc>
                          <a:spcPct val="100000"/>
                        </a:lnSpc>
                        <a:spcAft>
                          <a:spcPts val="0"/>
                        </a:spcAft>
                      </a:pPr>
                      <a:r>
                        <a:rPr lang="fr-FR" sz="1400" noProof="0" dirty="0" smtClean="0"/>
                        <a:t>Stomatite/mucite</a:t>
                      </a:r>
                      <a:endParaRPr lang="fr-FR" sz="14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dirty="0" smtClean="0"/>
                        <a:t>27</a:t>
                      </a:r>
                      <a:endParaRPr lang="fr-FR" sz="1400" noProof="0" dirty="0">
                        <a:solidFill>
                          <a:schemeClr val="accent2">
                            <a:lumMod val="50000"/>
                          </a:schemeClr>
                        </a:solidFill>
                        <a:latin typeface="+mn-lt"/>
                        <a:ea typeface="Calibri"/>
                        <a:cs typeface="Times New Roman"/>
                      </a:endParaRP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dirty="0" smtClean="0"/>
                        <a:t>6</a:t>
                      </a:r>
                      <a:endParaRPr lang="fr-FR" sz="1400" noProof="0" dirty="0">
                        <a:solidFill>
                          <a:schemeClr val="accent2">
                            <a:lumMod val="50000"/>
                          </a:schemeClr>
                        </a:solidFill>
                        <a:latin typeface="+mn-lt"/>
                        <a:ea typeface="Calibri"/>
                        <a:cs typeface="Times New Roman"/>
                      </a:endParaRP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dirty="0" smtClean="0"/>
                        <a:t>8</a:t>
                      </a:r>
                      <a:endParaRPr lang="fr-FR" sz="1400" noProof="0" dirty="0">
                        <a:solidFill>
                          <a:schemeClr val="accent2">
                            <a:lumMod val="50000"/>
                          </a:schemeClr>
                        </a:solidFill>
                        <a:latin typeface="+mn-lt"/>
                        <a:ea typeface="Calibri"/>
                        <a:cs typeface="Times New Roman"/>
                      </a:endParaRP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smtClean="0"/>
                        <a:t>1</a:t>
                      </a:r>
                      <a:endParaRPr lang="fr-FR" sz="1400" noProof="0">
                        <a:solidFill>
                          <a:schemeClr val="accent2">
                            <a:lumMod val="50000"/>
                          </a:schemeClr>
                        </a:solidFill>
                        <a:latin typeface="+mn-lt"/>
                        <a:ea typeface="Calibri"/>
                        <a:cs typeface="Times New Roman"/>
                      </a:endParaRPr>
                    </a:p>
                  </a:txBody>
                  <a:tcPr marL="68580" marR="68580" marT="0" marB="0" anchor="ctr">
                    <a:lnL>
                      <a:noFill/>
                    </a:lnL>
                    <a:lnR w="9525" cap="flat" cmpd="sng" algn="ctr">
                      <a:noFill/>
                      <a:prstDash val="soli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2"/>
                  </a:ext>
                </a:extLst>
              </a:tr>
              <a:tr h="320040">
                <a:tc>
                  <a:txBody>
                    <a:bodyPr/>
                    <a:lstStyle/>
                    <a:p>
                      <a:pPr>
                        <a:lnSpc>
                          <a:spcPct val="100000"/>
                        </a:lnSpc>
                        <a:spcAft>
                          <a:spcPts val="0"/>
                        </a:spcAft>
                      </a:pPr>
                      <a:r>
                        <a:rPr lang="fr-FR" sz="1400" noProof="0" dirty="0" smtClean="0"/>
                        <a:t>Diarrhée</a:t>
                      </a:r>
                      <a:endParaRPr lang="fr-FR" sz="14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400" noProof="0" dirty="0" smtClean="0"/>
                        <a:t>20</a:t>
                      </a:r>
                      <a:endParaRPr lang="fr-FR"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400" noProof="0" dirty="0" smtClean="0"/>
                        <a:t>4</a:t>
                      </a:r>
                      <a:endParaRPr lang="fr-FR"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400" noProof="0" dirty="0" smtClean="0"/>
                        <a:t>10</a:t>
                      </a:r>
                      <a:endParaRPr lang="fr-FR"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400" noProof="0" smtClean="0"/>
                        <a:t>1</a:t>
                      </a:r>
                      <a:endParaRPr lang="fr-FR" sz="1400" noProof="0">
                        <a:solidFill>
                          <a:schemeClr val="accent2">
                            <a:lumMod val="50000"/>
                          </a:schemeClr>
                        </a:solidFill>
                        <a:latin typeface="+mn-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320040">
                <a:tc>
                  <a:txBody>
                    <a:bodyPr/>
                    <a:lstStyle/>
                    <a:p>
                      <a:pPr>
                        <a:lnSpc>
                          <a:spcPct val="100000"/>
                        </a:lnSpc>
                        <a:spcAft>
                          <a:spcPts val="0"/>
                        </a:spcAft>
                      </a:pPr>
                      <a:r>
                        <a:rPr lang="fr-FR" sz="1400" noProof="0" dirty="0" smtClean="0"/>
                        <a:t>Syndrome main pied</a:t>
                      </a:r>
                      <a:endParaRPr lang="fr-FR" sz="14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smtClean="0"/>
                        <a:t>14</a:t>
                      </a:r>
                      <a:endParaRPr lang="fr-FR" sz="1400" noProof="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smtClean="0"/>
                        <a:t>5</a:t>
                      </a:r>
                      <a:endParaRPr lang="fr-FR" sz="1400" noProof="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dirty="0" smtClean="0"/>
                        <a:t>10</a:t>
                      </a:r>
                      <a:endParaRPr lang="fr-FR"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dirty="0" smtClean="0"/>
                        <a:t>1</a:t>
                      </a:r>
                      <a:endParaRPr lang="fr-FR" sz="1400" noProof="0" dirty="0">
                        <a:solidFill>
                          <a:schemeClr val="accent2">
                            <a:lumMod val="50000"/>
                          </a:schemeClr>
                        </a:solidFill>
                        <a:latin typeface="+mn-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6"/>
                  </a:ext>
                </a:extLst>
              </a:tr>
              <a:tr h="320040">
                <a:tc>
                  <a:txBody>
                    <a:bodyPr/>
                    <a:lstStyle/>
                    <a:p>
                      <a:pPr>
                        <a:lnSpc>
                          <a:spcPct val="100000"/>
                        </a:lnSpc>
                        <a:spcAft>
                          <a:spcPts val="0"/>
                        </a:spcAft>
                      </a:pPr>
                      <a:r>
                        <a:rPr lang="fr-FR" sz="1400" noProof="0" dirty="0" smtClean="0">
                          <a:solidFill>
                            <a:schemeClr val="tx1"/>
                          </a:solidFill>
                          <a:latin typeface="+mn-lt"/>
                          <a:ea typeface="Calibri"/>
                          <a:cs typeface="Times New Roman"/>
                        </a:rPr>
                        <a:t>Neuropathie</a:t>
                      </a:r>
                      <a:r>
                        <a:rPr lang="fr-FR" sz="1400" baseline="0" noProof="0" dirty="0" smtClean="0">
                          <a:solidFill>
                            <a:schemeClr val="tx1"/>
                          </a:solidFill>
                          <a:latin typeface="+mn-lt"/>
                          <a:ea typeface="Calibri"/>
                          <a:cs typeface="Times New Roman"/>
                        </a:rPr>
                        <a:t> périphérique</a:t>
                      </a:r>
                      <a:endParaRPr lang="fr-FR" sz="1400" noProof="0" dirty="0">
                        <a:solidFill>
                          <a:schemeClr val="tx1"/>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400" noProof="0" smtClean="0"/>
                        <a:t>26</a:t>
                      </a:r>
                      <a:endParaRPr lang="fr-FR" sz="1400" noProof="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400" noProof="0" smtClean="0"/>
                        <a:t>-</a:t>
                      </a:r>
                      <a:endParaRPr lang="fr-FR" sz="1400" noProof="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400" noProof="0" dirty="0" smtClean="0"/>
                        <a:t>13</a:t>
                      </a:r>
                      <a:endParaRPr lang="fr-FR"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400" noProof="0" dirty="0" smtClean="0"/>
                        <a:t>1</a:t>
                      </a:r>
                      <a:endParaRPr lang="fr-FR" sz="1400" noProof="0" dirty="0">
                        <a:solidFill>
                          <a:schemeClr val="accent2">
                            <a:lumMod val="50000"/>
                          </a:schemeClr>
                        </a:solidFill>
                        <a:latin typeface="+mn-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320040">
                <a:tc>
                  <a:txBody>
                    <a:bodyPr/>
                    <a:lstStyle/>
                    <a:p>
                      <a:pPr>
                        <a:lnSpc>
                          <a:spcPct val="100000"/>
                        </a:lnSpc>
                        <a:spcAft>
                          <a:spcPts val="0"/>
                        </a:spcAft>
                      </a:pPr>
                      <a:r>
                        <a:rPr lang="fr-FR" sz="1400" noProof="0" dirty="0" smtClean="0"/>
                        <a:t>Neutropénie</a:t>
                      </a:r>
                      <a:endParaRPr lang="fr-FR" sz="14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smtClean="0"/>
                        <a:t>11</a:t>
                      </a:r>
                      <a:endParaRPr lang="fr-FR" sz="1400" noProof="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smtClean="0"/>
                        <a:t>3</a:t>
                      </a:r>
                      <a:endParaRPr lang="fr-FR" sz="1400" noProof="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dirty="0" smtClean="0"/>
                        <a:t>1</a:t>
                      </a:r>
                      <a:endParaRPr lang="fr-FR"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dirty="0" smtClean="0"/>
                        <a:t>-</a:t>
                      </a:r>
                      <a:endParaRPr lang="fr-FR" sz="1400" noProof="0" dirty="0">
                        <a:solidFill>
                          <a:schemeClr val="accent2">
                            <a:lumMod val="50000"/>
                          </a:schemeClr>
                        </a:solidFill>
                        <a:latin typeface="+mn-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8"/>
                  </a:ext>
                </a:extLst>
              </a:tr>
              <a:tr h="320040">
                <a:tc>
                  <a:txBody>
                    <a:bodyPr/>
                    <a:lstStyle/>
                    <a:p>
                      <a:pPr>
                        <a:lnSpc>
                          <a:spcPct val="100000"/>
                        </a:lnSpc>
                        <a:spcAft>
                          <a:spcPts val="0"/>
                        </a:spcAft>
                      </a:pPr>
                      <a:r>
                        <a:rPr lang="fr-FR" sz="1400" noProof="0" dirty="0" smtClean="0">
                          <a:solidFill>
                            <a:schemeClr val="tx1"/>
                          </a:solidFill>
                          <a:latin typeface="+mn-lt"/>
                          <a:ea typeface="Calibri"/>
                          <a:cs typeface="Times New Roman"/>
                        </a:rPr>
                        <a:t>Rash</a:t>
                      </a:r>
                      <a:endParaRPr lang="fr-FR" sz="1400" noProof="0" dirty="0">
                        <a:solidFill>
                          <a:schemeClr val="tx1"/>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400" noProof="0" smtClean="0"/>
                        <a:t>54</a:t>
                      </a:r>
                      <a:endParaRPr lang="fr-FR" sz="1400" noProof="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400" noProof="0" smtClean="0"/>
                        <a:t>22</a:t>
                      </a:r>
                      <a:endParaRPr lang="fr-FR" sz="1400" noProof="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400" noProof="0" dirty="0" smtClean="0"/>
                        <a:t>46</a:t>
                      </a:r>
                      <a:endParaRPr lang="fr-FR"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400" noProof="0" dirty="0" smtClean="0"/>
                        <a:t>14</a:t>
                      </a:r>
                      <a:endParaRPr lang="fr-FR" sz="1400" noProof="0" dirty="0">
                        <a:solidFill>
                          <a:schemeClr val="accent2">
                            <a:lumMod val="50000"/>
                          </a:schemeClr>
                        </a:solidFill>
                        <a:latin typeface="+mn-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r h="320040">
                <a:tc>
                  <a:txBody>
                    <a:bodyPr/>
                    <a:lstStyle/>
                    <a:p>
                      <a:pPr>
                        <a:lnSpc>
                          <a:spcPct val="100000"/>
                        </a:lnSpc>
                        <a:spcAft>
                          <a:spcPts val="0"/>
                        </a:spcAft>
                      </a:pPr>
                      <a:r>
                        <a:rPr lang="fr-FR" sz="1400" noProof="0" dirty="0" err="1" smtClean="0"/>
                        <a:t>Paronychie</a:t>
                      </a:r>
                      <a:endParaRPr lang="fr-FR" sz="14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smtClean="0"/>
                        <a:t>14</a:t>
                      </a:r>
                      <a:endParaRPr lang="fr-FR" sz="1400" noProof="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smtClean="0"/>
                        <a:t>1</a:t>
                      </a:r>
                      <a:endParaRPr lang="fr-FR" sz="1400" noProof="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smtClean="0"/>
                        <a:t>6</a:t>
                      </a:r>
                      <a:endParaRPr lang="fr-FR" sz="1400" noProof="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dirty="0" smtClean="0"/>
                        <a:t>-</a:t>
                      </a:r>
                      <a:endParaRPr lang="fr-FR" sz="1400" noProof="0" dirty="0">
                        <a:solidFill>
                          <a:schemeClr val="accent2">
                            <a:lumMod val="50000"/>
                          </a:schemeClr>
                        </a:solidFill>
                        <a:latin typeface="+mn-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1"/>
                  </a:ext>
                </a:extLst>
              </a:tr>
              <a:tr h="320040">
                <a:tc>
                  <a:txBody>
                    <a:bodyPr/>
                    <a:lstStyle/>
                    <a:p>
                      <a:pPr>
                        <a:lnSpc>
                          <a:spcPct val="100000"/>
                        </a:lnSpc>
                        <a:spcAft>
                          <a:spcPts val="0"/>
                        </a:spcAft>
                      </a:pPr>
                      <a:r>
                        <a:rPr lang="fr-FR" sz="1400" noProof="0" dirty="0" err="1" smtClean="0"/>
                        <a:t>Hypomagnésémie</a:t>
                      </a:r>
                      <a:endParaRPr lang="fr-FR" sz="14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400" noProof="0" smtClean="0"/>
                        <a:t>16</a:t>
                      </a:r>
                      <a:endParaRPr lang="fr-FR" sz="1400" noProof="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400" noProof="0" smtClean="0"/>
                        <a:t>1</a:t>
                      </a:r>
                      <a:endParaRPr lang="fr-FR" sz="1400" noProof="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400" noProof="0" smtClean="0"/>
                        <a:t>17</a:t>
                      </a:r>
                      <a:endParaRPr lang="fr-FR" sz="1400" noProof="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400" noProof="0" dirty="0" smtClean="0"/>
                        <a:t>1</a:t>
                      </a:r>
                      <a:endParaRPr lang="fr-FR" sz="1400" noProof="0" dirty="0">
                        <a:solidFill>
                          <a:schemeClr val="accent2">
                            <a:lumMod val="50000"/>
                          </a:schemeClr>
                        </a:solidFill>
                        <a:latin typeface="+mn-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5681542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18076" cy="807720"/>
          </a:xfrm>
        </p:spPr>
        <p:txBody>
          <a:bodyPr/>
          <a:lstStyle/>
          <a:p>
            <a:r>
              <a:rPr lang="fr-FR" dirty="0" smtClean="0"/>
              <a:t>O-017: FOLFOXIRI plus bevacizumab (</a:t>
            </a:r>
            <a:r>
              <a:rPr lang="fr-FR" dirty="0" err="1" smtClean="0"/>
              <a:t>bev</a:t>
            </a:r>
            <a:r>
              <a:rPr lang="fr-FR" dirty="0" smtClean="0"/>
              <a:t>) suivi de maintenance par </a:t>
            </a:r>
            <a:r>
              <a:rPr lang="fr-FR" dirty="0" err="1" smtClean="0"/>
              <a:t>bev</a:t>
            </a:r>
            <a:r>
              <a:rPr lang="fr-FR" dirty="0" smtClean="0"/>
              <a:t> seul ou </a:t>
            </a:r>
            <a:r>
              <a:rPr lang="fr-FR" dirty="0" err="1" smtClean="0"/>
              <a:t>bev</a:t>
            </a:r>
            <a:r>
              <a:rPr lang="fr-FR" dirty="0" smtClean="0"/>
              <a:t> plus CT métronomique dans le CCRm: résultats définitifs de l’étude de phase II randomisée MOMA du GONO – </a:t>
            </a:r>
            <a:r>
              <a:rPr lang="fr-FR" dirty="0" err="1"/>
              <a:t>M</a:t>
            </a:r>
            <a:r>
              <a:rPr lang="fr-FR" dirty="0" err="1" smtClean="0"/>
              <a:t>armorino</a:t>
            </a:r>
            <a:r>
              <a:rPr lang="fr-FR" dirty="0" smtClean="0"/>
              <a:t> F, et al</a:t>
            </a:r>
            <a:endParaRPr lang="fr-FR" dirty="0"/>
          </a:p>
        </p:txBody>
      </p:sp>
      <p:sp>
        <p:nvSpPr>
          <p:cNvPr id="6"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de FOLFOXIRI + bevacizumab suivi de bevacizumab seul ou bevacizumab + CT métronomique en traitement de maintenance chez des patients avec CCRm dans l’étude MOMA</a:t>
            </a:r>
            <a:endParaRPr lang="fr-FR" dirty="0"/>
          </a:p>
        </p:txBody>
      </p:sp>
      <p:sp>
        <p:nvSpPr>
          <p:cNvPr id="9" name="Text Placeholder 8"/>
          <p:cNvSpPr>
            <a:spLocks noGrp="1"/>
          </p:cNvSpPr>
          <p:nvPr>
            <p:ph type="body" sz="quarter" idx="10"/>
          </p:nvPr>
        </p:nvSpPr>
        <p:spPr>
          <a:noFill/>
        </p:spPr>
        <p:txBody>
          <a:bodyPr/>
          <a:lstStyle/>
          <a:p>
            <a:r>
              <a:rPr lang="fr-FR" dirty="0" smtClean="0"/>
              <a:t>*7,5 mg/kg /3S; </a:t>
            </a:r>
            <a:r>
              <a:rPr lang="fr-FR" baseline="30000" dirty="0" smtClean="0">
                <a:cs typeface="Arial" panose="020B0604020202020204" pitchFamily="34" charset="0"/>
              </a:rPr>
              <a:t>†</a:t>
            </a:r>
            <a:r>
              <a:rPr lang="fr-FR" dirty="0" smtClean="0"/>
              <a:t>capécitabine 500 mg 3x/j + </a:t>
            </a:r>
            <a:r>
              <a:rPr lang="fr-FR" dirty="0" err="1" smtClean="0"/>
              <a:t>cyclophosphamide</a:t>
            </a:r>
            <a:r>
              <a:rPr lang="fr-FR" dirty="0" smtClean="0"/>
              <a:t> 50 mg/j</a:t>
            </a:r>
            <a:endParaRPr lang="fr-FR" dirty="0"/>
          </a:p>
        </p:txBody>
      </p:sp>
      <p:sp>
        <p:nvSpPr>
          <p:cNvPr id="5" name="Text Placeholder 4"/>
          <p:cNvSpPr>
            <a:spLocks noGrp="1"/>
          </p:cNvSpPr>
          <p:nvPr>
            <p:ph type="body" sz="quarter" idx="11"/>
          </p:nvPr>
        </p:nvSpPr>
        <p:spPr/>
        <p:txBody>
          <a:bodyPr/>
          <a:lstStyle/>
          <a:p>
            <a:r>
              <a:rPr lang="fr-FR" smtClean="0"/>
              <a:t/>
            </a:r>
            <a:br>
              <a:rPr lang="fr-FR" smtClean="0"/>
            </a:br>
            <a:r>
              <a:rPr lang="fr-FR" smtClean="0"/>
              <a:t>Marmorino F, et al, Ann Oncol 2018;29(suppl 5):abstr O-017</a:t>
            </a:r>
            <a:endParaRPr lang="fr-FR" dirty="0"/>
          </a:p>
        </p:txBody>
      </p:sp>
      <p:sp>
        <p:nvSpPr>
          <p:cNvPr id="8" name="Oval 14"/>
          <p:cNvSpPr>
            <a:spLocks noChangeArrowheads="1"/>
          </p:cNvSpPr>
          <p:nvPr/>
        </p:nvSpPr>
        <p:spPr bwMode="auto">
          <a:xfrm>
            <a:off x="3377657" y="346806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smtClean="0">
                <a:ln>
                  <a:noFill/>
                </a:ln>
                <a:solidFill>
                  <a:srgbClr val="043882"/>
                </a:solidFill>
                <a:effectLst/>
                <a:uLnTx/>
                <a:uFillTx/>
                <a:latin typeface="Arial" charset="0"/>
                <a:ea typeface="SimSun" pitchFamily="2" charset="-122"/>
                <a:cs typeface="Arial" charset="0"/>
              </a:rPr>
              <a:t>R</a:t>
            </a:r>
            <a:br>
              <a:rPr kumimoji="0" lang="fr-FR" altLang="zh-CN" sz="1600" b="1" i="0" u="none" strike="noStrike" kern="1200" cap="none" spc="0" normalizeH="0" baseline="0" noProof="0" smtClean="0">
                <a:ln>
                  <a:noFill/>
                </a:ln>
                <a:solidFill>
                  <a:srgbClr val="043882"/>
                </a:solidFill>
                <a:effectLst/>
                <a:uLnTx/>
                <a:uFillTx/>
                <a:latin typeface="Arial" charset="0"/>
                <a:ea typeface="SimSun" pitchFamily="2" charset="-122"/>
                <a:cs typeface="Arial" charset="0"/>
              </a:rPr>
            </a:br>
            <a:r>
              <a:rPr kumimoji="0" lang="fr-FR" altLang="zh-CN" sz="1600" b="1" i="0" u="none" strike="noStrike" kern="1200" cap="none" spc="0" normalizeH="0" baseline="0" noProof="0" smtClean="0">
                <a:ln>
                  <a:noFill/>
                </a:ln>
                <a:solidFill>
                  <a:srgbClr val="043882"/>
                </a:solidFill>
                <a:effectLst/>
                <a:uLnTx/>
                <a:uFillTx/>
                <a:latin typeface="Arial" charset="0"/>
                <a:ea typeface="SimSun" pitchFamily="2" charset="-122"/>
                <a:cs typeface="Arial" charset="0"/>
              </a:rPr>
              <a:t>1:1</a:t>
            </a:r>
            <a:endPar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0" name="AutoShape 15"/>
          <p:cNvCxnSpPr>
            <a:cxnSpLocks noChangeShapeType="1"/>
            <a:stCxn id="8" idx="0"/>
            <a:endCxn id="15" idx="1"/>
          </p:cNvCxnSpPr>
          <p:nvPr/>
        </p:nvCxnSpPr>
        <p:spPr bwMode="auto">
          <a:xfrm rot="5400000" flipH="1" flipV="1">
            <a:off x="3663006" y="3090939"/>
            <a:ext cx="383573" cy="370675"/>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650939" y="2477953"/>
            <a:ext cx="433931" cy="2669974"/>
          </a:xfrm>
          <a:prstGeom prst="rect">
            <a:avLst/>
          </a:prstGeom>
          <a:solidFill>
            <a:schemeClr val="tx1"/>
          </a:solidFill>
          <a:ln w="9525" algn="ctr">
            <a:noFill/>
            <a:round/>
            <a:headEnd/>
            <a:tailE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Prog</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 name="Content Placeholder 26"/>
          <p:cNvSpPr txBox="1">
            <a:spLocks/>
          </p:cNvSpPr>
          <p:nvPr/>
        </p:nvSpPr>
        <p:spPr bwMode="auto">
          <a:xfrm>
            <a:off x="92979" y="4782835"/>
            <a:ext cx="5588527"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smtClean="0">
                <a:ln>
                  <a:noFill/>
                </a:ln>
                <a:solidFill>
                  <a:srgbClr val="043882"/>
                </a:solidFill>
                <a:effectLst/>
                <a:uLnTx/>
                <a:uFillTx/>
                <a:latin typeface="Arial"/>
              </a:rPr>
              <a:t>Stratification</a:t>
            </a:r>
          </a:p>
          <a:p>
            <a:pPr marL="203200" lvl="0" indent="-203200">
              <a:spcBef>
                <a:spcPts val="0"/>
              </a:spcBef>
              <a:spcAft>
                <a:spcPts val="400"/>
              </a:spcAft>
              <a:buFont typeface="Arial" pitchFamily="34" charset="0"/>
              <a:buChar char="•"/>
              <a:defRPr/>
            </a:pPr>
            <a:r>
              <a:rPr lang="fr-FR" sz="1600" dirty="0" smtClean="0">
                <a:solidFill>
                  <a:srgbClr val="4D4D4D"/>
                </a:solidFill>
                <a:latin typeface="Arial"/>
              </a:rPr>
              <a:t>ECOG PS (0 vs. 1, 2), CT adjuvante </a:t>
            </a:r>
            <a:endParaRPr kumimoji="0" lang="fr-FR" sz="1600" b="0" i="0" u="none" strike="noStrike" kern="1200" cap="none" spc="0" normalizeH="0" baseline="0" noProof="0" dirty="0">
              <a:ln>
                <a:noFill/>
              </a:ln>
              <a:solidFill>
                <a:srgbClr val="4D4D4D"/>
              </a:solidFill>
              <a:effectLst/>
              <a:uLnTx/>
              <a:uFillTx/>
              <a:latin typeface="Arial"/>
            </a:endParaRPr>
          </a:p>
        </p:txBody>
      </p:sp>
      <p:cxnSp>
        <p:nvCxnSpPr>
          <p:cNvPr id="13" name="AutoShape 19"/>
          <p:cNvCxnSpPr>
            <a:cxnSpLocks noChangeShapeType="1"/>
            <a:stCxn id="16" idx="3"/>
            <a:endCxn id="8" idx="2"/>
          </p:cNvCxnSpPr>
          <p:nvPr/>
        </p:nvCxnSpPr>
        <p:spPr bwMode="auto">
          <a:xfrm>
            <a:off x="3269554" y="3760162"/>
            <a:ext cx="108103" cy="0"/>
          </a:xfrm>
          <a:prstGeom prst="straightConnector1">
            <a:avLst/>
          </a:prstGeom>
          <a:noFill/>
          <a:ln w="57150">
            <a:solidFill>
              <a:schemeClr val="bg2">
                <a:lumMod val="60000"/>
                <a:lumOff val="40000"/>
              </a:schemeClr>
            </a:solidFill>
            <a:round/>
            <a:headEnd type="none" w="med" len="med"/>
            <a:tailEnd type="none" w="med" len="med"/>
          </a:ln>
        </p:spPr>
      </p:cxnSp>
      <p:cxnSp>
        <p:nvCxnSpPr>
          <p:cNvPr id="14" name="AutoShape 21"/>
          <p:cNvCxnSpPr>
            <a:cxnSpLocks noChangeShapeType="1"/>
            <a:stCxn id="15" idx="3"/>
            <a:endCxn id="22" idx="1"/>
          </p:cNvCxnSpPr>
          <p:nvPr/>
        </p:nvCxnSpPr>
        <p:spPr bwMode="auto">
          <a:xfrm>
            <a:off x="5973000" y="3084489"/>
            <a:ext cx="412340"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040130" y="2547352"/>
            <a:ext cx="1932870" cy="1074274"/>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FOLFOXIRI</a:t>
            </a:r>
            <a:r>
              <a:rPr kumimoji="0" lang="fr-FR" altLang="zh-CN" sz="1800" b="0" i="0" u="none" strike="noStrike" kern="1200" cap="none" spc="0" normalizeH="0" noProof="0" dirty="0" smtClean="0">
                <a:ln>
                  <a:noFill/>
                </a:ln>
                <a:solidFill>
                  <a:srgbClr val="FFFFFF"/>
                </a:solidFill>
                <a:effectLst/>
                <a:uLnTx/>
                <a:uFillTx/>
                <a:ea typeface="SimSun" pitchFamily="2" charset="-122"/>
              </a:rPr>
              <a:t> + bevacizumab* jusqu’à 8 cycles</a:t>
            </a:r>
            <a:endParaRPr kumimoji="0" lang="fr-FR" altLang="zh-CN" sz="1800" b="0" i="0" u="none" strike="noStrike" kern="1200" cap="none" spc="0" normalizeH="0" baseline="30000" noProof="0" dirty="0" smtClean="0">
              <a:ln>
                <a:noFill/>
              </a:ln>
              <a:solidFill>
                <a:srgbClr val="FFFFFF"/>
              </a:solidFill>
              <a:effectLst/>
              <a:uLnTx/>
              <a:uFillTx/>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(n=117)</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sp>
        <p:nvSpPr>
          <p:cNvPr id="16" name="AutoShape 9"/>
          <p:cNvSpPr>
            <a:spLocks noChangeArrowheads="1"/>
          </p:cNvSpPr>
          <p:nvPr/>
        </p:nvSpPr>
        <p:spPr bwMode="auto">
          <a:xfrm>
            <a:off x="119047" y="2718082"/>
            <a:ext cx="3150507"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CCR non résécable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smtClean="0">
                <a:solidFill>
                  <a:srgbClr val="FFFFFF"/>
                </a:solidFill>
                <a:ea typeface="SimSun" pitchFamily="2" charset="-122"/>
              </a:rPr>
              <a:t>Pas de traitement préalable en métastatique</a:t>
            </a:r>
            <a:endParaRPr kumimoji="0" lang="fr-FR" altLang="zh-CN" sz="1800" b="0" i="0" u="none" strike="noStrike" kern="1200" cap="none" spc="0" normalizeH="0" baseline="0" noProof="0" dirty="0" smtClean="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smtClean="0">
                <a:solidFill>
                  <a:srgbClr val="FFFFFF"/>
                </a:solidFill>
                <a:ea typeface="SimSun" pitchFamily="2" charset="-122"/>
              </a:rPr>
              <a:t>ECOG PS 0–2</a:t>
            </a:r>
            <a:endParaRPr kumimoji="0" lang="fr-FR" altLang="zh-CN" sz="1800" b="0" i="0" u="none" strike="noStrike" kern="1200" cap="none" spc="0" normalizeH="0" baseline="0" noProof="0" dirty="0" smtClean="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(n=232)</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cxnSp>
        <p:nvCxnSpPr>
          <p:cNvPr id="17" name="AutoShape 16"/>
          <p:cNvCxnSpPr>
            <a:cxnSpLocks noChangeShapeType="1"/>
            <a:stCxn id="8" idx="4"/>
            <a:endCxn id="19" idx="1"/>
          </p:cNvCxnSpPr>
          <p:nvPr/>
        </p:nvCxnSpPr>
        <p:spPr bwMode="auto">
          <a:xfrm rot="16200000" flipH="1">
            <a:off x="3668760" y="4052956"/>
            <a:ext cx="372634" cy="371245"/>
          </a:xfrm>
          <a:prstGeom prst="bentConnector2">
            <a:avLst/>
          </a:prstGeom>
          <a:noFill/>
          <a:ln w="57150">
            <a:solidFill>
              <a:schemeClr val="bg2">
                <a:lumMod val="60000"/>
                <a:lumOff val="40000"/>
              </a:schemeClr>
            </a:solidFill>
            <a:round/>
            <a:headEnd/>
            <a:tailEnd type="triangle" w="med" len="med"/>
          </a:ln>
        </p:spPr>
      </p:cxnSp>
      <p:cxnSp>
        <p:nvCxnSpPr>
          <p:cNvPr id="18" name="AutoShape 20"/>
          <p:cNvCxnSpPr>
            <a:cxnSpLocks noChangeShapeType="1"/>
            <a:stCxn id="19" idx="3"/>
            <a:endCxn id="23" idx="1"/>
          </p:cNvCxnSpPr>
          <p:nvPr/>
        </p:nvCxnSpPr>
        <p:spPr bwMode="auto">
          <a:xfrm>
            <a:off x="5972430" y="4424896"/>
            <a:ext cx="413480"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040700" y="3887759"/>
            <a:ext cx="1931730" cy="1074273"/>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fr-FR" altLang="zh-CN" dirty="0" smtClean="0">
                <a:solidFill>
                  <a:srgbClr val="4D4D4D"/>
                </a:solidFill>
                <a:ea typeface="SimSun" pitchFamily="2" charset="-122"/>
              </a:rPr>
              <a:t>FOLFOXIRI + bevacizumab* jusqu’à 8 cycles</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4D4D4D"/>
                </a:solidFill>
                <a:effectLst/>
                <a:uLnTx/>
                <a:uFillTx/>
                <a:ea typeface="SimSun" pitchFamily="2" charset="-122"/>
              </a:rPr>
              <a:t>(n=115)</a:t>
            </a:r>
            <a:endParaRPr kumimoji="0" lang="fr-FR" altLang="zh-CN" sz="1800" b="0" i="0" u="none" strike="noStrike" kern="1200" cap="none" spc="0" normalizeH="0" baseline="0" noProof="0" dirty="0">
              <a:ln>
                <a:noFill/>
              </a:ln>
              <a:solidFill>
                <a:srgbClr val="4D4D4D"/>
              </a:solidFill>
              <a:effectLst/>
              <a:uLnTx/>
              <a:uFillTx/>
              <a:ea typeface="SimSun" pitchFamily="2" charset="-122"/>
            </a:endParaRPr>
          </a:p>
        </p:txBody>
      </p:sp>
      <p:sp>
        <p:nvSpPr>
          <p:cNvPr id="20" name="Rectangle 9"/>
          <p:cNvSpPr txBox="1">
            <a:spLocks noChangeArrowheads="1"/>
          </p:cNvSpPr>
          <p:nvPr/>
        </p:nvSpPr>
        <p:spPr bwMode="auto">
          <a:xfrm>
            <a:off x="394456" y="5485473"/>
            <a:ext cx="4130676" cy="59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SSP</a:t>
            </a:r>
            <a:endParaRPr lang="fr-FR" kern="0" dirty="0"/>
          </a:p>
        </p:txBody>
      </p:sp>
      <p:sp>
        <p:nvSpPr>
          <p:cNvPr id="21" name="Content Placeholder 26"/>
          <p:cNvSpPr txBox="1">
            <a:spLocks/>
          </p:cNvSpPr>
          <p:nvPr/>
        </p:nvSpPr>
        <p:spPr>
          <a:xfrm>
            <a:off x="4677532" y="5485473"/>
            <a:ext cx="4130675" cy="59979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Tolérance, SSP selon la latéralisation tumorale</a:t>
            </a:r>
          </a:p>
        </p:txBody>
      </p:sp>
      <p:sp>
        <p:nvSpPr>
          <p:cNvPr id="22" name="AutoShape 8"/>
          <p:cNvSpPr>
            <a:spLocks noChangeArrowheads="1"/>
          </p:cNvSpPr>
          <p:nvPr/>
        </p:nvSpPr>
        <p:spPr bwMode="auto">
          <a:xfrm>
            <a:off x="6385340" y="2628659"/>
            <a:ext cx="1932870" cy="911660"/>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Bevacizumab* + CT métronomique</a:t>
            </a:r>
            <a:r>
              <a:rPr kumimoji="0" lang="fr-FR" altLang="zh-CN" sz="1800" b="0" i="0" u="none" strike="noStrike" kern="1200" cap="none" spc="0" normalizeH="0" baseline="3000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endParaRPr kumimoji="0" lang="fr-FR" altLang="zh-CN" sz="1800" b="0" i="0" u="none" strike="noStrike" kern="1200" cap="none" spc="0" normalizeH="0" baseline="30000" noProof="0" dirty="0">
              <a:ln>
                <a:noFill/>
              </a:ln>
              <a:solidFill>
                <a:srgbClr val="FFFFFF"/>
              </a:solidFill>
              <a:effectLst/>
              <a:uLnTx/>
              <a:uFillTx/>
              <a:ea typeface="SimSun" pitchFamily="2" charset="-122"/>
            </a:endParaRPr>
          </a:p>
        </p:txBody>
      </p:sp>
      <p:sp>
        <p:nvSpPr>
          <p:cNvPr id="23" name="AutoShape 12"/>
          <p:cNvSpPr>
            <a:spLocks noChangeArrowheads="1"/>
          </p:cNvSpPr>
          <p:nvPr/>
        </p:nvSpPr>
        <p:spPr bwMode="auto">
          <a:xfrm>
            <a:off x="6385910" y="3969066"/>
            <a:ext cx="1931730" cy="911659"/>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fr-FR" altLang="zh-CN" smtClean="0">
                <a:solidFill>
                  <a:srgbClr val="4D4D4D"/>
                </a:solidFill>
                <a:ea typeface="SimSun" pitchFamily="2" charset="-122"/>
              </a:rPr>
              <a:t>Bevacizumab*</a:t>
            </a:r>
            <a:endParaRPr lang="fr-FR" altLang="zh-CN" baseline="30000" dirty="0">
              <a:solidFill>
                <a:srgbClr val="4D4D4D"/>
              </a:solidFill>
              <a:ea typeface="SimSun" pitchFamily="2" charset="-122"/>
            </a:endParaRPr>
          </a:p>
        </p:txBody>
      </p:sp>
      <p:cxnSp>
        <p:nvCxnSpPr>
          <p:cNvPr id="24" name="AutoShape 21"/>
          <p:cNvCxnSpPr>
            <a:cxnSpLocks noChangeShapeType="1"/>
            <a:stCxn id="22" idx="3"/>
          </p:cNvCxnSpPr>
          <p:nvPr/>
        </p:nvCxnSpPr>
        <p:spPr bwMode="auto">
          <a:xfrm>
            <a:off x="8318210" y="3084489"/>
            <a:ext cx="332729" cy="0"/>
          </a:xfrm>
          <a:prstGeom prst="straightConnector1">
            <a:avLst/>
          </a:prstGeom>
          <a:noFill/>
          <a:ln w="57150">
            <a:solidFill>
              <a:schemeClr val="bg2">
                <a:lumMod val="60000"/>
                <a:lumOff val="40000"/>
              </a:schemeClr>
            </a:solidFill>
            <a:round/>
            <a:headEnd/>
            <a:tailEnd type="triangle" w="med" len="med"/>
          </a:ln>
        </p:spPr>
      </p:cxnSp>
      <p:cxnSp>
        <p:nvCxnSpPr>
          <p:cNvPr id="25" name="AutoShape 20"/>
          <p:cNvCxnSpPr>
            <a:cxnSpLocks noChangeShapeType="1"/>
            <a:stCxn id="23" idx="3"/>
          </p:cNvCxnSpPr>
          <p:nvPr/>
        </p:nvCxnSpPr>
        <p:spPr bwMode="auto">
          <a:xfrm>
            <a:off x="8317640" y="4424896"/>
            <a:ext cx="333299" cy="0"/>
          </a:xfrm>
          <a:prstGeom prst="straightConnector1">
            <a:avLst/>
          </a:prstGeom>
          <a:noFill/>
          <a:ln w="57150">
            <a:solidFill>
              <a:schemeClr val="bg2">
                <a:lumMod val="60000"/>
                <a:lumOff val="40000"/>
              </a:schemeClr>
            </a:solidFill>
            <a:prstDash val="sysDot"/>
            <a:round/>
            <a:headEnd/>
            <a:tailEnd type="triangle" w="med" len="med"/>
          </a:ln>
        </p:spPr>
      </p:cxnSp>
      <p:sp>
        <p:nvSpPr>
          <p:cNvPr id="26" name="TextBox 25"/>
          <p:cNvSpPr txBox="1"/>
          <p:nvPr/>
        </p:nvSpPr>
        <p:spPr>
          <a:xfrm>
            <a:off x="4394972" y="2205704"/>
            <a:ext cx="1223186" cy="369332"/>
          </a:xfrm>
          <a:prstGeom prst="rect">
            <a:avLst/>
          </a:prstGeom>
          <a:noFill/>
        </p:spPr>
        <p:txBody>
          <a:bodyPr wrap="none" rtlCol="0">
            <a:spAutoFit/>
          </a:bodyPr>
          <a:lstStyle/>
          <a:p>
            <a:pPr algn="ctr"/>
            <a:r>
              <a:rPr lang="fr-FR" b="1" smtClean="0"/>
              <a:t>Induction </a:t>
            </a:r>
            <a:endParaRPr lang="fr-FR" b="1" dirty="0"/>
          </a:p>
        </p:txBody>
      </p:sp>
      <p:sp>
        <p:nvSpPr>
          <p:cNvPr id="27" name="TextBox 26"/>
          <p:cNvSpPr txBox="1"/>
          <p:nvPr/>
        </p:nvSpPr>
        <p:spPr>
          <a:xfrm>
            <a:off x="6560533" y="2205704"/>
            <a:ext cx="1582484" cy="369332"/>
          </a:xfrm>
          <a:prstGeom prst="rect">
            <a:avLst/>
          </a:prstGeom>
          <a:noFill/>
        </p:spPr>
        <p:txBody>
          <a:bodyPr wrap="none" rtlCol="0">
            <a:spAutoFit/>
          </a:bodyPr>
          <a:lstStyle/>
          <a:p>
            <a:pPr algn="ctr"/>
            <a:r>
              <a:rPr lang="fr-FR" b="1" smtClean="0"/>
              <a:t>Maintenance</a:t>
            </a:r>
            <a:endParaRPr lang="fr-FR" b="1" dirty="0"/>
          </a:p>
        </p:txBody>
      </p:sp>
    </p:spTree>
    <p:extLst>
      <p:ext uri="{BB962C8B-B14F-4D97-AF65-F5344CB8AC3E}">
        <p14:creationId xmlns:p14="http://schemas.microsoft.com/office/powerpoint/2010/main" val="14198229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03676" cy="807720"/>
          </a:xfrm>
        </p:spPr>
        <p:txBody>
          <a:bodyPr/>
          <a:lstStyle/>
          <a:p>
            <a:r>
              <a:rPr lang="fr-FR" dirty="0" smtClean="0"/>
              <a:t>O-017: FOLFOXIRI plus bevacizumab (</a:t>
            </a:r>
            <a:r>
              <a:rPr lang="fr-FR" dirty="0" err="1" smtClean="0"/>
              <a:t>bev</a:t>
            </a:r>
            <a:r>
              <a:rPr lang="fr-FR" dirty="0" smtClean="0"/>
              <a:t>) suivi de maintenance par </a:t>
            </a:r>
            <a:r>
              <a:rPr lang="fr-FR" dirty="0" err="1" smtClean="0"/>
              <a:t>bev</a:t>
            </a:r>
            <a:r>
              <a:rPr lang="fr-FR" dirty="0" smtClean="0"/>
              <a:t> seul ou </a:t>
            </a:r>
            <a:r>
              <a:rPr lang="fr-FR" dirty="0" err="1" smtClean="0"/>
              <a:t>bev</a:t>
            </a:r>
            <a:r>
              <a:rPr lang="fr-FR" dirty="0" smtClean="0"/>
              <a:t> plus CT métronomique dans le CCRm: résultats définitifs de l’étude de phase II randomisée MOMA du GONO – </a:t>
            </a:r>
            <a:r>
              <a:rPr lang="fr-FR" dirty="0" err="1" smtClean="0"/>
              <a:t>Marmorino</a:t>
            </a:r>
            <a:r>
              <a:rPr lang="fr-FR" dirty="0" smtClean="0"/>
              <a:t> F, et al</a:t>
            </a:r>
            <a:endParaRPr lang="fr-FR" dirty="0"/>
          </a:p>
        </p:txBody>
      </p:sp>
      <p:sp>
        <p:nvSpPr>
          <p:cNvPr id="6" name="Content Placeholder 2"/>
          <p:cNvSpPr>
            <a:spLocks noGrp="1"/>
          </p:cNvSpPr>
          <p:nvPr>
            <p:ph idx="1"/>
          </p:nvPr>
        </p:nvSpPr>
        <p:spPr/>
        <p:txBody>
          <a:bodyPr/>
          <a:lstStyle/>
          <a:p>
            <a:pPr marL="0" indent="0">
              <a:buNone/>
            </a:pPr>
            <a:r>
              <a:rPr lang="fr-FR" b="1" dirty="0" smtClean="0"/>
              <a:t>Résultats</a:t>
            </a:r>
          </a:p>
          <a:p>
            <a:pPr marL="0" indent="0" algn="ctr">
              <a:buNone/>
            </a:pPr>
            <a:r>
              <a:rPr lang="fr-FR" b="1" dirty="0" smtClean="0"/>
              <a:t>SSP</a:t>
            </a:r>
            <a:endParaRPr lang="fr-FR" b="1" dirty="0"/>
          </a:p>
        </p:txBody>
      </p:sp>
      <p:sp>
        <p:nvSpPr>
          <p:cNvPr id="5" name="Text Placeholder 4"/>
          <p:cNvSpPr>
            <a:spLocks noGrp="1"/>
          </p:cNvSpPr>
          <p:nvPr>
            <p:ph type="body" sz="quarter" idx="11"/>
          </p:nvPr>
        </p:nvSpPr>
        <p:spPr/>
        <p:txBody>
          <a:bodyPr/>
          <a:lstStyle/>
          <a:p>
            <a:r>
              <a:rPr lang="fr-FR" smtClean="0"/>
              <a:t/>
            </a:r>
            <a:br>
              <a:rPr lang="fr-FR" smtClean="0"/>
            </a:br>
            <a:r>
              <a:rPr lang="fr-FR" smtClean="0"/>
              <a:t>Marmorino F, et al, Ann Oncol 2018;29(suppl 5):abstr O-017</a:t>
            </a:r>
            <a:endParaRPr lang="fr-FR"/>
          </a:p>
        </p:txBody>
      </p:sp>
      <p:graphicFrame>
        <p:nvGraphicFramePr>
          <p:cNvPr id="7" name="Group 88"/>
          <p:cNvGraphicFramePr>
            <a:graphicFrameLocks noGrp="1"/>
          </p:cNvGraphicFramePr>
          <p:nvPr>
            <p:extLst>
              <p:ext uri="{D42A27DB-BD31-4B8C-83A1-F6EECF244321}">
                <p14:modId xmlns:p14="http://schemas.microsoft.com/office/powerpoint/2010/main" val="1882108070"/>
              </p:ext>
            </p:extLst>
          </p:nvPr>
        </p:nvGraphicFramePr>
        <p:xfrm>
          <a:off x="4634890" y="1961410"/>
          <a:ext cx="4308457" cy="1005840"/>
        </p:xfrm>
        <a:graphic>
          <a:graphicData uri="http://schemas.openxmlformats.org/drawingml/2006/table">
            <a:tbl>
              <a:tblPr firstRow="1" bandRow="1">
                <a:tableStyleId>{69012ECD-51FC-41F1-AA8D-1B2483CD663E}</a:tableStyleId>
              </a:tblPr>
              <a:tblGrid>
                <a:gridCol w="1444414">
                  <a:extLst>
                    <a:ext uri="{9D8B030D-6E8A-4147-A177-3AD203B41FA5}">
                      <a16:colId xmlns:a16="http://schemas.microsoft.com/office/drawing/2014/main" val="20000"/>
                    </a:ext>
                  </a:extLst>
                </a:gridCol>
                <a:gridCol w="735248">
                  <a:extLst>
                    <a:ext uri="{9D8B030D-6E8A-4147-A177-3AD203B41FA5}">
                      <a16:colId xmlns:a16="http://schemas.microsoft.com/office/drawing/2014/main" val="20002"/>
                    </a:ext>
                  </a:extLst>
                </a:gridCol>
                <a:gridCol w="1119968">
                  <a:extLst>
                    <a:ext uri="{9D8B030D-6E8A-4147-A177-3AD203B41FA5}">
                      <a16:colId xmlns:a16="http://schemas.microsoft.com/office/drawing/2014/main" val="20001"/>
                    </a:ext>
                  </a:extLst>
                </a:gridCol>
                <a:gridCol w="1008827">
                  <a:extLst>
                    <a:ext uri="{9D8B030D-6E8A-4147-A177-3AD203B41FA5}">
                      <a16:colId xmlns:a16="http://schemas.microsoft.com/office/drawing/2014/main" val="20003"/>
                    </a:ext>
                  </a:extLst>
                </a:gridCol>
              </a:tblGrid>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err="1" smtClean="0">
                          <a:ln>
                            <a:noFill/>
                          </a:ln>
                          <a:solidFill>
                            <a:schemeClr val="tx1"/>
                          </a:solidFill>
                          <a:effectLst/>
                          <a:latin typeface="+mn-lt"/>
                          <a:cs typeface="Arial" charset="0"/>
                        </a:rPr>
                        <a:t>Evts</a:t>
                      </a:r>
                      <a:endParaRPr kumimoji="0" lang="en-GB" sz="12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err="1" smtClean="0">
                          <a:ln>
                            <a:noFill/>
                          </a:ln>
                          <a:solidFill>
                            <a:schemeClr val="tx1"/>
                          </a:solidFill>
                          <a:effectLst/>
                          <a:latin typeface="+mn-lt"/>
                          <a:cs typeface="Arial" charset="0"/>
                        </a:rPr>
                        <a:t>Médiane</a:t>
                      </a:r>
                      <a:r>
                        <a:rPr kumimoji="0" lang="en-GB" sz="1200" b="0" i="0" u="none" strike="noStrike" cap="none" normalizeH="0" baseline="0" dirty="0" smtClean="0">
                          <a:ln>
                            <a:noFill/>
                          </a:ln>
                          <a:solidFill>
                            <a:schemeClr val="tx1"/>
                          </a:solidFill>
                          <a:effectLst/>
                          <a:latin typeface="+mn-lt"/>
                          <a:cs typeface="Arial" charset="0"/>
                        </a:rPr>
                        <a:t>, </a:t>
                      </a:r>
                      <a:r>
                        <a:rPr kumimoji="0" lang="en-GB" sz="1200" b="0" i="0" u="none" strike="noStrike" cap="none" normalizeH="0" baseline="0" dirty="0" err="1" smtClean="0">
                          <a:ln>
                            <a:noFill/>
                          </a:ln>
                          <a:solidFill>
                            <a:schemeClr val="tx1"/>
                          </a:solidFill>
                          <a:effectLst/>
                          <a:latin typeface="+mn-lt"/>
                          <a:cs typeface="Arial" charset="0"/>
                        </a:rPr>
                        <a:t>mo</a:t>
                      </a:r>
                      <a:endParaRPr kumimoji="0" lang="en-GB" sz="12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IC70%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97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2"/>
                          </a:solidFill>
                          <a:effectLst/>
                          <a:latin typeface="+mn-lt"/>
                          <a:cs typeface="Arial" charset="0"/>
                        </a:rPr>
                        <a:t>Bev (n=117)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2"/>
                          </a:solidFill>
                          <a:effectLst/>
                          <a:latin typeface="+mn-lt"/>
                          <a:cs typeface="Arial" charset="0"/>
                        </a:rPr>
                        <a:t>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2"/>
                          </a:solidFill>
                          <a:effectLst/>
                          <a:latin typeface="+mn-lt"/>
                          <a:cs typeface="Arial" charset="0"/>
                        </a:rPr>
                        <a:t>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2"/>
                          </a:solidFill>
                          <a:effectLst/>
                          <a:latin typeface="+mn-lt"/>
                          <a:cs typeface="Arial" charset="0"/>
                        </a:rPr>
                        <a:t>8,3 -</a:t>
                      </a:r>
                      <a:r>
                        <a:rPr kumimoji="0" lang="en-GB" sz="1200" b="0" i="0" u="none" strike="noStrike" cap="none" normalizeH="0" baseline="0" dirty="0" smtClean="0">
                          <a:ln>
                            <a:noFill/>
                          </a:ln>
                          <a:solidFill>
                            <a:schemeClr val="accent2"/>
                          </a:solidFill>
                          <a:effectLst/>
                          <a:latin typeface="+mn-lt"/>
                          <a:cs typeface="+mn-cs"/>
                        </a:rPr>
                        <a:t> 10,6</a:t>
                      </a:r>
                      <a:endParaRPr kumimoji="0" lang="en-GB" sz="1200" b="0" i="0" u="none" strike="noStrike" cap="none" normalizeH="0" baseline="0" dirty="0" smtClean="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3"/>
                          </a:solidFill>
                          <a:effectLst/>
                          <a:latin typeface="+mn-lt"/>
                          <a:cs typeface="Arial" charset="0"/>
                        </a:rPr>
                        <a:t>Bev + </a:t>
                      </a:r>
                      <a:r>
                        <a:rPr kumimoji="0" lang="en-GB" sz="1200" b="0" i="0" u="none" strike="noStrike" cap="none" normalizeH="0" baseline="0" dirty="0" err="1" smtClean="0">
                          <a:ln>
                            <a:noFill/>
                          </a:ln>
                          <a:solidFill>
                            <a:schemeClr val="accent3"/>
                          </a:solidFill>
                          <a:effectLst/>
                          <a:latin typeface="+mn-lt"/>
                          <a:cs typeface="Arial" charset="0"/>
                        </a:rPr>
                        <a:t>metroCT</a:t>
                      </a:r>
                      <a:r>
                        <a:rPr kumimoji="0" lang="en-GB" sz="1200" b="0" i="0" u="none" strike="noStrike" cap="none" normalizeH="0" baseline="0" dirty="0" smtClean="0">
                          <a:ln>
                            <a:noFill/>
                          </a:ln>
                          <a:solidFill>
                            <a:schemeClr val="accent3"/>
                          </a:solidFill>
                          <a:effectLst/>
                          <a:latin typeface="+mn-lt"/>
                          <a:cs typeface="Arial" charset="0"/>
                        </a:rPr>
                        <a:t> (n=115)</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3"/>
                          </a:solidFill>
                          <a:effectLst/>
                          <a:latin typeface="+mn-lt"/>
                          <a:cs typeface="Arial" charset="0"/>
                        </a:rPr>
                        <a:t>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3"/>
                          </a:solidFill>
                          <a:effectLst/>
                          <a:latin typeface="+mn-lt"/>
                          <a:cs typeface="Arial" charset="0"/>
                        </a:rPr>
                        <a:t>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3"/>
                          </a:solidFill>
                          <a:effectLst/>
                          <a:latin typeface="+mn-lt"/>
                          <a:cs typeface="Arial" charset="0"/>
                        </a:rPr>
                        <a:t>9,1 -</a:t>
                      </a:r>
                      <a:r>
                        <a:rPr kumimoji="0" lang="en-GB" sz="1200" b="0" i="0" u="none" strike="noStrike" cap="none" normalizeH="0" baseline="0" dirty="0" smtClean="0">
                          <a:ln>
                            <a:noFill/>
                          </a:ln>
                          <a:solidFill>
                            <a:schemeClr val="accent3"/>
                          </a:solidFill>
                          <a:effectLst/>
                          <a:latin typeface="+mn-lt"/>
                          <a:cs typeface="+mn-cs"/>
                        </a:rPr>
                        <a:t> 11,6</a:t>
                      </a:r>
                      <a:endParaRPr kumimoji="0" lang="en-GB" sz="1200" b="0" i="0" u="none" strike="noStrike" cap="none" normalizeH="0" baseline="0" dirty="0" smtClean="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cxnSp>
        <p:nvCxnSpPr>
          <p:cNvPr id="61" name="Straight Connector 60"/>
          <p:cNvCxnSpPr/>
          <p:nvPr/>
        </p:nvCxnSpPr>
        <p:spPr>
          <a:xfrm>
            <a:off x="4177942" y="2382918"/>
            <a:ext cx="360000"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62" name="Straight Connector 61"/>
          <p:cNvCxnSpPr/>
          <p:nvPr/>
        </p:nvCxnSpPr>
        <p:spPr>
          <a:xfrm>
            <a:off x="4177942" y="2718202"/>
            <a:ext cx="360000"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63" name="Group 62"/>
          <p:cNvGrpSpPr/>
          <p:nvPr/>
        </p:nvGrpSpPr>
        <p:grpSpPr>
          <a:xfrm>
            <a:off x="145562" y="1961410"/>
            <a:ext cx="8153076" cy="4395490"/>
            <a:chOff x="145562" y="1961410"/>
            <a:chExt cx="8153076" cy="4395490"/>
          </a:xfrm>
        </p:grpSpPr>
        <p:sp>
          <p:nvSpPr>
            <p:cNvPr id="64" name="TextBox 63"/>
            <p:cNvSpPr txBox="1"/>
            <p:nvPr/>
          </p:nvSpPr>
          <p:spPr>
            <a:xfrm>
              <a:off x="4411140" y="5379741"/>
              <a:ext cx="562976" cy="307777"/>
            </a:xfrm>
            <a:prstGeom prst="rect">
              <a:avLst/>
            </a:prstGeom>
            <a:noFill/>
          </p:spPr>
          <p:txBody>
            <a:bodyPr wrap="none" rtlCol="0">
              <a:spAutoFit/>
            </a:bodyPr>
            <a:lstStyle/>
            <a:p>
              <a:pPr algn="ctr" fontAlgn="base">
                <a:spcBef>
                  <a:spcPct val="0"/>
                </a:spcBef>
                <a:spcAft>
                  <a:spcPct val="0"/>
                </a:spcAft>
              </a:pPr>
              <a:r>
                <a:rPr lang="en-GB" sz="1400" dirty="0" err="1" smtClean="0">
                  <a:cs typeface="Arial" panose="020B0604020202020204" pitchFamily="34" charset="0"/>
                </a:rPr>
                <a:t>Mois</a:t>
              </a:r>
              <a:endParaRPr lang="en-GB" sz="1400" dirty="0">
                <a:cs typeface="Arial" panose="020B0604020202020204" pitchFamily="34" charset="0"/>
              </a:endParaRPr>
            </a:p>
          </p:txBody>
        </p:sp>
        <p:sp>
          <p:nvSpPr>
            <p:cNvPr id="65" name="TextBox 64"/>
            <p:cNvSpPr txBox="1"/>
            <p:nvPr/>
          </p:nvSpPr>
          <p:spPr>
            <a:xfrm>
              <a:off x="145562" y="5402793"/>
              <a:ext cx="1975221" cy="954107"/>
            </a:xfrm>
            <a:prstGeom prst="rect">
              <a:avLst/>
            </a:prstGeom>
            <a:noFill/>
          </p:spPr>
          <p:txBody>
            <a:bodyPr wrap="none" rtlCol="0">
              <a:spAutoFit/>
            </a:bodyPr>
            <a:lstStyle/>
            <a:p>
              <a:pPr algn="r"/>
              <a:r>
                <a:rPr lang="en-GB" sz="1400" dirty="0" smtClean="0"/>
                <a:t>N</a:t>
              </a:r>
            </a:p>
            <a:p>
              <a:pPr algn="r"/>
              <a:r>
                <a:rPr lang="en-GB" sz="1400" dirty="0" smtClean="0">
                  <a:solidFill>
                    <a:schemeClr val="accent2"/>
                  </a:solidFill>
                </a:rPr>
                <a:t>Maintenance avec </a:t>
              </a:r>
              <a:r>
                <a:rPr lang="en-GB" sz="1400" dirty="0" err="1" smtClean="0">
                  <a:solidFill>
                    <a:schemeClr val="accent2"/>
                  </a:solidFill>
                </a:rPr>
                <a:t>bev</a:t>
              </a:r>
              <a:endParaRPr lang="en-GB" sz="1400" dirty="0" smtClean="0">
                <a:solidFill>
                  <a:schemeClr val="accent2"/>
                </a:solidFill>
              </a:endParaRPr>
            </a:p>
            <a:p>
              <a:pPr algn="r"/>
              <a:r>
                <a:rPr lang="en-GB" sz="1400" dirty="0" smtClean="0">
                  <a:solidFill>
                    <a:schemeClr val="accent3"/>
                  </a:solidFill>
                </a:rPr>
                <a:t>Maintenance avec</a:t>
              </a:r>
              <a:br>
                <a:rPr lang="en-GB" sz="1400" dirty="0" smtClean="0">
                  <a:solidFill>
                    <a:schemeClr val="accent3"/>
                  </a:solidFill>
                </a:rPr>
              </a:br>
              <a:r>
                <a:rPr lang="en-GB" sz="1400" dirty="0" err="1" smtClean="0">
                  <a:solidFill>
                    <a:schemeClr val="accent3"/>
                  </a:solidFill>
                </a:rPr>
                <a:t>bev</a:t>
              </a:r>
              <a:r>
                <a:rPr lang="en-GB" sz="1400" dirty="0" smtClean="0">
                  <a:solidFill>
                    <a:schemeClr val="accent3"/>
                  </a:solidFill>
                </a:rPr>
                <a:t> + </a:t>
              </a:r>
              <a:r>
                <a:rPr lang="en-GB" sz="1400" dirty="0" err="1" smtClean="0">
                  <a:solidFill>
                    <a:schemeClr val="accent3"/>
                  </a:solidFill>
                </a:rPr>
                <a:t>metroCT</a:t>
              </a:r>
              <a:endParaRPr lang="en-GB" sz="1400" dirty="0" smtClean="0">
                <a:solidFill>
                  <a:schemeClr val="accent3"/>
                </a:solidFill>
              </a:endParaRPr>
            </a:p>
          </p:txBody>
        </p:sp>
        <p:sp>
          <p:nvSpPr>
            <p:cNvPr id="66" name="Rectangle 65"/>
            <p:cNvSpPr/>
            <p:nvPr/>
          </p:nvSpPr>
          <p:spPr>
            <a:xfrm>
              <a:off x="5505886" y="3001896"/>
              <a:ext cx="2792752" cy="276999"/>
            </a:xfrm>
            <a:prstGeom prst="rect">
              <a:avLst/>
            </a:prstGeom>
          </p:spPr>
          <p:txBody>
            <a:bodyPr wrap="none">
              <a:spAutoFit/>
            </a:bodyPr>
            <a:lstStyle/>
            <a:p>
              <a:pPr lvl="0" algn="ctr">
                <a:spcBef>
                  <a:spcPct val="20000"/>
                </a:spcBef>
                <a:buClr>
                  <a:schemeClr val="tx2"/>
                </a:buClr>
                <a:buSzPct val="110000"/>
                <a:defRPr/>
              </a:pPr>
              <a:r>
                <a:rPr lang="fr-FR" sz="1200" b="1" dirty="0"/>
                <a:t>HR 0,94 (70%CI 0,82 - 1,09); p=0,680</a:t>
              </a:r>
            </a:p>
          </p:txBody>
        </p:sp>
        <p:grpSp>
          <p:nvGrpSpPr>
            <p:cNvPr id="67" name="Group 66"/>
            <p:cNvGrpSpPr/>
            <p:nvPr/>
          </p:nvGrpSpPr>
          <p:grpSpPr>
            <a:xfrm>
              <a:off x="1396377" y="1961410"/>
              <a:ext cx="5708942" cy="4189264"/>
              <a:chOff x="1171023" y="1961410"/>
              <a:chExt cx="5550272" cy="4189264"/>
            </a:xfrm>
          </p:grpSpPr>
          <p:sp>
            <p:nvSpPr>
              <p:cNvPr id="70" name="Freeform 69"/>
              <p:cNvSpPr>
                <a:spLocks/>
              </p:cNvSpPr>
              <p:nvPr/>
            </p:nvSpPr>
            <p:spPr bwMode="auto">
              <a:xfrm>
                <a:off x="1906447" y="2118569"/>
                <a:ext cx="4635134" cy="3052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1" name="Line 6"/>
              <p:cNvSpPr>
                <a:spLocks noChangeShapeType="1"/>
              </p:cNvSpPr>
              <p:nvPr/>
            </p:nvSpPr>
            <p:spPr bwMode="auto">
              <a:xfrm>
                <a:off x="1834156" y="2118568"/>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2" name="Line 7"/>
              <p:cNvSpPr>
                <a:spLocks noChangeShapeType="1"/>
              </p:cNvSpPr>
              <p:nvPr/>
            </p:nvSpPr>
            <p:spPr bwMode="auto">
              <a:xfrm>
                <a:off x="1834156" y="2697497"/>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3" name="Line 8"/>
              <p:cNvSpPr>
                <a:spLocks noChangeShapeType="1"/>
              </p:cNvSpPr>
              <p:nvPr/>
            </p:nvSpPr>
            <p:spPr bwMode="auto">
              <a:xfrm>
                <a:off x="1834156" y="3263742"/>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4" name="Line 9"/>
              <p:cNvSpPr>
                <a:spLocks noChangeShapeType="1"/>
              </p:cNvSpPr>
              <p:nvPr/>
            </p:nvSpPr>
            <p:spPr bwMode="auto">
              <a:xfrm>
                <a:off x="1834156" y="3849015"/>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5" name="Line 10"/>
              <p:cNvSpPr>
                <a:spLocks noChangeShapeType="1"/>
              </p:cNvSpPr>
              <p:nvPr/>
            </p:nvSpPr>
            <p:spPr bwMode="auto">
              <a:xfrm>
                <a:off x="1834156" y="4421604"/>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6" name="Line 11"/>
              <p:cNvSpPr>
                <a:spLocks noChangeShapeType="1"/>
              </p:cNvSpPr>
              <p:nvPr/>
            </p:nvSpPr>
            <p:spPr bwMode="auto">
              <a:xfrm>
                <a:off x="1834156" y="5000536"/>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7" name="Line 12"/>
              <p:cNvSpPr>
                <a:spLocks noChangeShapeType="1"/>
              </p:cNvSpPr>
              <p:nvPr/>
            </p:nvSpPr>
            <p:spPr bwMode="auto">
              <a:xfrm>
                <a:off x="3295416"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8" name="Line 13"/>
              <p:cNvSpPr>
                <a:spLocks noChangeShapeType="1"/>
              </p:cNvSpPr>
              <p:nvPr/>
            </p:nvSpPr>
            <p:spPr bwMode="auto">
              <a:xfrm>
                <a:off x="2862332"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9" name="Line 19"/>
              <p:cNvSpPr>
                <a:spLocks noChangeShapeType="1"/>
              </p:cNvSpPr>
              <p:nvPr/>
            </p:nvSpPr>
            <p:spPr bwMode="auto">
              <a:xfrm>
                <a:off x="2434687"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0" name="TextBox 79"/>
              <p:cNvSpPr txBox="1"/>
              <p:nvPr/>
            </p:nvSpPr>
            <p:spPr>
              <a:xfrm rot="16200000">
                <a:off x="475692" y="3504357"/>
                <a:ext cx="1689885" cy="299223"/>
              </a:xfrm>
              <a:prstGeom prst="rect">
                <a:avLst/>
              </a:prstGeom>
              <a:noFill/>
            </p:spPr>
            <p:txBody>
              <a:bodyPr wrap="none" rtlCol="0">
                <a:spAutoFit/>
              </a:bodyPr>
              <a:lstStyle/>
              <a:p>
                <a:pPr algn="ctr"/>
                <a:r>
                  <a:rPr lang="fr-FR" sz="1400" dirty="0">
                    <a:cs typeface="Arial" panose="020B0604020202020204" pitchFamily="34" charset="0"/>
                  </a:rPr>
                  <a:t>Probabilité de SSP</a:t>
                </a:r>
              </a:p>
            </p:txBody>
          </p:sp>
          <p:sp>
            <p:nvSpPr>
              <p:cNvPr id="81" name="TextBox 80"/>
              <p:cNvSpPr txBox="1"/>
              <p:nvPr/>
            </p:nvSpPr>
            <p:spPr>
              <a:xfrm>
                <a:off x="1483870" y="1961410"/>
                <a:ext cx="421094" cy="307777"/>
              </a:xfrm>
              <a:prstGeom prst="rect">
                <a:avLst/>
              </a:prstGeom>
              <a:noFill/>
            </p:spPr>
            <p:txBody>
              <a:bodyPr wrap="none" rtlCol="0" anchor="ctr" anchorCtr="0">
                <a:spAutoFit/>
              </a:bodyPr>
              <a:lstStyle/>
              <a:p>
                <a:pPr algn="r"/>
                <a:r>
                  <a:rPr lang="en-GB" sz="1400" dirty="0" smtClean="0">
                    <a:cs typeface="Arial" panose="020B0604020202020204" pitchFamily="34" charset="0"/>
                  </a:rPr>
                  <a:t>1,0</a:t>
                </a:r>
                <a:endParaRPr lang="en-GB" sz="1400" dirty="0">
                  <a:cs typeface="Arial" panose="020B0604020202020204" pitchFamily="34" charset="0"/>
                </a:endParaRPr>
              </a:p>
            </p:txBody>
          </p:sp>
          <p:sp>
            <p:nvSpPr>
              <p:cNvPr id="82" name="TextBox 81"/>
              <p:cNvSpPr txBox="1"/>
              <p:nvPr/>
            </p:nvSpPr>
            <p:spPr>
              <a:xfrm>
                <a:off x="1483870" y="2542622"/>
                <a:ext cx="421094"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0,8</a:t>
                </a:r>
                <a:endParaRPr lang="en-GB" sz="1400" dirty="0">
                  <a:cs typeface="Arial" panose="020B0604020202020204" pitchFamily="34" charset="0"/>
                </a:endParaRPr>
              </a:p>
            </p:txBody>
          </p:sp>
          <p:sp>
            <p:nvSpPr>
              <p:cNvPr id="83" name="TextBox 82"/>
              <p:cNvSpPr txBox="1"/>
              <p:nvPr/>
            </p:nvSpPr>
            <p:spPr>
              <a:xfrm>
                <a:off x="1483870" y="3108596"/>
                <a:ext cx="421094"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0,6</a:t>
                </a:r>
                <a:endParaRPr lang="en-GB" sz="1400" dirty="0">
                  <a:cs typeface="Arial" panose="020B0604020202020204" pitchFamily="34" charset="0"/>
                </a:endParaRPr>
              </a:p>
            </p:txBody>
          </p:sp>
          <p:sp>
            <p:nvSpPr>
              <p:cNvPr id="84" name="TextBox 83"/>
              <p:cNvSpPr txBox="1"/>
              <p:nvPr/>
            </p:nvSpPr>
            <p:spPr>
              <a:xfrm>
                <a:off x="1483870" y="3693597"/>
                <a:ext cx="421094"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0,4</a:t>
                </a:r>
                <a:endParaRPr lang="en-GB" sz="1400" dirty="0">
                  <a:cs typeface="Arial" panose="020B0604020202020204" pitchFamily="34" charset="0"/>
                </a:endParaRPr>
              </a:p>
            </p:txBody>
          </p:sp>
          <p:sp>
            <p:nvSpPr>
              <p:cNvPr id="85" name="TextBox 84"/>
              <p:cNvSpPr txBox="1"/>
              <p:nvPr/>
            </p:nvSpPr>
            <p:spPr>
              <a:xfrm>
                <a:off x="1483870" y="4265913"/>
                <a:ext cx="421094"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0,2</a:t>
                </a:r>
                <a:endParaRPr lang="en-GB" sz="1400" dirty="0">
                  <a:cs typeface="Arial" panose="020B0604020202020204" pitchFamily="34" charset="0"/>
                </a:endParaRPr>
              </a:p>
            </p:txBody>
          </p:sp>
          <p:sp>
            <p:nvSpPr>
              <p:cNvPr id="86" name="TextBox 85"/>
              <p:cNvSpPr txBox="1"/>
              <p:nvPr/>
            </p:nvSpPr>
            <p:spPr>
              <a:xfrm>
                <a:off x="1483870" y="4844572"/>
                <a:ext cx="421094"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0,0</a:t>
                </a:r>
                <a:endParaRPr lang="en-GB" sz="1400" dirty="0">
                  <a:cs typeface="Arial" panose="020B0604020202020204" pitchFamily="34" charset="0"/>
                </a:endParaRPr>
              </a:p>
            </p:txBody>
          </p:sp>
          <p:grpSp>
            <p:nvGrpSpPr>
              <p:cNvPr id="87" name="Group 86"/>
              <p:cNvGrpSpPr/>
              <p:nvPr/>
            </p:nvGrpSpPr>
            <p:grpSpPr>
              <a:xfrm>
                <a:off x="1791170" y="5171802"/>
                <a:ext cx="456438" cy="978872"/>
                <a:chOff x="1791170" y="5171802"/>
                <a:chExt cx="456438" cy="978872"/>
              </a:xfrm>
            </p:grpSpPr>
            <p:sp>
              <p:nvSpPr>
                <p:cNvPr id="114" name="Line 21"/>
                <p:cNvSpPr>
                  <a:spLocks noChangeShapeType="1"/>
                </p:cNvSpPr>
                <p:nvPr/>
              </p:nvSpPr>
              <p:spPr bwMode="auto">
                <a:xfrm>
                  <a:off x="2013489"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15" name="TextBox 114"/>
                <p:cNvSpPr txBox="1"/>
                <p:nvPr/>
              </p:nvSpPr>
              <p:spPr>
                <a:xfrm>
                  <a:off x="1791170" y="5196567"/>
                  <a:ext cx="456438" cy="954107"/>
                </a:xfrm>
                <a:prstGeom prst="rect">
                  <a:avLst/>
                </a:prstGeom>
                <a:noFill/>
              </p:spPr>
              <p:txBody>
                <a:bodyPr wrap="none" rtlCol="0" anchor="t" anchorCtr="0">
                  <a:spAutoFit/>
                </a:bodyPr>
                <a:lstStyle/>
                <a:p>
                  <a:pPr algn="ctr"/>
                  <a:r>
                    <a:rPr lang="en-GB" sz="1400" dirty="0" smtClean="0">
                      <a:cs typeface="Arial" panose="020B0604020202020204" pitchFamily="34" charset="0"/>
                    </a:rPr>
                    <a:t>0</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117</a:t>
                  </a:r>
                </a:p>
                <a:p>
                  <a:pPr algn="ctr"/>
                  <a:r>
                    <a:rPr lang="en-GB" sz="1400" dirty="0" smtClean="0">
                      <a:solidFill>
                        <a:schemeClr val="accent3"/>
                      </a:solidFill>
                      <a:cs typeface="Arial" panose="020B0604020202020204" pitchFamily="34" charset="0"/>
                    </a:rPr>
                    <a:t>115</a:t>
                  </a:r>
                  <a:endParaRPr lang="en-GB" sz="1400" dirty="0">
                    <a:solidFill>
                      <a:schemeClr val="accent3"/>
                    </a:solidFill>
                    <a:cs typeface="Arial" panose="020B0604020202020204" pitchFamily="34" charset="0"/>
                  </a:endParaRPr>
                </a:p>
              </p:txBody>
            </p:sp>
          </p:grpSp>
          <p:sp>
            <p:nvSpPr>
              <p:cNvPr id="88" name="TextBox 87"/>
              <p:cNvSpPr txBox="1"/>
              <p:nvPr/>
            </p:nvSpPr>
            <p:spPr>
              <a:xfrm>
                <a:off x="2202216" y="5196567"/>
                <a:ext cx="469405" cy="954107"/>
              </a:xfrm>
              <a:prstGeom prst="rect">
                <a:avLst/>
              </a:prstGeom>
              <a:noFill/>
            </p:spPr>
            <p:txBody>
              <a:bodyPr wrap="none" rtlCol="0" anchor="t" anchorCtr="0">
                <a:spAutoFit/>
              </a:bodyPr>
              <a:lstStyle/>
              <a:p>
                <a:pPr algn="ctr"/>
                <a:r>
                  <a:rPr lang="en-GB" sz="1400" dirty="0" smtClean="0">
                    <a:cs typeface="Arial" panose="020B0604020202020204" pitchFamily="34" charset="0"/>
                  </a:rPr>
                  <a:t>6</a:t>
                </a:r>
              </a:p>
              <a:p>
                <a:pPr algn="ctr"/>
                <a:endParaRPr lang="en-GB" sz="1400" dirty="0">
                  <a:solidFill>
                    <a:srgbClr val="000000"/>
                  </a:solidFill>
                  <a:cs typeface="Arial" panose="020B0604020202020204" pitchFamily="34" charset="0"/>
                </a:endParaRPr>
              </a:p>
              <a:p>
                <a:pPr algn="r"/>
                <a:r>
                  <a:rPr lang="en-GB" sz="1400" dirty="0" smtClean="0">
                    <a:solidFill>
                      <a:schemeClr val="accent2"/>
                    </a:solidFill>
                    <a:cs typeface="Arial" panose="020B0604020202020204" pitchFamily="34" charset="0"/>
                  </a:rPr>
                  <a:t>100</a:t>
                </a:r>
              </a:p>
              <a:p>
                <a:pPr algn="r"/>
                <a:r>
                  <a:rPr lang="en-GB" sz="1400" dirty="0" smtClean="0">
                    <a:solidFill>
                      <a:schemeClr val="accent3"/>
                    </a:solidFill>
                    <a:cs typeface="Arial" panose="020B0604020202020204" pitchFamily="34" charset="0"/>
                  </a:rPr>
                  <a:t>90</a:t>
                </a:r>
                <a:endParaRPr lang="en-GB" sz="1400" dirty="0">
                  <a:solidFill>
                    <a:schemeClr val="accent3"/>
                  </a:solidFill>
                  <a:cs typeface="Arial" panose="020B0604020202020204" pitchFamily="34" charset="0"/>
                </a:endParaRPr>
              </a:p>
            </p:txBody>
          </p:sp>
          <p:sp>
            <p:nvSpPr>
              <p:cNvPr id="89" name="TextBox 88"/>
              <p:cNvSpPr txBox="1"/>
              <p:nvPr/>
            </p:nvSpPr>
            <p:spPr>
              <a:xfrm>
                <a:off x="3564393" y="5240303"/>
                <a:ext cx="190775" cy="307777"/>
              </a:xfrm>
              <a:prstGeom prst="rect">
                <a:avLst/>
              </a:prstGeom>
              <a:noFill/>
            </p:spPr>
            <p:txBody>
              <a:bodyPr wrap="none" rtlCol="0" anchor="t" anchorCtr="0">
                <a:spAutoFit/>
              </a:bodyPr>
              <a:lstStyle/>
              <a:p>
                <a:pPr algn="ctr"/>
                <a:endParaRPr lang="en-GB" sz="1400" dirty="0">
                  <a:solidFill>
                    <a:srgbClr val="000000"/>
                  </a:solidFill>
                  <a:cs typeface="Arial" panose="020B0604020202020204" pitchFamily="34" charset="0"/>
                </a:endParaRPr>
              </a:p>
            </p:txBody>
          </p:sp>
          <p:sp>
            <p:nvSpPr>
              <p:cNvPr id="90" name="TextBox 89"/>
              <p:cNvSpPr txBox="1"/>
              <p:nvPr/>
            </p:nvSpPr>
            <p:spPr>
              <a:xfrm>
                <a:off x="2671405"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12</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40</a:t>
                </a:r>
              </a:p>
              <a:p>
                <a:pPr algn="ctr"/>
                <a:r>
                  <a:rPr lang="en-GB" sz="1400" dirty="0" smtClean="0">
                    <a:solidFill>
                      <a:schemeClr val="accent3"/>
                    </a:solidFill>
                    <a:cs typeface="Arial" panose="020B0604020202020204" pitchFamily="34" charset="0"/>
                  </a:rPr>
                  <a:t>42</a:t>
                </a:r>
                <a:endParaRPr lang="en-GB" sz="1400" dirty="0">
                  <a:solidFill>
                    <a:schemeClr val="accent3"/>
                  </a:solidFill>
                  <a:cs typeface="Arial" panose="020B0604020202020204" pitchFamily="34" charset="0"/>
                </a:endParaRPr>
              </a:p>
            </p:txBody>
          </p:sp>
          <p:sp>
            <p:nvSpPr>
              <p:cNvPr id="91" name="TextBox 90"/>
              <p:cNvSpPr txBox="1"/>
              <p:nvPr/>
            </p:nvSpPr>
            <p:spPr>
              <a:xfrm>
                <a:off x="3115998"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18</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25</a:t>
                </a:r>
              </a:p>
              <a:p>
                <a:pPr algn="ctr"/>
                <a:r>
                  <a:rPr lang="en-GB" sz="1400" dirty="0" smtClean="0">
                    <a:solidFill>
                      <a:schemeClr val="accent3"/>
                    </a:solidFill>
                    <a:cs typeface="Arial" panose="020B0604020202020204" pitchFamily="34" charset="0"/>
                  </a:rPr>
                  <a:t>26</a:t>
                </a:r>
                <a:endParaRPr lang="en-GB" sz="1400" dirty="0">
                  <a:solidFill>
                    <a:schemeClr val="accent3"/>
                  </a:solidFill>
                  <a:cs typeface="Arial" panose="020B0604020202020204" pitchFamily="34" charset="0"/>
                </a:endParaRPr>
              </a:p>
            </p:txBody>
          </p:sp>
          <p:grpSp>
            <p:nvGrpSpPr>
              <p:cNvPr id="92" name="Group 91"/>
              <p:cNvGrpSpPr/>
              <p:nvPr/>
            </p:nvGrpSpPr>
            <p:grpSpPr>
              <a:xfrm>
                <a:off x="4353631" y="5171802"/>
                <a:ext cx="379825" cy="978872"/>
                <a:chOff x="4353631" y="5171802"/>
                <a:chExt cx="379825" cy="978872"/>
              </a:xfrm>
            </p:grpSpPr>
            <p:sp>
              <p:nvSpPr>
                <p:cNvPr id="112" name="Line 17"/>
                <p:cNvSpPr>
                  <a:spLocks noChangeShapeType="1"/>
                </p:cNvSpPr>
                <p:nvPr/>
              </p:nvSpPr>
              <p:spPr bwMode="auto">
                <a:xfrm>
                  <a:off x="453985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13" name="TextBox 112"/>
                <p:cNvSpPr txBox="1"/>
                <p:nvPr/>
              </p:nvSpPr>
              <p:spPr>
                <a:xfrm>
                  <a:off x="4353631" y="5196567"/>
                  <a:ext cx="379825" cy="954107"/>
                </a:xfrm>
                <a:prstGeom prst="rect">
                  <a:avLst/>
                </a:prstGeom>
                <a:noFill/>
              </p:spPr>
              <p:txBody>
                <a:bodyPr wrap="none" rtlCol="0" anchor="t" anchorCtr="0">
                  <a:spAutoFit/>
                </a:bodyPr>
                <a:lstStyle/>
                <a:p>
                  <a:pPr algn="ctr"/>
                  <a:r>
                    <a:rPr lang="en-GB" sz="1400" dirty="0" smtClean="0">
                      <a:cs typeface="Arial" panose="020B0604020202020204" pitchFamily="34" charset="0"/>
                    </a:rPr>
                    <a:t>36</a:t>
                  </a:r>
                </a:p>
                <a:p>
                  <a:pPr algn="ctr"/>
                  <a:endParaRPr lang="en-GB" sz="1400" dirty="0">
                    <a:solidFill>
                      <a:srgbClr val="000000"/>
                    </a:solidFill>
                    <a:cs typeface="Arial" panose="020B0604020202020204" pitchFamily="34" charset="0"/>
                  </a:endParaRPr>
                </a:p>
                <a:p>
                  <a:pPr algn="r"/>
                  <a:r>
                    <a:rPr lang="en-GB" sz="1400" dirty="0" smtClean="0">
                      <a:solidFill>
                        <a:schemeClr val="accent2"/>
                      </a:solidFill>
                      <a:cs typeface="Arial" panose="020B0604020202020204" pitchFamily="34" charset="0"/>
                    </a:rPr>
                    <a:t>8</a:t>
                  </a:r>
                </a:p>
                <a:p>
                  <a:pPr algn="r"/>
                  <a:r>
                    <a:rPr lang="en-GB" sz="1400" dirty="0" smtClean="0">
                      <a:solidFill>
                        <a:schemeClr val="accent3"/>
                      </a:solidFill>
                      <a:cs typeface="Arial" panose="020B0604020202020204" pitchFamily="34" charset="0"/>
                    </a:rPr>
                    <a:t>10</a:t>
                  </a:r>
                  <a:endParaRPr lang="en-GB" sz="1400" dirty="0">
                    <a:solidFill>
                      <a:schemeClr val="accent3"/>
                    </a:solidFill>
                    <a:cs typeface="Arial" panose="020B0604020202020204" pitchFamily="34" charset="0"/>
                  </a:endParaRPr>
                </a:p>
              </p:txBody>
            </p:sp>
          </p:grpSp>
          <p:sp>
            <p:nvSpPr>
              <p:cNvPr id="93" name="Line 14"/>
              <p:cNvSpPr>
                <a:spLocks noChangeShapeType="1"/>
              </p:cNvSpPr>
              <p:nvPr/>
            </p:nvSpPr>
            <p:spPr bwMode="auto">
              <a:xfrm>
                <a:off x="3715117" y="5171771"/>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94" name="TextBox 93"/>
              <p:cNvSpPr txBox="1"/>
              <p:nvPr/>
            </p:nvSpPr>
            <p:spPr>
              <a:xfrm>
                <a:off x="3526997" y="5196535"/>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24</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16</a:t>
                </a:r>
              </a:p>
              <a:p>
                <a:pPr algn="ctr"/>
                <a:r>
                  <a:rPr lang="en-GB" sz="1400" dirty="0" smtClean="0">
                    <a:solidFill>
                      <a:schemeClr val="accent3"/>
                    </a:solidFill>
                    <a:cs typeface="Arial" panose="020B0604020202020204" pitchFamily="34" charset="0"/>
                  </a:rPr>
                  <a:t>19</a:t>
                </a:r>
                <a:endParaRPr lang="en-GB" sz="1400" dirty="0">
                  <a:solidFill>
                    <a:schemeClr val="accent3"/>
                  </a:solidFill>
                  <a:cs typeface="Arial" panose="020B0604020202020204" pitchFamily="34" charset="0"/>
                </a:endParaRPr>
              </a:p>
            </p:txBody>
          </p:sp>
          <p:sp>
            <p:nvSpPr>
              <p:cNvPr id="95" name="Line 14"/>
              <p:cNvSpPr>
                <a:spLocks noChangeShapeType="1"/>
              </p:cNvSpPr>
              <p:nvPr/>
            </p:nvSpPr>
            <p:spPr bwMode="auto">
              <a:xfrm>
                <a:off x="4129535" y="5171771"/>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96" name="TextBox 95"/>
              <p:cNvSpPr txBox="1"/>
              <p:nvPr/>
            </p:nvSpPr>
            <p:spPr>
              <a:xfrm>
                <a:off x="3941419" y="5196535"/>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30</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12</a:t>
                </a:r>
              </a:p>
              <a:p>
                <a:pPr algn="ctr"/>
                <a:r>
                  <a:rPr lang="en-GB" sz="1400" dirty="0" smtClean="0">
                    <a:solidFill>
                      <a:schemeClr val="accent3"/>
                    </a:solidFill>
                    <a:cs typeface="Arial" panose="020B0604020202020204" pitchFamily="34" charset="0"/>
                  </a:rPr>
                  <a:t>16</a:t>
                </a:r>
                <a:endParaRPr lang="en-GB" sz="1400" dirty="0">
                  <a:solidFill>
                    <a:schemeClr val="accent3"/>
                  </a:solidFill>
                  <a:cs typeface="Arial" panose="020B0604020202020204" pitchFamily="34" charset="0"/>
                </a:endParaRPr>
              </a:p>
            </p:txBody>
          </p:sp>
          <p:grpSp>
            <p:nvGrpSpPr>
              <p:cNvPr id="97" name="Group 96"/>
              <p:cNvGrpSpPr/>
              <p:nvPr/>
            </p:nvGrpSpPr>
            <p:grpSpPr>
              <a:xfrm>
                <a:off x="4768380" y="5171802"/>
                <a:ext cx="372781" cy="978872"/>
                <a:chOff x="4357154" y="5171802"/>
                <a:chExt cx="372781" cy="978872"/>
              </a:xfrm>
            </p:grpSpPr>
            <p:sp>
              <p:nvSpPr>
                <p:cNvPr id="110" name="Line 17"/>
                <p:cNvSpPr>
                  <a:spLocks noChangeShapeType="1"/>
                </p:cNvSpPr>
                <p:nvPr/>
              </p:nvSpPr>
              <p:spPr bwMode="auto">
                <a:xfrm>
                  <a:off x="453985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11" name="TextBox 110"/>
                <p:cNvSpPr txBox="1"/>
                <p:nvPr/>
              </p:nvSpPr>
              <p:spPr>
                <a:xfrm>
                  <a:off x="4357154"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42</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6</a:t>
                  </a:r>
                </a:p>
                <a:p>
                  <a:pPr algn="ctr"/>
                  <a:r>
                    <a:rPr lang="en-GB" sz="1400" dirty="0" smtClean="0">
                      <a:solidFill>
                        <a:schemeClr val="accent3"/>
                      </a:solidFill>
                      <a:cs typeface="Arial" panose="020B0604020202020204" pitchFamily="34" charset="0"/>
                    </a:rPr>
                    <a:t>8</a:t>
                  </a:r>
                  <a:endParaRPr lang="en-GB" sz="1400" dirty="0">
                    <a:solidFill>
                      <a:schemeClr val="accent3"/>
                    </a:solidFill>
                    <a:cs typeface="Arial" panose="020B0604020202020204" pitchFamily="34" charset="0"/>
                  </a:endParaRPr>
                </a:p>
              </p:txBody>
            </p:sp>
          </p:grpSp>
          <p:grpSp>
            <p:nvGrpSpPr>
              <p:cNvPr id="98" name="Group 97"/>
              <p:cNvGrpSpPr/>
              <p:nvPr/>
            </p:nvGrpSpPr>
            <p:grpSpPr>
              <a:xfrm>
                <a:off x="5168176" y="5171802"/>
                <a:ext cx="372781" cy="978872"/>
                <a:chOff x="4357154" y="5171802"/>
                <a:chExt cx="372781" cy="978872"/>
              </a:xfrm>
            </p:grpSpPr>
            <p:sp>
              <p:nvSpPr>
                <p:cNvPr id="108" name="Line 17"/>
                <p:cNvSpPr>
                  <a:spLocks noChangeShapeType="1"/>
                </p:cNvSpPr>
                <p:nvPr/>
              </p:nvSpPr>
              <p:spPr bwMode="auto">
                <a:xfrm>
                  <a:off x="453985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09" name="TextBox 108"/>
                <p:cNvSpPr txBox="1"/>
                <p:nvPr/>
              </p:nvSpPr>
              <p:spPr>
                <a:xfrm>
                  <a:off x="4357154"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48</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4</a:t>
                  </a:r>
                </a:p>
                <a:p>
                  <a:pPr algn="ctr"/>
                  <a:r>
                    <a:rPr lang="en-GB" sz="1400" dirty="0" smtClean="0">
                      <a:solidFill>
                        <a:schemeClr val="accent3"/>
                      </a:solidFill>
                      <a:cs typeface="Arial" panose="020B0604020202020204" pitchFamily="34" charset="0"/>
                    </a:rPr>
                    <a:t>5</a:t>
                  </a:r>
                  <a:endParaRPr lang="en-GB" sz="1400" dirty="0">
                    <a:solidFill>
                      <a:schemeClr val="accent3"/>
                    </a:solidFill>
                    <a:cs typeface="Arial" panose="020B0604020202020204" pitchFamily="34" charset="0"/>
                  </a:endParaRPr>
                </a:p>
              </p:txBody>
            </p:sp>
          </p:grpSp>
          <p:grpSp>
            <p:nvGrpSpPr>
              <p:cNvPr id="99" name="Group 98"/>
              <p:cNvGrpSpPr/>
              <p:nvPr/>
            </p:nvGrpSpPr>
            <p:grpSpPr>
              <a:xfrm>
                <a:off x="5567972" y="5171802"/>
                <a:ext cx="372781" cy="978872"/>
                <a:chOff x="4357154" y="5171802"/>
                <a:chExt cx="372781" cy="978872"/>
              </a:xfrm>
            </p:grpSpPr>
            <p:sp>
              <p:nvSpPr>
                <p:cNvPr id="106" name="Line 17"/>
                <p:cNvSpPr>
                  <a:spLocks noChangeShapeType="1"/>
                </p:cNvSpPr>
                <p:nvPr/>
              </p:nvSpPr>
              <p:spPr bwMode="auto">
                <a:xfrm>
                  <a:off x="453985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07" name="TextBox 106"/>
                <p:cNvSpPr txBox="1"/>
                <p:nvPr/>
              </p:nvSpPr>
              <p:spPr>
                <a:xfrm>
                  <a:off x="4357154"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54</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3</a:t>
                  </a:r>
                </a:p>
                <a:p>
                  <a:pPr algn="ctr"/>
                  <a:r>
                    <a:rPr lang="en-GB" sz="1400" dirty="0" smtClean="0">
                      <a:solidFill>
                        <a:schemeClr val="accent3"/>
                      </a:solidFill>
                      <a:cs typeface="Arial" panose="020B0604020202020204" pitchFamily="34" charset="0"/>
                    </a:rPr>
                    <a:t>2</a:t>
                  </a:r>
                  <a:endParaRPr lang="en-GB" sz="1400" dirty="0">
                    <a:solidFill>
                      <a:schemeClr val="accent3"/>
                    </a:solidFill>
                    <a:cs typeface="Arial" panose="020B0604020202020204" pitchFamily="34" charset="0"/>
                  </a:endParaRPr>
                </a:p>
              </p:txBody>
            </p:sp>
          </p:grpSp>
          <p:grpSp>
            <p:nvGrpSpPr>
              <p:cNvPr id="100" name="Group 99"/>
              <p:cNvGrpSpPr/>
              <p:nvPr/>
            </p:nvGrpSpPr>
            <p:grpSpPr>
              <a:xfrm>
                <a:off x="5963958" y="5171802"/>
                <a:ext cx="372781" cy="978872"/>
                <a:chOff x="4357154" y="5171802"/>
                <a:chExt cx="372781" cy="978872"/>
              </a:xfrm>
            </p:grpSpPr>
            <p:sp>
              <p:nvSpPr>
                <p:cNvPr id="104" name="Line 17"/>
                <p:cNvSpPr>
                  <a:spLocks noChangeShapeType="1"/>
                </p:cNvSpPr>
                <p:nvPr/>
              </p:nvSpPr>
              <p:spPr bwMode="auto">
                <a:xfrm>
                  <a:off x="453985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05" name="TextBox 104"/>
                <p:cNvSpPr txBox="1"/>
                <p:nvPr/>
              </p:nvSpPr>
              <p:spPr>
                <a:xfrm>
                  <a:off x="4357154"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60</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1</a:t>
                  </a:r>
                </a:p>
                <a:p>
                  <a:pPr algn="ctr"/>
                  <a:r>
                    <a:rPr lang="en-GB" sz="1400" dirty="0" smtClean="0">
                      <a:solidFill>
                        <a:schemeClr val="accent3"/>
                      </a:solidFill>
                      <a:cs typeface="Arial" panose="020B0604020202020204" pitchFamily="34" charset="0"/>
                    </a:rPr>
                    <a:t>1</a:t>
                  </a:r>
                  <a:endParaRPr lang="en-GB" sz="1400" dirty="0">
                    <a:solidFill>
                      <a:schemeClr val="accent3"/>
                    </a:solidFill>
                    <a:cs typeface="Arial" panose="020B0604020202020204" pitchFamily="34" charset="0"/>
                  </a:endParaRPr>
                </a:p>
              </p:txBody>
            </p:sp>
          </p:grpSp>
          <p:grpSp>
            <p:nvGrpSpPr>
              <p:cNvPr id="101" name="Group 100"/>
              <p:cNvGrpSpPr/>
              <p:nvPr/>
            </p:nvGrpSpPr>
            <p:grpSpPr>
              <a:xfrm>
                <a:off x="6348514" y="5171802"/>
                <a:ext cx="372781" cy="978872"/>
                <a:chOff x="4357154" y="5171802"/>
                <a:chExt cx="372781" cy="978872"/>
              </a:xfrm>
            </p:grpSpPr>
            <p:sp>
              <p:nvSpPr>
                <p:cNvPr id="102" name="Line 17"/>
                <p:cNvSpPr>
                  <a:spLocks noChangeShapeType="1"/>
                </p:cNvSpPr>
                <p:nvPr/>
              </p:nvSpPr>
              <p:spPr bwMode="auto">
                <a:xfrm>
                  <a:off x="453985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03" name="TextBox 102"/>
                <p:cNvSpPr txBox="1"/>
                <p:nvPr/>
              </p:nvSpPr>
              <p:spPr>
                <a:xfrm>
                  <a:off x="4357154"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66</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0</a:t>
                  </a:r>
                </a:p>
                <a:p>
                  <a:pPr algn="ctr"/>
                  <a:r>
                    <a:rPr lang="en-GB" sz="1400" dirty="0" smtClean="0">
                      <a:solidFill>
                        <a:schemeClr val="accent3"/>
                      </a:solidFill>
                      <a:cs typeface="Arial" panose="020B0604020202020204" pitchFamily="34" charset="0"/>
                    </a:rPr>
                    <a:t>0</a:t>
                  </a:r>
                  <a:endParaRPr lang="en-GB" sz="1400" dirty="0">
                    <a:solidFill>
                      <a:schemeClr val="accent3"/>
                    </a:solidFill>
                    <a:cs typeface="Arial" panose="020B0604020202020204" pitchFamily="34" charset="0"/>
                  </a:endParaRPr>
                </a:p>
              </p:txBody>
            </p:sp>
          </p:grpSp>
        </p:grpSp>
        <p:sp>
          <p:nvSpPr>
            <p:cNvPr id="68" name="Freeform 2"/>
            <p:cNvSpPr>
              <a:spLocks/>
            </p:cNvSpPr>
            <p:nvPr/>
          </p:nvSpPr>
          <p:spPr bwMode="auto">
            <a:xfrm>
              <a:off x="2262927" y="2127280"/>
              <a:ext cx="4255123" cy="2808000"/>
            </a:xfrm>
            <a:custGeom>
              <a:avLst/>
              <a:gdLst>
                <a:gd name="T0" fmla="*/ 337 w 343"/>
                <a:gd name="T1" fmla="*/ 222 h 222"/>
                <a:gd name="T2" fmla="*/ 215 w 343"/>
                <a:gd name="T3" fmla="*/ 213 h 222"/>
                <a:gd name="T4" fmla="*/ 199 w 343"/>
                <a:gd name="T5" fmla="*/ 209 h 222"/>
                <a:gd name="T6" fmla="*/ 194 w 343"/>
                <a:gd name="T7" fmla="*/ 207 h 222"/>
                <a:gd name="T8" fmla="*/ 175 w 343"/>
                <a:gd name="T9" fmla="*/ 204 h 222"/>
                <a:gd name="T10" fmla="*/ 162 w 343"/>
                <a:gd name="T11" fmla="*/ 201 h 222"/>
                <a:gd name="T12" fmla="*/ 148 w 343"/>
                <a:gd name="T13" fmla="*/ 199 h 222"/>
                <a:gd name="T14" fmla="*/ 141 w 343"/>
                <a:gd name="T15" fmla="*/ 197 h 222"/>
                <a:gd name="T16" fmla="*/ 137 w 343"/>
                <a:gd name="T17" fmla="*/ 195 h 222"/>
                <a:gd name="T18" fmla="*/ 136 w 343"/>
                <a:gd name="T19" fmla="*/ 193 h 222"/>
                <a:gd name="T20" fmla="*/ 134 w 343"/>
                <a:gd name="T21" fmla="*/ 191 h 222"/>
                <a:gd name="T22" fmla="*/ 131 w 343"/>
                <a:gd name="T23" fmla="*/ 189 h 222"/>
                <a:gd name="T24" fmla="*/ 116 w 343"/>
                <a:gd name="T25" fmla="*/ 187 h 222"/>
                <a:gd name="T26" fmla="*/ 114 w 343"/>
                <a:gd name="T27" fmla="*/ 185 h 222"/>
                <a:gd name="T28" fmla="*/ 110 w 343"/>
                <a:gd name="T29" fmla="*/ 183 h 222"/>
                <a:gd name="T30" fmla="*/ 108 w 343"/>
                <a:gd name="T31" fmla="*/ 179 h 222"/>
                <a:gd name="T32" fmla="*/ 106 w 343"/>
                <a:gd name="T33" fmla="*/ 175 h 222"/>
                <a:gd name="T34" fmla="*/ 103 w 343"/>
                <a:gd name="T35" fmla="*/ 173 h 222"/>
                <a:gd name="T36" fmla="*/ 102 w 343"/>
                <a:gd name="T37" fmla="*/ 171 h 222"/>
                <a:gd name="T38" fmla="*/ 97 w 343"/>
                <a:gd name="T39" fmla="*/ 169 h 222"/>
                <a:gd name="T40" fmla="*/ 95 w 343"/>
                <a:gd name="T41" fmla="*/ 167 h 222"/>
                <a:gd name="T42" fmla="*/ 86 w 343"/>
                <a:gd name="T43" fmla="*/ 162 h 222"/>
                <a:gd name="T44" fmla="*/ 84 w 343"/>
                <a:gd name="T45" fmla="*/ 160 h 222"/>
                <a:gd name="T46" fmla="*/ 77 w 343"/>
                <a:gd name="T47" fmla="*/ 154 h 222"/>
                <a:gd name="T48" fmla="*/ 76 w 343"/>
                <a:gd name="T49" fmla="*/ 152 h 222"/>
                <a:gd name="T50" fmla="*/ 71 w 343"/>
                <a:gd name="T51" fmla="*/ 150 h 222"/>
                <a:gd name="T52" fmla="*/ 69 w 343"/>
                <a:gd name="T53" fmla="*/ 144 h 222"/>
                <a:gd name="T54" fmla="*/ 67 w 343"/>
                <a:gd name="T55" fmla="*/ 142 h 222"/>
                <a:gd name="T56" fmla="*/ 65 w 343"/>
                <a:gd name="T57" fmla="*/ 137 h 222"/>
                <a:gd name="T58" fmla="*/ 63 w 343"/>
                <a:gd name="T59" fmla="*/ 131 h 222"/>
                <a:gd name="T60" fmla="*/ 63 w 343"/>
                <a:gd name="T61" fmla="*/ 124 h 222"/>
                <a:gd name="T62" fmla="*/ 61 w 343"/>
                <a:gd name="T63" fmla="*/ 121 h 222"/>
                <a:gd name="T64" fmla="*/ 59 w 343"/>
                <a:gd name="T65" fmla="*/ 116 h 222"/>
                <a:gd name="T66" fmla="*/ 57 w 343"/>
                <a:gd name="T67" fmla="*/ 112 h 222"/>
                <a:gd name="T68" fmla="*/ 56 w 343"/>
                <a:gd name="T69" fmla="*/ 106 h 222"/>
                <a:gd name="T70" fmla="*/ 55 w 343"/>
                <a:gd name="T71" fmla="*/ 101 h 222"/>
                <a:gd name="T72" fmla="*/ 53 w 343"/>
                <a:gd name="T73" fmla="*/ 98 h 222"/>
                <a:gd name="T74" fmla="*/ 52 w 343"/>
                <a:gd name="T75" fmla="*/ 95 h 222"/>
                <a:gd name="T76" fmla="*/ 49 w 343"/>
                <a:gd name="T77" fmla="*/ 94 h 222"/>
                <a:gd name="T78" fmla="*/ 48 w 343"/>
                <a:gd name="T79" fmla="*/ 90 h 222"/>
                <a:gd name="T80" fmla="*/ 46 w 343"/>
                <a:gd name="T81" fmla="*/ 86 h 222"/>
                <a:gd name="T82" fmla="*/ 46 w 343"/>
                <a:gd name="T83" fmla="*/ 76 h 222"/>
                <a:gd name="T84" fmla="*/ 45 w 343"/>
                <a:gd name="T85" fmla="*/ 70 h 222"/>
                <a:gd name="T86" fmla="*/ 44 w 343"/>
                <a:gd name="T87" fmla="*/ 67 h 222"/>
                <a:gd name="T88" fmla="*/ 42 w 343"/>
                <a:gd name="T89" fmla="*/ 63 h 222"/>
                <a:gd name="T90" fmla="*/ 41 w 343"/>
                <a:gd name="T91" fmla="*/ 58 h 222"/>
                <a:gd name="T92" fmla="*/ 39 w 343"/>
                <a:gd name="T93" fmla="*/ 55 h 222"/>
                <a:gd name="T94" fmla="*/ 38 w 343"/>
                <a:gd name="T95" fmla="*/ 51 h 222"/>
                <a:gd name="T96" fmla="*/ 36 w 343"/>
                <a:gd name="T97" fmla="*/ 38 h 222"/>
                <a:gd name="T98" fmla="*/ 34 w 343"/>
                <a:gd name="T99" fmla="*/ 35 h 222"/>
                <a:gd name="T100" fmla="*/ 32 w 343"/>
                <a:gd name="T101" fmla="*/ 32 h 222"/>
                <a:gd name="T102" fmla="*/ 30 w 343"/>
                <a:gd name="T103" fmla="*/ 24 h 222"/>
                <a:gd name="T104" fmla="*/ 28 w 343"/>
                <a:gd name="T105" fmla="*/ 22 h 222"/>
                <a:gd name="T106" fmla="*/ 24 w 343"/>
                <a:gd name="T107" fmla="*/ 20 h 222"/>
                <a:gd name="T108" fmla="*/ 23 w 343"/>
                <a:gd name="T109" fmla="*/ 19 h 222"/>
                <a:gd name="T110" fmla="*/ 21 w 343"/>
                <a:gd name="T111" fmla="*/ 16 h 222"/>
                <a:gd name="T112" fmla="*/ 19 w 343"/>
                <a:gd name="T113" fmla="*/ 14 h 222"/>
                <a:gd name="T114" fmla="*/ 17 w 343"/>
                <a:gd name="T115" fmla="*/ 11 h 222"/>
                <a:gd name="T116" fmla="*/ 14 w 343"/>
                <a:gd name="T117" fmla="*/ 9 h 222"/>
                <a:gd name="T118" fmla="*/ 10 w 343"/>
                <a:gd name="T119" fmla="*/ 5 h 222"/>
                <a:gd name="T120" fmla="*/ 7 w 343"/>
                <a:gd name="T121" fmla="*/ 4 h 222"/>
                <a:gd name="T122" fmla="*/ 3 w 343"/>
                <a:gd name="T123" fmla="*/ 2 h 222"/>
                <a:gd name="T124" fmla="*/ 0 w 343"/>
                <a:gd name="T12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3" h="222">
                  <a:moveTo>
                    <a:pt x="343" y="222"/>
                  </a:moveTo>
                  <a:lnTo>
                    <a:pt x="337" y="222"/>
                  </a:lnTo>
                  <a:lnTo>
                    <a:pt x="337" y="213"/>
                  </a:lnTo>
                  <a:lnTo>
                    <a:pt x="215" y="213"/>
                  </a:lnTo>
                  <a:lnTo>
                    <a:pt x="215" y="209"/>
                  </a:lnTo>
                  <a:lnTo>
                    <a:pt x="199" y="209"/>
                  </a:lnTo>
                  <a:lnTo>
                    <a:pt x="199" y="207"/>
                  </a:lnTo>
                  <a:lnTo>
                    <a:pt x="194" y="207"/>
                  </a:lnTo>
                  <a:lnTo>
                    <a:pt x="194" y="204"/>
                  </a:lnTo>
                  <a:lnTo>
                    <a:pt x="175" y="204"/>
                  </a:lnTo>
                  <a:lnTo>
                    <a:pt x="175" y="201"/>
                  </a:lnTo>
                  <a:lnTo>
                    <a:pt x="162" y="201"/>
                  </a:lnTo>
                  <a:lnTo>
                    <a:pt x="162" y="199"/>
                  </a:lnTo>
                  <a:lnTo>
                    <a:pt x="148" y="199"/>
                  </a:lnTo>
                  <a:lnTo>
                    <a:pt x="148" y="197"/>
                  </a:lnTo>
                  <a:lnTo>
                    <a:pt x="141" y="197"/>
                  </a:lnTo>
                  <a:lnTo>
                    <a:pt x="141" y="195"/>
                  </a:lnTo>
                  <a:lnTo>
                    <a:pt x="137" y="195"/>
                  </a:lnTo>
                  <a:lnTo>
                    <a:pt x="137" y="193"/>
                  </a:lnTo>
                  <a:lnTo>
                    <a:pt x="136" y="193"/>
                  </a:lnTo>
                  <a:lnTo>
                    <a:pt x="136" y="191"/>
                  </a:lnTo>
                  <a:lnTo>
                    <a:pt x="134" y="191"/>
                  </a:lnTo>
                  <a:lnTo>
                    <a:pt x="134" y="189"/>
                  </a:lnTo>
                  <a:lnTo>
                    <a:pt x="131" y="189"/>
                  </a:lnTo>
                  <a:lnTo>
                    <a:pt x="131" y="187"/>
                  </a:lnTo>
                  <a:lnTo>
                    <a:pt x="116" y="187"/>
                  </a:lnTo>
                  <a:lnTo>
                    <a:pt x="116" y="185"/>
                  </a:lnTo>
                  <a:lnTo>
                    <a:pt x="114" y="185"/>
                  </a:lnTo>
                  <a:lnTo>
                    <a:pt x="114" y="183"/>
                  </a:lnTo>
                  <a:lnTo>
                    <a:pt x="110" y="183"/>
                  </a:lnTo>
                  <a:lnTo>
                    <a:pt x="110" y="179"/>
                  </a:lnTo>
                  <a:lnTo>
                    <a:pt x="108" y="179"/>
                  </a:lnTo>
                  <a:lnTo>
                    <a:pt x="108" y="175"/>
                  </a:lnTo>
                  <a:lnTo>
                    <a:pt x="106" y="175"/>
                  </a:lnTo>
                  <a:lnTo>
                    <a:pt x="106" y="173"/>
                  </a:lnTo>
                  <a:lnTo>
                    <a:pt x="103" y="173"/>
                  </a:lnTo>
                  <a:lnTo>
                    <a:pt x="103" y="171"/>
                  </a:lnTo>
                  <a:lnTo>
                    <a:pt x="102" y="171"/>
                  </a:lnTo>
                  <a:lnTo>
                    <a:pt x="102" y="169"/>
                  </a:lnTo>
                  <a:lnTo>
                    <a:pt x="97" y="169"/>
                  </a:lnTo>
                  <a:lnTo>
                    <a:pt x="97" y="167"/>
                  </a:lnTo>
                  <a:lnTo>
                    <a:pt x="95" y="167"/>
                  </a:lnTo>
                  <a:lnTo>
                    <a:pt x="95" y="162"/>
                  </a:lnTo>
                  <a:lnTo>
                    <a:pt x="86" y="162"/>
                  </a:lnTo>
                  <a:lnTo>
                    <a:pt x="86" y="160"/>
                  </a:lnTo>
                  <a:lnTo>
                    <a:pt x="84" y="160"/>
                  </a:lnTo>
                  <a:lnTo>
                    <a:pt x="84" y="154"/>
                  </a:lnTo>
                  <a:lnTo>
                    <a:pt x="77" y="154"/>
                  </a:lnTo>
                  <a:lnTo>
                    <a:pt x="77" y="152"/>
                  </a:lnTo>
                  <a:lnTo>
                    <a:pt x="76" y="152"/>
                  </a:lnTo>
                  <a:lnTo>
                    <a:pt x="76" y="150"/>
                  </a:lnTo>
                  <a:lnTo>
                    <a:pt x="71" y="150"/>
                  </a:lnTo>
                  <a:lnTo>
                    <a:pt x="71" y="144"/>
                  </a:lnTo>
                  <a:lnTo>
                    <a:pt x="69" y="144"/>
                  </a:lnTo>
                  <a:lnTo>
                    <a:pt x="69" y="142"/>
                  </a:lnTo>
                  <a:lnTo>
                    <a:pt x="67" y="142"/>
                  </a:lnTo>
                  <a:lnTo>
                    <a:pt x="67" y="137"/>
                  </a:lnTo>
                  <a:lnTo>
                    <a:pt x="65" y="137"/>
                  </a:lnTo>
                  <a:lnTo>
                    <a:pt x="65" y="131"/>
                  </a:lnTo>
                  <a:lnTo>
                    <a:pt x="63" y="131"/>
                  </a:lnTo>
                  <a:lnTo>
                    <a:pt x="63" y="125"/>
                  </a:lnTo>
                  <a:lnTo>
                    <a:pt x="63" y="124"/>
                  </a:lnTo>
                  <a:lnTo>
                    <a:pt x="61" y="124"/>
                  </a:lnTo>
                  <a:lnTo>
                    <a:pt x="61" y="121"/>
                  </a:lnTo>
                  <a:lnTo>
                    <a:pt x="59" y="121"/>
                  </a:lnTo>
                  <a:lnTo>
                    <a:pt x="59" y="116"/>
                  </a:lnTo>
                  <a:lnTo>
                    <a:pt x="57" y="116"/>
                  </a:lnTo>
                  <a:lnTo>
                    <a:pt x="57" y="112"/>
                  </a:lnTo>
                  <a:lnTo>
                    <a:pt x="56" y="112"/>
                  </a:lnTo>
                  <a:lnTo>
                    <a:pt x="56" y="106"/>
                  </a:lnTo>
                  <a:lnTo>
                    <a:pt x="55" y="106"/>
                  </a:lnTo>
                  <a:lnTo>
                    <a:pt x="55" y="101"/>
                  </a:lnTo>
                  <a:lnTo>
                    <a:pt x="53" y="101"/>
                  </a:lnTo>
                  <a:lnTo>
                    <a:pt x="53" y="98"/>
                  </a:lnTo>
                  <a:lnTo>
                    <a:pt x="52" y="98"/>
                  </a:lnTo>
                  <a:lnTo>
                    <a:pt x="52" y="95"/>
                  </a:lnTo>
                  <a:lnTo>
                    <a:pt x="52" y="94"/>
                  </a:lnTo>
                  <a:lnTo>
                    <a:pt x="49" y="94"/>
                  </a:lnTo>
                  <a:lnTo>
                    <a:pt x="49" y="90"/>
                  </a:lnTo>
                  <a:lnTo>
                    <a:pt x="48" y="90"/>
                  </a:lnTo>
                  <a:lnTo>
                    <a:pt x="48" y="86"/>
                  </a:lnTo>
                  <a:lnTo>
                    <a:pt x="46" y="86"/>
                  </a:lnTo>
                  <a:lnTo>
                    <a:pt x="46" y="80"/>
                  </a:lnTo>
                  <a:lnTo>
                    <a:pt x="46" y="76"/>
                  </a:lnTo>
                  <a:lnTo>
                    <a:pt x="45" y="76"/>
                  </a:lnTo>
                  <a:lnTo>
                    <a:pt x="45" y="70"/>
                  </a:lnTo>
                  <a:lnTo>
                    <a:pt x="44" y="70"/>
                  </a:lnTo>
                  <a:lnTo>
                    <a:pt x="44" y="67"/>
                  </a:lnTo>
                  <a:lnTo>
                    <a:pt x="42" y="67"/>
                  </a:lnTo>
                  <a:lnTo>
                    <a:pt x="42" y="63"/>
                  </a:lnTo>
                  <a:lnTo>
                    <a:pt x="41" y="63"/>
                  </a:lnTo>
                  <a:lnTo>
                    <a:pt x="41" y="58"/>
                  </a:lnTo>
                  <a:lnTo>
                    <a:pt x="41" y="55"/>
                  </a:lnTo>
                  <a:lnTo>
                    <a:pt x="39" y="55"/>
                  </a:lnTo>
                  <a:lnTo>
                    <a:pt x="39" y="51"/>
                  </a:lnTo>
                  <a:lnTo>
                    <a:pt x="38" y="51"/>
                  </a:lnTo>
                  <a:lnTo>
                    <a:pt x="38" y="38"/>
                  </a:lnTo>
                  <a:lnTo>
                    <a:pt x="36" y="38"/>
                  </a:lnTo>
                  <a:lnTo>
                    <a:pt x="36" y="35"/>
                  </a:lnTo>
                  <a:lnTo>
                    <a:pt x="34" y="35"/>
                  </a:lnTo>
                  <a:lnTo>
                    <a:pt x="34" y="32"/>
                  </a:lnTo>
                  <a:lnTo>
                    <a:pt x="32" y="32"/>
                  </a:lnTo>
                  <a:lnTo>
                    <a:pt x="32" y="24"/>
                  </a:lnTo>
                  <a:lnTo>
                    <a:pt x="30" y="24"/>
                  </a:lnTo>
                  <a:lnTo>
                    <a:pt x="30" y="22"/>
                  </a:lnTo>
                  <a:lnTo>
                    <a:pt x="28" y="22"/>
                  </a:lnTo>
                  <a:lnTo>
                    <a:pt x="28" y="20"/>
                  </a:lnTo>
                  <a:lnTo>
                    <a:pt x="24" y="20"/>
                  </a:lnTo>
                  <a:lnTo>
                    <a:pt x="24" y="19"/>
                  </a:lnTo>
                  <a:lnTo>
                    <a:pt x="23" y="19"/>
                  </a:lnTo>
                  <a:lnTo>
                    <a:pt x="23" y="16"/>
                  </a:lnTo>
                  <a:lnTo>
                    <a:pt x="21" y="16"/>
                  </a:lnTo>
                  <a:lnTo>
                    <a:pt x="21" y="14"/>
                  </a:lnTo>
                  <a:lnTo>
                    <a:pt x="19" y="14"/>
                  </a:lnTo>
                  <a:lnTo>
                    <a:pt x="19" y="11"/>
                  </a:lnTo>
                  <a:lnTo>
                    <a:pt x="17" y="11"/>
                  </a:lnTo>
                  <a:lnTo>
                    <a:pt x="17" y="9"/>
                  </a:lnTo>
                  <a:lnTo>
                    <a:pt x="14" y="9"/>
                  </a:lnTo>
                  <a:lnTo>
                    <a:pt x="14" y="5"/>
                  </a:lnTo>
                  <a:lnTo>
                    <a:pt x="10" y="5"/>
                  </a:lnTo>
                  <a:lnTo>
                    <a:pt x="10" y="4"/>
                  </a:lnTo>
                  <a:lnTo>
                    <a:pt x="7" y="4"/>
                  </a:lnTo>
                  <a:lnTo>
                    <a:pt x="7" y="2"/>
                  </a:lnTo>
                  <a:lnTo>
                    <a:pt x="3" y="2"/>
                  </a:lnTo>
                  <a:lnTo>
                    <a:pt x="3"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Freeform 3"/>
            <p:cNvSpPr>
              <a:spLocks/>
            </p:cNvSpPr>
            <p:nvPr/>
          </p:nvSpPr>
          <p:spPr bwMode="auto">
            <a:xfrm>
              <a:off x="2262925" y="2127280"/>
              <a:ext cx="4392000" cy="2754000"/>
            </a:xfrm>
            <a:custGeom>
              <a:avLst/>
              <a:gdLst>
                <a:gd name="T0" fmla="*/ 265 w 354"/>
                <a:gd name="T1" fmla="*/ 217 h 217"/>
                <a:gd name="T2" fmla="*/ 261 w 354"/>
                <a:gd name="T3" fmla="*/ 213 h 217"/>
                <a:gd name="T4" fmla="*/ 232 w 354"/>
                <a:gd name="T5" fmla="*/ 210 h 217"/>
                <a:gd name="T6" fmla="*/ 225 w 354"/>
                <a:gd name="T7" fmla="*/ 206 h 217"/>
                <a:gd name="T8" fmla="*/ 203 w 354"/>
                <a:gd name="T9" fmla="*/ 204 h 217"/>
                <a:gd name="T10" fmla="*/ 194 w 354"/>
                <a:gd name="T11" fmla="*/ 202 h 217"/>
                <a:gd name="T12" fmla="*/ 181 w 354"/>
                <a:gd name="T13" fmla="*/ 200 h 217"/>
                <a:gd name="T14" fmla="*/ 158 w 354"/>
                <a:gd name="T15" fmla="*/ 198 h 217"/>
                <a:gd name="T16" fmla="*/ 156 w 354"/>
                <a:gd name="T17" fmla="*/ 196 h 217"/>
                <a:gd name="T18" fmla="*/ 151 w 354"/>
                <a:gd name="T19" fmla="*/ 195 h 217"/>
                <a:gd name="T20" fmla="*/ 142 w 354"/>
                <a:gd name="T21" fmla="*/ 191 h 217"/>
                <a:gd name="T22" fmla="*/ 136 w 354"/>
                <a:gd name="T23" fmla="*/ 188 h 217"/>
                <a:gd name="T24" fmla="*/ 129 w 354"/>
                <a:gd name="T25" fmla="*/ 186 h 217"/>
                <a:gd name="T26" fmla="*/ 119 w 354"/>
                <a:gd name="T27" fmla="*/ 182 h 217"/>
                <a:gd name="T28" fmla="*/ 117 w 354"/>
                <a:gd name="T29" fmla="*/ 181 h 217"/>
                <a:gd name="T30" fmla="*/ 114 w 354"/>
                <a:gd name="T31" fmla="*/ 178 h 217"/>
                <a:gd name="T32" fmla="*/ 108 w 354"/>
                <a:gd name="T33" fmla="*/ 177 h 217"/>
                <a:gd name="T34" fmla="*/ 106 w 354"/>
                <a:gd name="T35" fmla="*/ 165 h 217"/>
                <a:gd name="T36" fmla="*/ 103 w 354"/>
                <a:gd name="T37" fmla="*/ 163 h 217"/>
                <a:gd name="T38" fmla="*/ 101 w 354"/>
                <a:gd name="T39" fmla="*/ 161 h 217"/>
                <a:gd name="T40" fmla="*/ 99 w 354"/>
                <a:gd name="T41" fmla="*/ 159 h 217"/>
                <a:gd name="T42" fmla="*/ 84 w 354"/>
                <a:gd name="T43" fmla="*/ 157 h 217"/>
                <a:gd name="T44" fmla="*/ 82 w 354"/>
                <a:gd name="T45" fmla="*/ 153 h 217"/>
                <a:gd name="T46" fmla="*/ 80 w 354"/>
                <a:gd name="T47" fmla="*/ 151 h 217"/>
                <a:gd name="T48" fmla="*/ 79 w 354"/>
                <a:gd name="T49" fmla="*/ 149 h 217"/>
                <a:gd name="T50" fmla="*/ 76 w 354"/>
                <a:gd name="T51" fmla="*/ 147 h 217"/>
                <a:gd name="T52" fmla="*/ 73 w 354"/>
                <a:gd name="T53" fmla="*/ 142 h 217"/>
                <a:gd name="T54" fmla="*/ 71 w 354"/>
                <a:gd name="T55" fmla="*/ 139 h 217"/>
                <a:gd name="T56" fmla="*/ 69 w 354"/>
                <a:gd name="T57" fmla="*/ 135 h 217"/>
                <a:gd name="T58" fmla="*/ 68 w 354"/>
                <a:gd name="T59" fmla="*/ 133 h 217"/>
                <a:gd name="T60" fmla="*/ 65 w 354"/>
                <a:gd name="T61" fmla="*/ 126 h 217"/>
                <a:gd name="T62" fmla="*/ 63 w 354"/>
                <a:gd name="T63" fmla="*/ 121 h 217"/>
                <a:gd name="T64" fmla="*/ 61 w 354"/>
                <a:gd name="T65" fmla="*/ 114 h 217"/>
                <a:gd name="T66" fmla="*/ 59 w 354"/>
                <a:gd name="T67" fmla="*/ 108 h 217"/>
                <a:gd name="T68" fmla="*/ 58 w 354"/>
                <a:gd name="T69" fmla="*/ 103 h 217"/>
                <a:gd name="T70" fmla="*/ 57 w 354"/>
                <a:gd name="T71" fmla="*/ 99 h 217"/>
                <a:gd name="T72" fmla="*/ 54 w 354"/>
                <a:gd name="T73" fmla="*/ 95 h 217"/>
                <a:gd name="T74" fmla="*/ 53 w 354"/>
                <a:gd name="T75" fmla="*/ 89 h 217"/>
                <a:gd name="T76" fmla="*/ 51 w 354"/>
                <a:gd name="T77" fmla="*/ 86 h 217"/>
                <a:gd name="T78" fmla="*/ 46 w 354"/>
                <a:gd name="T79" fmla="*/ 82 h 217"/>
                <a:gd name="T80" fmla="*/ 44 w 354"/>
                <a:gd name="T81" fmla="*/ 75 h 217"/>
                <a:gd name="T82" fmla="*/ 42 w 354"/>
                <a:gd name="T83" fmla="*/ 69 h 217"/>
                <a:gd name="T84" fmla="*/ 40 w 354"/>
                <a:gd name="T85" fmla="*/ 63 h 217"/>
                <a:gd name="T86" fmla="*/ 38 w 354"/>
                <a:gd name="T87" fmla="*/ 61 h 217"/>
                <a:gd name="T88" fmla="*/ 37 w 354"/>
                <a:gd name="T89" fmla="*/ 58 h 217"/>
                <a:gd name="T90" fmla="*/ 35 w 354"/>
                <a:gd name="T91" fmla="*/ 50 h 217"/>
                <a:gd name="T92" fmla="*/ 32 w 354"/>
                <a:gd name="T93" fmla="*/ 48 h 217"/>
                <a:gd name="T94" fmla="*/ 29 w 354"/>
                <a:gd name="T95" fmla="*/ 46 h 217"/>
                <a:gd name="T96" fmla="*/ 27 w 354"/>
                <a:gd name="T97" fmla="*/ 42 h 217"/>
                <a:gd name="T98" fmla="*/ 26 w 354"/>
                <a:gd name="T99" fmla="*/ 37 h 217"/>
                <a:gd name="T100" fmla="*/ 24 w 354"/>
                <a:gd name="T101" fmla="*/ 36 h 217"/>
                <a:gd name="T102" fmla="*/ 22 w 354"/>
                <a:gd name="T103" fmla="*/ 32 h 217"/>
                <a:gd name="T104" fmla="*/ 20 w 354"/>
                <a:gd name="T105" fmla="*/ 30 h 217"/>
                <a:gd name="T106" fmla="*/ 16 w 354"/>
                <a:gd name="T107" fmla="*/ 26 h 217"/>
                <a:gd name="T108" fmla="*/ 14 w 354"/>
                <a:gd name="T109" fmla="*/ 21 h 217"/>
                <a:gd name="T110" fmla="*/ 12 w 354"/>
                <a:gd name="T111" fmla="*/ 18 h 217"/>
                <a:gd name="T112" fmla="*/ 10 w 354"/>
                <a:gd name="T113" fmla="*/ 14 h 217"/>
                <a:gd name="T114" fmla="*/ 9 w 354"/>
                <a:gd name="T115" fmla="*/ 10 h 217"/>
                <a:gd name="T116" fmla="*/ 4 w 354"/>
                <a:gd name="T117" fmla="*/ 8 h 217"/>
                <a:gd name="T118" fmla="*/ 3 w 354"/>
                <a:gd name="T119" fmla="*/ 6 h 217"/>
                <a:gd name="T120" fmla="*/ 2 w 354"/>
                <a:gd name="T121" fmla="*/ 5 h 217"/>
                <a:gd name="T122" fmla="*/ 0 w 354"/>
                <a:gd name="T12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4" h="217">
                  <a:moveTo>
                    <a:pt x="354" y="217"/>
                  </a:moveTo>
                  <a:lnTo>
                    <a:pt x="265" y="217"/>
                  </a:lnTo>
                  <a:lnTo>
                    <a:pt x="265" y="213"/>
                  </a:lnTo>
                  <a:lnTo>
                    <a:pt x="261" y="213"/>
                  </a:lnTo>
                  <a:lnTo>
                    <a:pt x="261" y="210"/>
                  </a:lnTo>
                  <a:lnTo>
                    <a:pt x="232" y="210"/>
                  </a:lnTo>
                  <a:lnTo>
                    <a:pt x="232" y="206"/>
                  </a:lnTo>
                  <a:lnTo>
                    <a:pt x="225" y="206"/>
                  </a:lnTo>
                  <a:lnTo>
                    <a:pt x="225" y="204"/>
                  </a:lnTo>
                  <a:lnTo>
                    <a:pt x="203" y="204"/>
                  </a:lnTo>
                  <a:lnTo>
                    <a:pt x="203" y="202"/>
                  </a:lnTo>
                  <a:lnTo>
                    <a:pt x="194" y="202"/>
                  </a:lnTo>
                  <a:lnTo>
                    <a:pt x="194" y="200"/>
                  </a:lnTo>
                  <a:lnTo>
                    <a:pt x="181" y="200"/>
                  </a:lnTo>
                  <a:lnTo>
                    <a:pt x="181" y="198"/>
                  </a:lnTo>
                  <a:lnTo>
                    <a:pt x="158" y="198"/>
                  </a:lnTo>
                  <a:lnTo>
                    <a:pt x="158" y="196"/>
                  </a:lnTo>
                  <a:lnTo>
                    <a:pt x="156" y="196"/>
                  </a:lnTo>
                  <a:lnTo>
                    <a:pt x="156" y="195"/>
                  </a:lnTo>
                  <a:lnTo>
                    <a:pt x="151" y="195"/>
                  </a:lnTo>
                  <a:lnTo>
                    <a:pt x="151" y="191"/>
                  </a:lnTo>
                  <a:lnTo>
                    <a:pt x="142" y="191"/>
                  </a:lnTo>
                  <a:lnTo>
                    <a:pt x="142" y="188"/>
                  </a:lnTo>
                  <a:lnTo>
                    <a:pt x="136" y="188"/>
                  </a:lnTo>
                  <a:lnTo>
                    <a:pt x="136" y="186"/>
                  </a:lnTo>
                  <a:lnTo>
                    <a:pt x="129" y="186"/>
                  </a:lnTo>
                  <a:lnTo>
                    <a:pt x="129" y="182"/>
                  </a:lnTo>
                  <a:lnTo>
                    <a:pt x="119" y="182"/>
                  </a:lnTo>
                  <a:lnTo>
                    <a:pt x="119" y="181"/>
                  </a:lnTo>
                  <a:lnTo>
                    <a:pt x="117" y="181"/>
                  </a:lnTo>
                  <a:lnTo>
                    <a:pt x="117" y="178"/>
                  </a:lnTo>
                  <a:lnTo>
                    <a:pt x="114" y="178"/>
                  </a:lnTo>
                  <a:lnTo>
                    <a:pt x="114" y="177"/>
                  </a:lnTo>
                  <a:lnTo>
                    <a:pt x="108" y="177"/>
                  </a:lnTo>
                  <a:lnTo>
                    <a:pt x="108" y="165"/>
                  </a:lnTo>
                  <a:lnTo>
                    <a:pt x="106" y="165"/>
                  </a:lnTo>
                  <a:lnTo>
                    <a:pt x="106" y="163"/>
                  </a:lnTo>
                  <a:lnTo>
                    <a:pt x="103" y="163"/>
                  </a:lnTo>
                  <a:lnTo>
                    <a:pt x="103" y="161"/>
                  </a:lnTo>
                  <a:lnTo>
                    <a:pt x="101" y="161"/>
                  </a:lnTo>
                  <a:lnTo>
                    <a:pt x="101" y="159"/>
                  </a:lnTo>
                  <a:lnTo>
                    <a:pt x="99" y="159"/>
                  </a:lnTo>
                  <a:lnTo>
                    <a:pt x="99" y="157"/>
                  </a:lnTo>
                  <a:lnTo>
                    <a:pt x="84" y="157"/>
                  </a:lnTo>
                  <a:lnTo>
                    <a:pt x="84" y="153"/>
                  </a:lnTo>
                  <a:lnTo>
                    <a:pt x="82" y="153"/>
                  </a:lnTo>
                  <a:lnTo>
                    <a:pt x="82" y="151"/>
                  </a:lnTo>
                  <a:lnTo>
                    <a:pt x="80" y="151"/>
                  </a:lnTo>
                  <a:lnTo>
                    <a:pt x="80" y="149"/>
                  </a:lnTo>
                  <a:lnTo>
                    <a:pt x="79" y="149"/>
                  </a:lnTo>
                  <a:lnTo>
                    <a:pt x="79" y="147"/>
                  </a:lnTo>
                  <a:lnTo>
                    <a:pt x="76" y="147"/>
                  </a:lnTo>
                  <a:lnTo>
                    <a:pt x="76" y="142"/>
                  </a:lnTo>
                  <a:lnTo>
                    <a:pt x="73" y="142"/>
                  </a:lnTo>
                  <a:lnTo>
                    <a:pt x="73" y="139"/>
                  </a:lnTo>
                  <a:lnTo>
                    <a:pt x="71" y="139"/>
                  </a:lnTo>
                  <a:lnTo>
                    <a:pt x="71" y="135"/>
                  </a:lnTo>
                  <a:lnTo>
                    <a:pt x="69" y="135"/>
                  </a:lnTo>
                  <a:lnTo>
                    <a:pt x="69" y="133"/>
                  </a:lnTo>
                  <a:lnTo>
                    <a:pt x="68" y="133"/>
                  </a:lnTo>
                  <a:lnTo>
                    <a:pt x="68" y="126"/>
                  </a:lnTo>
                  <a:lnTo>
                    <a:pt x="65" y="126"/>
                  </a:lnTo>
                  <a:lnTo>
                    <a:pt x="65" y="121"/>
                  </a:lnTo>
                  <a:lnTo>
                    <a:pt x="63" y="121"/>
                  </a:lnTo>
                  <a:lnTo>
                    <a:pt x="63" y="114"/>
                  </a:lnTo>
                  <a:lnTo>
                    <a:pt x="61" y="114"/>
                  </a:lnTo>
                  <a:lnTo>
                    <a:pt x="61" y="108"/>
                  </a:lnTo>
                  <a:lnTo>
                    <a:pt x="59" y="108"/>
                  </a:lnTo>
                  <a:lnTo>
                    <a:pt x="59" y="103"/>
                  </a:lnTo>
                  <a:lnTo>
                    <a:pt x="58" y="103"/>
                  </a:lnTo>
                  <a:lnTo>
                    <a:pt x="58" y="99"/>
                  </a:lnTo>
                  <a:lnTo>
                    <a:pt x="57" y="99"/>
                  </a:lnTo>
                  <a:lnTo>
                    <a:pt x="57" y="95"/>
                  </a:lnTo>
                  <a:lnTo>
                    <a:pt x="54" y="95"/>
                  </a:lnTo>
                  <a:lnTo>
                    <a:pt x="54" y="89"/>
                  </a:lnTo>
                  <a:lnTo>
                    <a:pt x="53" y="89"/>
                  </a:lnTo>
                  <a:lnTo>
                    <a:pt x="53" y="86"/>
                  </a:lnTo>
                  <a:lnTo>
                    <a:pt x="51" y="86"/>
                  </a:lnTo>
                  <a:lnTo>
                    <a:pt x="51" y="82"/>
                  </a:lnTo>
                  <a:lnTo>
                    <a:pt x="46" y="82"/>
                  </a:lnTo>
                  <a:lnTo>
                    <a:pt x="46" y="75"/>
                  </a:lnTo>
                  <a:lnTo>
                    <a:pt x="44" y="75"/>
                  </a:lnTo>
                  <a:lnTo>
                    <a:pt x="44" y="69"/>
                  </a:lnTo>
                  <a:lnTo>
                    <a:pt x="42" y="69"/>
                  </a:lnTo>
                  <a:lnTo>
                    <a:pt x="42" y="63"/>
                  </a:lnTo>
                  <a:lnTo>
                    <a:pt x="40" y="63"/>
                  </a:lnTo>
                  <a:lnTo>
                    <a:pt x="40" y="61"/>
                  </a:lnTo>
                  <a:lnTo>
                    <a:pt x="38" y="61"/>
                  </a:lnTo>
                  <a:lnTo>
                    <a:pt x="38" y="58"/>
                  </a:lnTo>
                  <a:lnTo>
                    <a:pt x="37" y="58"/>
                  </a:lnTo>
                  <a:lnTo>
                    <a:pt x="37" y="50"/>
                  </a:lnTo>
                  <a:lnTo>
                    <a:pt x="35" y="50"/>
                  </a:lnTo>
                  <a:lnTo>
                    <a:pt x="35" y="48"/>
                  </a:lnTo>
                  <a:lnTo>
                    <a:pt x="32" y="48"/>
                  </a:lnTo>
                  <a:lnTo>
                    <a:pt x="32" y="46"/>
                  </a:lnTo>
                  <a:lnTo>
                    <a:pt x="29" y="46"/>
                  </a:lnTo>
                  <a:lnTo>
                    <a:pt x="29" y="42"/>
                  </a:lnTo>
                  <a:lnTo>
                    <a:pt x="27" y="42"/>
                  </a:lnTo>
                  <a:lnTo>
                    <a:pt x="27" y="37"/>
                  </a:lnTo>
                  <a:lnTo>
                    <a:pt x="26" y="37"/>
                  </a:lnTo>
                  <a:lnTo>
                    <a:pt x="26" y="36"/>
                  </a:lnTo>
                  <a:lnTo>
                    <a:pt x="24" y="36"/>
                  </a:lnTo>
                  <a:lnTo>
                    <a:pt x="24" y="32"/>
                  </a:lnTo>
                  <a:lnTo>
                    <a:pt x="22" y="32"/>
                  </a:lnTo>
                  <a:lnTo>
                    <a:pt x="22" y="30"/>
                  </a:lnTo>
                  <a:lnTo>
                    <a:pt x="20" y="30"/>
                  </a:lnTo>
                  <a:lnTo>
                    <a:pt x="20" y="26"/>
                  </a:lnTo>
                  <a:lnTo>
                    <a:pt x="16" y="26"/>
                  </a:lnTo>
                  <a:lnTo>
                    <a:pt x="16" y="21"/>
                  </a:lnTo>
                  <a:lnTo>
                    <a:pt x="14" y="21"/>
                  </a:lnTo>
                  <a:lnTo>
                    <a:pt x="14" y="18"/>
                  </a:lnTo>
                  <a:lnTo>
                    <a:pt x="12" y="18"/>
                  </a:lnTo>
                  <a:lnTo>
                    <a:pt x="12" y="14"/>
                  </a:lnTo>
                  <a:lnTo>
                    <a:pt x="10" y="14"/>
                  </a:lnTo>
                  <a:lnTo>
                    <a:pt x="10" y="10"/>
                  </a:lnTo>
                  <a:lnTo>
                    <a:pt x="9" y="10"/>
                  </a:lnTo>
                  <a:lnTo>
                    <a:pt x="9" y="8"/>
                  </a:lnTo>
                  <a:lnTo>
                    <a:pt x="4" y="8"/>
                  </a:lnTo>
                  <a:lnTo>
                    <a:pt x="4" y="6"/>
                  </a:lnTo>
                  <a:lnTo>
                    <a:pt x="3" y="6"/>
                  </a:lnTo>
                  <a:lnTo>
                    <a:pt x="3" y="5"/>
                  </a:lnTo>
                  <a:lnTo>
                    <a:pt x="2" y="5"/>
                  </a:lnTo>
                  <a:lnTo>
                    <a:pt x="2"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8978199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03676" cy="807720"/>
          </a:xfrm>
        </p:spPr>
        <p:txBody>
          <a:bodyPr/>
          <a:lstStyle/>
          <a:p>
            <a:r>
              <a:rPr lang="fr-FR" dirty="0" smtClean="0"/>
              <a:t>O-017</a:t>
            </a:r>
            <a:r>
              <a:rPr lang="fr-FR" dirty="0"/>
              <a:t>: FOLFOXIRI plus bevacizumab (</a:t>
            </a:r>
            <a:r>
              <a:rPr lang="fr-FR" dirty="0" err="1"/>
              <a:t>bev</a:t>
            </a:r>
            <a:r>
              <a:rPr lang="fr-FR" dirty="0"/>
              <a:t>) suivi de maintenance par </a:t>
            </a:r>
            <a:r>
              <a:rPr lang="fr-FR" dirty="0" err="1"/>
              <a:t>bev</a:t>
            </a:r>
            <a:r>
              <a:rPr lang="fr-FR" dirty="0"/>
              <a:t> seul ou </a:t>
            </a:r>
            <a:r>
              <a:rPr lang="fr-FR" dirty="0" err="1"/>
              <a:t>bev</a:t>
            </a:r>
            <a:r>
              <a:rPr lang="fr-FR" dirty="0"/>
              <a:t> plus CT métronomique dans le CCRm: résultats définitifs de l’étude de phase II randomisée MOMA du GONO – </a:t>
            </a:r>
            <a:r>
              <a:rPr lang="fr-FR" dirty="0" err="1"/>
              <a:t>Marmorino</a:t>
            </a:r>
            <a:r>
              <a:rPr lang="fr-FR" dirty="0"/>
              <a:t> F, et al</a:t>
            </a:r>
          </a:p>
        </p:txBody>
      </p:sp>
      <p:sp>
        <p:nvSpPr>
          <p:cNvPr id="6" name="Content Placeholder 2"/>
          <p:cNvSpPr>
            <a:spLocks noGrp="1"/>
          </p:cNvSpPr>
          <p:nvPr>
            <p:ph idx="1"/>
          </p:nvPr>
        </p:nvSpPr>
        <p:spPr/>
        <p:txBody>
          <a:bodyPr/>
          <a:lstStyle/>
          <a:p>
            <a:pPr marL="0" indent="0">
              <a:buNone/>
            </a:pPr>
            <a:r>
              <a:rPr lang="fr-FR" b="1" dirty="0" smtClean="0"/>
              <a:t>Résultats </a:t>
            </a:r>
          </a:p>
          <a:p>
            <a:pPr marL="0" indent="0" algn="ctr">
              <a:buNone/>
            </a:pPr>
            <a:r>
              <a:rPr lang="fr-FR" b="1" dirty="0" smtClean="0"/>
              <a:t>SG</a:t>
            </a:r>
            <a:endParaRPr lang="fr-FR" b="1" dirty="0"/>
          </a:p>
        </p:txBody>
      </p:sp>
      <p:sp>
        <p:nvSpPr>
          <p:cNvPr id="5" name="Text Placeholder 4"/>
          <p:cNvSpPr>
            <a:spLocks noGrp="1"/>
          </p:cNvSpPr>
          <p:nvPr>
            <p:ph type="body" sz="quarter" idx="11"/>
          </p:nvPr>
        </p:nvSpPr>
        <p:spPr/>
        <p:txBody>
          <a:bodyPr/>
          <a:lstStyle/>
          <a:p>
            <a:r>
              <a:rPr lang="fr-FR" smtClean="0"/>
              <a:t/>
            </a:r>
            <a:br>
              <a:rPr lang="fr-FR" smtClean="0"/>
            </a:br>
            <a:r>
              <a:rPr lang="fr-FR" smtClean="0"/>
              <a:t>Marmorino F, et al, Ann Oncol 2018;29(suppl 5):abstr O-017</a:t>
            </a:r>
            <a:endParaRPr lang="fr-FR"/>
          </a:p>
        </p:txBody>
      </p:sp>
      <p:graphicFrame>
        <p:nvGraphicFramePr>
          <p:cNvPr id="7" name="Group 88"/>
          <p:cNvGraphicFramePr>
            <a:graphicFrameLocks noGrp="1"/>
          </p:cNvGraphicFramePr>
          <p:nvPr>
            <p:extLst>
              <p:ext uri="{D42A27DB-BD31-4B8C-83A1-F6EECF244321}">
                <p14:modId xmlns:p14="http://schemas.microsoft.com/office/powerpoint/2010/main" val="2949568461"/>
              </p:ext>
            </p:extLst>
          </p:nvPr>
        </p:nvGraphicFramePr>
        <p:xfrm>
          <a:off x="4634890" y="1961410"/>
          <a:ext cx="4257650" cy="1005840"/>
        </p:xfrm>
        <a:graphic>
          <a:graphicData uri="http://schemas.openxmlformats.org/drawingml/2006/table">
            <a:tbl>
              <a:tblPr firstRow="1" bandRow="1">
                <a:tableStyleId>{69012ECD-51FC-41F1-AA8D-1B2483CD663E}</a:tableStyleId>
              </a:tblPr>
              <a:tblGrid>
                <a:gridCol w="1434440">
                  <a:extLst>
                    <a:ext uri="{9D8B030D-6E8A-4147-A177-3AD203B41FA5}">
                      <a16:colId xmlns:a16="http://schemas.microsoft.com/office/drawing/2014/main" val="20000"/>
                    </a:ext>
                  </a:extLst>
                </a:gridCol>
                <a:gridCol w="742950">
                  <a:extLst>
                    <a:ext uri="{9D8B030D-6E8A-4147-A177-3AD203B41FA5}">
                      <a16:colId xmlns:a16="http://schemas.microsoft.com/office/drawing/2014/main" val="20002"/>
                    </a:ext>
                  </a:extLst>
                </a:gridCol>
                <a:gridCol w="1131570">
                  <a:extLst>
                    <a:ext uri="{9D8B030D-6E8A-4147-A177-3AD203B41FA5}">
                      <a16:colId xmlns:a16="http://schemas.microsoft.com/office/drawing/2014/main" val="20001"/>
                    </a:ext>
                  </a:extLst>
                </a:gridCol>
                <a:gridCol w="948690">
                  <a:extLst>
                    <a:ext uri="{9D8B030D-6E8A-4147-A177-3AD203B41FA5}">
                      <a16:colId xmlns:a16="http://schemas.microsoft.com/office/drawing/2014/main" val="20003"/>
                    </a:ext>
                  </a:extLst>
                </a:gridCol>
              </a:tblGrid>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err="1" smtClean="0">
                          <a:ln>
                            <a:noFill/>
                          </a:ln>
                          <a:solidFill>
                            <a:schemeClr val="tx1"/>
                          </a:solidFill>
                          <a:effectLst/>
                          <a:latin typeface="+mn-lt"/>
                          <a:cs typeface="Arial" charset="0"/>
                        </a:rPr>
                        <a:t>Evts</a:t>
                      </a:r>
                      <a:endParaRPr kumimoji="0" lang="en-GB" sz="12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err="1" smtClean="0">
                          <a:ln>
                            <a:noFill/>
                          </a:ln>
                          <a:solidFill>
                            <a:schemeClr val="tx1"/>
                          </a:solidFill>
                          <a:effectLst/>
                          <a:latin typeface="+mn-lt"/>
                          <a:cs typeface="Arial" charset="0"/>
                        </a:rPr>
                        <a:t>Médiane</a:t>
                      </a:r>
                      <a:r>
                        <a:rPr kumimoji="0" lang="en-GB" sz="1200" b="0" i="0" u="none" strike="noStrike" cap="none" normalizeH="0" baseline="0" dirty="0" smtClean="0">
                          <a:ln>
                            <a:noFill/>
                          </a:ln>
                          <a:solidFill>
                            <a:schemeClr val="tx1"/>
                          </a:solidFill>
                          <a:effectLst/>
                          <a:latin typeface="+mn-lt"/>
                          <a:cs typeface="Arial" charset="0"/>
                        </a:rPr>
                        <a:t>, </a:t>
                      </a:r>
                      <a:r>
                        <a:rPr kumimoji="0" lang="en-GB" sz="1200" b="0" i="0" u="none" strike="noStrike" cap="none" normalizeH="0" baseline="0" dirty="0" err="1" smtClean="0">
                          <a:ln>
                            <a:noFill/>
                          </a:ln>
                          <a:solidFill>
                            <a:schemeClr val="tx1"/>
                          </a:solidFill>
                          <a:effectLst/>
                          <a:latin typeface="+mn-lt"/>
                          <a:cs typeface="Arial" charset="0"/>
                        </a:rPr>
                        <a:t>mo</a:t>
                      </a:r>
                      <a:endParaRPr kumimoji="0" lang="en-GB" sz="12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97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2"/>
                          </a:solidFill>
                          <a:effectLst/>
                          <a:latin typeface="+mn-lt"/>
                          <a:cs typeface="Arial" charset="0"/>
                        </a:rPr>
                        <a:t>Bev (n=117)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2"/>
                          </a:solidFill>
                          <a:effectLst/>
                          <a:latin typeface="+mn-lt"/>
                          <a:cs typeface="Arial" charset="0"/>
                        </a:rPr>
                        <a:t>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2"/>
                          </a:solidFill>
                          <a:effectLst/>
                          <a:latin typeface="+mn-lt"/>
                          <a:cs typeface="Arial" charset="0"/>
                        </a:rPr>
                        <a:t>28,0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2"/>
                          </a:solidFill>
                          <a:effectLst/>
                          <a:latin typeface="+mn-lt"/>
                          <a:cs typeface="Arial" charset="0"/>
                        </a:rPr>
                        <a:t>20,0 - </a:t>
                      </a:r>
                      <a:r>
                        <a:rPr kumimoji="0" lang="en-GB" sz="1200" b="0" i="0" u="none" strike="noStrike" cap="none" normalizeH="0" baseline="0" dirty="0" smtClean="0">
                          <a:ln>
                            <a:noFill/>
                          </a:ln>
                          <a:solidFill>
                            <a:schemeClr val="accent2"/>
                          </a:solidFill>
                          <a:effectLst/>
                          <a:latin typeface="+mn-lt"/>
                          <a:cs typeface="+mn-cs"/>
                        </a:rPr>
                        <a:t>33,6</a:t>
                      </a:r>
                      <a:endParaRPr kumimoji="0" lang="en-GB" sz="1200" b="0" i="0" u="none" strike="noStrike" cap="none" normalizeH="0" baseline="0" dirty="0" smtClean="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3"/>
                          </a:solidFill>
                          <a:effectLst/>
                          <a:latin typeface="+mn-lt"/>
                          <a:cs typeface="Arial" charset="0"/>
                        </a:rPr>
                        <a:t>Bev + </a:t>
                      </a:r>
                      <a:r>
                        <a:rPr kumimoji="0" lang="en-GB" sz="1200" b="0" i="0" u="none" strike="noStrike" cap="none" normalizeH="0" baseline="0" dirty="0" err="1" smtClean="0">
                          <a:ln>
                            <a:noFill/>
                          </a:ln>
                          <a:solidFill>
                            <a:schemeClr val="accent3"/>
                          </a:solidFill>
                          <a:effectLst/>
                          <a:latin typeface="+mn-lt"/>
                          <a:cs typeface="Arial" charset="0"/>
                        </a:rPr>
                        <a:t>metroCT</a:t>
                      </a:r>
                      <a:r>
                        <a:rPr kumimoji="0" lang="en-GB" sz="1200" b="0" i="0" u="none" strike="noStrike" cap="none" normalizeH="0" baseline="0" dirty="0" smtClean="0">
                          <a:ln>
                            <a:noFill/>
                          </a:ln>
                          <a:solidFill>
                            <a:schemeClr val="accent3"/>
                          </a:solidFill>
                          <a:effectLst/>
                          <a:latin typeface="+mn-lt"/>
                          <a:cs typeface="Arial" charset="0"/>
                        </a:rPr>
                        <a:t> (n=115)</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3"/>
                          </a:solidFill>
                          <a:effectLst/>
                          <a:latin typeface="+mn-lt"/>
                          <a:cs typeface="Arial" charset="0"/>
                        </a:rPr>
                        <a:t>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3"/>
                          </a:solidFill>
                          <a:effectLst/>
                          <a:latin typeface="+mn-lt"/>
                          <a:cs typeface="Arial" charset="0"/>
                        </a:rPr>
                        <a:t>22,5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3"/>
                          </a:solidFill>
                          <a:effectLst/>
                          <a:latin typeface="+mn-lt"/>
                          <a:cs typeface="Arial" charset="0"/>
                        </a:rPr>
                        <a:t>18,4 -</a:t>
                      </a:r>
                      <a:r>
                        <a:rPr kumimoji="0" lang="en-GB" sz="1200" b="0" i="0" u="none" strike="noStrike" cap="none" normalizeH="0" baseline="0" dirty="0" smtClean="0">
                          <a:ln>
                            <a:noFill/>
                          </a:ln>
                          <a:solidFill>
                            <a:schemeClr val="accent3"/>
                          </a:solidFill>
                          <a:effectLst/>
                          <a:latin typeface="+mn-lt"/>
                          <a:cs typeface="+mn-cs"/>
                        </a:rPr>
                        <a:t> 25,8</a:t>
                      </a:r>
                      <a:endParaRPr kumimoji="0" lang="en-GB" sz="1200" b="0" i="0" u="none" strike="noStrike" cap="none" normalizeH="0" baseline="0" dirty="0" smtClean="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64" name="Group 63"/>
          <p:cNvGrpSpPr/>
          <p:nvPr/>
        </p:nvGrpSpPr>
        <p:grpSpPr>
          <a:xfrm>
            <a:off x="145562" y="1961410"/>
            <a:ext cx="8153081" cy="4395490"/>
            <a:chOff x="145562" y="1961410"/>
            <a:chExt cx="8153081" cy="4395490"/>
          </a:xfrm>
        </p:grpSpPr>
        <p:grpSp>
          <p:nvGrpSpPr>
            <p:cNvPr id="65" name="Group 64"/>
            <p:cNvGrpSpPr/>
            <p:nvPr/>
          </p:nvGrpSpPr>
          <p:grpSpPr>
            <a:xfrm>
              <a:off x="145562" y="1961410"/>
              <a:ext cx="8153081" cy="4395490"/>
              <a:chOff x="145562" y="1961410"/>
              <a:chExt cx="8153081" cy="4395490"/>
            </a:xfrm>
          </p:grpSpPr>
          <p:sp>
            <p:nvSpPr>
              <p:cNvPr id="70" name="TextBox 69"/>
              <p:cNvSpPr txBox="1"/>
              <p:nvPr/>
            </p:nvSpPr>
            <p:spPr>
              <a:xfrm>
                <a:off x="4401639" y="5379741"/>
                <a:ext cx="562976" cy="307777"/>
              </a:xfrm>
              <a:prstGeom prst="rect">
                <a:avLst/>
              </a:prstGeom>
              <a:noFill/>
            </p:spPr>
            <p:txBody>
              <a:bodyPr wrap="none" rtlCol="0">
                <a:spAutoFit/>
              </a:bodyPr>
              <a:lstStyle/>
              <a:p>
                <a:pPr algn="ctr" fontAlgn="base">
                  <a:spcBef>
                    <a:spcPct val="0"/>
                  </a:spcBef>
                  <a:spcAft>
                    <a:spcPct val="0"/>
                  </a:spcAft>
                </a:pPr>
                <a:r>
                  <a:rPr lang="en-GB" sz="1400" dirty="0" err="1" smtClean="0">
                    <a:cs typeface="Arial" panose="020B0604020202020204" pitchFamily="34" charset="0"/>
                  </a:rPr>
                  <a:t>Mois</a:t>
                </a:r>
                <a:endParaRPr lang="en-GB" sz="1400" dirty="0">
                  <a:cs typeface="Arial" panose="020B0604020202020204" pitchFamily="34" charset="0"/>
                </a:endParaRPr>
              </a:p>
            </p:txBody>
          </p:sp>
          <p:sp>
            <p:nvSpPr>
              <p:cNvPr id="71" name="TextBox 70"/>
              <p:cNvSpPr txBox="1"/>
              <p:nvPr/>
            </p:nvSpPr>
            <p:spPr>
              <a:xfrm>
                <a:off x="145562" y="5402793"/>
                <a:ext cx="1975221" cy="954107"/>
              </a:xfrm>
              <a:prstGeom prst="rect">
                <a:avLst/>
              </a:prstGeom>
              <a:noFill/>
            </p:spPr>
            <p:txBody>
              <a:bodyPr wrap="none" rtlCol="0">
                <a:spAutoFit/>
              </a:bodyPr>
              <a:lstStyle/>
              <a:p>
                <a:pPr algn="r"/>
                <a:r>
                  <a:rPr lang="en-GB" sz="1400" dirty="0" smtClean="0"/>
                  <a:t>N</a:t>
                </a:r>
              </a:p>
              <a:p>
                <a:pPr algn="r"/>
                <a:r>
                  <a:rPr lang="en-GB" sz="1400" dirty="0" smtClean="0">
                    <a:solidFill>
                      <a:schemeClr val="accent2"/>
                    </a:solidFill>
                  </a:rPr>
                  <a:t>Maintenance avec </a:t>
                </a:r>
                <a:r>
                  <a:rPr lang="en-GB" sz="1400" dirty="0" err="1" smtClean="0">
                    <a:solidFill>
                      <a:schemeClr val="accent2"/>
                    </a:solidFill>
                  </a:rPr>
                  <a:t>bev</a:t>
                </a:r>
                <a:endParaRPr lang="en-GB" sz="1400" dirty="0" smtClean="0">
                  <a:solidFill>
                    <a:schemeClr val="accent2"/>
                  </a:solidFill>
                </a:endParaRPr>
              </a:p>
              <a:p>
                <a:pPr algn="r"/>
                <a:r>
                  <a:rPr lang="en-GB" sz="1400" dirty="0" smtClean="0">
                    <a:solidFill>
                      <a:schemeClr val="accent3"/>
                    </a:solidFill>
                  </a:rPr>
                  <a:t>Maintenance avec</a:t>
                </a:r>
                <a:br>
                  <a:rPr lang="en-GB" sz="1400" dirty="0" smtClean="0">
                    <a:solidFill>
                      <a:schemeClr val="accent3"/>
                    </a:solidFill>
                  </a:rPr>
                </a:br>
                <a:r>
                  <a:rPr lang="en-GB" sz="1400" dirty="0" err="1" smtClean="0">
                    <a:solidFill>
                      <a:schemeClr val="accent3"/>
                    </a:solidFill>
                  </a:rPr>
                  <a:t>bev</a:t>
                </a:r>
                <a:r>
                  <a:rPr lang="en-GB" sz="1400" dirty="0" smtClean="0">
                    <a:solidFill>
                      <a:schemeClr val="accent3"/>
                    </a:solidFill>
                  </a:rPr>
                  <a:t> + </a:t>
                </a:r>
                <a:r>
                  <a:rPr lang="en-GB" sz="1400" dirty="0" err="1" smtClean="0">
                    <a:solidFill>
                      <a:schemeClr val="accent3"/>
                    </a:solidFill>
                  </a:rPr>
                  <a:t>metroCT</a:t>
                </a:r>
                <a:endParaRPr lang="en-GB" sz="1400" dirty="0" smtClean="0">
                  <a:solidFill>
                    <a:schemeClr val="accent3"/>
                  </a:solidFill>
                </a:endParaRPr>
              </a:p>
            </p:txBody>
          </p:sp>
          <p:sp>
            <p:nvSpPr>
              <p:cNvPr id="72" name="Rectangle 71"/>
              <p:cNvSpPr/>
              <p:nvPr/>
            </p:nvSpPr>
            <p:spPr>
              <a:xfrm>
                <a:off x="5505891" y="3001896"/>
                <a:ext cx="2792752" cy="276999"/>
              </a:xfrm>
              <a:prstGeom prst="rect">
                <a:avLst/>
              </a:prstGeom>
            </p:spPr>
            <p:txBody>
              <a:bodyPr wrap="none">
                <a:spAutoFit/>
              </a:bodyPr>
              <a:lstStyle/>
              <a:p>
                <a:pPr lvl="0" algn="ctr">
                  <a:spcBef>
                    <a:spcPct val="20000"/>
                  </a:spcBef>
                  <a:buClr>
                    <a:schemeClr val="tx2"/>
                  </a:buClr>
                  <a:buSzPct val="110000"/>
                  <a:defRPr/>
                </a:pPr>
                <a:r>
                  <a:rPr lang="fr-FR" sz="1200" b="1" dirty="0"/>
                  <a:t>HR 1,16 (IC95% 0,99 - 1,37); p=0,336</a:t>
                </a:r>
              </a:p>
            </p:txBody>
          </p:sp>
          <p:grpSp>
            <p:nvGrpSpPr>
              <p:cNvPr id="73" name="Group 72"/>
              <p:cNvGrpSpPr/>
              <p:nvPr/>
            </p:nvGrpSpPr>
            <p:grpSpPr>
              <a:xfrm>
                <a:off x="1396377" y="1961410"/>
                <a:ext cx="5708942" cy="4189264"/>
                <a:chOff x="1171023" y="1961410"/>
                <a:chExt cx="5550272" cy="4189264"/>
              </a:xfrm>
            </p:grpSpPr>
            <p:sp>
              <p:nvSpPr>
                <p:cNvPr id="74" name="Freeform 73"/>
                <p:cNvSpPr>
                  <a:spLocks/>
                </p:cNvSpPr>
                <p:nvPr/>
              </p:nvSpPr>
              <p:spPr bwMode="auto">
                <a:xfrm>
                  <a:off x="1906447" y="2118569"/>
                  <a:ext cx="4635134" cy="3052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5" name="Line 6"/>
                <p:cNvSpPr>
                  <a:spLocks noChangeShapeType="1"/>
                </p:cNvSpPr>
                <p:nvPr/>
              </p:nvSpPr>
              <p:spPr bwMode="auto">
                <a:xfrm>
                  <a:off x="1834156" y="2118568"/>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6" name="Line 7"/>
                <p:cNvSpPr>
                  <a:spLocks noChangeShapeType="1"/>
                </p:cNvSpPr>
                <p:nvPr/>
              </p:nvSpPr>
              <p:spPr bwMode="auto">
                <a:xfrm>
                  <a:off x="1834156" y="2697497"/>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7" name="Line 8"/>
                <p:cNvSpPr>
                  <a:spLocks noChangeShapeType="1"/>
                </p:cNvSpPr>
                <p:nvPr/>
              </p:nvSpPr>
              <p:spPr bwMode="auto">
                <a:xfrm>
                  <a:off x="1834156" y="3263742"/>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8" name="Line 9"/>
                <p:cNvSpPr>
                  <a:spLocks noChangeShapeType="1"/>
                </p:cNvSpPr>
                <p:nvPr/>
              </p:nvSpPr>
              <p:spPr bwMode="auto">
                <a:xfrm>
                  <a:off x="1834156" y="3849015"/>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9" name="Line 10"/>
                <p:cNvSpPr>
                  <a:spLocks noChangeShapeType="1"/>
                </p:cNvSpPr>
                <p:nvPr/>
              </p:nvSpPr>
              <p:spPr bwMode="auto">
                <a:xfrm>
                  <a:off x="1834156" y="4421604"/>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0" name="Line 11"/>
                <p:cNvSpPr>
                  <a:spLocks noChangeShapeType="1"/>
                </p:cNvSpPr>
                <p:nvPr/>
              </p:nvSpPr>
              <p:spPr bwMode="auto">
                <a:xfrm>
                  <a:off x="1834156" y="5000536"/>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1" name="Line 12"/>
                <p:cNvSpPr>
                  <a:spLocks noChangeShapeType="1"/>
                </p:cNvSpPr>
                <p:nvPr/>
              </p:nvSpPr>
              <p:spPr bwMode="auto">
                <a:xfrm>
                  <a:off x="3295416"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2" name="Line 13"/>
                <p:cNvSpPr>
                  <a:spLocks noChangeShapeType="1"/>
                </p:cNvSpPr>
                <p:nvPr/>
              </p:nvSpPr>
              <p:spPr bwMode="auto">
                <a:xfrm>
                  <a:off x="2862332"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3" name="Line 19"/>
                <p:cNvSpPr>
                  <a:spLocks noChangeShapeType="1"/>
                </p:cNvSpPr>
                <p:nvPr/>
              </p:nvSpPr>
              <p:spPr bwMode="auto">
                <a:xfrm>
                  <a:off x="2434687"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4" name="TextBox 83"/>
                <p:cNvSpPr txBox="1"/>
                <p:nvPr/>
              </p:nvSpPr>
              <p:spPr>
                <a:xfrm rot="16200000">
                  <a:off x="526186" y="3504357"/>
                  <a:ext cx="1588897" cy="299223"/>
                </a:xfrm>
                <a:prstGeom prst="rect">
                  <a:avLst/>
                </a:prstGeom>
                <a:noFill/>
              </p:spPr>
              <p:txBody>
                <a:bodyPr wrap="none" rtlCol="0">
                  <a:spAutoFit/>
                </a:bodyPr>
                <a:lstStyle/>
                <a:p>
                  <a:pPr algn="ctr"/>
                  <a:r>
                    <a:rPr lang="fr-FR" sz="1400" dirty="0">
                      <a:cs typeface="Arial" panose="020B0604020202020204" pitchFamily="34" charset="0"/>
                    </a:rPr>
                    <a:t>Probabilité de SG</a:t>
                  </a:r>
                </a:p>
              </p:txBody>
            </p:sp>
            <p:sp>
              <p:nvSpPr>
                <p:cNvPr id="85" name="TextBox 84"/>
                <p:cNvSpPr txBox="1"/>
                <p:nvPr/>
              </p:nvSpPr>
              <p:spPr>
                <a:xfrm>
                  <a:off x="1483870" y="1961410"/>
                  <a:ext cx="421094" cy="307777"/>
                </a:xfrm>
                <a:prstGeom prst="rect">
                  <a:avLst/>
                </a:prstGeom>
                <a:noFill/>
              </p:spPr>
              <p:txBody>
                <a:bodyPr wrap="none" rtlCol="0" anchor="ctr" anchorCtr="0">
                  <a:spAutoFit/>
                </a:bodyPr>
                <a:lstStyle/>
                <a:p>
                  <a:pPr algn="r"/>
                  <a:r>
                    <a:rPr lang="en-GB" sz="1400" dirty="0" smtClean="0">
                      <a:cs typeface="Arial" panose="020B0604020202020204" pitchFamily="34" charset="0"/>
                    </a:rPr>
                    <a:t>1,0</a:t>
                  </a:r>
                  <a:endParaRPr lang="en-GB" sz="1400" dirty="0">
                    <a:cs typeface="Arial" panose="020B0604020202020204" pitchFamily="34" charset="0"/>
                  </a:endParaRPr>
                </a:p>
              </p:txBody>
            </p:sp>
            <p:sp>
              <p:nvSpPr>
                <p:cNvPr id="86" name="TextBox 85"/>
                <p:cNvSpPr txBox="1"/>
                <p:nvPr/>
              </p:nvSpPr>
              <p:spPr>
                <a:xfrm>
                  <a:off x="1483870" y="2542622"/>
                  <a:ext cx="421094"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0,8</a:t>
                  </a:r>
                  <a:endParaRPr lang="en-GB" sz="1400" dirty="0">
                    <a:cs typeface="Arial" panose="020B0604020202020204" pitchFamily="34" charset="0"/>
                  </a:endParaRPr>
                </a:p>
              </p:txBody>
            </p:sp>
            <p:sp>
              <p:nvSpPr>
                <p:cNvPr id="87" name="TextBox 86"/>
                <p:cNvSpPr txBox="1"/>
                <p:nvPr/>
              </p:nvSpPr>
              <p:spPr>
                <a:xfrm>
                  <a:off x="1483870" y="3108596"/>
                  <a:ext cx="421094"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0,6</a:t>
                  </a:r>
                  <a:endParaRPr lang="en-GB" sz="1400" dirty="0">
                    <a:cs typeface="Arial" panose="020B0604020202020204" pitchFamily="34" charset="0"/>
                  </a:endParaRPr>
                </a:p>
              </p:txBody>
            </p:sp>
            <p:sp>
              <p:nvSpPr>
                <p:cNvPr id="88" name="TextBox 87"/>
                <p:cNvSpPr txBox="1"/>
                <p:nvPr/>
              </p:nvSpPr>
              <p:spPr>
                <a:xfrm>
                  <a:off x="1483870" y="3693597"/>
                  <a:ext cx="421094"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0,4</a:t>
                  </a:r>
                  <a:endParaRPr lang="en-GB" sz="1400" dirty="0">
                    <a:cs typeface="Arial" panose="020B0604020202020204" pitchFamily="34" charset="0"/>
                  </a:endParaRPr>
                </a:p>
              </p:txBody>
            </p:sp>
            <p:sp>
              <p:nvSpPr>
                <p:cNvPr id="89" name="TextBox 88"/>
                <p:cNvSpPr txBox="1"/>
                <p:nvPr/>
              </p:nvSpPr>
              <p:spPr>
                <a:xfrm>
                  <a:off x="1483870" y="4265913"/>
                  <a:ext cx="421094"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0,2</a:t>
                  </a:r>
                  <a:endParaRPr lang="en-GB" sz="1400" dirty="0">
                    <a:cs typeface="Arial" panose="020B0604020202020204" pitchFamily="34" charset="0"/>
                  </a:endParaRPr>
                </a:p>
              </p:txBody>
            </p:sp>
            <p:sp>
              <p:nvSpPr>
                <p:cNvPr id="90" name="TextBox 89"/>
                <p:cNvSpPr txBox="1"/>
                <p:nvPr/>
              </p:nvSpPr>
              <p:spPr>
                <a:xfrm>
                  <a:off x="1483870" y="4844572"/>
                  <a:ext cx="421094"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0,0</a:t>
                  </a:r>
                  <a:endParaRPr lang="en-GB" sz="1400" dirty="0">
                    <a:cs typeface="Arial" panose="020B0604020202020204" pitchFamily="34" charset="0"/>
                  </a:endParaRPr>
                </a:p>
              </p:txBody>
            </p:sp>
            <p:grpSp>
              <p:nvGrpSpPr>
                <p:cNvPr id="91" name="Group 90"/>
                <p:cNvGrpSpPr/>
                <p:nvPr/>
              </p:nvGrpSpPr>
              <p:grpSpPr>
                <a:xfrm>
                  <a:off x="1791170" y="5171802"/>
                  <a:ext cx="456438" cy="978872"/>
                  <a:chOff x="1791170" y="5171802"/>
                  <a:chExt cx="456438" cy="978872"/>
                </a:xfrm>
              </p:grpSpPr>
              <p:sp>
                <p:nvSpPr>
                  <p:cNvPr id="118" name="Line 21"/>
                  <p:cNvSpPr>
                    <a:spLocks noChangeShapeType="1"/>
                  </p:cNvSpPr>
                  <p:nvPr/>
                </p:nvSpPr>
                <p:spPr bwMode="auto">
                  <a:xfrm>
                    <a:off x="2013489"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19" name="TextBox 118"/>
                  <p:cNvSpPr txBox="1"/>
                  <p:nvPr/>
                </p:nvSpPr>
                <p:spPr>
                  <a:xfrm>
                    <a:off x="1791170" y="5196567"/>
                    <a:ext cx="456438" cy="954107"/>
                  </a:xfrm>
                  <a:prstGeom prst="rect">
                    <a:avLst/>
                  </a:prstGeom>
                  <a:noFill/>
                </p:spPr>
                <p:txBody>
                  <a:bodyPr wrap="none" rtlCol="0" anchor="t" anchorCtr="0">
                    <a:spAutoFit/>
                  </a:bodyPr>
                  <a:lstStyle/>
                  <a:p>
                    <a:pPr algn="ctr"/>
                    <a:r>
                      <a:rPr lang="en-GB" sz="1400" dirty="0" smtClean="0">
                        <a:cs typeface="Arial" panose="020B0604020202020204" pitchFamily="34" charset="0"/>
                      </a:rPr>
                      <a:t>0</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117</a:t>
                    </a:r>
                  </a:p>
                  <a:p>
                    <a:pPr algn="ctr"/>
                    <a:r>
                      <a:rPr lang="en-GB" sz="1400" dirty="0" smtClean="0">
                        <a:solidFill>
                          <a:schemeClr val="accent3"/>
                        </a:solidFill>
                        <a:cs typeface="Arial" panose="020B0604020202020204" pitchFamily="34" charset="0"/>
                      </a:rPr>
                      <a:t>115</a:t>
                    </a:r>
                    <a:endParaRPr lang="en-GB" sz="1400" dirty="0">
                      <a:solidFill>
                        <a:schemeClr val="accent3"/>
                      </a:solidFill>
                      <a:cs typeface="Arial" panose="020B0604020202020204" pitchFamily="34" charset="0"/>
                    </a:endParaRPr>
                  </a:p>
                </p:txBody>
              </p:sp>
            </p:grpSp>
            <p:sp>
              <p:nvSpPr>
                <p:cNvPr id="92" name="TextBox 91"/>
                <p:cNvSpPr txBox="1"/>
                <p:nvPr/>
              </p:nvSpPr>
              <p:spPr>
                <a:xfrm>
                  <a:off x="2202217" y="5196567"/>
                  <a:ext cx="469405" cy="954107"/>
                </a:xfrm>
                <a:prstGeom prst="rect">
                  <a:avLst/>
                </a:prstGeom>
                <a:noFill/>
              </p:spPr>
              <p:txBody>
                <a:bodyPr wrap="none" rtlCol="0" anchor="t" anchorCtr="0">
                  <a:spAutoFit/>
                </a:bodyPr>
                <a:lstStyle/>
                <a:p>
                  <a:pPr algn="ctr"/>
                  <a:r>
                    <a:rPr lang="en-GB" sz="1400" dirty="0" smtClean="0">
                      <a:cs typeface="Arial" panose="020B0604020202020204" pitchFamily="34" charset="0"/>
                    </a:rPr>
                    <a:t>6</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111</a:t>
                  </a:r>
                </a:p>
                <a:p>
                  <a:pPr algn="ctr"/>
                  <a:r>
                    <a:rPr lang="en-GB" sz="1400" dirty="0" smtClean="0">
                      <a:solidFill>
                        <a:schemeClr val="accent3"/>
                      </a:solidFill>
                      <a:cs typeface="Arial" panose="020B0604020202020204" pitchFamily="34" charset="0"/>
                    </a:rPr>
                    <a:t>101</a:t>
                  </a:r>
                  <a:endParaRPr lang="en-GB" sz="1400" dirty="0">
                    <a:solidFill>
                      <a:schemeClr val="accent3"/>
                    </a:solidFill>
                    <a:cs typeface="Arial" panose="020B0604020202020204" pitchFamily="34" charset="0"/>
                  </a:endParaRPr>
                </a:p>
              </p:txBody>
            </p:sp>
            <p:sp>
              <p:nvSpPr>
                <p:cNvPr id="93" name="TextBox 92"/>
                <p:cNvSpPr txBox="1"/>
                <p:nvPr/>
              </p:nvSpPr>
              <p:spPr>
                <a:xfrm>
                  <a:off x="3564393" y="5240303"/>
                  <a:ext cx="190775" cy="307777"/>
                </a:xfrm>
                <a:prstGeom prst="rect">
                  <a:avLst/>
                </a:prstGeom>
                <a:noFill/>
              </p:spPr>
              <p:txBody>
                <a:bodyPr wrap="none" rtlCol="0" anchor="t" anchorCtr="0">
                  <a:spAutoFit/>
                </a:bodyPr>
                <a:lstStyle/>
                <a:p>
                  <a:pPr algn="ctr"/>
                  <a:endParaRPr lang="en-GB" sz="1400" dirty="0">
                    <a:solidFill>
                      <a:srgbClr val="000000"/>
                    </a:solidFill>
                    <a:cs typeface="Arial" panose="020B0604020202020204" pitchFamily="34" charset="0"/>
                  </a:endParaRPr>
                </a:p>
              </p:txBody>
            </p:sp>
            <p:sp>
              <p:nvSpPr>
                <p:cNvPr id="94" name="TextBox 93"/>
                <p:cNvSpPr txBox="1"/>
                <p:nvPr/>
              </p:nvSpPr>
              <p:spPr>
                <a:xfrm>
                  <a:off x="2671405"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12</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89</a:t>
                  </a:r>
                </a:p>
                <a:p>
                  <a:pPr algn="ctr"/>
                  <a:r>
                    <a:rPr lang="en-GB" sz="1400" dirty="0" smtClean="0">
                      <a:solidFill>
                        <a:schemeClr val="accent3"/>
                      </a:solidFill>
                      <a:cs typeface="Arial" panose="020B0604020202020204" pitchFamily="34" charset="0"/>
                    </a:rPr>
                    <a:t>84</a:t>
                  </a:r>
                  <a:endParaRPr lang="en-GB" sz="1400" dirty="0">
                    <a:solidFill>
                      <a:schemeClr val="accent3"/>
                    </a:solidFill>
                    <a:cs typeface="Arial" panose="020B0604020202020204" pitchFamily="34" charset="0"/>
                  </a:endParaRPr>
                </a:p>
              </p:txBody>
            </p:sp>
            <p:sp>
              <p:nvSpPr>
                <p:cNvPr id="95" name="TextBox 94"/>
                <p:cNvSpPr txBox="1"/>
                <p:nvPr/>
              </p:nvSpPr>
              <p:spPr>
                <a:xfrm>
                  <a:off x="3115999"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18</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75</a:t>
                  </a:r>
                </a:p>
                <a:p>
                  <a:pPr algn="ctr"/>
                  <a:r>
                    <a:rPr lang="en-GB" sz="1400" dirty="0" smtClean="0">
                      <a:solidFill>
                        <a:schemeClr val="accent3"/>
                      </a:solidFill>
                      <a:cs typeface="Arial" panose="020B0604020202020204" pitchFamily="34" charset="0"/>
                    </a:rPr>
                    <a:t>69</a:t>
                  </a:r>
                  <a:endParaRPr lang="en-GB" sz="1400" dirty="0">
                    <a:solidFill>
                      <a:schemeClr val="accent3"/>
                    </a:solidFill>
                    <a:cs typeface="Arial" panose="020B0604020202020204" pitchFamily="34" charset="0"/>
                  </a:endParaRPr>
                </a:p>
              </p:txBody>
            </p:sp>
            <p:grpSp>
              <p:nvGrpSpPr>
                <p:cNvPr id="96" name="Group 95"/>
                <p:cNvGrpSpPr/>
                <p:nvPr/>
              </p:nvGrpSpPr>
              <p:grpSpPr>
                <a:xfrm>
                  <a:off x="4353631" y="5171802"/>
                  <a:ext cx="379825" cy="978872"/>
                  <a:chOff x="4353631" y="5171802"/>
                  <a:chExt cx="379825" cy="978872"/>
                </a:xfrm>
              </p:grpSpPr>
              <p:sp>
                <p:nvSpPr>
                  <p:cNvPr id="116" name="Line 17"/>
                  <p:cNvSpPr>
                    <a:spLocks noChangeShapeType="1"/>
                  </p:cNvSpPr>
                  <p:nvPr/>
                </p:nvSpPr>
                <p:spPr bwMode="auto">
                  <a:xfrm>
                    <a:off x="453985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17" name="TextBox 116"/>
                  <p:cNvSpPr txBox="1"/>
                  <p:nvPr/>
                </p:nvSpPr>
                <p:spPr>
                  <a:xfrm>
                    <a:off x="4353631" y="5196567"/>
                    <a:ext cx="379825" cy="954107"/>
                  </a:xfrm>
                  <a:prstGeom prst="rect">
                    <a:avLst/>
                  </a:prstGeom>
                  <a:noFill/>
                </p:spPr>
                <p:txBody>
                  <a:bodyPr wrap="none" rtlCol="0" anchor="t" anchorCtr="0">
                    <a:spAutoFit/>
                  </a:bodyPr>
                  <a:lstStyle/>
                  <a:p>
                    <a:pPr algn="ctr"/>
                    <a:r>
                      <a:rPr lang="en-GB" sz="1400" dirty="0" smtClean="0">
                        <a:cs typeface="Arial" panose="020B0604020202020204" pitchFamily="34" charset="0"/>
                      </a:rPr>
                      <a:t>36</a:t>
                    </a:r>
                  </a:p>
                  <a:p>
                    <a:pPr algn="ctr"/>
                    <a:endParaRPr lang="en-GB" sz="1400" dirty="0">
                      <a:solidFill>
                        <a:srgbClr val="000000"/>
                      </a:solidFill>
                      <a:cs typeface="Arial" panose="020B0604020202020204" pitchFamily="34" charset="0"/>
                    </a:endParaRPr>
                  </a:p>
                  <a:p>
                    <a:pPr algn="r"/>
                    <a:r>
                      <a:rPr lang="en-GB" sz="1400" dirty="0" smtClean="0">
                        <a:solidFill>
                          <a:schemeClr val="accent2"/>
                        </a:solidFill>
                        <a:cs typeface="Arial" panose="020B0604020202020204" pitchFamily="34" charset="0"/>
                      </a:rPr>
                      <a:t>29</a:t>
                    </a:r>
                  </a:p>
                  <a:p>
                    <a:pPr algn="r"/>
                    <a:r>
                      <a:rPr lang="en-GB" sz="1400" dirty="0" smtClean="0">
                        <a:solidFill>
                          <a:schemeClr val="accent3"/>
                        </a:solidFill>
                        <a:cs typeface="Arial" panose="020B0604020202020204" pitchFamily="34" charset="0"/>
                      </a:rPr>
                      <a:t>27</a:t>
                    </a:r>
                    <a:endParaRPr lang="en-GB" sz="1400" dirty="0">
                      <a:solidFill>
                        <a:schemeClr val="accent3"/>
                      </a:solidFill>
                      <a:cs typeface="Arial" panose="020B0604020202020204" pitchFamily="34" charset="0"/>
                    </a:endParaRPr>
                  </a:p>
                </p:txBody>
              </p:sp>
            </p:grpSp>
            <p:sp>
              <p:nvSpPr>
                <p:cNvPr id="97" name="Line 14"/>
                <p:cNvSpPr>
                  <a:spLocks noChangeShapeType="1"/>
                </p:cNvSpPr>
                <p:nvPr/>
              </p:nvSpPr>
              <p:spPr bwMode="auto">
                <a:xfrm>
                  <a:off x="3715117" y="5171771"/>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98" name="TextBox 97"/>
                <p:cNvSpPr txBox="1"/>
                <p:nvPr/>
              </p:nvSpPr>
              <p:spPr>
                <a:xfrm>
                  <a:off x="3526997" y="5196535"/>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24</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60</a:t>
                  </a:r>
                </a:p>
                <a:p>
                  <a:pPr algn="ctr"/>
                  <a:r>
                    <a:rPr lang="en-GB" sz="1400" dirty="0" smtClean="0">
                      <a:solidFill>
                        <a:schemeClr val="accent3"/>
                      </a:solidFill>
                      <a:cs typeface="Arial" panose="020B0604020202020204" pitchFamily="34" charset="0"/>
                    </a:rPr>
                    <a:t>51</a:t>
                  </a:r>
                  <a:endParaRPr lang="en-GB" sz="1400" dirty="0">
                    <a:solidFill>
                      <a:schemeClr val="accent3"/>
                    </a:solidFill>
                    <a:cs typeface="Arial" panose="020B0604020202020204" pitchFamily="34" charset="0"/>
                  </a:endParaRPr>
                </a:p>
              </p:txBody>
            </p:sp>
            <p:sp>
              <p:nvSpPr>
                <p:cNvPr id="99" name="Line 14"/>
                <p:cNvSpPr>
                  <a:spLocks noChangeShapeType="1"/>
                </p:cNvSpPr>
                <p:nvPr/>
              </p:nvSpPr>
              <p:spPr bwMode="auto">
                <a:xfrm>
                  <a:off x="4129535" y="5171771"/>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00" name="TextBox 99"/>
                <p:cNvSpPr txBox="1"/>
                <p:nvPr/>
              </p:nvSpPr>
              <p:spPr>
                <a:xfrm>
                  <a:off x="3941419" y="5196535"/>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30</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50</a:t>
                  </a:r>
                </a:p>
                <a:p>
                  <a:pPr algn="ctr"/>
                  <a:r>
                    <a:rPr lang="en-GB" sz="1400" dirty="0" smtClean="0">
                      <a:solidFill>
                        <a:schemeClr val="accent3"/>
                      </a:solidFill>
                      <a:cs typeface="Arial" panose="020B0604020202020204" pitchFamily="34" charset="0"/>
                    </a:rPr>
                    <a:t>40</a:t>
                  </a:r>
                  <a:endParaRPr lang="en-GB" sz="1400" dirty="0">
                    <a:solidFill>
                      <a:schemeClr val="accent3"/>
                    </a:solidFill>
                    <a:cs typeface="Arial" panose="020B0604020202020204" pitchFamily="34" charset="0"/>
                  </a:endParaRPr>
                </a:p>
              </p:txBody>
            </p:sp>
            <p:grpSp>
              <p:nvGrpSpPr>
                <p:cNvPr id="101" name="Group 100"/>
                <p:cNvGrpSpPr/>
                <p:nvPr/>
              </p:nvGrpSpPr>
              <p:grpSpPr>
                <a:xfrm>
                  <a:off x="4768380" y="5171802"/>
                  <a:ext cx="372781" cy="978872"/>
                  <a:chOff x="4357154" y="5171802"/>
                  <a:chExt cx="372781" cy="978872"/>
                </a:xfrm>
              </p:grpSpPr>
              <p:sp>
                <p:nvSpPr>
                  <p:cNvPr id="114" name="Line 17"/>
                  <p:cNvSpPr>
                    <a:spLocks noChangeShapeType="1"/>
                  </p:cNvSpPr>
                  <p:nvPr/>
                </p:nvSpPr>
                <p:spPr bwMode="auto">
                  <a:xfrm>
                    <a:off x="453985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15" name="TextBox 114"/>
                  <p:cNvSpPr txBox="1"/>
                  <p:nvPr/>
                </p:nvSpPr>
                <p:spPr>
                  <a:xfrm>
                    <a:off x="4357154"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42</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16</a:t>
                    </a:r>
                  </a:p>
                  <a:p>
                    <a:pPr algn="ctr"/>
                    <a:r>
                      <a:rPr lang="en-GB" sz="1400" dirty="0" smtClean="0">
                        <a:solidFill>
                          <a:schemeClr val="accent3"/>
                        </a:solidFill>
                        <a:cs typeface="Arial" panose="020B0604020202020204" pitchFamily="34" charset="0"/>
                      </a:rPr>
                      <a:t>18</a:t>
                    </a:r>
                    <a:endParaRPr lang="en-GB" sz="1400" dirty="0">
                      <a:solidFill>
                        <a:schemeClr val="accent3"/>
                      </a:solidFill>
                      <a:cs typeface="Arial" panose="020B0604020202020204" pitchFamily="34" charset="0"/>
                    </a:endParaRPr>
                  </a:p>
                </p:txBody>
              </p:sp>
            </p:grpSp>
            <p:grpSp>
              <p:nvGrpSpPr>
                <p:cNvPr id="102" name="Group 101"/>
                <p:cNvGrpSpPr/>
                <p:nvPr/>
              </p:nvGrpSpPr>
              <p:grpSpPr>
                <a:xfrm>
                  <a:off x="5168176" y="5171802"/>
                  <a:ext cx="372781" cy="978872"/>
                  <a:chOff x="4357154" y="5171802"/>
                  <a:chExt cx="372781" cy="978872"/>
                </a:xfrm>
              </p:grpSpPr>
              <p:sp>
                <p:nvSpPr>
                  <p:cNvPr id="112" name="Line 17"/>
                  <p:cNvSpPr>
                    <a:spLocks noChangeShapeType="1"/>
                  </p:cNvSpPr>
                  <p:nvPr/>
                </p:nvSpPr>
                <p:spPr bwMode="auto">
                  <a:xfrm>
                    <a:off x="453985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13" name="TextBox 112"/>
                  <p:cNvSpPr txBox="1"/>
                  <p:nvPr/>
                </p:nvSpPr>
                <p:spPr>
                  <a:xfrm>
                    <a:off x="4357154"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48</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10</a:t>
                    </a:r>
                  </a:p>
                  <a:p>
                    <a:pPr algn="ctr"/>
                    <a:r>
                      <a:rPr lang="en-GB" sz="1400" dirty="0" smtClean="0">
                        <a:solidFill>
                          <a:schemeClr val="accent3"/>
                        </a:solidFill>
                        <a:cs typeface="Arial" panose="020B0604020202020204" pitchFamily="34" charset="0"/>
                      </a:rPr>
                      <a:t>12</a:t>
                    </a:r>
                    <a:endParaRPr lang="en-GB" sz="1400" dirty="0">
                      <a:solidFill>
                        <a:schemeClr val="accent3"/>
                      </a:solidFill>
                      <a:cs typeface="Arial" panose="020B0604020202020204" pitchFamily="34" charset="0"/>
                    </a:endParaRPr>
                  </a:p>
                </p:txBody>
              </p:sp>
            </p:grpSp>
            <p:grpSp>
              <p:nvGrpSpPr>
                <p:cNvPr id="103" name="Group 102"/>
                <p:cNvGrpSpPr/>
                <p:nvPr/>
              </p:nvGrpSpPr>
              <p:grpSpPr>
                <a:xfrm>
                  <a:off x="5567972" y="5171802"/>
                  <a:ext cx="372781" cy="978872"/>
                  <a:chOff x="4357154" y="5171802"/>
                  <a:chExt cx="372781" cy="978872"/>
                </a:xfrm>
              </p:grpSpPr>
              <p:sp>
                <p:nvSpPr>
                  <p:cNvPr id="110" name="Line 17"/>
                  <p:cNvSpPr>
                    <a:spLocks noChangeShapeType="1"/>
                  </p:cNvSpPr>
                  <p:nvPr/>
                </p:nvSpPr>
                <p:spPr bwMode="auto">
                  <a:xfrm>
                    <a:off x="453985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11" name="TextBox 110"/>
                  <p:cNvSpPr txBox="1"/>
                  <p:nvPr/>
                </p:nvSpPr>
                <p:spPr>
                  <a:xfrm>
                    <a:off x="4357154"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54</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6</a:t>
                    </a:r>
                  </a:p>
                  <a:p>
                    <a:pPr algn="ctr"/>
                    <a:r>
                      <a:rPr lang="en-GB" sz="1400" dirty="0" smtClean="0">
                        <a:solidFill>
                          <a:schemeClr val="accent3"/>
                        </a:solidFill>
                        <a:cs typeface="Arial" panose="020B0604020202020204" pitchFamily="34" charset="0"/>
                      </a:rPr>
                      <a:t>7</a:t>
                    </a:r>
                    <a:endParaRPr lang="en-GB" sz="1400" dirty="0">
                      <a:solidFill>
                        <a:schemeClr val="accent3"/>
                      </a:solidFill>
                      <a:cs typeface="Arial" panose="020B0604020202020204" pitchFamily="34" charset="0"/>
                    </a:endParaRPr>
                  </a:p>
                </p:txBody>
              </p:sp>
            </p:grpSp>
            <p:grpSp>
              <p:nvGrpSpPr>
                <p:cNvPr id="104" name="Group 103"/>
                <p:cNvGrpSpPr/>
                <p:nvPr/>
              </p:nvGrpSpPr>
              <p:grpSpPr>
                <a:xfrm>
                  <a:off x="5963958" y="5171802"/>
                  <a:ext cx="372781" cy="978872"/>
                  <a:chOff x="4357154" y="5171802"/>
                  <a:chExt cx="372781" cy="978872"/>
                </a:xfrm>
              </p:grpSpPr>
              <p:sp>
                <p:nvSpPr>
                  <p:cNvPr id="108" name="Line 17"/>
                  <p:cNvSpPr>
                    <a:spLocks noChangeShapeType="1"/>
                  </p:cNvSpPr>
                  <p:nvPr/>
                </p:nvSpPr>
                <p:spPr bwMode="auto">
                  <a:xfrm>
                    <a:off x="453985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09" name="TextBox 108"/>
                  <p:cNvSpPr txBox="1"/>
                  <p:nvPr/>
                </p:nvSpPr>
                <p:spPr>
                  <a:xfrm>
                    <a:off x="4357154"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60</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3</a:t>
                    </a:r>
                  </a:p>
                  <a:p>
                    <a:pPr algn="ctr"/>
                    <a:r>
                      <a:rPr lang="en-GB" sz="1400" dirty="0" smtClean="0">
                        <a:solidFill>
                          <a:schemeClr val="accent3"/>
                        </a:solidFill>
                        <a:cs typeface="Arial" panose="020B0604020202020204" pitchFamily="34" charset="0"/>
                      </a:rPr>
                      <a:t>1</a:t>
                    </a:r>
                    <a:endParaRPr lang="en-GB" sz="1400" dirty="0">
                      <a:solidFill>
                        <a:schemeClr val="accent3"/>
                      </a:solidFill>
                      <a:cs typeface="Arial" panose="020B0604020202020204" pitchFamily="34" charset="0"/>
                    </a:endParaRPr>
                  </a:p>
                </p:txBody>
              </p:sp>
            </p:grpSp>
            <p:grpSp>
              <p:nvGrpSpPr>
                <p:cNvPr id="105" name="Group 104"/>
                <p:cNvGrpSpPr/>
                <p:nvPr/>
              </p:nvGrpSpPr>
              <p:grpSpPr>
                <a:xfrm>
                  <a:off x="6348514" y="5171802"/>
                  <a:ext cx="372781" cy="978872"/>
                  <a:chOff x="4357154" y="5171802"/>
                  <a:chExt cx="372781" cy="978872"/>
                </a:xfrm>
              </p:grpSpPr>
              <p:sp>
                <p:nvSpPr>
                  <p:cNvPr id="106" name="Line 17"/>
                  <p:cNvSpPr>
                    <a:spLocks noChangeShapeType="1"/>
                  </p:cNvSpPr>
                  <p:nvPr/>
                </p:nvSpPr>
                <p:spPr bwMode="auto">
                  <a:xfrm>
                    <a:off x="453985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07" name="TextBox 106"/>
                  <p:cNvSpPr txBox="1"/>
                  <p:nvPr/>
                </p:nvSpPr>
                <p:spPr>
                  <a:xfrm>
                    <a:off x="4357154"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66</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0</a:t>
                    </a:r>
                  </a:p>
                  <a:p>
                    <a:pPr algn="ctr"/>
                    <a:r>
                      <a:rPr lang="en-GB" sz="1400" dirty="0" smtClean="0">
                        <a:solidFill>
                          <a:schemeClr val="accent3"/>
                        </a:solidFill>
                        <a:cs typeface="Arial" panose="020B0604020202020204" pitchFamily="34" charset="0"/>
                      </a:rPr>
                      <a:t>0</a:t>
                    </a:r>
                    <a:endParaRPr lang="en-GB" sz="1400" dirty="0">
                      <a:solidFill>
                        <a:schemeClr val="accent3"/>
                      </a:solidFill>
                      <a:cs typeface="Arial" panose="020B0604020202020204" pitchFamily="34" charset="0"/>
                    </a:endParaRPr>
                  </a:p>
                </p:txBody>
              </p:sp>
            </p:grpSp>
          </p:grpSp>
        </p:grpSp>
        <p:sp>
          <p:nvSpPr>
            <p:cNvPr id="66" name="Freeform 2"/>
            <p:cNvSpPr>
              <a:spLocks/>
            </p:cNvSpPr>
            <p:nvPr/>
          </p:nvSpPr>
          <p:spPr bwMode="auto">
            <a:xfrm>
              <a:off x="2262927" y="2123713"/>
              <a:ext cx="4392000" cy="2449977"/>
            </a:xfrm>
            <a:custGeom>
              <a:avLst/>
              <a:gdLst>
                <a:gd name="T0" fmla="*/ 290 w 352"/>
                <a:gd name="T1" fmla="*/ 189 h 189"/>
                <a:gd name="T2" fmla="*/ 257 w 352"/>
                <a:gd name="T3" fmla="*/ 181 h 189"/>
                <a:gd name="T4" fmla="*/ 228 w 352"/>
                <a:gd name="T5" fmla="*/ 175 h 189"/>
                <a:gd name="T6" fmla="*/ 223 w 352"/>
                <a:gd name="T7" fmla="*/ 170 h 189"/>
                <a:gd name="T8" fmla="*/ 220 w 352"/>
                <a:gd name="T9" fmla="*/ 167 h 189"/>
                <a:gd name="T10" fmla="*/ 218 w 352"/>
                <a:gd name="T11" fmla="*/ 163 h 189"/>
                <a:gd name="T12" fmla="*/ 211 w 352"/>
                <a:gd name="T13" fmla="*/ 160 h 189"/>
                <a:gd name="T14" fmla="*/ 207 w 352"/>
                <a:gd name="T15" fmla="*/ 158 h 189"/>
                <a:gd name="T16" fmla="*/ 205 w 352"/>
                <a:gd name="T17" fmla="*/ 155 h 189"/>
                <a:gd name="T18" fmla="*/ 204 w 352"/>
                <a:gd name="T19" fmla="*/ 150 h 189"/>
                <a:gd name="T20" fmla="*/ 199 w 352"/>
                <a:gd name="T21" fmla="*/ 148 h 189"/>
                <a:gd name="T22" fmla="*/ 198 w 352"/>
                <a:gd name="T23" fmla="*/ 145 h 189"/>
                <a:gd name="T24" fmla="*/ 193 w 352"/>
                <a:gd name="T25" fmla="*/ 142 h 189"/>
                <a:gd name="T26" fmla="*/ 190 w 352"/>
                <a:gd name="T27" fmla="*/ 141 h 189"/>
                <a:gd name="T28" fmla="*/ 185 w 352"/>
                <a:gd name="T29" fmla="*/ 138 h 189"/>
                <a:gd name="T30" fmla="*/ 177 w 352"/>
                <a:gd name="T31" fmla="*/ 136 h 189"/>
                <a:gd name="T32" fmla="*/ 175 w 352"/>
                <a:gd name="T33" fmla="*/ 132 h 189"/>
                <a:gd name="T34" fmla="*/ 174 w 352"/>
                <a:gd name="T35" fmla="*/ 130 h 189"/>
                <a:gd name="T36" fmla="*/ 166 w 352"/>
                <a:gd name="T37" fmla="*/ 126 h 189"/>
                <a:gd name="T38" fmla="*/ 160 w 352"/>
                <a:gd name="T39" fmla="*/ 122 h 189"/>
                <a:gd name="T40" fmla="*/ 158 w 352"/>
                <a:gd name="T41" fmla="*/ 121 h 189"/>
                <a:gd name="T42" fmla="*/ 155 w 352"/>
                <a:gd name="T43" fmla="*/ 118 h 189"/>
                <a:gd name="T44" fmla="*/ 146 w 352"/>
                <a:gd name="T45" fmla="*/ 115 h 189"/>
                <a:gd name="T46" fmla="*/ 141 w 352"/>
                <a:gd name="T47" fmla="*/ 113 h 189"/>
                <a:gd name="T48" fmla="*/ 133 w 352"/>
                <a:gd name="T49" fmla="*/ 109 h 189"/>
                <a:gd name="T50" fmla="*/ 130 w 352"/>
                <a:gd name="T51" fmla="*/ 107 h 189"/>
                <a:gd name="T52" fmla="*/ 126 w 352"/>
                <a:gd name="T53" fmla="*/ 104 h 189"/>
                <a:gd name="T54" fmla="*/ 122 w 352"/>
                <a:gd name="T55" fmla="*/ 102 h 189"/>
                <a:gd name="T56" fmla="*/ 117 w 352"/>
                <a:gd name="T57" fmla="*/ 100 h 189"/>
                <a:gd name="T58" fmla="*/ 114 w 352"/>
                <a:gd name="T59" fmla="*/ 94 h 189"/>
                <a:gd name="T60" fmla="*/ 112 w 352"/>
                <a:gd name="T61" fmla="*/ 92 h 189"/>
                <a:gd name="T62" fmla="*/ 110 w 352"/>
                <a:gd name="T63" fmla="*/ 89 h 189"/>
                <a:gd name="T64" fmla="*/ 107 w 352"/>
                <a:gd name="T65" fmla="*/ 84 h 189"/>
                <a:gd name="T66" fmla="*/ 105 w 352"/>
                <a:gd name="T67" fmla="*/ 80 h 189"/>
                <a:gd name="T68" fmla="*/ 102 w 352"/>
                <a:gd name="T69" fmla="*/ 77 h 189"/>
                <a:gd name="T70" fmla="*/ 99 w 352"/>
                <a:gd name="T71" fmla="*/ 73 h 189"/>
                <a:gd name="T72" fmla="*/ 98 w 352"/>
                <a:gd name="T73" fmla="*/ 72 h 189"/>
                <a:gd name="T74" fmla="*/ 96 w 352"/>
                <a:gd name="T75" fmla="*/ 71 h 189"/>
                <a:gd name="T76" fmla="*/ 88 w 352"/>
                <a:gd name="T77" fmla="*/ 68 h 189"/>
                <a:gd name="T78" fmla="*/ 86 w 352"/>
                <a:gd name="T79" fmla="*/ 64 h 189"/>
                <a:gd name="T80" fmla="*/ 84 w 352"/>
                <a:gd name="T81" fmla="*/ 62 h 189"/>
                <a:gd name="T82" fmla="*/ 82 w 352"/>
                <a:gd name="T83" fmla="*/ 58 h 189"/>
                <a:gd name="T84" fmla="*/ 78 w 352"/>
                <a:gd name="T85" fmla="*/ 56 h 189"/>
                <a:gd name="T86" fmla="*/ 70 w 352"/>
                <a:gd name="T87" fmla="*/ 53 h 189"/>
                <a:gd name="T88" fmla="*/ 67 w 352"/>
                <a:gd name="T89" fmla="*/ 48 h 189"/>
                <a:gd name="T90" fmla="*/ 66 w 352"/>
                <a:gd name="T91" fmla="*/ 43 h 189"/>
                <a:gd name="T92" fmla="*/ 63 w 352"/>
                <a:gd name="T93" fmla="*/ 37 h 189"/>
                <a:gd name="T94" fmla="*/ 56 w 352"/>
                <a:gd name="T95" fmla="*/ 34 h 189"/>
                <a:gd name="T96" fmla="*/ 54 w 352"/>
                <a:gd name="T97" fmla="*/ 31 h 189"/>
                <a:gd name="T98" fmla="*/ 51 w 352"/>
                <a:gd name="T99" fmla="*/ 29 h 189"/>
                <a:gd name="T100" fmla="*/ 49 w 352"/>
                <a:gd name="T101" fmla="*/ 26 h 189"/>
                <a:gd name="T102" fmla="*/ 47 w 352"/>
                <a:gd name="T103" fmla="*/ 22 h 189"/>
                <a:gd name="T104" fmla="*/ 45 w 352"/>
                <a:gd name="T105" fmla="*/ 18 h 189"/>
                <a:gd name="T106" fmla="*/ 42 w 352"/>
                <a:gd name="T107" fmla="*/ 16 h 189"/>
                <a:gd name="T108" fmla="*/ 40 w 352"/>
                <a:gd name="T109" fmla="*/ 14 h 189"/>
                <a:gd name="T110" fmla="*/ 35 w 352"/>
                <a:gd name="T111" fmla="*/ 12 h 189"/>
                <a:gd name="T112" fmla="*/ 31 w 352"/>
                <a:gd name="T113" fmla="*/ 10 h 189"/>
                <a:gd name="T114" fmla="*/ 28 w 352"/>
                <a:gd name="T115" fmla="*/ 8 h 189"/>
                <a:gd name="T116" fmla="*/ 26 w 352"/>
                <a:gd name="T117" fmla="*/ 7 h 189"/>
                <a:gd name="T118" fmla="*/ 19 w 352"/>
                <a:gd name="T119" fmla="*/ 5 h 189"/>
                <a:gd name="T120" fmla="*/ 15 w 352"/>
                <a:gd name="T121" fmla="*/ 3 h 189"/>
                <a:gd name="T122" fmla="*/ 9 w 352"/>
                <a:gd name="T123" fmla="*/ 1 h 189"/>
                <a:gd name="T124" fmla="*/ 7 w 352"/>
                <a:gd name="T1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 h="189">
                  <a:moveTo>
                    <a:pt x="352" y="189"/>
                  </a:moveTo>
                  <a:lnTo>
                    <a:pt x="290" y="189"/>
                  </a:lnTo>
                  <a:lnTo>
                    <a:pt x="290" y="181"/>
                  </a:lnTo>
                  <a:lnTo>
                    <a:pt x="257" y="181"/>
                  </a:lnTo>
                  <a:lnTo>
                    <a:pt x="257" y="175"/>
                  </a:lnTo>
                  <a:lnTo>
                    <a:pt x="228" y="175"/>
                  </a:lnTo>
                  <a:lnTo>
                    <a:pt x="228" y="170"/>
                  </a:lnTo>
                  <a:lnTo>
                    <a:pt x="223" y="170"/>
                  </a:lnTo>
                  <a:lnTo>
                    <a:pt x="223" y="167"/>
                  </a:lnTo>
                  <a:lnTo>
                    <a:pt x="220" y="167"/>
                  </a:lnTo>
                  <a:lnTo>
                    <a:pt x="220" y="163"/>
                  </a:lnTo>
                  <a:lnTo>
                    <a:pt x="218" y="163"/>
                  </a:lnTo>
                  <a:lnTo>
                    <a:pt x="218" y="160"/>
                  </a:lnTo>
                  <a:lnTo>
                    <a:pt x="211" y="160"/>
                  </a:lnTo>
                  <a:lnTo>
                    <a:pt x="211" y="158"/>
                  </a:lnTo>
                  <a:lnTo>
                    <a:pt x="207" y="158"/>
                  </a:lnTo>
                  <a:lnTo>
                    <a:pt x="207" y="155"/>
                  </a:lnTo>
                  <a:lnTo>
                    <a:pt x="205" y="155"/>
                  </a:lnTo>
                  <a:lnTo>
                    <a:pt x="205" y="150"/>
                  </a:lnTo>
                  <a:lnTo>
                    <a:pt x="204" y="150"/>
                  </a:lnTo>
                  <a:lnTo>
                    <a:pt x="204" y="148"/>
                  </a:lnTo>
                  <a:lnTo>
                    <a:pt x="199" y="148"/>
                  </a:lnTo>
                  <a:lnTo>
                    <a:pt x="199" y="145"/>
                  </a:lnTo>
                  <a:lnTo>
                    <a:pt x="198" y="145"/>
                  </a:lnTo>
                  <a:lnTo>
                    <a:pt x="198" y="142"/>
                  </a:lnTo>
                  <a:lnTo>
                    <a:pt x="193" y="142"/>
                  </a:lnTo>
                  <a:lnTo>
                    <a:pt x="193" y="141"/>
                  </a:lnTo>
                  <a:lnTo>
                    <a:pt x="190" y="141"/>
                  </a:lnTo>
                  <a:lnTo>
                    <a:pt x="190" y="138"/>
                  </a:lnTo>
                  <a:lnTo>
                    <a:pt x="185" y="138"/>
                  </a:lnTo>
                  <a:lnTo>
                    <a:pt x="185" y="136"/>
                  </a:lnTo>
                  <a:lnTo>
                    <a:pt x="177" y="136"/>
                  </a:lnTo>
                  <a:lnTo>
                    <a:pt x="177" y="132"/>
                  </a:lnTo>
                  <a:lnTo>
                    <a:pt x="175" y="132"/>
                  </a:lnTo>
                  <a:lnTo>
                    <a:pt x="175" y="130"/>
                  </a:lnTo>
                  <a:lnTo>
                    <a:pt x="174" y="130"/>
                  </a:lnTo>
                  <a:lnTo>
                    <a:pt x="174" y="126"/>
                  </a:lnTo>
                  <a:lnTo>
                    <a:pt x="166" y="126"/>
                  </a:lnTo>
                  <a:lnTo>
                    <a:pt x="166" y="122"/>
                  </a:lnTo>
                  <a:lnTo>
                    <a:pt x="160" y="122"/>
                  </a:lnTo>
                  <a:lnTo>
                    <a:pt x="160" y="121"/>
                  </a:lnTo>
                  <a:lnTo>
                    <a:pt x="158" y="121"/>
                  </a:lnTo>
                  <a:lnTo>
                    <a:pt x="158" y="118"/>
                  </a:lnTo>
                  <a:lnTo>
                    <a:pt x="155" y="118"/>
                  </a:lnTo>
                  <a:lnTo>
                    <a:pt x="155" y="115"/>
                  </a:lnTo>
                  <a:lnTo>
                    <a:pt x="146" y="115"/>
                  </a:lnTo>
                  <a:lnTo>
                    <a:pt x="146" y="113"/>
                  </a:lnTo>
                  <a:lnTo>
                    <a:pt x="141" y="113"/>
                  </a:lnTo>
                  <a:lnTo>
                    <a:pt x="141" y="109"/>
                  </a:lnTo>
                  <a:lnTo>
                    <a:pt x="133" y="109"/>
                  </a:lnTo>
                  <a:lnTo>
                    <a:pt x="133" y="107"/>
                  </a:lnTo>
                  <a:lnTo>
                    <a:pt x="130" y="107"/>
                  </a:lnTo>
                  <a:lnTo>
                    <a:pt x="130" y="104"/>
                  </a:lnTo>
                  <a:lnTo>
                    <a:pt x="126" y="104"/>
                  </a:lnTo>
                  <a:lnTo>
                    <a:pt x="122" y="104"/>
                  </a:lnTo>
                  <a:lnTo>
                    <a:pt x="122" y="102"/>
                  </a:lnTo>
                  <a:lnTo>
                    <a:pt x="117" y="102"/>
                  </a:lnTo>
                  <a:lnTo>
                    <a:pt x="117" y="100"/>
                  </a:lnTo>
                  <a:lnTo>
                    <a:pt x="114" y="100"/>
                  </a:lnTo>
                  <a:lnTo>
                    <a:pt x="114" y="94"/>
                  </a:lnTo>
                  <a:lnTo>
                    <a:pt x="112" y="94"/>
                  </a:lnTo>
                  <a:lnTo>
                    <a:pt x="112" y="92"/>
                  </a:lnTo>
                  <a:lnTo>
                    <a:pt x="110" y="92"/>
                  </a:lnTo>
                  <a:lnTo>
                    <a:pt x="110" y="89"/>
                  </a:lnTo>
                  <a:lnTo>
                    <a:pt x="107" y="89"/>
                  </a:lnTo>
                  <a:lnTo>
                    <a:pt x="107" y="84"/>
                  </a:lnTo>
                  <a:lnTo>
                    <a:pt x="105" y="84"/>
                  </a:lnTo>
                  <a:lnTo>
                    <a:pt x="105" y="80"/>
                  </a:lnTo>
                  <a:lnTo>
                    <a:pt x="102" y="80"/>
                  </a:lnTo>
                  <a:lnTo>
                    <a:pt x="102" y="77"/>
                  </a:lnTo>
                  <a:lnTo>
                    <a:pt x="99" y="77"/>
                  </a:lnTo>
                  <a:lnTo>
                    <a:pt x="99" y="73"/>
                  </a:lnTo>
                  <a:lnTo>
                    <a:pt x="98" y="73"/>
                  </a:lnTo>
                  <a:lnTo>
                    <a:pt x="98" y="72"/>
                  </a:lnTo>
                  <a:lnTo>
                    <a:pt x="96" y="72"/>
                  </a:lnTo>
                  <a:lnTo>
                    <a:pt x="96" y="71"/>
                  </a:lnTo>
                  <a:lnTo>
                    <a:pt x="88" y="71"/>
                  </a:lnTo>
                  <a:lnTo>
                    <a:pt x="88" y="68"/>
                  </a:lnTo>
                  <a:lnTo>
                    <a:pt x="86" y="68"/>
                  </a:lnTo>
                  <a:lnTo>
                    <a:pt x="86" y="64"/>
                  </a:lnTo>
                  <a:lnTo>
                    <a:pt x="84" y="64"/>
                  </a:lnTo>
                  <a:lnTo>
                    <a:pt x="84" y="62"/>
                  </a:lnTo>
                  <a:lnTo>
                    <a:pt x="82" y="62"/>
                  </a:lnTo>
                  <a:lnTo>
                    <a:pt x="82" y="58"/>
                  </a:lnTo>
                  <a:lnTo>
                    <a:pt x="78" y="58"/>
                  </a:lnTo>
                  <a:lnTo>
                    <a:pt x="78" y="56"/>
                  </a:lnTo>
                  <a:lnTo>
                    <a:pt x="70" y="56"/>
                  </a:lnTo>
                  <a:lnTo>
                    <a:pt x="70" y="53"/>
                  </a:lnTo>
                  <a:lnTo>
                    <a:pt x="67" y="53"/>
                  </a:lnTo>
                  <a:lnTo>
                    <a:pt x="67" y="48"/>
                  </a:lnTo>
                  <a:lnTo>
                    <a:pt x="66" y="48"/>
                  </a:lnTo>
                  <a:lnTo>
                    <a:pt x="66" y="43"/>
                  </a:lnTo>
                  <a:lnTo>
                    <a:pt x="63" y="43"/>
                  </a:lnTo>
                  <a:lnTo>
                    <a:pt x="63" y="37"/>
                  </a:lnTo>
                  <a:lnTo>
                    <a:pt x="56" y="37"/>
                  </a:lnTo>
                  <a:lnTo>
                    <a:pt x="56" y="34"/>
                  </a:lnTo>
                  <a:lnTo>
                    <a:pt x="54" y="34"/>
                  </a:lnTo>
                  <a:lnTo>
                    <a:pt x="54" y="31"/>
                  </a:lnTo>
                  <a:lnTo>
                    <a:pt x="51" y="31"/>
                  </a:lnTo>
                  <a:lnTo>
                    <a:pt x="51" y="29"/>
                  </a:lnTo>
                  <a:lnTo>
                    <a:pt x="49" y="29"/>
                  </a:lnTo>
                  <a:lnTo>
                    <a:pt x="49" y="26"/>
                  </a:lnTo>
                  <a:lnTo>
                    <a:pt x="47" y="26"/>
                  </a:lnTo>
                  <a:lnTo>
                    <a:pt x="47" y="22"/>
                  </a:lnTo>
                  <a:lnTo>
                    <a:pt x="45" y="22"/>
                  </a:lnTo>
                  <a:lnTo>
                    <a:pt x="45" y="18"/>
                  </a:lnTo>
                  <a:lnTo>
                    <a:pt x="42" y="18"/>
                  </a:lnTo>
                  <a:lnTo>
                    <a:pt x="42" y="16"/>
                  </a:lnTo>
                  <a:lnTo>
                    <a:pt x="40" y="16"/>
                  </a:lnTo>
                  <a:lnTo>
                    <a:pt x="40" y="14"/>
                  </a:lnTo>
                  <a:lnTo>
                    <a:pt x="35" y="14"/>
                  </a:lnTo>
                  <a:lnTo>
                    <a:pt x="35" y="12"/>
                  </a:lnTo>
                  <a:lnTo>
                    <a:pt x="31" y="12"/>
                  </a:lnTo>
                  <a:lnTo>
                    <a:pt x="31" y="10"/>
                  </a:lnTo>
                  <a:lnTo>
                    <a:pt x="28" y="10"/>
                  </a:lnTo>
                  <a:lnTo>
                    <a:pt x="28" y="8"/>
                  </a:lnTo>
                  <a:lnTo>
                    <a:pt x="26" y="8"/>
                  </a:lnTo>
                  <a:lnTo>
                    <a:pt x="26" y="7"/>
                  </a:lnTo>
                  <a:lnTo>
                    <a:pt x="19" y="7"/>
                  </a:lnTo>
                  <a:lnTo>
                    <a:pt x="19" y="5"/>
                  </a:lnTo>
                  <a:lnTo>
                    <a:pt x="15" y="5"/>
                  </a:lnTo>
                  <a:lnTo>
                    <a:pt x="15" y="3"/>
                  </a:lnTo>
                  <a:lnTo>
                    <a:pt x="9" y="3"/>
                  </a:lnTo>
                  <a:lnTo>
                    <a:pt x="9" y="1"/>
                  </a:lnTo>
                  <a:lnTo>
                    <a:pt x="7" y="1"/>
                  </a:lnTo>
                  <a:lnTo>
                    <a:pt x="7"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Freeform 3"/>
            <p:cNvSpPr>
              <a:spLocks/>
            </p:cNvSpPr>
            <p:nvPr/>
          </p:nvSpPr>
          <p:spPr bwMode="auto">
            <a:xfrm>
              <a:off x="2262925" y="2123711"/>
              <a:ext cx="4356000" cy="2484000"/>
            </a:xfrm>
            <a:custGeom>
              <a:avLst/>
              <a:gdLst>
                <a:gd name="T0" fmla="*/ 292 w 350"/>
                <a:gd name="T1" fmla="*/ 192 h 192"/>
                <a:gd name="T2" fmla="*/ 257 w 350"/>
                <a:gd name="T3" fmla="*/ 184 h 192"/>
                <a:gd name="T4" fmla="*/ 244 w 350"/>
                <a:gd name="T5" fmla="*/ 179 h 192"/>
                <a:gd name="T6" fmla="*/ 242 w 350"/>
                <a:gd name="T7" fmla="*/ 177 h 192"/>
                <a:gd name="T8" fmla="*/ 228 w 350"/>
                <a:gd name="T9" fmla="*/ 172 h 192"/>
                <a:gd name="T10" fmla="*/ 208 w 350"/>
                <a:gd name="T11" fmla="*/ 169 h 192"/>
                <a:gd name="T12" fmla="*/ 206 w 350"/>
                <a:gd name="T13" fmla="*/ 166 h 192"/>
                <a:gd name="T14" fmla="*/ 196 w 350"/>
                <a:gd name="T15" fmla="*/ 163 h 192"/>
                <a:gd name="T16" fmla="*/ 185 w 350"/>
                <a:gd name="T17" fmla="*/ 160 h 192"/>
                <a:gd name="T18" fmla="*/ 181 w 350"/>
                <a:gd name="T19" fmla="*/ 156 h 192"/>
                <a:gd name="T20" fmla="*/ 179 w 350"/>
                <a:gd name="T21" fmla="*/ 153 h 192"/>
                <a:gd name="T22" fmla="*/ 170 w 350"/>
                <a:gd name="T23" fmla="*/ 151 h 192"/>
                <a:gd name="T24" fmla="*/ 167 w 350"/>
                <a:gd name="T25" fmla="*/ 149 h 192"/>
                <a:gd name="T26" fmla="*/ 161 w 350"/>
                <a:gd name="T27" fmla="*/ 147 h 192"/>
                <a:gd name="T28" fmla="*/ 157 w 350"/>
                <a:gd name="T29" fmla="*/ 142 h 192"/>
                <a:gd name="T30" fmla="*/ 152 w 350"/>
                <a:gd name="T31" fmla="*/ 140 h 192"/>
                <a:gd name="T32" fmla="*/ 148 w 350"/>
                <a:gd name="T33" fmla="*/ 138 h 192"/>
                <a:gd name="T34" fmla="*/ 146 w 350"/>
                <a:gd name="T35" fmla="*/ 135 h 192"/>
                <a:gd name="T36" fmla="*/ 139 w 350"/>
                <a:gd name="T37" fmla="*/ 130 h 192"/>
                <a:gd name="T38" fmla="*/ 136 w 350"/>
                <a:gd name="T39" fmla="*/ 128 h 192"/>
                <a:gd name="T40" fmla="*/ 133 w 350"/>
                <a:gd name="T41" fmla="*/ 125 h 192"/>
                <a:gd name="T42" fmla="*/ 132 w 350"/>
                <a:gd name="T43" fmla="*/ 122 h 192"/>
                <a:gd name="T44" fmla="*/ 130 w 350"/>
                <a:gd name="T45" fmla="*/ 118 h 192"/>
                <a:gd name="T46" fmla="*/ 128 w 350"/>
                <a:gd name="T47" fmla="*/ 113 h 192"/>
                <a:gd name="T48" fmla="*/ 126 w 350"/>
                <a:gd name="T49" fmla="*/ 107 h 192"/>
                <a:gd name="T50" fmla="*/ 112 w 350"/>
                <a:gd name="T51" fmla="*/ 105 h 192"/>
                <a:gd name="T52" fmla="*/ 110 w 350"/>
                <a:gd name="T53" fmla="*/ 99 h 192"/>
                <a:gd name="T54" fmla="*/ 107 w 350"/>
                <a:gd name="T55" fmla="*/ 97 h 192"/>
                <a:gd name="T56" fmla="*/ 106 w 350"/>
                <a:gd name="T57" fmla="*/ 95 h 192"/>
                <a:gd name="T58" fmla="*/ 97 w 350"/>
                <a:gd name="T59" fmla="*/ 91 h 192"/>
                <a:gd name="T60" fmla="*/ 96 w 350"/>
                <a:gd name="T61" fmla="*/ 88 h 192"/>
                <a:gd name="T62" fmla="*/ 94 w 350"/>
                <a:gd name="T63" fmla="*/ 84 h 192"/>
                <a:gd name="T64" fmla="*/ 87 w 350"/>
                <a:gd name="T65" fmla="*/ 79 h 192"/>
                <a:gd name="T66" fmla="*/ 85 w 350"/>
                <a:gd name="T67" fmla="*/ 76 h 192"/>
                <a:gd name="T68" fmla="*/ 81 w 350"/>
                <a:gd name="T69" fmla="*/ 73 h 192"/>
                <a:gd name="T70" fmla="*/ 80 w 350"/>
                <a:gd name="T71" fmla="*/ 70 h 192"/>
                <a:gd name="T72" fmla="*/ 80 w 350"/>
                <a:gd name="T73" fmla="*/ 65 h 192"/>
                <a:gd name="T74" fmla="*/ 73 w 350"/>
                <a:gd name="T75" fmla="*/ 61 h 192"/>
                <a:gd name="T76" fmla="*/ 67 w 350"/>
                <a:gd name="T77" fmla="*/ 55 h 192"/>
                <a:gd name="T78" fmla="*/ 65 w 350"/>
                <a:gd name="T79" fmla="*/ 52 h 192"/>
                <a:gd name="T80" fmla="*/ 62 w 350"/>
                <a:gd name="T81" fmla="*/ 47 h 192"/>
                <a:gd name="T82" fmla="*/ 60 w 350"/>
                <a:gd name="T83" fmla="*/ 45 h 192"/>
                <a:gd name="T84" fmla="*/ 59 w 350"/>
                <a:gd name="T85" fmla="*/ 42 h 192"/>
                <a:gd name="T86" fmla="*/ 57 w 350"/>
                <a:gd name="T87" fmla="*/ 40 h 192"/>
                <a:gd name="T88" fmla="*/ 54 w 350"/>
                <a:gd name="T89" fmla="*/ 36 h 192"/>
                <a:gd name="T90" fmla="*/ 39 w 350"/>
                <a:gd name="T91" fmla="*/ 32 h 192"/>
                <a:gd name="T92" fmla="*/ 35 w 350"/>
                <a:gd name="T93" fmla="*/ 28 h 192"/>
                <a:gd name="T94" fmla="*/ 34 w 350"/>
                <a:gd name="T95" fmla="*/ 23 h 192"/>
                <a:gd name="T96" fmla="*/ 26 w 350"/>
                <a:gd name="T97" fmla="*/ 20 h 192"/>
                <a:gd name="T98" fmla="*/ 24 w 350"/>
                <a:gd name="T99" fmla="*/ 15 h 192"/>
                <a:gd name="T100" fmla="*/ 15 w 350"/>
                <a:gd name="T101" fmla="*/ 12 h 192"/>
                <a:gd name="T102" fmla="*/ 13 w 350"/>
                <a:gd name="T103" fmla="*/ 8 h 192"/>
                <a:gd name="T104" fmla="*/ 8 w 350"/>
                <a:gd name="T105" fmla="*/ 6 h 192"/>
                <a:gd name="T106" fmla="*/ 5 w 350"/>
                <a:gd name="T107" fmla="*/ 4 h 192"/>
                <a:gd name="T108" fmla="*/ 4 w 350"/>
                <a:gd name="T109" fmla="*/ 3 h 192"/>
                <a:gd name="T110" fmla="*/ 3 w 350"/>
                <a:gd name="T11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0" h="192">
                  <a:moveTo>
                    <a:pt x="350" y="192"/>
                  </a:moveTo>
                  <a:lnTo>
                    <a:pt x="292" y="192"/>
                  </a:lnTo>
                  <a:lnTo>
                    <a:pt x="292" y="184"/>
                  </a:lnTo>
                  <a:lnTo>
                    <a:pt x="257" y="184"/>
                  </a:lnTo>
                  <a:lnTo>
                    <a:pt x="257" y="179"/>
                  </a:lnTo>
                  <a:lnTo>
                    <a:pt x="244" y="179"/>
                  </a:lnTo>
                  <a:lnTo>
                    <a:pt x="244" y="177"/>
                  </a:lnTo>
                  <a:lnTo>
                    <a:pt x="242" y="177"/>
                  </a:lnTo>
                  <a:lnTo>
                    <a:pt x="242" y="172"/>
                  </a:lnTo>
                  <a:lnTo>
                    <a:pt x="228" y="172"/>
                  </a:lnTo>
                  <a:lnTo>
                    <a:pt x="228" y="169"/>
                  </a:lnTo>
                  <a:lnTo>
                    <a:pt x="208" y="169"/>
                  </a:lnTo>
                  <a:lnTo>
                    <a:pt x="208" y="166"/>
                  </a:lnTo>
                  <a:lnTo>
                    <a:pt x="206" y="166"/>
                  </a:lnTo>
                  <a:lnTo>
                    <a:pt x="206" y="163"/>
                  </a:lnTo>
                  <a:lnTo>
                    <a:pt x="196" y="163"/>
                  </a:lnTo>
                  <a:lnTo>
                    <a:pt x="196" y="160"/>
                  </a:lnTo>
                  <a:lnTo>
                    <a:pt x="185" y="160"/>
                  </a:lnTo>
                  <a:lnTo>
                    <a:pt x="185" y="156"/>
                  </a:lnTo>
                  <a:lnTo>
                    <a:pt x="181" y="156"/>
                  </a:lnTo>
                  <a:lnTo>
                    <a:pt x="181" y="153"/>
                  </a:lnTo>
                  <a:lnTo>
                    <a:pt x="179" y="153"/>
                  </a:lnTo>
                  <a:lnTo>
                    <a:pt x="179" y="151"/>
                  </a:lnTo>
                  <a:lnTo>
                    <a:pt x="170" y="151"/>
                  </a:lnTo>
                  <a:lnTo>
                    <a:pt x="170" y="149"/>
                  </a:lnTo>
                  <a:lnTo>
                    <a:pt x="167" y="149"/>
                  </a:lnTo>
                  <a:lnTo>
                    <a:pt x="167" y="147"/>
                  </a:lnTo>
                  <a:lnTo>
                    <a:pt x="161" y="147"/>
                  </a:lnTo>
                  <a:lnTo>
                    <a:pt x="161" y="142"/>
                  </a:lnTo>
                  <a:lnTo>
                    <a:pt x="157" y="142"/>
                  </a:lnTo>
                  <a:lnTo>
                    <a:pt x="157" y="140"/>
                  </a:lnTo>
                  <a:lnTo>
                    <a:pt x="152" y="140"/>
                  </a:lnTo>
                  <a:lnTo>
                    <a:pt x="152" y="138"/>
                  </a:lnTo>
                  <a:lnTo>
                    <a:pt x="148" y="138"/>
                  </a:lnTo>
                  <a:lnTo>
                    <a:pt x="148" y="135"/>
                  </a:lnTo>
                  <a:lnTo>
                    <a:pt x="146" y="135"/>
                  </a:lnTo>
                  <a:lnTo>
                    <a:pt x="146" y="130"/>
                  </a:lnTo>
                  <a:lnTo>
                    <a:pt x="139" y="130"/>
                  </a:lnTo>
                  <a:lnTo>
                    <a:pt x="139" y="128"/>
                  </a:lnTo>
                  <a:lnTo>
                    <a:pt x="136" y="128"/>
                  </a:lnTo>
                  <a:lnTo>
                    <a:pt x="136" y="125"/>
                  </a:lnTo>
                  <a:lnTo>
                    <a:pt x="133" y="125"/>
                  </a:lnTo>
                  <a:lnTo>
                    <a:pt x="133" y="122"/>
                  </a:lnTo>
                  <a:lnTo>
                    <a:pt x="132" y="122"/>
                  </a:lnTo>
                  <a:lnTo>
                    <a:pt x="132" y="118"/>
                  </a:lnTo>
                  <a:lnTo>
                    <a:pt x="130" y="118"/>
                  </a:lnTo>
                  <a:lnTo>
                    <a:pt x="130" y="113"/>
                  </a:lnTo>
                  <a:lnTo>
                    <a:pt x="128" y="113"/>
                  </a:lnTo>
                  <a:lnTo>
                    <a:pt x="128" y="107"/>
                  </a:lnTo>
                  <a:lnTo>
                    <a:pt x="126" y="107"/>
                  </a:lnTo>
                  <a:lnTo>
                    <a:pt x="126" y="105"/>
                  </a:lnTo>
                  <a:lnTo>
                    <a:pt x="112" y="105"/>
                  </a:lnTo>
                  <a:lnTo>
                    <a:pt x="112" y="99"/>
                  </a:lnTo>
                  <a:lnTo>
                    <a:pt x="110" y="99"/>
                  </a:lnTo>
                  <a:lnTo>
                    <a:pt x="110" y="97"/>
                  </a:lnTo>
                  <a:lnTo>
                    <a:pt x="107" y="97"/>
                  </a:lnTo>
                  <a:lnTo>
                    <a:pt x="107" y="95"/>
                  </a:lnTo>
                  <a:lnTo>
                    <a:pt x="106" y="95"/>
                  </a:lnTo>
                  <a:lnTo>
                    <a:pt x="106" y="91"/>
                  </a:lnTo>
                  <a:lnTo>
                    <a:pt x="97" y="91"/>
                  </a:lnTo>
                  <a:lnTo>
                    <a:pt x="97" y="88"/>
                  </a:lnTo>
                  <a:lnTo>
                    <a:pt x="96" y="88"/>
                  </a:lnTo>
                  <a:lnTo>
                    <a:pt x="96" y="84"/>
                  </a:lnTo>
                  <a:lnTo>
                    <a:pt x="94" y="84"/>
                  </a:lnTo>
                  <a:lnTo>
                    <a:pt x="94" y="79"/>
                  </a:lnTo>
                  <a:lnTo>
                    <a:pt x="87" y="79"/>
                  </a:lnTo>
                  <a:lnTo>
                    <a:pt x="87" y="76"/>
                  </a:lnTo>
                  <a:lnTo>
                    <a:pt x="85" y="76"/>
                  </a:lnTo>
                  <a:lnTo>
                    <a:pt x="85" y="73"/>
                  </a:lnTo>
                  <a:lnTo>
                    <a:pt x="81" y="73"/>
                  </a:lnTo>
                  <a:lnTo>
                    <a:pt x="81" y="70"/>
                  </a:lnTo>
                  <a:lnTo>
                    <a:pt x="80" y="70"/>
                  </a:lnTo>
                  <a:lnTo>
                    <a:pt x="80" y="66"/>
                  </a:lnTo>
                  <a:lnTo>
                    <a:pt x="80" y="65"/>
                  </a:lnTo>
                  <a:lnTo>
                    <a:pt x="73" y="65"/>
                  </a:lnTo>
                  <a:lnTo>
                    <a:pt x="73" y="61"/>
                  </a:lnTo>
                  <a:lnTo>
                    <a:pt x="67" y="61"/>
                  </a:lnTo>
                  <a:lnTo>
                    <a:pt x="67" y="55"/>
                  </a:lnTo>
                  <a:lnTo>
                    <a:pt x="65" y="55"/>
                  </a:lnTo>
                  <a:lnTo>
                    <a:pt x="65" y="52"/>
                  </a:lnTo>
                  <a:lnTo>
                    <a:pt x="62" y="52"/>
                  </a:lnTo>
                  <a:lnTo>
                    <a:pt x="62" y="47"/>
                  </a:lnTo>
                  <a:lnTo>
                    <a:pt x="60" y="47"/>
                  </a:lnTo>
                  <a:lnTo>
                    <a:pt x="60" y="45"/>
                  </a:lnTo>
                  <a:lnTo>
                    <a:pt x="59" y="45"/>
                  </a:lnTo>
                  <a:lnTo>
                    <a:pt x="59" y="42"/>
                  </a:lnTo>
                  <a:lnTo>
                    <a:pt x="57" y="42"/>
                  </a:lnTo>
                  <a:lnTo>
                    <a:pt x="57" y="40"/>
                  </a:lnTo>
                  <a:lnTo>
                    <a:pt x="54" y="40"/>
                  </a:lnTo>
                  <a:lnTo>
                    <a:pt x="54" y="36"/>
                  </a:lnTo>
                  <a:lnTo>
                    <a:pt x="39" y="36"/>
                  </a:lnTo>
                  <a:lnTo>
                    <a:pt x="39" y="32"/>
                  </a:lnTo>
                  <a:lnTo>
                    <a:pt x="35" y="32"/>
                  </a:lnTo>
                  <a:lnTo>
                    <a:pt x="35" y="28"/>
                  </a:lnTo>
                  <a:lnTo>
                    <a:pt x="34" y="28"/>
                  </a:lnTo>
                  <a:lnTo>
                    <a:pt x="34" y="23"/>
                  </a:lnTo>
                  <a:lnTo>
                    <a:pt x="26" y="23"/>
                  </a:lnTo>
                  <a:lnTo>
                    <a:pt x="26" y="20"/>
                  </a:lnTo>
                  <a:lnTo>
                    <a:pt x="24" y="20"/>
                  </a:lnTo>
                  <a:lnTo>
                    <a:pt x="24" y="15"/>
                  </a:lnTo>
                  <a:lnTo>
                    <a:pt x="15" y="15"/>
                  </a:lnTo>
                  <a:lnTo>
                    <a:pt x="15" y="12"/>
                  </a:lnTo>
                  <a:lnTo>
                    <a:pt x="13" y="12"/>
                  </a:lnTo>
                  <a:lnTo>
                    <a:pt x="13" y="8"/>
                  </a:lnTo>
                  <a:lnTo>
                    <a:pt x="8" y="8"/>
                  </a:lnTo>
                  <a:lnTo>
                    <a:pt x="8" y="6"/>
                  </a:lnTo>
                  <a:lnTo>
                    <a:pt x="5" y="6"/>
                  </a:lnTo>
                  <a:lnTo>
                    <a:pt x="5" y="4"/>
                  </a:lnTo>
                  <a:lnTo>
                    <a:pt x="4" y="4"/>
                  </a:lnTo>
                  <a:lnTo>
                    <a:pt x="4" y="3"/>
                  </a:lnTo>
                  <a:lnTo>
                    <a:pt x="3" y="3"/>
                  </a:lnTo>
                  <a:lnTo>
                    <a:pt x="3"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68" name="Straight Connector 67"/>
            <p:cNvCxnSpPr/>
            <p:nvPr/>
          </p:nvCxnSpPr>
          <p:spPr>
            <a:xfrm>
              <a:off x="4177942" y="2382918"/>
              <a:ext cx="360000"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69" name="Straight Connector 68"/>
            <p:cNvCxnSpPr/>
            <p:nvPr/>
          </p:nvCxnSpPr>
          <p:spPr>
            <a:xfrm>
              <a:off x="4177942" y="2718202"/>
              <a:ext cx="360000"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grpSp>
    </p:spTree>
    <p:extLst>
      <p:ext uri="{BB962C8B-B14F-4D97-AF65-F5344CB8AC3E}">
        <p14:creationId xmlns:p14="http://schemas.microsoft.com/office/powerpoint/2010/main" val="38617482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10876" cy="807720"/>
          </a:xfrm>
        </p:spPr>
        <p:txBody>
          <a:bodyPr/>
          <a:lstStyle/>
          <a:p>
            <a:r>
              <a:rPr lang="fr-FR" smtClean="0"/>
              <a:t>O-017: FOLFOXIRI plus bevacizumab (bev) suivi de maintenance par bev seul ou bev plus CT métronomique dans le CCRm: résultats définitifs de l’étude de phase II randomisée MOMA du GONO – Marmorino F, et al</a:t>
            </a:r>
            <a:endParaRPr lang="fr-FR"/>
          </a:p>
        </p:txBody>
      </p:sp>
      <p:sp>
        <p:nvSpPr>
          <p:cNvPr id="6" name="Content Placeholder 2"/>
          <p:cNvSpPr>
            <a:spLocks noGrp="1"/>
          </p:cNvSpPr>
          <p:nvPr>
            <p:ph idx="1"/>
          </p:nvPr>
        </p:nvSpPr>
        <p:spPr/>
        <p:txBody>
          <a:bodyPr/>
          <a:lstStyle/>
          <a:p>
            <a:pPr marL="0" indent="0">
              <a:buNone/>
            </a:pPr>
            <a:r>
              <a:rPr lang="fr-FR" b="1" dirty="0" smtClean="0"/>
              <a:t>Résultats </a:t>
            </a:r>
          </a:p>
          <a:p>
            <a:pPr marL="0" indent="0">
              <a:spcBef>
                <a:spcPts val="24000"/>
              </a:spcBef>
              <a:buNone/>
            </a:pPr>
            <a:r>
              <a:rPr lang="fr-FR" b="1" dirty="0" smtClean="0"/>
              <a:t>Conclusions</a:t>
            </a:r>
          </a:p>
          <a:p>
            <a:r>
              <a:rPr lang="fr-FR" b="1" dirty="0" smtClean="0"/>
              <a:t>Chez ces patients avec CCRm, après induction par FOLFOXIRI + bevacizumab l’ajout d’une chimiothérapie métronomique au bevacizumab en maintenance n’a pas amélioré la SSP </a:t>
            </a:r>
          </a:p>
          <a:p>
            <a:r>
              <a:rPr lang="fr-FR" b="1" dirty="0" smtClean="0"/>
              <a:t>La meilleure option de traitement de maintenance après une 1</a:t>
            </a:r>
            <a:r>
              <a:rPr lang="fr-FR" b="1" baseline="30000" dirty="0" smtClean="0"/>
              <a:t>e</a:t>
            </a:r>
            <a:r>
              <a:rPr lang="fr-FR" b="1" dirty="0" smtClean="0"/>
              <a:t> ligne comportant du bevacizumab reste le standard fluoropyrimidine + bevacizumab</a:t>
            </a:r>
            <a:endParaRPr lang="fr-FR" b="1" dirty="0"/>
          </a:p>
        </p:txBody>
      </p:sp>
      <p:sp>
        <p:nvSpPr>
          <p:cNvPr id="5" name="Text Placeholder 4"/>
          <p:cNvSpPr>
            <a:spLocks noGrp="1"/>
          </p:cNvSpPr>
          <p:nvPr>
            <p:ph type="body" sz="quarter" idx="11"/>
          </p:nvPr>
        </p:nvSpPr>
        <p:spPr/>
        <p:txBody>
          <a:bodyPr/>
          <a:lstStyle/>
          <a:p>
            <a:r>
              <a:rPr lang="fr-FR" smtClean="0"/>
              <a:t/>
            </a:r>
            <a:br>
              <a:rPr lang="fr-FR" smtClean="0"/>
            </a:br>
            <a:r>
              <a:rPr lang="fr-FR" smtClean="0"/>
              <a:t>Marmorino F, et al, Ann Oncol 2018;29(suppl 5):abstr O-017</a:t>
            </a:r>
            <a:endParaRPr lang="fr-FR"/>
          </a:p>
        </p:txBody>
      </p:sp>
      <p:graphicFrame>
        <p:nvGraphicFramePr>
          <p:cNvPr id="7" name="Tabella 4"/>
          <p:cNvGraphicFramePr>
            <a:graphicFrameLocks noGrp="1"/>
          </p:cNvGraphicFramePr>
          <p:nvPr>
            <p:extLst>
              <p:ext uri="{D42A27DB-BD31-4B8C-83A1-F6EECF244321}">
                <p14:modId xmlns:p14="http://schemas.microsoft.com/office/powerpoint/2010/main" val="151753129"/>
              </p:ext>
            </p:extLst>
          </p:nvPr>
        </p:nvGraphicFramePr>
        <p:xfrm>
          <a:off x="365124" y="1571107"/>
          <a:ext cx="4572636" cy="2929312"/>
        </p:xfrm>
        <a:graphic>
          <a:graphicData uri="http://schemas.openxmlformats.org/drawingml/2006/table">
            <a:tbl>
              <a:tblPr>
                <a:tableStyleId>{72833802-FEF1-4C79-8D5D-14CF1EAF98D9}</a:tableStyleId>
              </a:tblPr>
              <a:tblGrid>
                <a:gridCol w="1986582">
                  <a:extLst>
                    <a:ext uri="{9D8B030D-6E8A-4147-A177-3AD203B41FA5}">
                      <a16:colId xmlns:a16="http://schemas.microsoft.com/office/drawing/2014/main" val="20000"/>
                    </a:ext>
                  </a:extLst>
                </a:gridCol>
                <a:gridCol w="1702134">
                  <a:extLst>
                    <a:ext uri="{9D8B030D-6E8A-4147-A177-3AD203B41FA5}">
                      <a16:colId xmlns:a16="http://schemas.microsoft.com/office/drawing/2014/main" val="20001"/>
                    </a:ext>
                  </a:extLst>
                </a:gridCol>
                <a:gridCol w="883920">
                  <a:extLst>
                    <a:ext uri="{9D8B030D-6E8A-4147-A177-3AD203B41FA5}">
                      <a16:colId xmlns:a16="http://schemas.microsoft.com/office/drawing/2014/main" val="20002"/>
                    </a:ext>
                  </a:extLst>
                </a:gridCol>
              </a:tblGrid>
              <a:tr h="608213">
                <a:tc>
                  <a:txBody>
                    <a:bodyPr/>
                    <a:lstStyle/>
                    <a:p>
                      <a:pPr>
                        <a:lnSpc>
                          <a:spcPct val="100000"/>
                        </a:lnSpc>
                        <a:spcBef>
                          <a:spcPts val="0"/>
                        </a:spcBef>
                        <a:spcAft>
                          <a:spcPts val="0"/>
                        </a:spcAft>
                      </a:pPr>
                      <a:r>
                        <a:rPr lang="fr-FR" sz="1400" b="1" noProof="0" dirty="0" smtClean="0">
                          <a:solidFill>
                            <a:schemeClr val="tx2"/>
                          </a:solidFill>
                        </a:rPr>
                        <a:t>EIs grade 3/4 chez</a:t>
                      </a:r>
                      <a:r>
                        <a:rPr lang="fr-FR" sz="1400" b="1" baseline="0" noProof="0" dirty="0" smtClean="0">
                          <a:solidFill>
                            <a:schemeClr val="tx2"/>
                          </a:solidFill>
                        </a:rPr>
                        <a:t> </a:t>
                      </a:r>
                      <a:r>
                        <a:rPr lang="fr-FR" sz="1400" b="1" baseline="0" noProof="0" dirty="0" smtClean="0">
                          <a:solidFill>
                            <a:schemeClr val="tx2"/>
                          </a:solidFill>
                          <a:latin typeface="Arial" panose="020B0604020202020204" pitchFamily="34" charset="0"/>
                          <a:cs typeface="Arial" panose="020B0604020202020204" pitchFamily="34" charset="0"/>
                        </a:rPr>
                        <a:t>≥</a:t>
                      </a:r>
                      <a:r>
                        <a:rPr lang="fr-FR" sz="1400" b="1" baseline="0" noProof="0" dirty="0" smtClean="0">
                          <a:solidFill>
                            <a:schemeClr val="tx2"/>
                          </a:solidFill>
                          <a:latin typeface="+mn-lt"/>
                          <a:cs typeface="+mn-cs"/>
                        </a:rPr>
                        <a:t>5</a:t>
                      </a:r>
                      <a:r>
                        <a:rPr lang="fr-FR" sz="1400" b="1" baseline="0" noProof="0" dirty="0" smtClean="0">
                          <a:solidFill>
                            <a:schemeClr val="tx2"/>
                          </a:solidFill>
                        </a:rPr>
                        <a:t>% en phase d’induction, %</a:t>
                      </a:r>
                      <a:endParaRPr lang="fr-FR" sz="1400" b="1" noProof="0" dirty="0">
                        <a:solidFill>
                          <a:schemeClr val="tx2"/>
                        </a:solidFill>
                        <a:latin typeface="+mn-lt"/>
                        <a:ea typeface="Calibri"/>
                        <a:cs typeface="Times New Roman"/>
                      </a:endParaRPr>
                    </a:p>
                  </a:txBody>
                  <a:tcPr marL="68580" marR="68580" marT="0" marB="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ts val="0"/>
                        </a:spcAft>
                      </a:pPr>
                      <a:r>
                        <a:rPr lang="fr-FR" sz="1400" b="1" noProof="0" dirty="0" err="1" smtClean="0">
                          <a:solidFill>
                            <a:schemeClr val="tx2"/>
                          </a:solidFill>
                        </a:rPr>
                        <a:t>Bev</a:t>
                      </a:r>
                      <a:r>
                        <a:rPr lang="fr-FR" sz="1400" b="1" noProof="0" dirty="0" smtClean="0">
                          <a:solidFill>
                            <a:schemeClr val="tx2"/>
                          </a:solidFill>
                        </a:rPr>
                        <a:t> +</a:t>
                      </a:r>
                      <a:r>
                        <a:rPr lang="fr-FR" sz="1400" b="1" baseline="0" noProof="0" dirty="0" smtClean="0">
                          <a:solidFill>
                            <a:schemeClr val="tx2"/>
                          </a:solidFill>
                        </a:rPr>
                        <a:t> </a:t>
                      </a:r>
                      <a:r>
                        <a:rPr lang="fr-FR" sz="1400" b="1" baseline="0" noProof="0" dirty="0" err="1" smtClean="0">
                          <a:solidFill>
                            <a:schemeClr val="tx2"/>
                          </a:solidFill>
                        </a:rPr>
                        <a:t>metroCT</a:t>
                      </a:r>
                      <a:r>
                        <a:rPr lang="fr-FR" sz="1400" b="1" baseline="0" noProof="0" dirty="0" smtClean="0">
                          <a:solidFill>
                            <a:schemeClr val="tx2"/>
                          </a:solidFill>
                        </a:rPr>
                        <a:t> (n=116)</a:t>
                      </a:r>
                      <a:endParaRPr lang="fr-FR" sz="1400" b="1" noProof="0" dirty="0">
                        <a:solidFill>
                          <a:schemeClr val="tx2"/>
                        </a:solidFill>
                        <a:latin typeface="+mn-lt"/>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ts val="0"/>
                        </a:spcAft>
                      </a:pPr>
                      <a:r>
                        <a:rPr lang="fr-FR" sz="1400" b="1" noProof="0" smtClean="0">
                          <a:solidFill>
                            <a:schemeClr val="tx2"/>
                          </a:solidFill>
                        </a:rPr>
                        <a:t>Bev (n=115)</a:t>
                      </a:r>
                      <a:endParaRPr lang="fr-FR" sz="1400" b="1" noProof="0">
                        <a:solidFill>
                          <a:schemeClr val="tx2"/>
                        </a:solidFill>
                        <a:latin typeface="+mn-lt"/>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286154">
                <a:tc>
                  <a:txBody>
                    <a:bodyPr/>
                    <a:lstStyle/>
                    <a:p>
                      <a:pPr>
                        <a:lnSpc>
                          <a:spcPct val="100000"/>
                        </a:lnSpc>
                        <a:spcAft>
                          <a:spcPts val="0"/>
                        </a:spcAft>
                      </a:pPr>
                      <a:r>
                        <a:rPr lang="fr-FR" sz="1200" noProof="0" dirty="0" smtClean="0">
                          <a:solidFill>
                            <a:schemeClr val="tx1"/>
                          </a:solidFill>
                        </a:rPr>
                        <a:t>Vomissements</a:t>
                      </a:r>
                      <a:endParaRPr lang="fr-FR" sz="1200" noProof="0" dirty="0">
                        <a:solidFill>
                          <a:schemeClr val="tx1"/>
                        </a:solidFill>
                        <a:latin typeface="+mn-lt"/>
                        <a:ea typeface="Calibri"/>
                        <a:cs typeface="Times New Roman"/>
                      </a:endParaRPr>
                    </a:p>
                  </a:txBody>
                  <a:tcPr marL="68580" marR="68580" marT="0" marB="0" anchor="ctr">
                    <a:lnL w="9525" cap="flat" cmpd="sng" algn="ctr">
                      <a:noFill/>
                      <a:prstDash val="soli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200" noProof="0" smtClean="0">
                          <a:solidFill>
                            <a:schemeClr val="tx1"/>
                          </a:solidFill>
                        </a:rPr>
                        <a:t>6,1</a:t>
                      </a:r>
                      <a:endParaRPr lang="fr-FR" sz="1200" noProof="0">
                        <a:solidFill>
                          <a:schemeClr val="tx1"/>
                        </a:solidFill>
                        <a:latin typeface="+mn-lt"/>
                        <a:ea typeface="Calibri"/>
                        <a:cs typeface="Times New Roman"/>
                      </a:endParaRP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200" noProof="0" smtClean="0">
                          <a:solidFill>
                            <a:schemeClr val="tx1"/>
                          </a:solidFill>
                        </a:rPr>
                        <a:t>0,9</a:t>
                      </a:r>
                      <a:endParaRPr lang="fr-FR" sz="1200" noProof="0">
                        <a:solidFill>
                          <a:schemeClr val="tx1"/>
                        </a:solidFill>
                        <a:latin typeface="+mn-lt"/>
                        <a:ea typeface="Calibri"/>
                        <a:cs typeface="Times New Roman"/>
                      </a:endParaRP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2"/>
                  </a:ext>
                </a:extLst>
              </a:tr>
              <a:tr h="286154">
                <a:tc>
                  <a:txBody>
                    <a:bodyPr/>
                    <a:lstStyle/>
                    <a:p>
                      <a:pPr>
                        <a:lnSpc>
                          <a:spcPct val="100000"/>
                        </a:lnSpc>
                        <a:spcAft>
                          <a:spcPts val="0"/>
                        </a:spcAft>
                      </a:pPr>
                      <a:r>
                        <a:rPr lang="fr-FR" sz="1200" noProof="0" dirty="0" smtClean="0">
                          <a:solidFill>
                            <a:schemeClr val="tx1"/>
                          </a:solidFill>
                        </a:rPr>
                        <a:t>Diarrhée</a:t>
                      </a:r>
                      <a:endParaRPr lang="fr-FR" sz="1200" noProof="0" dirty="0">
                        <a:solidFill>
                          <a:schemeClr val="tx1"/>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200" noProof="0" dirty="0" smtClean="0">
                          <a:solidFill>
                            <a:schemeClr val="tx1"/>
                          </a:solidFill>
                        </a:rPr>
                        <a:t>15,6</a:t>
                      </a:r>
                      <a:endParaRPr lang="fr-FR" sz="1200" noProof="0" dirty="0">
                        <a:solidFill>
                          <a:schemeClr val="tx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200" noProof="0" smtClean="0">
                          <a:solidFill>
                            <a:schemeClr val="tx1"/>
                          </a:solidFill>
                        </a:rPr>
                        <a:t>11,1</a:t>
                      </a:r>
                      <a:endParaRPr lang="fr-FR" sz="1200" noProof="0">
                        <a:solidFill>
                          <a:schemeClr val="tx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286154">
                <a:tc>
                  <a:txBody>
                    <a:bodyPr/>
                    <a:lstStyle/>
                    <a:p>
                      <a:pPr>
                        <a:lnSpc>
                          <a:spcPct val="100000"/>
                        </a:lnSpc>
                        <a:spcAft>
                          <a:spcPts val="0"/>
                        </a:spcAft>
                      </a:pPr>
                      <a:r>
                        <a:rPr lang="fr-FR" sz="1200" noProof="0" dirty="0" smtClean="0">
                          <a:solidFill>
                            <a:schemeClr val="tx1"/>
                          </a:solidFill>
                          <a:latin typeface="+mn-lt"/>
                          <a:ea typeface="+mn-ea"/>
                          <a:cs typeface="+mn-cs"/>
                        </a:rPr>
                        <a:t>Neutropénie</a:t>
                      </a:r>
                      <a:endParaRPr lang="fr-FR" sz="1200" noProof="0" dirty="0">
                        <a:solidFill>
                          <a:schemeClr val="tx1"/>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200" noProof="0" dirty="0" smtClean="0">
                          <a:solidFill>
                            <a:schemeClr val="tx1"/>
                          </a:solidFill>
                        </a:rPr>
                        <a:t>50,4</a:t>
                      </a:r>
                      <a:endParaRPr lang="fr-FR" sz="1200" noProof="0" dirty="0">
                        <a:solidFill>
                          <a:schemeClr val="tx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200" noProof="0" dirty="0" smtClean="0">
                          <a:solidFill>
                            <a:schemeClr val="tx1"/>
                          </a:solidFill>
                        </a:rPr>
                        <a:t>59,5</a:t>
                      </a:r>
                      <a:endParaRPr lang="fr-FR" sz="1200" noProof="0" dirty="0">
                        <a:solidFill>
                          <a:schemeClr val="tx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6"/>
                  </a:ext>
                </a:extLst>
              </a:tr>
              <a:tr h="286154">
                <a:tc>
                  <a:txBody>
                    <a:bodyPr/>
                    <a:lstStyle/>
                    <a:p>
                      <a:pPr>
                        <a:lnSpc>
                          <a:spcPct val="100000"/>
                        </a:lnSpc>
                        <a:spcAft>
                          <a:spcPts val="0"/>
                        </a:spcAft>
                      </a:pPr>
                      <a:r>
                        <a:rPr lang="fr-FR" sz="1200" noProof="0" dirty="0" smtClean="0">
                          <a:solidFill>
                            <a:schemeClr val="tx1"/>
                          </a:solidFill>
                        </a:rPr>
                        <a:t>Neutropénie fébrile</a:t>
                      </a:r>
                      <a:endParaRPr lang="fr-FR" sz="1200" noProof="0" dirty="0">
                        <a:solidFill>
                          <a:schemeClr val="tx1"/>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200" noProof="0" dirty="0" smtClean="0">
                          <a:solidFill>
                            <a:schemeClr val="tx1"/>
                          </a:solidFill>
                          <a:latin typeface="+mn-lt"/>
                          <a:ea typeface="+mn-ea"/>
                          <a:cs typeface="+mn-cs"/>
                        </a:rPr>
                        <a:t>8,7</a:t>
                      </a:r>
                      <a:endParaRPr lang="fr-FR" sz="1200" noProof="0" dirty="0">
                        <a:solidFill>
                          <a:schemeClr val="tx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200" noProof="0" dirty="0" smtClean="0">
                          <a:solidFill>
                            <a:schemeClr val="tx1"/>
                          </a:solidFill>
                        </a:rPr>
                        <a:t>13,8</a:t>
                      </a:r>
                      <a:endParaRPr lang="fr-FR" sz="1200" noProof="0" dirty="0">
                        <a:solidFill>
                          <a:schemeClr val="tx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286154">
                <a:tc>
                  <a:txBody>
                    <a:bodyPr/>
                    <a:lstStyle/>
                    <a:p>
                      <a:pPr>
                        <a:lnSpc>
                          <a:spcPct val="100000"/>
                        </a:lnSpc>
                        <a:spcAft>
                          <a:spcPts val="0"/>
                        </a:spcAft>
                      </a:pPr>
                      <a:r>
                        <a:rPr lang="fr-FR" sz="1200" u="none" strike="noStrike" noProof="0" dirty="0" smtClean="0">
                          <a:solidFill>
                            <a:schemeClr val="tx1"/>
                          </a:solidFill>
                        </a:rPr>
                        <a:t>Asthénie</a:t>
                      </a:r>
                      <a:endParaRPr lang="fr-FR" sz="1200" noProof="0" dirty="0">
                        <a:solidFill>
                          <a:schemeClr val="tx1"/>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200" noProof="0" dirty="0" smtClean="0">
                          <a:solidFill>
                            <a:schemeClr val="tx1"/>
                          </a:solidFill>
                        </a:rPr>
                        <a:t>8,7</a:t>
                      </a:r>
                      <a:endParaRPr lang="fr-FR" sz="1200" noProof="0" dirty="0">
                        <a:solidFill>
                          <a:schemeClr val="tx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200" noProof="0" dirty="0" smtClean="0">
                          <a:solidFill>
                            <a:schemeClr val="tx1"/>
                          </a:solidFill>
                        </a:rPr>
                        <a:t>12,9</a:t>
                      </a:r>
                      <a:endParaRPr lang="fr-FR" sz="1200" noProof="0" dirty="0">
                        <a:solidFill>
                          <a:schemeClr val="tx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8"/>
                  </a:ext>
                </a:extLst>
              </a:tr>
              <a:tr h="286154">
                <a:tc>
                  <a:txBody>
                    <a:bodyPr/>
                    <a:lstStyle/>
                    <a:p>
                      <a:pPr>
                        <a:lnSpc>
                          <a:spcPct val="100000"/>
                        </a:lnSpc>
                        <a:spcAft>
                          <a:spcPts val="0"/>
                        </a:spcAft>
                      </a:pPr>
                      <a:r>
                        <a:rPr lang="fr-FR" sz="1200" noProof="0" dirty="0" smtClean="0">
                          <a:solidFill>
                            <a:schemeClr val="tx1"/>
                          </a:solidFill>
                        </a:rPr>
                        <a:t>Anorexie</a:t>
                      </a:r>
                      <a:endParaRPr lang="fr-FR" sz="1200" noProof="0" dirty="0">
                        <a:solidFill>
                          <a:schemeClr val="tx1"/>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200" noProof="0" dirty="0" smtClean="0">
                          <a:solidFill>
                            <a:schemeClr val="tx1"/>
                          </a:solidFill>
                        </a:rPr>
                        <a:t>6,1</a:t>
                      </a:r>
                      <a:endParaRPr lang="fr-FR" sz="1200" noProof="0" dirty="0">
                        <a:solidFill>
                          <a:schemeClr val="tx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200" noProof="0" dirty="0" smtClean="0">
                          <a:solidFill>
                            <a:schemeClr val="tx1"/>
                          </a:solidFill>
                        </a:rPr>
                        <a:t>4,3</a:t>
                      </a:r>
                      <a:endParaRPr lang="fr-FR" sz="1200" noProof="0" dirty="0">
                        <a:solidFill>
                          <a:schemeClr val="tx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r h="286154">
                <a:tc>
                  <a:txBody>
                    <a:bodyPr/>
                    <a:lstStyle/>
                    <a:p>
                      <a:pPr>
                        <a:lnSpc>
                          <a:spcPct val="100000"/>
                        </a:lnSpc>
                        <a:spcAft>
                          <a:spcPts val="0"/>
                        </a:spcAft>
                      </a:pPr>
                      <a:r>
                        <a:rPr lang="fr-FR" sz="1200" noProof="0" smtClean="0">
                          <a:solidFill>
                            <a:schemeClr val="tx1"/>
                          </a:solidFill>
                        </a:rPr>
                        <a:t>Hypertension</a:t>
                      </a:r>
                      <a:endParaRPr lang="fr-FR" sz="1200" noProof="0">
                        <a:solidFill>
                          <a:schemeClr val="tx1"/>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200" noProof="0" dirty="0" smtClean="0">
                          <a:solidFill>
                            <a:schemeClr val="tx1"/>
                          </a:solidFill>
                        </a:rPr>
                        <a:t>1,7</a:t>
                      </a:r>
                      <a:endParaRPr lang="fr-FR" sz="1200" noProof="0" dirty="0">
                        <a:solidFill>
                          <a:schemeClr val="tx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200" noProof="0" dirty="0" smtClean="0">
                          <a:solidFill>
                            <a:schemeClr val="tx1"/>
                          </a:solidFill>
                        </a:rPr>
                        <a:t>5,2</a:t>
                      </a:r>
                      <a:endParaRPr lang="fr-FR" sz="1200" noProof="0" dirty="0">
                        <a:solidFill>
                          <a:schemeClr val="tx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1"/>
                  </a:ext>
                </a:extLst>
              </a:tr>
              <a:tr h="286154">
                <a:tc>
                  <a:txBody>
                    <a:bodyPr/>
                    <a:lstStyle/>
                    <a:p>
                      <a:pPr>
                        <a:lnSpc>
                          <a:spcPct val="100000"/>
                        </a:lnSpc>
                        <a:spcAft>
                          <a:spcPts val="0"/>
                        </a:spcAft>
                      </a:pPr>
                      <a:r>
                        <a:rPr lang="fr-FR" sz="1200" noProof="0" dirty="0" smtClean="0">
                          <a:solidFill>
                            <a:schemeClr val="tx1"/>
                          </a:solidFill>
                        </a:rPr>
                        <a:t>Thrombose</a:t>
                      </a:r>
                      <a:r>
                        <a:rPr lang="fr-FR" sz="1200" baseline="0" noProof="0" dirty="0" smtClean="0">
                          <a:solidFill>
                            <a:schemeClr val="tx1"/>
                          </a:solidFill>
                        </a:rPr>
                        <a:t> veineuse</a:t>
                      </a:r>
                      <a:endParaRPr lang="fr-FR" sz="1200" noProof="0" dirty="0">
                        <a:solidFill>
                          <a:schemeClr val="tx1"/>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200" noProof="0" smtClean="0">
                          <a:solidFill>
                            <a:schemeClr val="tx1"/>
                          </a:solidFill>
                          <a:latin typeface="+mn-lt"/>
                          <a:ea typeface="+mn-ea"/>
                          <a:cs typeface="+mn-cs"/>
                        </a:rPr>
                        <a:t>5,2</a:t>
                      </a:r>
                      <a:endParaRPr lang="fr-FR" sz="1200" noProof="0">
                        <a:solidFill>
                          <a:schemeClr val="tx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200" noProof="0" dirty="0" smtClean="0">
                          <a:solidFill>
                            <a:schemeClr val="tx1"/>
                          </a:solidFill>
                        </a:rPr>
                        <a:t>1,7</a:t>
                      </a:r>
                      <a:endParaRPr lang="fr-FR" sz="1200" noProof="0" dirty="0">
                        <a:solidFill>
                          <a:schemeClr val="tx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2"/>
                  </a:ext>
                </a:extLst>
              </a:tr>
            </a:tbl>
          </a:graphicData>
        </a:graphic>
      </p:graphicFrame>
      <p:graphicFrame>
        <p:nvGraphicFramePr>
          <p:cNvPr id="8" name="Tabella 4"/>
          <p:cNvGraphicFramePr>
            <a:graphicFrameLocks noGrp="1"/>
          </p:cNvGraphicFramePr>
          <p:nvPr>
            <p:extLst>
              <p:ext uri="{D42A27DB-BD31-4B8C-83A1-F6EECF244321}">
                <p14:modId xmlns:p14="http://schemas.microsoft.com/office/powerpoint/2010/main" val="3159663013"/>
              </p:ext>
            </p:extLst>
          </p:nvPr>
        </p:nvGraphicFramePr>
        <p:xfrm>
          <a:off x="5059044" y="1571107"/>
          <a:ext cx="3947796" cy="1285182"/>
        </p:xfrm>
        <a:graphic>
          <a:graphicData uri="http://schemas.openxmlformats.org/drawingml/2006/table">
            <a:tbl>
              <a:tblPr>
                <a:tableStyleId>{72833802-FEF1-4C79-8D5D-14CF1EAF98D9}</a:tableStyleId>
              </a:tblPr>
              <a:tblGrid>
                <a:gridCol w="1722756">
                  <a:extLst>
                    <a:ext uri="{9D8B030D-6E8A-4147-A177-3AD203B41FA5}">
                      <a16:colId xmlns:a16="http://schemas.microsoft.com/office/drawing/2014/main" val="20000"/>
                    </a:ext>
                  </a:extLst>
                </a:gridCol>
                <a:gridCol w="1417320">
                  <a:extLst>
                    <a:ext uri="{9D8B030D-6E8A-4147-A177-3AD203B41FA5}">
                      <a16:colId xmlns:a16="http://schemas.microsoft.com/office/drawing/2014/main" val="20001"/>
                    </a:ext>
                  </a:extLst>
                </a:gridCol>
                <a:gridCol w="807720">
                  <a:extLst>
                    <a:ext uri="{9D8B030D-6E8A-4147-A177-3AD203B41FA5}">
                      <a16:colId xmlns:a16="http://schemas.microsoft.com/office/drawing/2014/main" val="20002"/>
                    </a:ext>
                  </a:extLst>
                </a:gridCol>
              </a:tblGrid>
              <a:tr h="212787">
                <a:tc>
                  <a:txBody>
                    <a:bodyPr/>
                    <a:lstStyle/>
                    <a:p>
                      <a:pPr>
                        <a:lnSpc>
                          <a:spcPct val="100000"/>
                        </a:lnSpc>
                        <a:spcBef>
                          <a:spcPts val="0"/>
                        </a:spcBef>
                        <a:spcAft>
                          <a:spcPts val="0"/>
                        </a:spcAft>
                      </a:pPr>
                      <a:r>
                        <a:rPr lang="fr-FR" sz="1400" b="1" noProof="0" dirty="0" smtClean="0">
                          <a:solidFill>
                            <a:schemeClr val="tx2"/>
                          </a:solidFill>
                        </a:rPr>
                        <a:t>EIs grade 3/4</a:t>
                      </a:r>
                      <a:r>
                        <a:rPr lang="fr-FR" sz="1400" b="1" baseline="0" noProof="0" dirty="0" smtClean="0">
                          <a:solidFill>
                            <a:schemeClr val="tx2"/>
                          </a:solidFill>
                        </a:rPr>
                        <a:t> en maintenance, %</a:t>
                      </a:r>
                      <a:endParaRPr lang="fr-FR" sz="1400" b="1" noProof="0" dirty="0">
                        <a:solidFill>
                          <a:schemeClr val="tx2"/>
                        </a:solidFill>
                        <a:latin typeface="+mn-lt"/>
                        <a:ea typeface="Calibri"/>
                        <a:cs typeface="Times New Roman"/>
                      </a:endParaRPr>
                    </a:p>
                  </a:txBody>
                  <a:tcPr marL="68580" marR="68580" marT="0" marB="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ts val="0"/>
                        </a:spcAft>
                      </a:pPr>
                      <a:r>
                        <a:rPr lang="fr-FR" sz="1400" b="1" noProof="0" dirty="0" err="1" smtClean="0">
                          <a:solidFill>
                            <a:schemeClr val="tx2"/>
                          </a:solidFill>
                        </a:rPr>
                        <a:t>Bev</a:t>
                      </a:r>
                      <a:r>
                        <a:rPr lang="fr-FR" sz="1400" b="1" noProof="0" dirty="0" smtClean="0">
                          <a:solidFill>
                            <a:schemeClr val="tx2"/>
                          </a:solidFill>
                        </a:rPr>
                        <a:t> +</a:t>
                      </a:r>
                      <a:r>
                        <a:rPr lang="fr-FR" sz="1400" b="1" baseline="0" noProof="0" dirty="0" smtClean="0">
                          <a:solidFill>
                            <a:schemeClr val="tx2"/>
                          </a:solidFill>
                        </a:rPr>
                        <a:t> </a:t>
                      </a:r>
                      <a:r>
                        <a:rPr lang="fr-FR" sz="1400" b="1" baseline="0" noProof="0" dirty="0" err="1" smtClean="0">
                          <a:solidFill>
                            <a:schemeClr val="tx2"/>
                          </a:solidFill>
                        </a:rPr>
                        <a:t>metroCT</a:t>
                      </a:r>
                      <a:r>
                        <a:rPr lang="fr-FR" sz="1400" b="1" baseline="0" noProof="0" dirty="0" smtClean="0">
                          <a:solidFill>
                            <a:schemeClr val="tx2"/>
                          </a:solidFill>
                        </a:rPr>
                        <a:t> (n=78)</a:t>
                      </a:r>
                      <a:endParaRPr lang="fr-FR" sz="1400" b="1" noProof="0" dirty="0">
                        <a:solidFill>
                          <a:schemeClr val="tx2"/>
                        </a:solidFill>
                        <a:latin typeface="+mn-lt"/>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ts val="0"/>
                        </a:spcAft>
                      </a:pPr>
                      <a:r>
                        <a:rPr lang="fr-FR" sz="1400" b="1" noProof="0" smtClean="0">
                          <a:solidFill>
                            <a:schemeClr val="tx2"/>
                          </a:solidFill>
                        </a:rPr>
                        <a:t>Bev (n=88)</a:t>
                      </a:r>
                      <a:endParaRPr lang="fr-FR" sz="1400" b="1" noProof="0">
                        <a:solidFill>
                          <a:schemeClr val="tx2"/>
                        </a:solidFill>
                        <a:latin typeface="+mn-lt"/>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286154">
                <a:tc>
                  <a:txBody>
                    <a:bodyPr/>
                    <a:lstStyle/>
                    <a:p>
                      <a:pPr>
                        <a:lnSpc>
                          <a:spcPct val="100000"/>
                        </a:lnSpc>
                        <a:spcAft>
                          <a:spcPts val="0"/>
                        </a:spcAft>
                      </a:pPr>
                      <a:r>
                        <a:rPr lang="fr-FR" sz="1200" noProof="0" dirty="0" smtClean="0">
                          <a:solidFill>
                            <a:schemeClr val="tx1"/>
                          </a:solidFill>
                          <a:latin typeface="+mn-lt"/>
                          <a:ea typeface="+mn-ea"/>
                          <a:cs typeface="+mn-cs"/>
                        </a:rPr>
                        <a:t>Neutropénie</a:t>
                      </a:r>
                      <a:endParaRPr lang="fr-FR" sz="1200" noProof="0" dirty="0">
                        <a:solidFill>
                          <a:schemeClr val="tx1"/>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200" noProof="0" dirty="0" smtClean="0">
                          <a:solidFill>
                            <a:schemeClr val="tx1"/>
                          </a:solidFill>
                        </a:rPr>
                        <a:t>3,9</a:t>
                      </a:r>
                      <a:endParaRPr lang="fr-FR" sz="1200" noProof="0" dirty="0">
                        <a:solidFill>
                          <a:schemeClr val="tx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200" noProof="0" dirty="0" smtClean="0">
                          <a:solidFill>
                            <a:schemeClr val="tx1"/>
                          </a:solidFill>
                        </a:rPr>
                        <a:t>0</a:t>
                      </a:r>
                      <a:endParaRPr lang="fr-FR" sz="1200" noProof="0" dirty="0">
                        <a:solidFill>
                          <a:schemeClr val="tx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6"/>
                  </a:ext>
                </a:extLst>
              </a:tr>
              <a:tr h="286154">
                <a:tc>
                  <a:txBody>
                    <a:bodyPr/>
                    <a:lstStyle/>
                    <a:p>
                      <a:pPr>
                        <a:lnSpc>
                          <a:spcPct val="100000"/>
                        </a:lnSpc>
                        <a:spcAft>
                          <a:spcPts val="0"/>
                        </a:spcAft>
                      </a:pPr>
                      <a:r>
                        <a:rPr lang="fr-FR" sz="1200" noProof="0" dirty="0" smtClean="0">
                          <a:solidFill>
                            <a:schemeClr val="tx1"/>
                          </a:solidFill>
                          <a:latin typeface="+mn-lt"/>
                          <a:ea typeface="Calibri"/>
                          <a:cs typeface="Times New Roman"/>
                        </a:rPr>
                        <a:t>Syndrome</a:t>
                      </a:r>
                      <a:r>
                        <a:rPr lang="fr-FR" sz="1200" baseline="0" noProof="0" dirty="0" smtClean="0">
                          <a:solidFill>
                            <a:schemeClr val="tx1"/>
                          </a:solidFill>
                          <a:latin typeface="+mn-lt"/>
                          <a:ea typeface="Calibri"/>
                          <a:cs typeface="Times New Roman"/>
                        </a:rPr>
                        <a:t> main pied</a:t>
                      </a:r>
                      <a:endParaRPr lang="fr-FR" sz="1200" noProof="0" dirty="0">
                        <a:solidFill>
                          <a:schemeClr val="tx1"/>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200" noProof="0" dirty="0" smtClean="0">
                          <a:solidFill>
                            <a:schemeClr val="tx1"/>
                          </a:solidFill>
                          <a:latin typeface="+mn-lt"/>
                          <a:ea typeface="+mn-ea"/>
                          <a:cs typeface="+mn-cs"/>
                        </a:rPr>
                        <a:t>9,1</a:t>
                      </a:r>
                      <a:endParaRPr lang="fr-FR" sz="1200" noProof="0" dirty="0">
                        <a:solidFill>
                          <a:schemeClr val="tx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200" noProof="0" dirty="0" smtClean="0">
                          <a:solidFill>
                            <a:schemeClr val="tx1"/>
                          </a:solidFill>
                          <a:latin typeface="+mn-lt"/>
                          <a:ea typeface="+mn-ea"/>
                          <a:cs typeface="+mn-cs"/>
                        </a:rPr>
                        <a:t>0</a:t>
                      </a:r>
                      <a:endParaRPr lang="fr-FR" sz="1200" noProof="0" dirty="0">
                        <a:solidFill>
                          <a:schemeClr val="tx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286154">
                <a:tc>
                  <a:txBody>
                    <a:bodyPr/>
                    <a:lstStyle/>
                    <a:p>
                      <a:pPr>
                        <a:lnSpc>
                          <a:spcPct val="100000"/>
                        </a:lnSpc>
                        <a:spcAft>
                          <a:spcPts val="0"/>
                        </a:spcAft>
                      </a:pPr>
                      <a:r>
                        <a:rPr lang="fr-FR" sz="1200" noProof="0" smtClean="0">
                          <a:solidFill>
                            <a:schemeClr val="tx1"/>
                          </a:solidFill>
                        </a:rPr>
                        <a:t>Hypertension</a:t>
                      </a:r>
                      <a:endParaRPr lang="fr-FR" sz="1200" noProof="0">
                        <a:solidFill>
                          <a:schemeClr val="tx1"/>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200" noProof="0" smtClean="0">
                          <a:solidFill>
                            <a:schemeClr val="tx1"/>
                          </a:solidFill>
                        </a:rPr>
                        <a:t>3,9</a:t>
                      </a:r>
                      <a:endParaRPr lang="fr-FR" sz="1200" noProof="0">
                        <a:solidFill>
                          <a:schemeClr val="tx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200" noProof="0" dirty="0" smtClean="0">
                          <a:solidFill>
                            <a:schemeClr val="tx1"/>
                          </a:solidFill>
                        </a:rPr>
                        <a:t>4,5</a:t>
                      </a:r>
                      <a:endParaRPr lang="fr-FR" sz="1200" noProof="0" dirty="0">
                        <a:solidFill>
                          <a:schemeClr val="tx1"/>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114851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fr-FR" dirty="0" smtClean="0"/>
              <a:t>O-020: Activité du larotrectinib chez les patients avec tumeurs malignes </a:t>
            </a:r>
            <a:r>
              <a:rPr lang="fr-FR" dirty="0" err="1" smtClean="0"/>
              <a:t>gastrointestinales</a:t>
            </a:r>
            <a:r>
              <a:rPr lang="fr-FR" dirty="0" smtClean="0"/>
              <a:t> et fusion TRK – </a:t>
            </a:r>
            <a:r>
              <a:rPr lang="fr-FR" dirty="0" err="1" smtClean="0"/>
              <a:t>Nathenson</a:t>
            </a:r>
            <a:r>
              <a:rPr lang="fr-FR" dirty="0" smtClean="0"/>
              <a:t> M, et al</a:t>
            </a:r>
            <a:endParaRPr lang="fr-FR" dirty="0"/>
          </a:p>
        </p:txBody>
      </p:sp>
      <p:sp>
        <p:nvSpPr>
          <p:cNvPr id="5" name="Text Placeholder 4"/>
          <p:cNvSpPr>
            <a:spLocks noGrp="1"/>
          </p:cNvSpPr>
          <p:nvPr>
            <p:ph type="body" sz="quarter" idx="11"/>
          </p:nvPr>
        </p:nvSpPr>
        <p:spPr>
          <a:xfrm>
            <a:off x="4414604" y="6096000"/>
            <a:ext cx="4364272" cy="487363"/>
          </a:xfrm>
        </p:spPr>
        <p:txBody>
          <a:bodyPr/>
          <a:lstStyle/>
          <a:p>
            <a:r>
              <a:rPr lang="fr-FR" smtClean="0"/>
              <a:t/>
            </a:r>
            <a:br>
              <a:rPr lang="fr-FR" smtClean="0"/>
            </a:br>
            <a:r>
              <a:rPr lang="fr-FR" smtClean="0"/>
              <a:t>Nathenson M, et al, Ann Oncol 2018;29(suppl 5):abstr O-020 </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fr-FR" b="1" dirty="0" smtClean="0"/>
              <a:t>Objectif</a:t>
            </a:r>
          </a:p>
          <a:p>
            <a:r>
              <a:rPr lang="fr-FR" dirty="0" smtClean="0"/>
              <a:t>Evaluer l’efficacité et la tolérance du larotrectinib (inhibiteur de TRK) chez des patients avec tumeurs malignes gastro-intestinales porteuses de fusion TRK à partir des données poolées de trois essais évaluant le larotrectinib chez des patients avec tumeur solide</a:t>
            </a:r>
            <a:endParaRPr lang="fr-FR" dirty="0"/>
          </a:p>
        </p:txBody>
      </p:sp>
      <p:sp>
        <p:nvSpPr>
          <p:cNvPr id="23" name="Text Placeholder 3"/>
          <p:cNvSpPr>
            <a:spLocks noGrp="1"/>
          </p:cNvSpPr>
          <p:nvPr>
            <p:ph type="body" sz="quarter" idx="10"/>
          </p:nvPr>
        </p:nvSpPr>
        <p:spPr>
          <a:xfrm>
            <a:off x="365125" y="6096000"/>
            <a:ext cx="3897079" cy="487363"/>
          </a:xfrm>
        </p:spPr>
        <p:txBody>
          <a:bodyPr/>
          <a:lstStyle/>
          <a:p>
            <a:r>
              <a:rPr lang="fr-FR" dirty="0" smtClean="0"/>
              <a:t>*Colon, GIST, vésicule biliaire, tractus biliaire, appendice ou pancréas</a:t>
            </a:r>
            <a:endParaRPr lang="fr-FR" dirty="0"/>
          </a:p>
        </p:txBody>
      </p:sp>
      <p:sp>
        <p:nvSpPr>
          <p:cNvPr id="8" name="Rectangle 9"/>
          <p:cNvSpPr txBox="1">
            <a:spLocks noChangeArrowheads="1"/>
          </p:cNvSpPr>
          <p:nvPr/>
        </p:nvSpPr>
        <p:spPr bwMode="auto">
          <a:xfrm>
            <a:off x="365124" y="5156012"/>
            <a:ext cx="4130676" cy="98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Meilleure réponse globale (RECIST v1,1)</a:t>
            </a:r>
          </a:p>
          <a:p>
            <a:endParaRPr lang="fr-FR" kern="0" dirty="0"/>
          </a:p>
        </p:txBody>
      </p:sp>
      <p:sp>
        <p:nvSpPr>
          <p:cNvPr id="9" name="Content Placeholder 26"/>
          <p:cNvSpPr txBox="1">
            <a:spLocks/>
          </p:cNvSpPr>
          <p:nvPr/>
        </p:nvSpPr>
        <p:spPr>
          <a:xfrm>
            <a:off x="4648200" y="5156012"/>
            <a:ext cx="4130675" cy="98032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Durée de réponse, SSP, tolérance</a:t>
            </a:r>
            <a:endParaRPr lang="fr-FR" kern="0" dirty="0"/>
          </a:p>
        </p:txBody>
      </p:sp>
      <p:sp>
        <p:nvSpPr>
          <p:cNvPr id="10" name="AutoShape 12"/>
          <p:cNvSpPr>
            <a:spLocks noChangeArrowheads="1"/>
          </p:cNvSpPr>
          <p:nvPr/>
        </p:nvSpPr>
        <p:spPr bwMode="auto">
          <a:xfrm>
            <a:off x="4266666" y="3140599"/>
            <a:ext cx="2561167" cy="1125247"/>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Larotrectinib</a:t>
            </a:r>
            <a:r>
              <a:rPr kumimoji="0" lang="fr-FR"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100 mg 2x/j /4S</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1" name="AutoShape 19"/>
          <p:cNvCxnSpPr>
            <a:cxnSpLocks noChangeShapeType="1"/>
            <a:stCxn id="14" idx="3"/>
            <a:endCxn id="10" idx="1"/>
          </p:cNvCxnSpPr>
          <p:nvPr/>
        </p:nvCxnSpPr>
        <p:spPr bwMode="auto">
          <a:xfrm>
            <a:off x="3664014" y="3703222"/>
            <a:ext cx="602652" cy="1"/>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a:stCxn id="10" idx="3"/>
            <a:endCxn id="13" idx="1"/>
          </p:cNvCxnSpPr>
          <p:nvPr/>
        </p:nvCxnSpPr>
        <p:spPr bwMode="auto">
          <a:xfrm flipV="1">
            <a:off x="6827833" y="3703222"/>
            <a:ext cx="548327" cy="1"/>
          </a:xfrm>
          <a:prstGeom prst="straightConnector1">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7376160" y="2948842"/>
            <a:ext cx="1645920" cy="1508760"/>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Traitement après progression possible si bénéfices</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4" name="AutoShape 9"/>
          <p:cNvSpPr>
            <a:spLocks noChangeArrowheads="1"/>
          </p:cNvSpPr>
          <p:nvPr/>
        </p:nvSpPr>
        <p:spPr bwMode="auto">
          <a:xfrm>
            <a:off x="344324" y="2564192"/>
            <a:ext cx="3319690" cy="22780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smtClean="0">
                <a:solidFill>
                  <a:srgbClr val="FFFFFF"/>
                </a:solidFill>
                <a:ea typeface="SimSun" pitchFamily="2" charset="-122"/>
              </a:rPr>
              <a:t>Fusions TRK</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Inclusion dans une étude de</a:t>
            </a:r>
            <a:r>
              <a:rPr kumimoji="0" lang="fr-FR" altLang="zh-CN" sz="1800" b="0" i="0" u="none" strike="noStrike" kern="1200" cap="none" spc="0" normalizeH="0" noProof="0" dirty="0" smtClean="0">
                <a:ln>
                  <a:noFill/>
                </a:ln>
                <a:solidFill>
                  <a:srgbClr val="FFFFFF"/>
                </a:solidFill>
                <a:effectLst/>
                <a:uLnTx/>
                <a:uFillTx/>
                <a:ea typeface="SimSun" pitchFamily="2" charset="-122"/>
              </a:rPr>
              <a:t> phase </a:t>
            </a:r>
            <a:r>
              <a:rPr lang="fr-FR" altLang="zh-CN" dirty="0" smtClean="0">
                <a:solidFill>
                  <a:srgbClr val="FFFFFF"/>
                </a:solidFill>
                <a:ea typeface="SimSun" pitchFamily="2" charset="-122"/>
              </a:rPr>
              <a:t>I</a:t>
            </a:r>
            <a:r>
              <a:rPr kumimoji="0" lang="fr-FR" altLang="zh-CN" sz="1800" b="0" i="0" u="none" strike="noStrike" kern="1200" cap="none" spc="0" normalizeH="0" noProof="0" dirty="0" smtClean="0">
                <a:ln>
                  <a:noFill/>
                </a:ln>
                <a:solidFill>
                  <a:srgbClr val="FFFFFF"/>
                </a:solidFill>
                <a:effectLst/>
                <a:uLnTx/>
                <a:uFillTx/>
                <a:ea typeface="SimSun" pitchFamily="2" charset="-122"/>
              </a:rPr>
              <a:t>, phase I/II(SCOUT) ou une étude basket de phase II (NAVIGATE)</a:t>
            </a:r>
            <a:endParaRPr kumimoji="0" lang="fr-FR" altLang="zh-CN" sz="1800" b="0" i="0" u="none" strike="noStrike" kern="1200" cap="none" spc="0" normalizeH="0" baseline="0" noProof="0" dirty="0" smtClean="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(n=55; 12 tumeurs GI*)</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spTree>
    <p:extLst>
      <p:ext uri="{BB962C8B-B14F-4D97-AF65-F5344CB8AC3E}">
        <p14:creationId xmlns:p14="http://schemas.microsoft.com/office/powerpoint/2010/main" val="31520945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fr-FR" dirty="0" smtClean="0"/>
              <a:t>O-020: Activité du larotrectinib chez les patients avec tumeurs malignes </a:t>
            </a:r>
            <a:r>
              <a:rPr lang="fr-FR" dirty="0" err="1" smtClean="0"/>
              <a:t>gastrointestinales</a:t>
            </a:r>
            <a:r>
              <a:rPr lang="fr-FR" dirty="0" smtClean="0"/>
              <a:t> et fusion TRK – </a:t>
            </a:r>
            <a:r>
              <a:rPr lang="fr-FR" dirty="0" err="1" smtClean="0"/>
              <a:t>Nathenson</a:t>
            </a:r>
            <a:r>
              <a:rPr lang="fr-FR" dirty="0" smtClean="0"/>
              <a:t> M, et al</a:t>
            </a:r>
            <a:endParaRPr lang="fr-FR" dirty="0"/>
          </a:p>
        </p:txBody>
      </p:sp>
      <p:sp>
        <p:nvSpPr>
          <p:cNvPr id="5" name="Text Placeholder 4"/>
          <p:cNvSpPr>
            <a:spLocks noGrp="1"/>
          </p:cNvSpPr>
          <p:nvPr>
            <p:ph type="body" sz="quarter" idx="11"/>
          </p:nvPr>
        </p:nvSpPr>
        <p:spPr>
          <a:xfrm>
            <a:off x="4414604" y="6096000"/>
            <a:ext cx="4364272" cy="487363"/>
          </a:xfrm>
        </p:spPr>
        <p:txBody>
          <a:bodyPr/>
          <a:lstStyle/>
          <a:p>
            <a:r>
              <a:rPr lang="fr-FR" smtClean="0"/>
              <a:t/>
            </a:r>
            <a:br>
              <a:rPr lang="fr-FR" smtClean="0"/>
            </a:br>
            <a:r>
              <a:rPr lang="fr-FR" smtClean="0"/>
              <a:t>Nathenson M, et al, Ann Oncol 2018;29(suppl 5):abstr O-020 </a:t>
            </a:r>
            <a:endParaRPr lang="fr-F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fr-FR" b="1" smtClean="0"/>
              <a:t>Résultats</a:t>
            </a:r>
            <a:endParaRPr lang="fr-FR" b="1"/>
          </a:p>
        </p:txBody>
      </p:sp>
      <p:sp>
        <p:nvSpPr>
          <p:cNvPr id="23" name="Text Placeholder 3"/>
          <p:cNvSpPr>
            <a:spLocks noGrp="1"/>
          </p:cNvSpPr>
          <p:nvPr>
            <p:ph type="body" sz="quarter" idx="10"/>
          </p:nvPr>
        </p:nvSpPr>
        <p:spPr>
          <a:xfrm>
            <a:off x="365125" y="6096000"/>
            <a:ext cx="4130675" cy="487363"/>
          </a:xfrm>
        </p:spPr>
        <p:txBody>
          <a:bodyPr/>
          <a:lstStyle/>
          <a:p>
            <a:r>
              <a:rPr lang="fr-FR" dirty="0" smtClean="0"/>
              <a:t>*Un patient initialement diagnostiqué avec GIST avait en fait un sarcome des tissus mous </a:t>
            </a:r>
            <a:r>
              <a:rPr lang="fr-FR" dirty="0" err="1" smtClean="0"/>
              <a:t>périrectal</a:t>
            </a:r>
            <a:r>
              <a:rPr lang="fr-FR" dirty="0" smtClean="0"/>
              <a:t> indifférencié</a:t>
            </a:r>
            <a:endParaRPr lang="fr-FR" baseline="30000" dirty="0"/>
          </a:p>
        </p:txBody>
      </p:sp>
      <p:sp>
        <p:nvSpPr>
          <p:cNvPr id="7" name="TextBox 6"/>
          <p:cNvSpPr txBox="1"/>
          <p:nvPr/>
        </p:nvSpPr>
        <p:spPr>
          <a:xfrm flipH="1">
            <a:off x="870240" y="1820127"/>
            <a:ext cx="3120442" cy="369332"/>
          </a:xfrm>
          <a:prstGeom prst="rect">
            <a:avLst/>
          </a:prstGeom>
          <a:noFill/>
        </p:spPr>
        <p:txBody>
          <a:bodyPr wrap="square" rtlCol="0">
            <a:spAutoFit/>
          </a:bodyPr>
          <a:lstStyle/>
          <a:p>
            <a:pPr algn="ctr"/>
            <a:r>
              <a:rPr lang="fr-FR" b="1" dirty="0" smtClean="0"/>
              <a:t>Meilleure réponse globale</a:t>
            </a:r>
            <a:endParaRPr lang="fr-FR" b="1" dirty="0"/>
          </a:p>
        </p:txBody>
      </p:sp>
      <p:sp>
        <p:nvSpPr>
          <p:cNvPr id="9" name="TextBox 8"/>
          <p:cNvSpPr txBox="1"/>
          <p:nvPr/>
        </p:nvSpPr>
        <p:spPr>
          <a:xfrm flipH="1">
            <a:off x="5198855" y="1820127"/>
            <a:ext cx="3120442" cy="369332"/>
          </a:xfrm>
          <a:prstGeom prst="rect">
            <a:avLst/>
          </a:prstGeom>
          <a:noFill/>
        </p:spPr>
        <p:txBody>
          <a:bodyPr wrap="square" rtlCol="0">
            <a:spAutoFit/>
          </a:bodyPr>
          <a:lstStyle/>
          <a:p>
            <a:pPr algn="ctr"/>
            <a:r>
              <a:rPr lang="fr-FR" b="1" dirty="0" smtClean="0"/>
              <a:t>Durée de réponse</a:t>
            </a:r>
            <a:endParaRPr lang="fr-FR" b="1" dirty="0"/>
          </a:p>
        </p:txBody>
      </p:sp>
      <p:cxnSp>
        <p:nvCxnSpPr>
          <p:cNvPr id="10" name="Straight Connector 9"/>
          <p:cNvCxnSpPr/>
          <p:nvPr/>
        </p:nvCxnSpPr>
        <p:spPr>
          <a:xfrm>
            <a:off x="894009" y="2604742"/>
            <a:ext cx="0" cy="211347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7057" y="2848359"/>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7057" y="3112097"/>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7057" y="3643660"/>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07057" y="3910282"/>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7057" y="4168250"/>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07057" y="4720038"/>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07057" y="2612333"/>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9437" y="4436050"/>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874689" y="3435981"/>
            <a:ext cx="2417248" cy="369332"/>
          </a:xfrm>
          <a:prstGeom prst="rect">
            <a:avLst/>
          </a:prstGeom>
          <a:noFill/>
        </p:spPr>
        <p:txBody>
          <a:bodyPr wrap="none" rtlCol="0">
            <a:spAutoFit/>
          </a:bodyPr>
          <a:lstStyle/>
          <a:p>
            <a:pPr algn="ctr"/>
            <a:r>
              <a:rPr lang="fr-FR" sz="900" dirty="0" smtClean="0">
                <a:latin typeface="Arial" panose="020B0604020202020204" pitchFamily="34" charset="0"/>
                <a:cs typeface="Arial" panose="020B0604020202020204" pitchFamily="34" charset="0"/>
              </a:rPr>
              <a:t>Variation maximale des plus</a:t>
            </a:r>
            <a:br>
              <a:rPr lang="fr-FR" sz="900" dirty="0" smtClean="0">
                <a:latin typeface="Arial" panose="020B0604020202020204" pitchFamily="34" charset="0"/>
                <a:cs typeface="Arial" panose="020B0604020202020204" pitchFamily="34" charset="0"/>
              </a:rPr>
            </a:br>
            <a:r>
              <a:rPr lang="fr-FR" sz="900" dirty="0" smtClean="0">
                <a:latin typeface="Arial" panose="020B0604020202020204" pitchFamily="34" charset="0"/>
                <a:cs typeface="Arial" panose="020B0604020202020204" pitchFamily="34" charset="0"/>
              </a:rPr>
              <a:t> grandes lésions par rapport à l’inclusion, %</a:t>
            </a:r>
            <a:endParaRPr lang="fr-FR" sz="900" dirty="0">
              <a:latin typeface="Arial" panose="020B0604020202020204" pitchFamily="34" charset="0"/>
              <a:cs typeface="Arial" panose="020B0604020202020204" pitchFamily="34" charset="0"/>
            </a:endParaRPr>
          </a:p>
        </p:txBody>
      </p:sp>
      <p:sp>
        <p:nvSpPr>
          <p:cNvPr id="20" name="TextBox 19"/>
          <p:cNvSpPr txBox="1"/>
          <p:nvPr/>
        </p:nvSpPr>
        <p:spPr>
          <a:xfrm>
            <a:off x="536917" y="2494444"/>
            <a:ext cx="31290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60</a:t>
            </a:r>
            <a:endParaRPr lang="fr-FR" sz="900">
              <a:latin typeface="Arial" panose="020B0604020202020204" pitchFamily="34" charset="0"/>
              <a:cs typeface="Arial" panose="020B0604020202020204" pitchFamily="34" charset="0"/>
            </a:endParaRPr>
          </a:p>
        </p:txBody>
      </p:sp>
      <p:sp>
        <p:nvSpPr>
          <p:cNvPr id="21" name="TextBox 20"/>
          <p:cNvSpPr txBox="1"/>
          <p:nvPr/>
        </p:nvSpPr>
        <p:spPr>
          <a:xfrm>
            <a:off x="536917" y="2740743"/>
            <a:ext cx="31290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40</a:t>
            </a:r>
            <a:endParaRPr lang="fr-FR" sz="900">
              <a:latin typeface="Arial" panose="020B0604020202020204" pitchFamily="34" charset="0"/>
              <a:cs typeface="Arial" panose="020B0604020202020204" pitchFamily="34" charset="0"/>
            </a:endParaRPr>
          </a:p>
        </p:txBody>
      </p:sp>
      <p:sp>
        <p:nvSpPr>
          <p:cNvPr id="22" name="TextBox 21"/>
          <p:cNvSpPr txBox="1"/>
          <p:nvPr/>
        </p:nvSpPr>
        <p:spPr>
          <a:xfrm>
            <a:off x="536917" y="2991511"/>
            <a:ext cx="31290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20</a:t>
            </a:r>
            <a:endParaRPr lang="fr-FR" sz="900">
              <a:latin typeface="Arial" panose="020B0604020202020204" pitchFamily="34" charset="0"/>
              <a:cs typeface="Arial" panose="020B0604020202020204" pitchFamily="34" charset="0"/>
            </a:endParaRPr>
          </a:p>
        </p:txBody>
      </p:sp>
      <p:sp>
        <p:nvSpPr>
          <p:cNvPr id="24" name="TextBox 23"/>
          <p:cNvSpPr txBox="1"/>
          <p:nvPr/>
        </p:nvSpPr>
        <p:spPr>
          <a:xfrm>
            <a:off x="601037" y="3268427"/>
            <a:ext cx="24878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0</a:t>
            </a:r>
            <a:endParaRPr lang="fr-FR" sz="900">
              <a:latin typeface="Arial" panose="020B0604020202020204" pitchFamily="34" charset="0"/>
              <a:cs typeface="Arial" panose="020B0604020202020204" pitchFamily="34" charset="0"/>
            </a:endParaRPr>
          </a:p>
        </p:txBody>
      </p:sp>
      <p:sp>
        <p:nvSpPr>
          <p:cNvPr id="25" name="TextBox 24"/>
          <p:cNvSpPr txBox="1"/>
          <p:nvPr/>
        </p:nvSpPr>
        <p:spPr>
          <a:xfrm>
            <a:off x="472797" y="3522422"/>
            <a:ext cx="37702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–20</a:t>
            </a:r>
            <a:endParaRPr lang="fr-FR" sz="900">
              <a:latin typeface="Arial" panose="020B0604020202020204" pitchFamily="34" charset="0"/>
              <a:cs typeface="Arial" panose="020B0604020202020204" pitchFamily="34" charset="0"/>
            </a:endParaRPr>
          </a:p>
        </p:txBody>
      </p:sp>
      <p:sp>
        <p:nvSpPr>
          <p:cNvPr id="26" name="TextBox 25"/>
          <p:cNvSpPr txBox="1"/>
          <p:nvPr/>
        </p:nvSpPr>
        <p:spPr>
          <a:xfrm>
            <a:off x="472797" y="3789249"/>
            <a:ext cx="37702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–40</a:t>
            </a:r>
            <a:endParaRPr lang="fr-FR" sz="900">
              <a:latin typeface="Arial" panose="020B0604020202020204" pitchFamily="34" charset="0"/>
              <a:cs typeface="Arial" panose="020B0604020202020204" pitchFamily="34" charset="0"/>
            </a:endParaRPr>
          </a:p>
        </p:txBody>
      </p:sp>
      <p:sp>
        <p:nvSpPr>
          <p:cNvPr id="27" name="TextBox 26"/>
          <p:cNvSpPr txBox="1"/>
          <p:nvPr/>
        </p:nvSpPr>
        <p:spPr>
          <a:xfrm>
            <a:off x="472797" y="4051974"/>
            <a:ext cx="37702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–60</a:t>
            </a:r>
            <a:endParaRPr lang="fr-FR" sz="900">
              <a:latin typeface="Arial" panose="020B0604020202020204" pitchFamily="34" charset="0"/>
              <a:cs typeface="Arial" panose="020B0604020202020204" pitchFamily="34" charset="0"/>
            </a:endParaRPr>
          </a:p>
        </p:txBody>
      </p:sp>
      <p:sp>
        <p:nvSpPr>
          <p:cNvPr id="28" name="TextBox 27"/>
          <p:cNvSpPr txBox="1"/>
          <p:nvPr/>
        </p:nvSpPr>
        <p:spPr>
          <a:xfrm>
            <a:off x="408677" y="4594862"/>
            <a:ext cx="44114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–100</a:t>
            </a:r>
            <a:endParaRPr lang="fr-FR" sz="900">
              <a:latin typeface="Arial" panose="020B0604020202020204" pitchFamily="34" charset="0"/>
              <a:cs typeface="Arial" panose="020B0604020202020204" pitchFamily="34" charset="0"/>
            </a:endParaRPr>
          </a:p>
        </p:txBody>
      </p:sp>
      <p:sp>
        <p:nvSpPr>
          <p:cNvPr id="29" name="TextBox 28"/>
          <p:cNvSpPr txBox="1"/>
          <p:nvPr/>
        </p:nvSpPr>
        <p:spPr>
          <a:xfrm>
            <a:off x="475177" y="4319774"/>
            <a:ext cx="37702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–80</a:t>
            </a:r>
            <a:endParaRPr lang="fr-FR" sz="900">
              <a:latin typeface="Arial" panose="020B0604020202020204" pitchFamily="34" charset="0"/>
              <a:cs typeface="Arial" panose="020B0604020202020204" pitchFamily="34" charset="0"/>
            </a:endParaRPr>
          </a:p>
        </p:txBody>
      </p:sp>
      <p:grpSp>
        <p:nvGrpSpPr>
          <p:cNvPr id="30" name="Group 29"/>
          <p:cNvGrpSpPr/>
          <p:nvPr/>
        </p:nvGrpSpPr>
        <p:grpSpPr>
          <a:xfrm>
            <a:off x="1258057" y="2431737"/>
            <a:ext cx="2915030" cy="432741"/>
            <a:chOff x="2024811" y="2164733"/>
            <a:chExt cx="2915030" cy="432741"/>
          </a:xfrm>
        </p:grpSpPr>
        <p:sp>
          <p:nvSpPr>
            <p:cNvPr id="31" name="TextBox 30"/>
            <p:cNvSpPr txBox="1"/>
            <p:nvPr/>
          </p:nvSpPr>
          <p:spPr>
            <a:xfrm>
              <a:off x="2123471" y="2164733"/>
              <a:ext cx="1013719" cy="246221"/>
            </a:xfrm>
            <a:prstGeom prst="rect">
              <a:avLst/>
            </a:prstGeom>
            <a:noFill/>
          </p:spPr>
          <p:txBody>
            <a:bodyPr wrap="none" rtlCol="0">
              <a:spAutoFit/>
            </a:bodyPr>
            <a:lstStyle/>
            <a:p>
              <a:r>
                <a:rPr lang="fr-FR" sz="1000" dirty="0" smtClean="0"/>
                <a:t>Tractus biliaire</a:t>
              </a:r>
              <a:endParaRPr lang="fr-FR" sz="1000" dirty="0"/>
            </a:p>
          </p:txBody>
        </p:sp>
        <p:sp>
          <p:nvSpPr>
            <p:cNvPr id="32" name="TextBox 31"/>
            <p:cNvSpPr txBox="1"/>
            <p:nvPr/>
          </p:nvSpPr>
          <p:spPr>
            <a:xfrm>
              <a:off x="3254039" y="2164733"/>
              <a:ext cx="785793" cy="246221"/>
            </a:xfrm>
            <a:prstGeom prst="rect">
              <a:avLst/>
            </a:prstGeom>
            <a:noFill/>
          </p:spPr>
          <p:txBody>
            <a:bodyPr wrap="none" rtlCol="0">
              <a:spAutoFit/>
            </a:bodyPr>
            <a:lstStyle/>
            <a:p>
              <a:r>
                <a:rPr lang="fr-FR" sz="1000" dirty="0" smtClean="0"/>
                <a:t>Appendice</a:t>
              </a:r>
              <a:endParaRPr lang="fr-FR" sz="1000" dirty="0"/>
            </a:p>
          </p:txBody>
        </p:sp>
        <p:sp>
          <p:nvSpPr>
            <p:cNvPr id="33" name="TextBox 32"/>
            <p:cNvSpPr txBox="1"/>
            <p:nvPr/>
          </p:nvSpPr>
          <p:spPr>
            <a:xfrm>
              <a:off x="4251250" y="2164733"/>
              <a:ext cx="518091" cy="246221"/>
            </a:xfrm>
            <a:prstGeom prst="rect">
              <a:avLst/>
            </a:prstGeom>
            <a:noFill/>
          </p:spPr>
          <p:txBody>
            <a:bodyPr wrap="none" rtlCol="0">
              <a:spAutoFit/>
            </a:bodyPr>
            <a:lstStyle/>
            <a:p>
              <a:r>
                <a:rPr lang="fr-FR" sz="1000" dirty="0" smtClean="0"/>
                <a:t>Colon</a:t>
              </a:r>
              <a:endParaRPr lang="fr-FR" sz="1000" dirty="0"/>
            </a:p>
          </p:txBody>
        </p:sp>
        <p:sp>
          <p:nvSpPr>
            <p:cNvPr id="34" name="Rectangle 33"/>
            <p:cNvSpPr/>
            <p:nvPr/>
          </p:nvSpPr>
          <p:spPr>
            <a:xfrm>
              <a:off x="2024811" y="2211217"/>
              <a:ext cx="153252" cy="15325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4134185" y="2211217"/>
              <a:ext cx="153252" cy="153252"/>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3136642" y="2211217"/>
              <a:ext cx="153252" cy="1532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TextBox 36"/>
            <p:cNvSpPr txBox="1"/>
            <p:nvPr/>
          </p:nvSpPr>
          <p:spPr>
            <a:xfrm>
              <a:off x="2125743" y="2351253"/>
              <a:ext cx="726431" cy="246221"/>
            </a:xfrm>
            <a:prstGeom prst="rect">
              <a:avLst/>
            </a:prstGeom>
            <a:noFill/>
          </p:spPr>
          <p:txBody>
            <a:bodyPr wrap="none" rtlCol="0">
              <a:spAutoFit/>
            </a:bodyPr>
            <a:lstStyle/>
            <a:p>
              <a:r>
                <a:rPr lang="fr-FR" sz="1000" dirty="0"/>
                <a:t>P</a:t>
              </a:r>
              <a:r>
                <a:rPr lang="fr-FR" sz="1000" dirty="0" smtClean="0"/>
                <a:t>ancréas</a:t>
              </a:r>
              <a:endParaRPr lang="fr-FR" sz="1000" dirty="0"/>
            </a:p>
          </p:txBody>
        </p:sp>
        <p:sp>
          <p:nvSpPr>
            <p:cNvPr id="38" name="TextBox 37"/>
            <p:cNvSpPr txBox="1"/>
            <p:nvPr/>
          </p:nvSpPr>
          <p:spPr>
            <a:xfrm>
              <a:off x="3254039" y="2351253"/>
              <a:ext cx="482824" cy="246221"/>
            </a:xfrm>
            <a:prstGeom prst="rect">
              <a:avLst/>
            </a:prstGeom>
            <a:noFill/>
          </p:spPr>
          <p:txBody>
            <a:bodyPr wrap="none" rtlCol="0">
              <a:spAutoFit/>
            </a:bodyPr>
            <a:lstStyle/>
            <a:p>
              <a:r>
                <a:rPr lang="fr-FR" sz="1000" dirty="0" smtClean="0"/>
                <a:t>GIST</a:t>
              </a:r>
              <a:endParaRPr lang="fr-FR" sz="1000" dirty="0"/>
            </a:p>
          </p:txBody>
        </p:sp>
        <p:sp>
          <p:nvSpPr>
            <p:cNvPr id="39" name="TextBox 38"/>
            <p:cNvSpPr txBox="1"/>
            <p:nvPr/>
          </p:nvSpPr>
          <p:spPr>
            <a:xfrm>
              <a:off x="4270455" y="2351253"/>
              <a:ext cx="669386" cy="246221"/>
            </a:xfrm>
            <a:prstGeom prst="rect">
              <a:avLst/>
            </a:prstGeom>
            <a:noFill/>
          </p:spPr>
          <p:txBody>
            <a:bodyPr wrap="none" rtlCol="0">
              <a:spAutoFit/>
            </a:bodyPr>
            <a:lstStyle/>
            <a:p>
              <a:r>
                <a:rPr lang="fr-FR" sz="1000" dirty="0" smtClean="0"/>
                <a:t>Vésicule</a:t>
              </a:r>
              <a:endParaRPr lang="fr-FR" sz="1000" dirty="0"/>
            </a:p>
          </p:txBody>
        </p:sp>
        <p:sp>
          <p:nvSpPr>
            <p:cNvPr id="40" name="Rectangle 39"/>
            <p:cNvSpPr/>
            <p:nvPr/>
          </p:nvSpPr>
          <p:spPr>
            <a:xfrm>
              <a:off x="2027083" y="2397737"/>
              <a:ext cx="153252" cy="153252"/>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4136457" y="2397737"/>
              <a:ext cx="153252" cy="153252"/>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3138914" y="2397737"/>
              <a:ext cx="153252" cy="153252"/>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3" name="Rectangle 42"/>
          <p:cNvSpPr/>
          <p:nvPr/>
        </p:nvSpPr>
        <p:spPr>
          <a:xfrm rot="10800000">
            <a:off x="948912" y="3070427"/>
            <a:ext cx="216000" cy="32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rot="10800000">
            <a:off x="1227659" y="3232427"/>
            <a:ext cx="216000" cy="1532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1510229" y="3391075"/>
            <a:ext cx="216000" cy="7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p:nvSpPr>
        <p:spPr>
          <a:xfrm>
            <a:off x="1777437" y="3391075"/>
            <a:ext cx="216000" cy="28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2351725" y="3391716"/>
            <a:ext cx="216000" cy="50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3212621" y="3391716"/>
            <a:ext cx="216000" cy="93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p:cNvSpPr/>
          <p:nvPr/>
        </p:nvSpPr>
        <p:spPr>
          <a:xfrm>
            <a:off x="2070063" y="3391075"/>
            <a:ext cx="216000" cy="432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2656004" y="3391075"/>
            <a:ext cx="216000" cy="68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2946025" y="3391075"/>
            <a:ext cx="216000" cy="75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3816086" y="3391075"/>
            <a:ext cx="216000" cy="12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4112931" y="3395838"/>
            <a:ext cx="216000" cy="136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a:off x="3513484" y="3391075"/>
            <a:ext cx="216000" cy="1044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TextBox 54"/>
          <p:cNvSpPr txBox="1"/>
          <p:nvPr/>
        </p:nvSpPr>
        <p:spPr>
          <a:xfrm>
            <a:off x="1124932" y="4643602"/>
            <a:ext cx="1997161" cy="784830"/>
          </a:xfrm>
          <a:prstGeom prst="rect">
            <a:avLst/>
          </a:prstGeom>
          <a:noFill/>
        </p:spPr>
        <p:txBody>
          <a:bodyPr wrap="none" rtlCol="0">
            <a:spAutoFit/>
          </a:bodyPr>
          <a:lstStyle/>
          <a:p>
            <a:r>
              <a:rPr lang="fr-FR" sz="900" dirty="0" smtClean="0"/>
              <a:t>Taux de réponse objective (IC95%)</a:t>
            </a:r>
          </a:p>
          <a:p>
            <a:pPr marL="92075"/>
            <a:r>
              <a:rPr lang="fr-FR" sz="900" dirty="0" smtClean="0"/>
              <a:t>Réponse partielle</a:t>
            </a:r>
          </a:p>
          <a:p>
            <a:pPr marL="92075"/>
            <a:r>
              <a:rPr lang="fr-FR" sz="900" dirty="0" smtClean="0"/>
              <a:t>Réponse complète</a:t>
            </a:r>
          </a:p>
          <a:p>
            <a:r>
              <a:rPr lang="fr-FR" sz="900" dirty="0" smtClean="0"/>
              <a:t>Maladie stable</a:t>
            </a:r>
          </a:p>
          <a:p>
            <a:r>
              <a:rPr lang="fr-FR" sz="900" dirty="0" smtClean="0"/>
              <a:t>Progression</a:t>
            </a:r>
            <a:endParaRPr lang="fr-FR" sz="900" dirty="0"/>
          </a:p>
        </p:txBody>
      </p:sp>
      <p:sp>
        <p:nvSpPr>
          <p:cNvPr id="56" name="TextBox 55"/>
          <p:cNvSpPr txBox="1"/>
          <p:nvPr/>
        </p:nvSpPr>
        <p:spPr>
          <a:xfrm>
            <a:off x="3083588" y="4643602"/>
            <a:ext cx="415498" cy="784830"/>
          </a:xfrm>
          <a:prstGeom prst="rect">
            <a:avLst/>
          </a:prstGeom>
          <a:noFill/>
        </p:spPr>
        <p:txBody>
          <a:bodyPr wrap="none" rtlCol="0">
            <a:spAutoFit/>
          </a:bodyPr>
          <a:lstStyle/>
          <a:p>
            <a:pPr algn="ctr"/>
            <a:r>
              <a:rPr lang="fr-FR" sz="900" smtClean="0"/>
              <a:t>67%</a:t>
            </a:r>
          </a:p>
          <a:p>
            <a:pPr algn="ctr"/>
            <a:r>
              <a:rPr lang="fr-FR" sz="900" smtClean="0"/>
              <a:t>7</a:t>
            </a:r>
          </a:p>
          <a:p>
            <a:pPr algn="ctr"/>
            <a:r>
              <a:rPr lang="fr-FR" sz="900" smtClean="0"/>
              <a:t>1</a:t>
            </a:r>
          </a:p>
          <a:p>
            <a:pPr algn="ctr"/>
            <a:r>
              <a:rPr lang="fr-FR" sz="900" smtClean="0"/>
              <a:t>3</a:t>
            </a:r>
          </a:p>
          <a:p>
            <a:pPr algn="ctr"/>
            <a:r>
              <a:rPr lang="fr-FR" sz="900" smtClean="0"/>
              <a:t>1</a:t>
            </a:r>
            <a:endParaRPr lang="fr-FR" sz="900"/>
          </a:p>
        </p:txBody>
      </p:sp>
      <p:cxnSp>
        <p:nvCxnSpPr>
          <p:cNvPr id="57" name="Straight Connector 56"/>
          <p:cNvCxnSpPr/>
          <p:nvPr/>
        </p:nvCxnSpPr>
        <p:spPr>
          <a:xfrm>
            <a:off x="807057" y="3385692"/>
            <a:ext cx="3722707" cy="873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4610281" y="2577548"/>
            <a:ext cx="4377863" cy="2934837"/>
            <a:chOff x="2323830" y="2396466"/>
            <a:chExt cx="4377863" cy="3033872"/>
          </a:xfrm>
        </p:grpSpPr>
        <p:grpSp>
          <p:nvGrpSpPr>
            <p:cNvPr id="59" name="Group 58"/>
            <p:cNvGrpSpPr/>
            <p:nvPr/>
          </p:nvGrpSpPr>
          <p:grpSpPr>
            <a:xfrm>
              <a:off x="2703523" y="2396466"/>
              <a:ext cx="3817838" cy="2177961"/>
              <a:chOff x="925515" y="2448720"/>
              <a:chExt cx="3817838" cy="2177961"/>
            </a:xfrm>
          </p:grpSpPr>
          <p:sp>
            <p:nvSpPr>
              <p:cNvPr id="72" name="Freeform 7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73" name="Line 12"/>
              <p:cNvSpPr>
                <a:spLocks noChangeShapeType="1"/>
              </p:cNvSpPr>
              <p:nvPr/>
            </p:nvSpPr>
            <p:spPr bwMode="auto">
              <a:xfrm>
                <a:off x="343127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74" name="Line 13"/>
              <p:cNvSpPr>
                <a:spLocks noChangeShapeType="1"/>
              </p:cNvSpPr>
              <p:nvPr/>
            </p:nvSpPr>
            <p:spPr bwMode="auto">
              <a:xfrm>
                <a:off x="257141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75" name="Line 14"/>
              <p:cNvSpPr>
                <a:spLocks noChangeShapeType="1"/>
              </p:cNvSpPr>
              <p:nvPr/>
            </p:nvSpPr>
            <p:spPr bwMode="auto">
              <a:xfrm>
                <a:off x="430647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76" name="Line 15"/>
              <p:cNvSpPr>
                <a:spLocks noChangeShapeType="1"/>
              </p:cNvSpPr>
              <p:nvPr/>
            </p:nvSpPr>
            <p:spPr bwMode="auto">
              <a:xfrm>
                <a:off x="386728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77"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78" name="Line 18"/>
              <p:cNvSpPr>
                <a:spLocks noChangeShapeType="1"/>
              </p:cNvSpPr>
              <p:nvPr/>
            </p:nvSpPr>
            <p:spPr bwMode="auto">
              <a:xfrm>
                <a:off x="214686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79" name="Line 19"/>
              <p:cNvSpPr>
                <a:spLocks noChangeShapeType="1"/>
              </p:cNvSpPr>
              <p:nvPr/>
            </p:nvSpPr>
            <p:spPr bwMode="auto">
              <a:xfrm>
                <a:off x="172707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80" name="Line 20"/>
              <p:cNvSpPr>
                <a:spLocks noChangeShapeType="1"/>
              </p:cNvSpPr>
              <p:nvPr/>
            </p:nvSpPr>
            <p:spPr bwMode="auto">
              <a:xfrm>
                <a:off x="131349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81"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82" name="Line 12"/>
              <p:cNvSpPr>
                <a:spLocks noChangeShapeType="1"/>
              </p:cNvSpPr>
              <p:nvPr/>
            </p:nvSpPr>
            <p:spPr bwMode="auto">
              <a:xfrm>
                <a:off x="3002054" y="4534606"/>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grpSp>
        <p:sp>
          <p:nvSpPr>
            <p:cNvPr id="60" name="TextBox 59"/>
            <p:cNvSpPr txBox="1"/>
            <p:nvPr/>
          </p:nvSpPr>
          <p:spPr>
            <a:xfrm>
              <a:off x="3376963" y="4751248"/>
              <a:ext cx="2494192" cy="286346"/>
            </a:xfrm>
            <a:prstGeom prst="rect">
              <a:avLst/>
            </a:prstGeom>
            <a:noFill/>
          </p:spPr>
          <p:txBody>
            <a:bodyPr wrap="none" rtlCol="0">
              <a:spAutoFit/>
            </a:bodyPr>
            <a:lstStyle/>
            <a:p>
              <a:pPr algn="ctr" fontAlgn="base">
                <a:spcBef>
                  <a:spcPct val="0"/>
                </a:spcBef>
                <a:spcAft>
                  <a:spcPct val="0"/>
                </a:spcAft>
              </a:pPr>
              <a:r>
                <a:rPr lang="fr-FR" sz="1200" dirty="0" smtClean="0"/>
                <a:t>Durée globale de traitement, mois</a:t>
              </a:r>
              <a:endParaRPr lang="fr-FR" sz="1200" dirty="0"/>
            </a:p>
          </p:txBody>
        </p:sp>
        <p:sp>
          <p:nvSpPr>
            <p:cNvPr id="61" name="TextBox 60"/>
            <p:cNvSpPr txBox="1"/>
            <p:nvPr/>
          </p:nvSpPr>
          <p:spPr>
            <a:xfrm>
              <a:off x="2573250" y="4522748"/>
              <a:ext cx="270251" cy="286346"/>
            </a:xfrm>
            <a:prstGeom prst="rect">
              <a:avLst/>
            </a:prstGeom>
            <a:noFill/>
          </p:spPr>
          <p:txBody>
            <a:bodyPr wrap="none" rtlCol="0" anchor="t" anchorCtr="0">
              <a:spAutoFit/>
            </a:bodyPr>
            <a:lstStyle/>
            <a:p>
              <a:pPr algn="ctr"/>
              <a:r>
                <a:rPr lang="fr-FR" sz="1200" smtClean="0"/>
                <a:t>0</a:t>
              </a:r>
              <a:endParaRPr lang="fr-FR" sz="1200"/>
            </a:p>
          </p:txBody>
        </p:sp>
        <p:sp>
          <p:nvSpPr>
            <p:cNvPr id="62" name="TextBox 61"/>
            <p:cNvSpPr txBox="1"/>
            <p:nvPr/>
          </p:nvSpPr>
          <p:spPr>
            <a:xfrm>
              <a:off x="2956373" y="4522748"/>
              <a:ext cx="269626" cy="286346"/>
            </a:xfrm>
            <a:prstGeom prst="rect">
              <a:avLst/>
            </a:prstGeom>
            <a:noFill/>
          </p:spPr>
          <p:txBody>
            <a:bodyPr wrap="none" rtlCol="0" anchor="t" anchorCtr="0">
              <a:spAutoFit/>
            </a:bodyPr>
            <a:lstStyle/>
            <a:p>
              <a:pPr algn="ctr"/>
              <a:r>
                <a:rPr lang="fr-FR" sz="1200" smtClean="0"/>
                <a:t>3</a:t>
              </a:r>
              <a:endParaRPr lang="fr-FR" sz="1200"/>
            </a:p>
          </p:txBody>
        </p:sp>
        <p:sp>
          <p:nvSpPr>
            <p:cNvPr id="63" name="TextBox 62"/>
            <p:cNvSpPr txBox="1"/>
            <p:nvPr/>
          </p:nvSpPr>
          <p:spPr>
            <a:xfrm>
              <a:off x="3372104" y="4522748"/>
              <a:ext cx="269626" cy="286346"/>
            </a:xfrm>
            <a:prstGeom prst="rect">
              <a:avLst/>
            </a:prstGeom>
            <a:noFill/>
          </p:spPr>
          <p:txBody>
            <a:bodyPr wrap="none" rtlCol="0" anchor="t" anchorCtr="0">
              <a:spAutoFit/>
            </a:bodyPr>
            <a:lstStyle/>
            <a:p>
              <a:pPr algn="ctr"/>
              <a:r>
                <a:rPr lang="fr-FR" sz="1200" smtClean="0"/>
                <a:t>6</a:t>
              </a:r>
              <a:endParaRPr lang="fr-FR" sz="1200"/>
            </a:p>
          </p:txBody>
        </p:sp>
        <p:sp>
          <p:nvSpPr>
            <p:cNvPr id="64" name="TextBox 63"/>
            <p:cNvSpPr txBox="1"/>
            <p:nvPr/>
          </p:nvSpPr>
          <p:spPr>
            <a:xfrm>
              <a:off x="3798809" y="4522748"/>
              <a:ext cx="269626" cy="286346"/>
            </a:xfrm>
            <a:prstGeom prst="rect">
              <a:avLst/>
            </a:prstGeom>
            <a:noFill/>
          </p:spPr>
          <p:txBody>
            <a:bodyPr wrap="none" rtlCol="0" anchor="t" anchorCtr="0">
              <a:spAutoFit/>
            </a:bodyPr>
            <a:lstStyle/>
            <a:p>
              <a:pPr algn="ctr"/>
              <a:r>
                <a:rPr lang="fr-FR" sz="1200" smtClean="0"/>
                <a:t>9</a:t>
              </a:r>
              <a:endParaRPr lang="fr-FR" sz="1200"/>
            </a:p>
          </p:txBody>
        </p:sp>
        <p:sp>
          <p:nvSpPr>
            <p:cNvPr id="65" name="TextBox 64"/>
            <p:cNvSpPr txBox="1"/>
            <p:nvPr/>
          </p:nvSpPr>
          <p:spPr>
            <a:xfrm>
              <a:off x="4168405" y="4522748"/>
              <a:ext cx="354584" cy="286346"/>
            </a:xfrm>
            <a:prstGeom prst="rect">
              <a:avLst/>
            </a:prstGeom>
            <a:noFill/>
          </p:spPr>
          <p:txBody>
            <a:bodyPr wrap="none" rtlCol="0" anchor="t" anchorCtr="0">
              <a:spAutoFit/>
            </a:bodyPr>
            <a:lstStyle/>
            <a:p>
              <a:pPr algn="ctr"/>
              <a:r>
                <a:rPr lang="fr-FR" sz="1200" smtClean="0"/>
                <a:t>12</a:t>
              </a:r>
              <a:endParaRPr lang="fr-FR" sz="1200"/>
            </a:p>
          </p:txBody>
        </p:sp>
        <p:sp>
          <p:nvSpPr>
            <p:cNvPr id="66" name="TextBox 65"/>
            <p:cNvSpPr txBox="1"/>
            <p:nvPr/>
          </p:nvSpPr>
          <p:spPr>
            <a:xfrm>
              <a:off x="5037727" y="4522748"/>
              <a:ext cx="354584" cy="286346"/>
            </a:xfrm>
            <a:prstGeom prst="rect">
              <a:avLst/>
            </a:prstGeom>
            <a:noFill/>
          </p:spPr>
          <p:txBody>
            <a:bodyPr wrap="none" rtlCol="0" anchor="t" anchorCtr="0">
              <a:spAutoFit/>
            </a:bodyPr>
            <a:lstStyle/>
            <a:p>
              <a:pPr algn="ctr"/>
              <a:r>
                <a:rPr lang="fr-FR" sz="1200" smtClean="0"/>
                <a:t>18</a:t>
              </a:r>
              <a:endParaRPr lang="fr-FR" sz="1200"/>
            </a:p>
          </p:txBody>
        </p:sp>
        <p:sp>
          <p:nvSpPr>
            <p:cNvPr id="67" name="TextBox 66"/>
            <p:cNvSpPr txBox="1"/>
            <p:nvPr/>
          </p:nvSpPr>
          <p:spPr>
            <a:xfrm>
              <a:off x="5471749" y="4522748"/>
              <a:ext cx="354584" cy="286346"/>
            </a:xfrm>
            <a:prstGeom prst="rect">
              <a:avLst/>
            </a:prstGeom>
            <a:noFill/>
          </p:spPr>
          <p:txBody>
            <a:bodyPr wrap="none" rtlCol="0" anchor="t" anchorCtr="0">
              <a:spAutoFit/>
            </a:bodyPr>
            <a:lstStyle/>
            <a:p>
              <a:pPr algn="ctr"/>
              <a:r>
                <a:rPr lang="fr-FR" sz="1200" smtClean="0"/>
                <a:t>21</a:t>
              </a:r>
              <a:endParaRPr lang="fr-FR" sz="1200"/>
            </a:p>
          </p:txBody>
        </p:sp>
        <p:sp>
          <p:nvSpPr>
            <p:cNvPr id="68" name="TextBox 67"/>
            <p:cNvSpPr txBox="1"/>
            <p:nvPr/>
          </p:nvSpPr>
          <p:spPr>
            <a:xfrm>
              <a:off x="5905771" y="4522748"/>
              <a:ext cx="354584" cy="286346"/>
            </a:xfrm>
            <a:prstGeom prst="rect">
              <a:avLst/>
            </a:prstGeom>
            <a:noFill/>
          </p:spPr>
          <p:txBody>
            <a:bodyPr wrap="none" rtlCol="0" anchor="t" anchorCtr="0">
              <a:spAutoFit/>
            </a:bodyPr>
            <a:lstStyle/>
            <a:p>
              <a:pPr algn="ctr"/>
              <a:r>
                <a:rPr lang="fr-FR" sz="1200" smtClean="0"/>
                <a:t>24</a:t>
              </a:r>
              <a:endParaRPr lang="fr-FR" sz="1200"/>
            </a:p>
          </p:txBody>
        </p:sp>
        <p:sp>
          <p:nvSpPr>
            <p:cNvPr id="69" name="TextBox 68"/>
            <p:cNvSpPr txBox="1"/>
            <p:nvPr/>
          </p:nvSpPr>
          <p:spPr>
            <a:xfrm>
              <a:off x="6347109" y="4522748"/>
              <a:ext cx="354584" cy="286346"/>
            </a:xfrm>
            <a:prstGeom prst="rect">
              <a:avLst/>
            </a:prstGeom>
            <a:noFill/>
          </p:spPr>
          <p:txBody>
            <a:bodyPr wrap="none" rtlCol="0" anchor="t" anchorCtr="0">
              <a:spAutoFit/>
            </a:bodyPr>
            <a:lstStyle/>
            <a:p>
              <a:pPr algn="ctr"/>
              <a:r>
                <a:rPr lang="fr-FR" sz="1200" smtClean="0"/>
                <a:t>27</a:t>
              </a:r>
              <a:endParaRPr lang="fr-FR" sz="1200"/>
            </a:p>
          </p:txBody>
        </p:sp>
        <p:sp>
          <p:nvSpPr>
            <p:cNvPr id="70" name="TextBox 69"/>
            <p:cNvSpPr txBox="1"/>
            <p:nvPr/>
          </p:nvSpPr>
          <p:spPr>
            <a:xfrm>
              <a:off x="2323830" y="5143992"/>
              <a:ext cx="3309416" cy="286346"/>
            </a:xfrm>
            <a:prstGeom prst="rect">
              <a:avLst/>
            </a:prstGeom>
            <a:noFill/>
          </p:spPr>
          <p:txBody>
            <a:bodyPr wrap="square" rtlCol="0">
              <a:spAutoFit/>
            </a:bodyPr>
            <a:lstStyle/>
            <a:p>
              <a:pPr algn="ctr" fontAlgn="base">
                <a:spcBef>
                  <a:spcPct val="0"/>
                </a:spcBef>
                <a:spcAft>
                  <a:spcPct val="0"/>
                </a:spcAft>
              </a:pPr>
              <a:r>
                <a:rPr lang="fr-FR" sz="1200" dirty="0" smtClean="0"/>
                <a:t>Délai médian de réponse = 1,8 mois</a:t>
              </a:r>
              <a:endParaRPr lang="fr-FR" sz="1200" dirty="0"/>
            </a:p>
          </p:txBody>
        </p:sp>
        <p:sp>
          <p:nvSpPr>
            <p:cNvPr id="71" name="TextBox 70"/>
            <p:cNvSpPr txBox="1"/>
            <p:nvPr/>
          </p:nvSpPr>
          <p:spPr>
            <a:xfrm>
              <a:off x="4608505" y="4529033"/>
              <a:ext cx="354584" cy="286346"/>
            </a:xfrm>
            <a:prstGeom prst="rect">
              <a:avLst/>
            </a:prstGeom>
            <a:noFill/>
          </p:spPr>
          <p:txBody>
            <a:bodyPr wrap="none" rtlCol="0" anchor="t" anchorCtr="0">
              <a:spAutoFit/>
            </a:bodyPr>
            <a:lstStyle/>
            <a:p>
              <a:pPr algn="ctr"/>
              <a:r>
                <a:rPr lang="fr-FR" sz="1200" smtClean="0"/>
                <a:t>15</a:t>
              </a:r>
              <a:endParaRPr lang="fr-FR" sz="1200"/>
            </a:p>
          </p:txBody>
        </p:sp>
      </p:grpSp>
      <p:sp>
        <p:nvSpPr>
          <p:cNvPr id="83" name="Rectangle 82"/>
          <p:cNvSpPr/>
          <p:nvPr/>
        </p:nvSpPr>
        <p:spPr>
          <a:xfrm>
            <a:off x="4989973" y="2677958"/>
            <a:ext cx="3528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Rectangle 83"/>
          <p:cNvSpPr/>
          <p:nvPr/>
        </p:nvSpPr>
        <p:spPr>
          <a:xfrm>
            <a:off x="4989973" y="2840223"/>
            <a:ext cx="1260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Rectangle 84"/>
          <p:cNvSpPr/>
          <p:nvPr/>
        </p:nvSpPr>
        <p:spPr>
          <a:xfrm>
            <a:off x="4989973" y="2995592"/>
            <a:ext cx="576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Rectangle 85"/>
          <p:cNvSpPr/>
          <p:nvPr/>
        </p:nvSpPr>
        <p:spPr>
          <a:xfrm>
            <a:off x="4989973" y="3150307"/>
            <a:ext cx="792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Rectangle 86"/>
          <p:cNvSpPr/>
          <p:nvPr/>
        </p:nvSpPr>
        <p:spPr>
          <a:xfrm>
            <a:off x="4989973" y="3310330"/>
            <a:ext cx="1296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Rectangle 87"/>
          <p:cNvSpPr/>
          <p:nvPr/>
        </p:nvSpPr>
        <p:spPr>
          <a:xfrm>
            <a:off x="4989973" y="3465008"/>
            <a:ext cx="756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Rectangle 88"/>
          <p:cNvSpPr/>
          <p:nvPr/>
        </p:nvSpPr>
        <p:spPr>
          <a:xfrm>
            <a:off x="4989973" y="3623650"/>
            <a:ext cx="792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Rectangle 89"/>
          <p:cNvSpPr/>
          <p:nvPr/>
        </p:nvSpPr>
        <p:spPr>
          <a:xfrm>
            <a:off x="4989973" y="3786932"/>
            <a:ext cx="828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Rectangle 90"/>
          <p:cNvSpPr/>
          <p:nvPr/>
        </p:nvSpPr>
        <p:spPr>
          <a:xfrm>
            <a:off x="4989973" y="3945270"/>
            <a:ext cx="504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Rectangle 91"/>
          <p:cNvSpPr/>
          <p:nvPr/>
        </p:nvSpPr>
        <p:spPr>
          <a:xfrm>
            <a:off x="4989973" y="4103608"/>
            <a:ext cx="360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Rectangle 92"/>
          <p:cNvSpPr/>
          <p:nvPr/>
        </p:nvSpPr>
        <p:spPr>
          <a:xfrm>
            <a:off x="4989974" y="4261946"/>
            <a:ext cx="180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Rectangle 93"/>
          <p:cNvSpPr/>
          <p:nvPr/>
        </p:nvSpPr>
        <p:spPr>
          <a:xfrm>
            <a:off x="4989974" y="4420284"/>
            <a:ext cx="108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Oval 94"/>
          <p:cNvSpPr>
            <a:spLocks noChangeAspect="1"/>
          </p:cNvSpPr>
          <p:nvPr/>
        </p:nvSpPr>
        <p:spPr>
          <a:xfrm>
            <a:off x="5327011" y="2697758"/>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Oval 95"/>
          <p:cNvSpPr>
            <a:spLocks noChangeAspect="1"/>
          </p:cNvSpPr>
          <p:nvPr/>
        </p:nvSpPr>
        <p:spPr>
          <a:xfrm>
            <a:off x="5283457" y="2860023"/>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Oval 96"/>
          <p:cNvSpPr>
            <a:spLocks noChangeAspect="1"/>
          </p:cNvSpPr>
          <p:nvPr/>
        </p:nvSpPr>
        <p:spPr>
          <a:xfrm>
            <a:off x="5257717" y="3015392"/>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Oval 97"/>
          <p:cNvSpPr>
            <a:spLocks noChangeAspect="1"/>
          </p:cNvSpPr>
          <p:nvPr/>
        </p:nvSpPr>
        <p:spPr>
          <a:xfrm>
            <a:off x="5255729" y="3170107"/>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Oval 98"/>
          <p:cNvSpPr>
            <a:spLocks noChangeAspect="1"/>
          </p:cNvSpPr>
          <p:nvPr/>
        </p:nvSpPr>
        <p:spPr>
          <a:xfrm>
            <a:off x="5259679" y="3330130"/>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Oval 99"/>
          <p:cNvSpPr>
            <a:spLocks noChangeAspect="1"/>
          </p:cNvSpPr>
          <p:nvPr/>
        </p:nvSpPr>
        <p:spPr>
          <a:xfrm>
            <a:off x="5263629" y="3484808"/>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Oval 100"/>
          <p:cNvSpPr>
            <a:spLocks noChangeAspect="1"/>
          </p:cNvSpPr>
          <p:nvPr/>
        </p:nvSpPr>
        <p:spPr>
          <a:xfrm>
            <a:off x="5267579" y="3643450"/>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Oval 101"/>
          <p:cNvSpPr>
            <a:spLocks noChangeAspect="1"/>
          </p:cNvSpPr>
          <p:nvPr/>
        </p:nvSpPr>
        <p:spPr>
          <a:xfrm>
            <a:off x="5218087" y="3806732"/>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Rectangle 102"/>
          <p:cNvSpPr/>
          <p:nvPr/>
        </p:nvSpPr>
        <p:spPr>
          <a:xfrm>
            <a:off x="6840767" y="3667620"/>
            <a:ext cx="108000" cy="130909"/>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Rectangle 103"/>
          <p:cNvSpPr/>
          <p:nvPr/>
        </p:nvSpPr>
        <p:spPr>
          <a:xfrm>
            <a:off x="6220073" y="2839569"/>
            <a:ext cx="828000" cy="130909"/>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Rectangle 104"/>
          <p:cNvSpPr/>
          <p:nvPr/>
        </p:nvSpPr>
        <p:spPr>
          <a:xfrm>
            <a:off x="5552303" y="2994938"/>
            <a:ext cx="900000" cy="130909"/>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Rectangle 105"/>
          <p:cNvSpPr/>
          <p:nvPr/>
        </p:nvSpPr>
        <p:spPr>
          <a:xfrm>
            <a:off x="5704703" y="3149653"/>
            <a:ext cx="612000" cy="130909"/>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Rectangle 106"/>
          <p:cNvSpPr/>
          <p:nvPr/>
        </p:nvSpPr>
        <p:spPr>
          <a:xfrm>
            <a:off x="5750219" y="3464354"/>
            <a:ext cx="360000" cy="130909"/>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Rectangle 107"/>
          <p:cNvSpPr/>
          <p:nvPr/>
        </p:nvSpPr>
        <p:spPr>
          <a:xfrm>
            <a:off x="5771983" y="3622996"/>
            <a:ext cx="252000" cy="130909"/>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Isosceles Triangle 108"/>
          <p:cNvSpPr/>
          <p:nvPr/>
        </p:nvSpPr>
        <p:spPr>
          <a:xfrm rot="5400000">
            <a:off x="8547316" y="2677958"/>
            <a:ext cx="129600" cy="129600"/>
          </a:xfrm>
          <a:prstGeom prst="triangl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Isosceles Triangle 109"/>
          <p:cNvSpPr/>
          <p:nvPr/>
        </p:nvSpPr>
        <p:spPr>
          <a:xfrm rot="5400000">
            <a:off x="6506278" y="2995592"/>
            <a:ext cx="129600" cy="129600"/>
          </a:xfrm>
          <a:prstGeom prst="triangl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Isosceles Triangle 110"/>
          <p:cNvSpPr/>
          <p:nvPr/>
        </p:nvSpPr>
        <p:spPr>
          <a:xfrm rot="5400000">
            <a:off x="6325256" y="3310330"/>
            <a:ext cx="129600" cy="129600"/>
          </a:xfrm>
          <a:prstGeom prst="triangl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Isosceles Triangle 111"/>
          <p:cNvSpPr/>
          <p:nvPr/>
        </p:nvSpPr>
        <p:spPr>
          <a:xfrm rot="5400000">
            <a:off x="6840767" y="3839865"/>
            <a:ext cx="129600" cy="129600"/>
          </a:xfrm>
          <a:prstGeom prst="triangl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Oval 112"/>
          <p:cNvSpPr>
            <a:spLocks noChangeAspect="1"/>
          </p:cNvSpPr>
          <p:nvPr/>
        </p:nvSpPr>
        <p:spPr>
          <a:xfrm>
            <a:off x="6840767" y="4237806"/>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Oval 113"/>
          <p:cNvSpPr>
            <a:spLocks noChangeAspect="1"/>
          </p:cNvSpPr>
          <p:nvPr/>
        </p:nvSpPr>
        <p:spPr>
          <a:xfrm>
            <a:off x="6840767" y="4051974"/>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TextBox 114"/>
          <p:cNvSpPr txBox="1"/>
          <p:nvPr/>
        </p:nvSpPr>
        <p:spPr>
          <a:xfrm>
            <a:off x="6982690" y="3595263"/>
            <a:ext cx="2188971" cy="830997"/>
          </a:xfrm>
          <a:prstGeom prst="rect">
            <a:avLst/>
          </a:prstGeom>
          <a:noFill/>
        </p:spPr>
        <p:txBody>
          <a:bodyPr wrap="none" rtlCol="0">
            <a:spAutoFit/>
          </a:bodyPr>
          <a:lstStyle/>
          <a:p>
            <a:r>
              <a:rPr lang="fr-FR" sz="1200" dirty="0" smtClean="0"/>
              <a:t>Traitement après progression</a:t>
            </a:r>
          </a:p>
          <a:p>
            <a:r>
              <a:rPr lang="fr-FR" sz="1200" dirty="0" smtClean="0"/>
              <a:t>Traitement en cours</a:t>
            </a:r>
          </a:p>
          <a:p>
            <a:r>
              <a:rPr lang="fr-FR" sz="1200" dirty="0" smtClean="0"/>
              <a:t>Première réponse objective</a:t>
            </a:r>
          </a:p>
          <a:p>
            <a:r>
              <a:rPr lang="fr-FR" sz="1200" dirty="0" smtClean="0"/>
              <a:t>Réponse complète</a:t>
            </a:r>
            <a:endParaRPr lang="fr-FR" sz="1200" dirty="0"/>
          </a:p>
        </p:txBody>
      </p:sp>
      <p:cxnSp>
        <p:nvCxnSpPr>
          <p:cNvPr id="116" name="Straight Connector 115"/>
          <p:cNvCxnSpPr/>
          <p:nvPr/>
        </p:nvCxnSpPr>
        <p:spPr>
          <a:xfrm flipV="1">
            <a:off x="5242824" y="2554847"/>
            <a:ext cx="0" cy="2034111"/>
          </a:xfrm>
          <a:prstGeom prst="line">
            <a:avLst/>
          </a:prstGeom>
          <a:ln w="15875">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02001" y="4564615"/>
            <a:ext cx="255198" cy="307777"/>
          </a:xfrm>
          <a:prstGeom prst="rect">
            <a:avLst/>
          </a:prstGeom>
          <a:noFill/>
        </p:spPr>
        <p:txBody>
          <a:bodyPr wrap="none" rtlCol="0">
            <a:spAutoFit/>
          </a:bodyPr>
          <a:lstStyle/>
          <a:p>
            <a:r>
              <a:rPr lang="fr-FR" sz="1400" smtClean="0"/>
              <a:t>*</a:t>
            </a:r>
            <a:endParaRPr lang="fr-FR" sz="1400"/>
          </a:p>
        </p:txBody>
      </p:sp>
    </p:spTree>
    <p:extLst>
      <p:ext uri="{BB962C8B-B14F-4D97-AF65-F5344CB8AC3E}">
        <p14:creationId xmlns:p14="http://schemas.microsoft.com/office/powerpoint/2010/main" val="37140733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fr-FR" dirty="0" smtClean="0"/>
              <a:t>O-020: Activité du larotrectinib chez les patients avec tumeurs malignes </a:t>
            </a:r>
            <a:r>
              <a:rPr lang="fr-FR" dirty="0" err="1" smtClean="0"/>
              <a:t>gastrointestinales</a:t>
            </a:r>
            <a:r>
              <a:rPr lang="fr-FR" dirty="0" smtClean="0"/>
              <a:t> et fusion TRK – </a:t>
            </a:r>
            <a:r>
              <a:rPr lang="fr-FR" dirty="0" err="1" smtClean="0"/>
              <a:t>Nathenson</a:t>
            </a:r>
            <a:r>
              <a:rPr lang="fr-FR" dirty="0" smtClean="0"/>
              <a:t> M, et al</a:t>
            </a:r>
            <a:endParaRPr lang="fr-FR" dirty="0"/>
          </a:p>
        </p:txBody>
      </p:sp>
      <p:sp>
        <p:nvSpPr>
          <p:cNvPr id="5" name="Text Placeholder 4"/>
          <p:cNvSpPr>
            <a:spLocks noGrp="1"/>
          </p:cNvSpPr>
          <p:nvPr>
            <p:ph type="body" sz="quarter" idx="11"/>
          </p:nvPr>
        </p:nvSpPr>
        <p:spPr>
          <a:xfrm>
            <a:off x="4414604" y="6096000"/>
            <a:ext cx="4364272" cy="487363"/>
          </a:xfrm>
        </p:spPr>
        <p:txBody>
          <a:bodyPr/>
          <a:lstStyle/>
          <a:p>
            <a:r>
              <a:rPr lang="fr-FR" smtClean="0"/>
              <a:t/>
            </a:r>
            <a:br>
              <a:rPr lang="fr-FR" smtClean="0"/>
            </a:br>
            <a:r>
              <a:rPr lang="fr-FR" smtClean="0"/>
              <a:t>Nathenson M, et al, Ann Oncol 2018;29(suppl 5):abstr O-020 </a:t>
            </a:r>
            <a:endParaRPr lang="fr-F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fr-FR" b="1" dirty="0" smtClean="0"/>
              <a:t>Résultats</a:t>
            </a:r>
          </a:p>
          <a:p>
            <a:pPr marL="0" indent="0">
              <a:spcBef>
                <a:spcPts val="20400"/>
              </a:spcBef>
              <a:buFontTx/>
              <a:buNone/>
            </a:pPr>
            <a:r>
              <a:rPr lang="fr-FR" b="1" dirty="0" smtClean="0"/>
              <a:t>Conclusion</a:t>
            </a:r>
          </a:p>
          <a:p>
            <a:r>
              <a:rPr lang="fr-FR" b="1" dirty="0" smtClean="0"/>
              <a:t>Chez ces patients avec tumeurs malignes gastro-intestinales et fusion TRK, le larotrectinib a permis d’obtenir des réponses durables et cliniquement significatives avec une toxicité minime lors de traitement prolongé</a:t>
            </a:r>
            <a:endParaRPr lang="fr-FR" b="1" dirty="0"/>
          </a:p>
        </p:txBody>
      </p:sp>
      <p:graphicFrame>
        <p:nvGraphicFramePr>
          <p:cNvPr id="7" name="Tabella 4"/>
          <p:cNvGraphicFramePr>
            <a:graphicFrameLocks noGrp="1"/>
          </p:cNvGraphicFramePr>
          <p:nvPr>
            <p:extLst>
              <p:ext uri="{D42A27DB-BD31-4B8C-83A1-F6EECF244321}">
                <p14:modId xmlns:p14="http://schemas.microsoft.com/office/powerpoint/2010/main" val="2455912642"/>
              </p:ext>
            </p:extLst>
          </p:nvPr>
        </p:nvGraphicFramePr>
        <p:xfrm>
          <a:off x="807084" y="1693027"/>
          <a:ext cx="5106036" cy="2334053"/>
        </p:xfrm>
        <a:graphic>
          <a:graphicData uri="http://schemas.openxmlformats.org/drawingml/2006/table">
            <a:tbl>
              <a:tblPr>
                <a:tableStyleId>{72833802-FEF1-4C79-8D5D-14CF1EAF98D9}</a:tableStyleId>
              </a:tblPr>
              <a:tblGrid>
                <a:gridCol w="3526156">
                  <a:extLst>
                    <a:ext uri="{9D8B030D-6E8A-4147-A177-3AD203B41FA5}">
                      <a16:colId xmlns:a16="http://schemas.microsoft.com/office/drawing/2014/main" val="20000"/>
                    </a:ext>
                  </a:extLst>
                </a:gridCol>
                <a:gridCol w="1579880">
                  <a:extLst>
                    <a:ext uri="{9D8B030D-6E8A-4147-A177-3AD203B41FA5}">
                      <a16:colId xmlns:a16="http://schemas.microsoft.com/office/drawing/2014/main" val="20001"/>
                    </a:ext>
                  </a:extLst>
                </a:gridCol>
              </a:tblGrid>
              <a:tr h="394853">
                <a:tc>
                  <a:txBody>
                    <a:bodyPr/>
                    <a:lstStyle/>
                    <a:p>
                      <a:pPr>
                        <a:lnSpc>
                          <a:spcPct val="100000"/>
                        </a:lnSpc>
                        <a:spcBef>
                          <a:spcPts val="0"/>
                        </a:spcBef>
                        <a:spcAft>
                          <a:spcPts val="0"/>
                        </a:spcAft>
                      </a:pPr>
                      <a:r>
                        <a:rPr lang="fr-FR" sz="1600" b="1" noProof="0" dirty="0" err="1" smtClean="0">
                          <a:solidFill>
                            <a:schemeClr val="tx2"/>
                          </a:solidFill>
                        </a:rPr>
                        <a:t>EILTs</a:t>
                      </a:r>
                      <a:r>
                        <a:rPr lang="fr-FR" sz="1600" b="1" noProof="0" dirty="0" smtClean="0">
                          <a:solidFill>
                            <a:schemeClr val="tx2"/>
                          </a:solidFill>
                        </a:rPr>
                        <a:t> grade 3,</a:t>
                      </a:r>
                      <a:r>
                        <a:rPr lang="fr-FR" sz="1600" b="1" baseline="0" noProof="0" dirty="0" smtClean="0">
                          <a:solidFill>
                            <a:schemeClr val="tx2"/>
                          </a:solidFill>
                        </a:rPr>
                        <a:t> %</a:t>
                      </a:r>
                      <a:endParaRPr lang="fr-FR" sz="1600" b="1" noProof="0" dirty="0">
                        <a:solidFill>
                          <a:schemeClr val="tx2"/>
                        </a:solidFill>
                        <a:latin typeface="+mn-lt"/>
                        <a:ea typeface="Calibri"/>
                        <a:cs typeface="Times New Roman"/>
                      </a:endParaRPr>
                    </a:p>
                  </a:txBody>
                  <a:tcPr marL="68580" marR="68580" marT="72000" marB="7200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ts val="0"/>
                        </a:spcAft>
                      </a:pPr>
                      <a:endParaRPr lang="fr-FR" sz="1600" b="1" noProof="0">
                        <a:solidFill>
                          <a:schemeClr val="tx2"/>
                        </a:solidFill>
                        <a:latin typeface="+mn-lt"/>
                        <a:ea typeface="Calibri"/>
                        <a:cs typeface="Times New Roman"/>
                      </a:endParaRPr>
                    </a:p>
                  </a:txBody>
                  <a:tcPr marL="68580" marR="68580" marT="72000" marB="72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286154">
                <a:tc>
                  <a:txBody>
                    <a:bodyPr/>
                    <a:lstStyle/>
                    <a:p>
                      <a:pPr>
                        <a:lnSpc>
                          <a:spcPct val="100000"/>
                        </a:lnSpc>
                        <a:spcAft>
                          <a:spcPts val="0"/>
                        </a:spcAft>
                      </a:pPr>
                      <a:r>
                        <a:rPr lang="fr-FR" sz="1600" noProof="0" dirty="0" smtClean="0">
                          <a:solidFill>
                            <a:schemeClr val="tx1"/>
                          </a:solidFill>
                        </a:rPr>
                        <a:t>Augmentation ALT/AST</a:t>
                      </a:r>
                      <a:endParaRPr lang="fr-FR" sz="1600" noProof="0" dirty="0">
                        <a:solidFill>
                          <a:schemeClr val="tx1"/>
                        </a:solidFill>
                        <a:latin typeface="+mn-lt"/>
                        <a:ea typeface="Calibri"/>
                        <a:cs typeface="Times New Roman"/>
                      </a:endParaRPr>
                    </a:p>
                  </a:txBody>
                  <a:tcPr marL="68580" marR="68580" marT="72000" marB="72000" anchor="ctr">
                    <a:lnL w="9525" cap="flat" cmpd="sng" algn="ctr">
                      <a:noFill/>
                      <a:prstDash val="soli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600" noProof="0" dirty="0" smtClean="0">
                          <a:solidFill>
                            <a:schemeClr val="tx1"/>
                          </a:solidFill>
                        </a:rPr>
                        <a:t>5</a:t>
                      </a:r>
                      <a:endParaRPr lang="fr-FR" sz="1600" noProof="0" dirty="0">
                        <a:solidFill>
                          <a:schemeClr val="tx1"/>
                        </a:solidFill>
                        <a:latin typeface="+mn-lt"/>
                        <a:ea typeface="Calibri"/>
                        <a:cs typeface="Times New Roman"/>
                      </a:endParaRPr>
                    </a:p>
                  </a:txBody>
                  <a:tcPr marL="68580" marR="68580" marT="72000" marB="72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2"/>
                  </a:ext>
                </a:extLst>
              </a:tr>
              <a:tr h="286154">
                <a:tc>
                  <a:txBody>
                    <a:bodyPr/>
                    <a:lstStyle/>
                    <a:p>
                      <a:pPr>
                        <a:lnSpc>
                          <a:spcPct val="100000"/>
                        </a:lnSpc>
                        <a:spcAft>
                          <a:spcPts val="0"/>
                        </a:spcAft>
                      </a:pPr>
                      <a:r>
                        <a:rPr lang="fr-FR" sz="1600" noProof="0" dirty="0" smtClean="0">
                          <a:solidFill>
                            <a:schemeClr val="tx1"/>
                          </a:solidFill>
                          <a:latin typeface="+mn-lt"/>
                          <a:ea typeface="Calibri"/>
                          <a:cs typeface="Times New Roman"/>
                        </a:rPr>
                        <a:t>Sensations</a:t>
                      </a:r>
                      <a:r>
                        <a:rPr lang="fr-FR" sz="1600" baseline="0" noProof="0" dirty="0" smtClean="0">
                          <a:solidFill>
                            <a:schemeClr val="tx1"/>
                          </a:solidFill>
                          <a:latin typeface="+mn-lt"/>
                          <a:ea typeface="Calibri"/>
                          <a:cs typeface="Times New Roman"/>
                        </a:rPr>
                        <a:t> vertigineuses</a:t>
                      </a:r>
                      <a:endParaRPr lang="fr-FR" sz="1600" noProof="0" dirty="0">
                        <a:solidFill>
                          <a:schemeClr val="tx1"/>
                        </a:solidFill>
                        <a:latin typeface="+mn-lt"/>
                        <a:ea typeface="Calibri"/>
                        <a:cs typeface="Times New Roman"/>
                      </a:endParaRPr>
                    </a:p>
                  </a:txBody>
                  <a:tcPr marL="68580" marR="68580" marT="72000" marB="72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600" noProof="0" dirty="0" smtClean="0">
                          <a:solidFill>
                            <a:schemeClr val="tx1"/>
                          </a:solidFill>
                        </a:rPr>
                        <a:t>2</a:t>
                      </a:r>
                      <a:endParaRPr lang="fr-FR" sz="1600" noProof="0" dirty="0">
                        <a:solidFill>
                          <a:schemeClr val="tx1"/>
                        </a:solidFill>
                        <a:latin typeface="+mn-lt"/>
                        <a:ea typeface="Calibri"/>
                        <a:cs typeface="Times New Roman"/>
                      </a:endParaRPr>
                    </a:p>
                  </a:txBody>
                  <a:tcPr marL="68580" marR="68580" marT="72000" marB="72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286154">
                <a:tc>
                  <a:txBody>
                    <a:bodyPr/>
                    <a:lstStyle/>
                    <a:p>
                      <a:pPr>
                        <a:lnSpc>
                          <a:spcPct val="100000"/>
                        </a:lnSpc>
                        <a:spcAft>
                          <a:spcPts val="0"/>
                        </a:spcAft>
                      </a:pPr>
                      <a:r>
                        <a:rPr lang="fr-FR" sz="1600" noProof="0" smtClean="0">
                          <a:solidFill>
                            <a:schemeClr val="tx1"/>
                          </a:solidFill>
                          <a:latin typeface="+mn-lt"/>
                          <a:ea typeface="+mn-ea"/>
                          <a:cs typeface="+mn-cs"/>
                        </a:rPr>
                        <a:t>Nausées</a:t>
                      </a:r>
                      <a:endParaRPr lang="fr-FR" sz="1600" noProof="0">
                        <a:solidFill>
                          <a:schemeClr val="tx1"/>
                        </a:solidFill>
                        <a:latin typeface="+mn-lt"/>
                        <a:ea typeface="Calibri"/>
                        <a:cs typeface="Times New Roman"/>
                      </a:endParaRPr>
                    </a:p>
                  </a:txBody>
                  <a:tcPr marL="68580" marR="68580" marT="72000" marB="72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600" noProof="0" dirty="0" smtClean="0">
                          <a:solidFill>
                            <a:schemeClr val="tx1"/>
                          </a:solidFill>
                        </a:rPr>
                        <a:t>2</a:t>
                      </a:r>
                      <a:endParaRPr lang="fr-FR" sz="1600" noProof="0" dirty="0">
                        <a:solidFill>
                          <a:schemeClr val="tx1"/>
                        </a:solidFill>
                        <a:latin typeface="+mn-lt"/>
                        <a:ea typeface="Calibri"/>
                        <a:cs typeface="Times New Roman"/>
                      </a:endParaRPr>
                    </a:p>
                  </a:txBody>
                  <a:tcPr marL="68580" marR="68580" marT="72000" marB="72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6"/>
                  </a:ext>
                </a:extLst>
              </a:tr>
              <a:tr h="286154">
                <a:tc>
                  <a:txBody>
                    <a:bodyPr/>
                    <a:lstStyle/>
                    <a:p>
                      <a:pPr>
                        <a:lnSpc>
                          <a:spcPct val="100000"/>
                        </a:lnSpc>
                        <a:spcAft>
                          <a:spcPts val="0"/>
                        </a:spcAft>
                      </a:pPr>
                      <a:r>
                        <a:rPr lang="fr-FR" sz="1600" noProof="0" smtClean="0">
                          <a:solidFill>
                            <a:schemeClr val="tx1"/>
                          </a:solidFill>
                        </a:rPr>
                        <a:t>Anémie</a:t>
                      </a:r>
                      <a:endParaRPr lang="fr-FR" sz="1600" noProof="0">
                        <a:solidFill>
                          <a:schemeClr val="tx1"/>
                        </a:solidFill>
                        <a:latin typeface="+mn-lt"/>
                        <a:ea typeface="Calibri"/>
                        <a:cs typeface="Times New Roman"/>
                      </a:endParaRPr>
                    </a:p>
                  </a:txBody>
                  <a:tcPr marL="68580" marR="68580" marT="72000" marB="72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600" noProof="0" dirty="0" smtClean="0">
                          <a:solidFill>
                            <a:schemeClr val="tx1"/>
                          </a:solidFill>
                          <a:latin typeface="+mn-lt"/>
                          <a:ea typeface="+mn-ea"/>
                          <a:cs typeface="+mn-cs"/>
                        </a:rPr>
                        <a:t>2</a:t>
                      </a:r>
                      <a:endParaRPr lang="fr-FR" sz="1600" noProof="0" dirty="0">
                        <a:solidFill>
                          <a:schemeClr val="tx1"/>
                        </a:solidFill>
                        <a:latin typeface="+mn-lt"/>
                        <a:ea typeface="Calibri"/>
                        <a:cs typeface="Times New Roman"/>
                      </a:endParaRPr>
                    </a:p>
                  </a:txBody>
                  <a:tcPr marL="68580" marR="68580" marT="72000" marB="72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286154">
                <a:tc>
                  <a:txBody>
                    <a:bodyPr/>
                    <a:lstStyle/>
                    <a:p>
                      <a:pPr>
                        <a:lnSpc>
                          <a:spcPct val="100000"/>
                        </a:lnSpc>
                        <a:spcAft>
                          <a:spcPts val="0"/>
                        </a:spcAft>
                      </a:pPr>
                      <a:r>
                        <a:rPr lang="fr-FR" sz="1600" u="none" strike="noStrike" noProof="0" smtClean="0">
                          <a:solidFill>
                            <a:schemeClr val="tx1"/>
                          </a:solidFill>
                        </a:rPr>
                        <a:t>Diminution</a:t>
                      </a:r>
                      <a:r>
                        <a:rPr lang="fr-FR" sz="1600" u="none" strike="noStrike" baseline="0" noProof="0" smtClean="0">
                          <a:solidFill>
                            <a:schemeClr val="tx1"/>
                          </a:solidFill>
                        </a:rPr>
                        <a:t> neutrophiles</a:t>
                      </a:r>
                      <a:endParaRPr lang="fr-FR" sz="1600" noProof="0">
                        <a:solidFill>
                          <a:schemeClr val="tx1"/>
                        </a:solidFill>
                        <a:latin typeface="+mn-lt"/>
                        <a:ea typeface="Calibri"/>
                        <a:cs typeface="Times New Roman"/>
                      </a:endParaRPr>
                    </a:p>
                  </a:txBody>
                  <a:tcPr marL="68580" marR="68580" marT="72000" marB="72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600" noProof="0" dirty="0" smtClean="0">
                          <a:solidFill>
                            <a:schemeClr val="tx1"/>
                          </a:solidFill>
                        </a:rPr>
                        <a:t>2</a:t>
                      </a:r>
                      <a:endParaRPr lang="fr-FR" sz="1600" noProof="0" dirty="0">
                        <a:solidFill>
                          <a:schemeClr val="tx1"/>
                        </a:solidFill>
                        <a:latin typeface="+mn-lt"/>
                        <a:ea typeface="Calibri"/>
                        <a:cs typeface="Times New Roman"/>
                      </a:endParaRPr>
                    </a:p>
                  </a:txBody>
                  <a:tcPr marL="68580" marR="68580" marT="72000" marB="72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142559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14852" cy="807720"/>
          </a:xfrm>
        </p:spPr>
        <p:txBody>
          <a:bodyPr/>
          <a:lstStyle/>
          <a:p>
            <a:r>
              <a:rPr lang="fr-FR" dirty="0" smtClean="0"/>
              <a:t>O-021: Tolérance et activité </a:t>
            </a:r>
            <a:r>
              <a:rPr lang="fr-FR" dirty="0" err="1" smtClean="0"/>
              <a:t>antitumorale</a:t>
            </a:r>
            <a:r>
              <a:rPr lang="fr-FR" dirty="0" smtClean="0"/>
              <a:t> du pembrolizumab chez les patients avec cancer colorectal et instabilité </a:t>
            </a:r>
            <a:r>
              <a:rPr lang="fr-FR" dirty="0" err="1" smtClean="0"/>
              <a:t>microsatellitaire</a:t>
            </a:r>
            <a:r>
              <a:rPr lang="fr-FR" dirty="0" smtClean="0"/>
              <a:t> élevée (MSI-H): KEYNOTE-164 – Le D, et al</a:t>
            </a:r>
            <a:endParaRPr lang="fr-FR" dirty="0"/>
          </a:p>
        </p:txBody>
      </p:sp>
      <p:sp>
        <p:nvSpPr>
          <p:cNvPr id="6"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du pembrolizumab chez les patients avec CCR avancé MSI-H dans l’étude KEYNOTE-164</a:t>
            </a:r>
            <a:endParaRPr lang="fr-FR" dirty="0"/>
          </a:p>
        </p:txBody>
      </p:sp>
      <p:sp>
        <p:nvSpPr>
          <p:cNvPr id="5" name="Text Placeholder 4"/>
          <p:cNvSpPr>
            <a:spLocks noGrp="1"/>
          </p:cNvSpPr>
          <p:nvPr>
            <p:ph type="body" sz="quarter" idx="11"/>
          </p:nvPr>
        </p:nvSpPr>
        <p:spPr/>
        <p:txBody>
          <a:bodyPr/>
          <a:lstStyle/>
          <a:p>
            <a:r>
              <a:rPr lang="fr-FR" smtClean="0"/>
              <a:t/>
            </a:r>
            <a:br>
              <a:rPr lang="fr-FR" smtClean="0"/>
            </a:br>
            <a:r>
              <a:rPr lang="fr-FR" smtClean="0"/>
              <a:t>Le D, et al, Ann Oncol 2018;29(suppl 5):abstr O-021</a:t>
            </a:r>
            <a:endParaRPr lang="fr-FR" dirty="0"/>
          </a:p>
        </p:txBody>
      </p:sp>
      <p:sp>
        <p:nvSpPr>
          <p:cNvPr id="8" name="Rectangle 9"/>
          <p:cNvSpPr txBox="1">
            <a:spLocks noChangeArrowheads="1"/>
          </p:cNvSpPr>
          <p:nvPr/>
        </p:nvSpPr>
        <p:spPr bwMode="auto">
          <a:xfrm>
            <a:off x="365124" y="5323652"/>
            <a:ext cx="4130676" cy="98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TRO</a:t>
            </a:r>
          </a:p>
          <a:p>
            <a:endParaRPr lang="fr-FR" kern="0" dirty="0"/>
          </a:p>
        </p:txBody>
      </p:sp>
      <p:sp>
        <p:nvSpPr>
          <p:cNvPr id="9" name="Content Placeholder 26"/>
          <p:cNvSpPr txBox="1">
            <a:spLocks/>
          </p:cNvSpPr>
          <p:nvPr/>
        </p:nvSpPr>
        <p:spPr>
          <a:xfrm>
            <a:off x="4648200" y="5323652"/>
            <a:ext cx="4130675" cy="98032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Durée de réponse, SSP, SG, tolérance</a:t>
            </a:r>
            <a:endParaRPr lang="fr-FR" kern="0" dirty="0"/>
          </a:p>
        </p:txBody>
      </p:sp>
      <p:sp>
        <p:nvSpPr>
          <p:cNvPr id="10" name="AutoShape 12"/>
          <p:cNvSpPr>
            <a:spLocks noChangeArrowheads="1"/>
          </p:cNvSpPr>
          <p:nvPr/>
        </p:nvSpPr>
        <p:spPr bwMode="auto">
          <a:xfrm>
            <a:off x="4369382" y="3247376"/>
            <a:ext cx="2561167" cy="1125247"/>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Pembrolizumab</a:t>
            </a:r>
            <a:r>
              <a:rPr kumimoji="0" lang="fr-FR"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t>
            </a:r>
            <a:br>
              <a:rPr kumimoji="0" lang="fr-FR"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200 mg /3S</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1" name="AutoShape 19"/>
          <p:cNvCxnSpPr>
            <a:cxnSpLocks noChangeShapeType="1"/>
            <a:stCxn id="14" idx="3"/>
            <a:endCxn id="10" idx="1"/>
          </p:cNvCxnSpPr>
          <p:nvPr/>
        </p:nvCxnSpPr>
        <p:spPr bwMode="auto">
          <a:xfrm>
            <a:off x="3999970" y="3810000"/>
            <a:ext cx="369412"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a:stCxn id="10" idx="3"/>
            <a:endCxn id="13" idx="1"/>
          </p:cNvCxnSpPr>
          <p:nvPr/>
        </p:nvCxnSpPr>
        <p:spPr bwMode="auto">
          <a:xfrm>
            <a:off x="6930549" y="3810000"/>
            <a:ext cx="369411" cy="0"/>
          </a:xfrm>
          <a:prstGeom prst="straightConnector1">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7299960" y="2573866"/>
            <a:ext cx="1645920" cy="2472267"/>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Traitement de ~2 ans </a:t>
            </a:r>
            <a:br>
              <a:rPr kumimoji="0" lang="fr-FR"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fr-FR"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(35</a:t>
            </a:r>
            <a:r>
              <a:rPr kumimoji="0" lang="fr-FR" altLang="zh-CN" sz="1800" b="1" i="0" u="none" strike="noStrike" kern="1200" cap="none" spc="0" normalizeH="0" noProof="0" dirty="0" smtClean="0">
                <a:ln>
                  <a:noFill/>
                </a:ln>
                <a:solidFill>
                  <a:srgbClr val="FFFFFF"/>
                </a:solidFill>
                <a:effectLst/>
                <a:uLnTx/>
                <a:uFillTx/>
                <a:latin typeface="Arial" charset="0"/>
                <a:ea typeface="SimSun" pitchFamily="2" charset="-122"/>
                <a:cs typeface="Arial" charset="0"/>
              </a:rPr>
              <a:t> cycles) </a:t>
            </a:r>
            <a:br>
              <a:rPr kumimoji="0" lang="fr-FR" altLang="zh-CN" sz="1800" b="1"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fr-FR" altLang="zh-CN" sz="1800" b="1" i="0" u="none" strike="noStrike" kern="1200" cap="none" spc="0" normalizeH="0" noProof="0" dirty="0" smtClean="0">
                <a:ln>
                  <a:noFill/>
                </a:ln>
                <a:solidFill>
                  <a:srgbClr val="FFFFFF"/>
                </a:solidFill>
                <a:effectLst/>
                <a:uLnTx/>
                <a:uFillTx/>
                <a:latin typeface="Arial" charset="0"/>
                <a:ea typeface="SimSun" pitchFamily="2" charset="-122"/>
                <a:cs typeface="Arial" charset="0"/>
              </a:rPr>
              <a:t>ou jusqu’à progression/toxicité/sortie d’étude </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4" name="AutoShape 9"/>
          <p:cNvSpPr>
            <a:spLocks noChangeArrowheads="1"/>
          </p:cNvSpPr>
          <p:nvPr/>
        </p:nvSpPr>
        <p:spPr bwMode="auto">
          <a:xfrm>
            <a:off x="344324" y="2587870"/>
            <a:ext cx="3655646" cy="24442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smtClean="0">
                <a:solidFill>
                  <a:srgbClr val="FFFFFF"/>
                </a:solidFill>
                <a:ea typeface="SimSun" pitchFamily="2" charset="-122"/>
              </a:rPr>
              <a:t>CCR localement avancé, non résécable ou métastatique</a:t>
            </a:r>
            <a:endParaRPr kumimoji="0" lang="fr-FR" altLang="zh-CN" sz="1800" b="0" i="1" u="none" strike="noStrike" kern="1200" cap="none" spc="0" normalizeH="0" baseline="0" noProof="0" dirty="0" smtClean="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err="1" smtClean="0">
                <a:ln>
                  <a:noFill/>
                </a:ln>
                <a:solidFill>
                  <a:srgbClr val="FFFFFF"/>
                </a:solidFill>
                <a:effectLst/>
                <a:uLnTx/>
                <a:uFillTx/>
                <a:ea typeface="SimSun" pitchFamily="2" charset="-122"/>
              </a:rPr>
              <a:t>dMMR</a:t>
            </a:r>
            <a:r>
              <a:rPr kumimoji="0" lang="fr-FR" altLang="zh-CN" sz="1800" b="0" i="0" u="none" strike="noStrike" kern="1200" cap="none" spc="0" normalizeH="0" baseline="0" noProof="0" dirty="0" smtClean="0">
                <a:ln>
                  <a:noFill/>
                </a:ln>
                <a:solidFill>
                  <a:srgbClr val="FFFFFF"/>
                </a:solidFill>
                <a:effectLst/>
                <a:uLnTx/>
                <a:uFillTx/>
                <a:ea typeface="SimSun" pitchFamily="2" charset="-122"/>
              </a:rPr>
              <a:t>/MSI-H en IHC/PCR</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smtClean="0">
                <a:solidFill>
                  <a:srgbClr val="FFFFFF"/>
                </a:solidFill>
                <a:latin typeface="Arial" panose="020B0604020202020204" pitchFamily="34" charset="0"/>
                <a:ea typeface="SimSun" pitchFamily="2" charset="-122"/>
                <a:cs typeface="Arial" panose="020B0604020202020204" pitchFamily="34" charset="0"/>
              </a:rPr>
              <a:t>≥</a:t>
            </a:r>
            <a:r>
              <a:rPr lang="fr-FR" altLang="zh-CN" dirty="0" smtClean="0">
                <a:solidFill>
                  <a:srgbClr val="FFFFFF"/>
                </a:solidFill>
                <a:ea typeface="SimSun" pitchFamily="2" charset="-122"/>
              </a:rPr>
              <a:t>1 ligne préalable</a:t>
            </a:r>
            <a:endParaRPr kumimoji="0" lang="fr-FR" altLang="zh-CN" sz="1800" b="0" i="0" u="none" strike="noStrike" kern="1200" cap="none" spc="0" normalizeH="0" baseline="0" noProof="0" dirty="0" smtClean="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smtClean="0">
                <a:solidFill>
                  <a:srgbClr val="FFFFFF"/>
                </a:solidFill>
                <a:ea typeface="SimSun" pitchFamily="2" charset="-122"/>
              </a:rPr>
              <a:t>ECOG PS 0–1 </a:t>
            </a:r>
            <a:endParaRPr kumimoji="0" lang="fr-FR" altLang="zh-CN" sz="1800" b="0" i="0" u="none" strike="noStrike" kern="1200" cap="none" spc="0" normalizeH="0" baseline="0" noProof="0" dirty="0" smtClean="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(n=63)</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spTree>
    <p:extLst>
      <p:ext uri="{BB962C8B-B14F-4D97-AF65-F5344CB8AC3E}">
        <p14:creationId xmlns:p14="http://schemas.microsoft.com/office/powerpoint/2010/main" val="1971919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Cancers </a:t>
            </a:r>
            <a:r>
              <a:rPr lang="en-GB" dirty="0" smtClean="0"/>
              <a:t>de </a:t>
            </a:r>
            <a:r>
              <a:rPr lang="en-GB" dirty="0" err="1" smtClean="0"/>
              <a:t>l’oesophage</a:t>
            </a:r>
            <a:r>
              <a:rPr lang="en-GB" dirty="0" smtClean="0"/>
              <a:t> et de </a:t>
            </a:r>
            <a:r>
              <a:rPr lang="en-GB" dirty="0" err="1" smtClean="0"/>
              <a:t>l’estomac</a:t>
            </a:r>
            <a:endParaRPr lang="en-GB" dirty="0"/>
          </a:p>
        </p:txBody>
      </p:sp>
    </p:spTree>
    <p:extLst>
      <p:ext uri="{BB962C8B-B14F-4D97-AF65-F5344CB8AC3E}">
        <p14:creationId xmlns:p14="http://schemas.microsoft.com/office/powerpoint/2010/main" val="37266045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14852" cy="807720"/>
          </a:xfrm>
        </p:spPr>
        <p:txBody>
          <a:bodyPr/>
          <a:lstStyle/>
          <a:p>
            <a:r>
              <a:rPr lang="fr-FR" dirty="0" smtClean="0"/>
              <a:t>O-021: Tolérance et activité </a:t>
            </a:r>
            <a:r>
              <a:rPr lang="fr-FR" dirty="0" err="1" smtClean="0"/>
              <a:t>antitumorale</a:t>
            </a:r>
            <a:r>
              <a:rPr lang="fr-FR" dirty="0" smtClean="0"/>
              <a:t> du pembrolizumab chez les patients avec cancer colorectal et instabilité </a:t>
            </a:r>
            <a:r>
              <a:rPr lang="fr-FR" dirty="0" err="1" smtClean="0"/>
              <a:t>microsatellitaire</a:t>
            </a:r>
            <a:r>
              <a:rPr lang="fr-FR" dirty="0" smtClean="0"/>
              <a:t> élevée (MSI-H): KEYNOTE-164 – Le D, et al</a:t>
            </a:r>
            <a:endParaRPr lang="fr-FR" dirty="0"/>
          </a:p>
        </p:txBody>
      </p:sp>
      <p:sp>
        <p:nvSpPr>
          <p:cNvPr id="6" name="Content Placeholder 2"/>
          <p:cNvSpPr>
            <a:spLocks noGrp="1"/>
          </p:cNvSpPr>
          <p:nvPr>
            <p:ph idx="1"/>
          </p:nvPr>
        </p:nvSpPr>
        <p:spPr/>
        <p:txBody>
          <a:bodyPr/>
          <a:lstStyle/>
          <a:p>
            <a:pPr marL="0" indent="0">
              <a:buNone/>
            </a:pPr>
            <a:r>
              <a:rPr lang="fr-FR" b="1" dirty="0" smtClean="0"/>
              <a:t>Résultats</a:t>
            </a:r>
            <a:endParaRPr lang="fr-FR" b="1" dirty="0"/>
          </a:p>
        </p:txBody>
      </p:sp>
      <p:sp>
        <p:nvSpPr>
          <p:cNvPr id="9" name="Text Placeholder 8"/>
          <p:cNvSpPr>
            <a:spLocks noGrp="1"/>
          </p:cNvSpPr>
          <p:nvPr>
            <p:ph type="body" sz="quarter" idx="10"/>
          </p:nvPr>
        </p:nvSpPr>
        <p:spPr/>
        <p:txBody>
          <a:bodyPr/>
          <a:lstStyle/>
          <a:p>
            <a:r>
              <a:rPr lang="fr-FR" dirty="0" err="1"/>
              <a:t>DDRm</a:t>
            </a:r>
            <a:r>
              <a:rPr lang="fr-FR" dirty="0"/>
              <a:t>: délai de réponse </a:t>
            </a:r>
            <a:r>
              <a:rPr lang="fr-FR" dirty="0" smtClean="0"/>
              <a:t>médian</a:t>
            </a:r>
            <a:endParaRPr lang="fr-FR" dirty="0"/>
          </a:p>
        </p:txBody>
      </p:sp>
      <p:sp>
        <p:nvSpPr>
          <p:cNvPr id="5" name="Text Placeholder 4"/>
          <p:cNvSpPr>
            <a:spLocks noGrp="1"/>
          </p:cNvSpPr>
          <p:nvPr>
            <p:ph type="body" sz="quarter" idx="11"/>
          </p:nvPr>
        </p:nvSpPr>
        <p:spPr/>
        <p:txBody>
          <a:bodyPr/>
          <a:lstStyle/>
          <a:p>
            <a:r>
              <a:rPr lang="fr-FR" smtClean="0"/>
              <a:t/>
            </a:r>
            <a:br>
              <a:rPr lang="fr-FR" smtClean="0"/>
            </a:br>
            <a:r>
              <a:rPr lang="fr-FR" smtClean="0"/>
              <a:t>Le D, et al, Ann Oncol 2018;29(suppl 5):abstr O-021</a:t>
            </a:r>
            <a:endParaRPr lang="fr-FR"/>
          </a:p>
        </p:txBody>
      </p:sp>
      <p:graphicFrame>
        <p:nvGraphicFramePr>
          <p:cNvPr id="10" name="Table 9"/>
          <p:cNvGraphicFramePr>
            <a:graphicFrameLocks noGrp="1"/>
          </p:cNvGraphicFramePr>
          <p:nvPr>
            <p:extLst>
              <p:ext uri="{D42A27DB-BD31-4B8C-83A1-F6EECF244321}">
                <p14:modId xmlns:p14="http://schemas.microsoft.com/office/powerpoint/2010/main" val="3043922270"/>
              </p:ext>
            </p:extLst>
          </p:nvPr>
        </p:nvGraphicFramePr>
        <p:xfrm>
          <a:off x="5426500" y="1346563"/>
          <a:ext cx="3641300" cy="4947920"/>
        </p:xfrm>
        <a:graphic>
          <a:graphicData uri="http://schemas.openxmlformats.org/drawingml/2006/table">
            <a:tbl>
              <a:tblPr firstRow="1" bandRow="1">
                <a:tableStyleId>{69012ECD-51FC-41F1-AA8D-1B2483CD663E}</a:tableStyleId>
              </a:tblPr>
              <a:tblGrid>
                <a:gridCol w="2007233">
                  <a:extLst>
                    <a:ext uri="{9D8B030D-6E8A-4147-A177-3AD203B41FA5}">
                      <a16:colId xmlns:a16="http://schemas.microsoft.com/office/drawing/2014/main" val="1709975499"/>
                    </a:ext>
                  </a:extLst>
                </a:gridCol>
                <a:gridCol w="1634067">
                  <a:extLst>
                    <a:ext uri="{9D8B030D-6E8A-4147-A177-3AD203B41FA5}">
                      <a16:colId xmlns:a16="http://schemas.microsoft.com/office/drawing/2014/main" val="1247476413"/>
                    </a:ext>
                  </a:extLst>
                </a:gridCol>
              </a:tblGrid>
              <a:tr h="370840">
                <a:tc gridSpan="2">
                  <a:txBody>
                    <a:bodyPr/>
                    <a:lstStyle/>
                    <a:p>
                      <a:pPr algn="ctr"/>
                      <a:r>
                        <a:rPr lang="fr-FR" sz="1400" noProof="0" dirty="0" err="1" smtClean="0">
                          <a:solidFill>
                            <a:schemeClr val="tx2"/>
                          </a:solidFill>
                        </a:rPr>
                        <a:t>Pembrolizumab</a:t>
                      </a:r>
                      <a:r>
                        <a:rPr lang="fr-FR" sz="1400" noProof="0" dirty="0" smtClean="0">
                          <a:solidFill>
                            <a:schemeClr val="tx2"/>
                          </a:solidFill>
                        </a:rPr>
                        <a:t> (n=63)</a:t>
                      </a:r>
                      <a:endParaRPr lang="fr-FR" sz="1400" noProof="0" dirty="0">
                        <a:solidFill>
                          <a:schemeClr val="tx2"/>
                        </a:solidFill>
                      </a:endParaRP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hMerge="1">
                  <a:txBody>
                    <a:bodyPr/>
                    <a:lstStyle/>
                    <a:p>
                      <a:endParaRPr lang="en-GB" dirty="0"/>
                    </a:p>
                  </a:txBody>
                  <a:tcPr/>
                </a:tc>
                <a:extLst>
                  <a:ext uri="{0D108BD9-81ED-4DB2-BD59-A6C34878D82A}">
                    <a16:rowId xmlns:a16="http://schemas.microsoft.com/office/drawing/2014/main" val="2858489181"/>
                  </a:ext>
                </a:extLst>
              </a:tr>
              <a:tr h="370840">
                <a:tc>
                  <a:txBody>
                    <a:bodyPr/>
                    <a:lstStyle/>
                    <a:p>
                      <a:r>
                        <a:rPr lang="fr-FR" sz="1400" noProof="0" smtClean="0"/>
                        <a:t>TRO,</a:t>
                      </a:r>
                      <a:r>
                        <a:rPr lang="fr-FR" sz="1400" baseline="0" noProof="0" smtClean="0"/>
                        <a:t> n (%) [IC95%]</a:t>
                      </a:r>
                      <a:endParaRPr lang="fr-FR" sz="14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t>20 (32) [21 - 45]</a:t>
                      </a:r>
                      <a:endParaRPr lang="fr-FR" sz="14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50781373"/>
                  </a:ext>
                </a:extLst>
              </a:tr>
              <a:tr h="370840">
                <a:tc>
                  <a:txBody>
                    <a:bodyPr/>
                    <a:lstStyle/>
                    <a:p>
                      <a:pPr marL="92075" indent="0"/>
                      <a:r>
                        <a:rPr lang="fr-FR" sz="1400" noProof="0" smtClean="0"/>
                        <a:t>RC</a:t>
                      </a:r>
                      <a:endParaRPr lang="fr-FR" sz="14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t>2 (3) [0 - 11]</a:t>
                      </a:r>
                      <a:endParaRPr lang="fr-FR" sz="14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51371244"/>
                  </a:ext>
                </a:extLst>
              </a:tr>
              <a:tr h="370840">
                <a:tc>
                  <a:txBody>
                    <a:bodyPr/>
                    <a:lstStyle/>
                    <a:p>
                      <a:pPr marL="92075" indent="0"/>
                      <a:r>
                        <a:rPr lang="fr-FR" sz="1400" noProof="0" smtClean="0"/>
                        <a:t>RP</a:t>
                      </a:r>
                      <a:endParaRPr lang="fr-FR" sz="14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t>18</a:t>
                      </a:r>
                      <a:r>
                        <a:rPr lang="fr-FR" sz="1400" baseline="0" noProof="0" dirty="0" smtClean="0"/>
                        <a:t> (29) [18 - 41]</a:t>
                      </a:r>
                      <a:endParaRPr lang="fr-FR" sz="14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2936486"/>
                  </a:ext>
                </a:extLst>
              </a:tr>
              <a:tr h="370840">
                <a:tc>
                  <a:txBody>
                    <a:bodyPr/>
                    <a:lstStyle/>
                    <a:p>
                      <a:r>
                        <a:rPr lang="fr-FR" sz="1400" noProof="0" smtClean="0"/>
                        <a:t>MS</a:t>
                      </a:r>
                      <a:endParaRPr lang="fr-FR" sz="14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t>16 (25) [15 - 38]</a:t>
                      </a:r>
                      <a:endParaRPr lang="fr-FR" sz="14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963676841"/>
                  </a:ext>
                </a:extLst>
              </a:tr>
              <a:tr h="370840">
                <a:tc>
                  <a:txBody>
                    <a:bodyPr/>
                    <a:lstStyle/>
                    <a:p>
                      <a:r>
                        <a:rPr lang="fr-FR" sz="1400" noProof="0" smtClean="0"/>
                        <a:t>Progression </a:t>
                      </a:r>
                      <a:endParaRPr lang="fr-FR" sz="14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smtClean="0"/>
                        <a:t>25 (40) [28 - 53]</a:t>
                      </a:r>
                      <a:endParaRPr lang="fr-FR" sz="14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76791017"/>
                  </a:ext>
                </a:extLst>
              </a:tr>
              <a:tr h="370840">
                <a:tc>
                  <a:txBody>
                    <a:bodyPr/>
                    <a:lstStyle/>
                    <a:p>
                      <a:r>
                        <a:rPr lang="fr-FR" sz="1400" noProof="0" smtClean="0"/>
                        <a:t>TCM</a:t>
                      </a:r>
                      <a:endParaRPr lang="fr-FR" sz="14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t>36 (57) [44 - 70]</a:t>
                      </a:r>
                      <a:endParaRPr lang="fr-FR" sz="14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432595645"/>
                  </a:ext>
                </a:extLst>
              </a:tr>
              <a:tr h="370840">
                <a:tc>
                  <a:txBody>
                    <a:bodyPr/>
                    <a:lstStyle/>
                    <a:p>
                      <a:r>
                        <a:rPr lang="fr-FR" sz="1400" noProof="0" smtClean="0"/>
                        <a:t>DDRm,</a:t>
                      </a:r>
                      <a:r>
                        <a:rPr lang="fr-FR" sz="1400" baseline="0" noProof="0" smtClean="0"/>
                        <a:t> mois (range)</a:t>
                      </a:r>
                      <a:endParaRPr lang="fr-FR" sz="14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t>3,9 (1,8 </a:t>
                      </a:r>
                      <a:r>
                        <a:rPr lang="fr-FR" sz="1400" baseline="0" noProof="0" dirty="0" smtClean="0"/>
                        <a:t>– 10,4)</a:t>
                      </a:r>
                      <a:endParaRPr lang="fr-FR" sz="14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549561699"/>
                  </a:ext>
                </a:extLst>
              </a:tr>
              <a:tr h="370840">
                <a:tc>
                  <a:txBody>
                    <a:bodyPr/>
                    <a:lstStyle/>
                    <a:p>
                      <a:r>
                        <a:rPr lang="fr-FR" sz="1400" noProof="0" smtClean="0"/>
                        <a:t>Durée réponse médiane mois (range)</a:t>
                      </a:r>
                      <a:endParaRPr lang="fr-FR" sz="14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t>NR (2,1+ – 13,2+)</a:t>
                      </a:r>
                      <a:endParaRPr lang="fr-FR" sz="14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539467744"/>
                  </a:ext>
                </a:extLst>
              </a:tr>
              <a:tr h="370840">
                <a:tc>
                  <a:txBody>
                    <a:bodyPr/>
                    <a:lstStyle/>
                    <a:p>
                      <a:r>
                        <a:rPr lang="fr-FR" sz="1400" noProof="0" smtClean="0"/>
                        <a:t>TRO,</a:t>
                      </a:r>
                      <a:r>
                        <a:rPr lang="fr-FR" sz="1400" baseline="0" noProof="0" smtClean="0"/>
                        <a:t> n/N (%)</a:t>
                      </a:r>
                      <a:endParaRPr lang="fr-FR" sz="1400" noProof="0" smtClean="0"/>
                    </a:p>
                    <a:p>
                      <a:pPr marL="182563" indent="0"/>
                      <a:r>
                        <a:rPr lang="fr-FR" sz="1400" noProof="0" smtClean="0"/>
                        <a:t>BRAF muté</a:t>
                      </a:r>
                    </a:p>
                    <a:p>
                      <a:pPr marL="182563" indent="0"/>
                      <a:r>
                        <a:rPr lang="fr-FR" sz="1400" noProof="0" smtClean="0"/>
                        <a:t>BRAF sauvage</a:t>
                      </a:r>
                      <a:endParaRPr lang="fr-FR" sz="140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fr-FR" sz="1400" noProof="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noProof="0" smtClean="0"/>
                        <a:t>1/5 (20)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noProof="0" smtClean="0"/>
                        <a:t>13/29</a:t>
                      </a:r>
                      <a:r>
                        <a:rPr lang="fr-FR" sz="1400" baseline="0" noProof="0" smtClean="0"/>
                        <a:t> (</a:t>
                      </a:r>
                      <a:r>
                        <a:rPr lang="fr-FR" sz="1400" noProof="0" smtClean="0"/>
                        <a:t>45)</a:t>
                      </a:r>
                      <a:endParaRPr lang="fr-FR" sz="14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76165726"/>
                  </a:ext>
                </a:extLst>
              </a:tr>
              <a:tr h="223497">
                <a:tc>
                  <a:txBody>
                    <a:bodyPr/>
                    <a:lstStyle/>
                    <a:p>
                      <a:r>
                        <a:rPr lang="fr-FR" sz="1400" noProof="0" dirty="0" smtClean="0"/>
                        <a:t>TRO,</a:t>
                      </a:r>
                      <a:r>
                        <a:rPr lang="fr-FR" sz="1400" baseline="0" noProof="0" dirty="0" smtClean="0"/>
                        <a:t> n/N (%)</a:t>
                      </a:r>
                      <a:endParaRPr lang="fr-FR" sz="1400" noProof="0" dirty="0" smtClean="0"/>
                    </a:p>
                    <a:p>
                      <a:pPr marL="182563" indent="0"/>
                      <a:r>
                        <a:rPr lang="fr-FR" sz="1400" noProof="0" dirty="0" smtClean="0"/>
                        <a:t>KRAS muté</a:t>
                      </a:r>
                    </a:p>
                    <a:p>
                      <a:pPr marL="182563" indent="0"/>
                      <a:r>
                        <a:rPr lang="fr-FR" sz="1400" noProof="0" dirty="0" smtClean="0"/>
                        <a:t>KRAS sauvage</a:t>
                      </a:r>
                      <a:endParaRPr lang="fr-FR" sz="1400"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noProof="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noProof="0" dirty="0" smtClean="0"/>
                        <a:t>8/22 (36)</a:t>
                      </a:r>
                    </a:p>
                    <a:p>
                      <a:pPr algn="ctr"/>
                      <a:r>
                        <a:rPr lang="fr-FR" sz="1400" noProof="0" dirty="0" smtClean="0"/>
                        <a:t>11/34 (32)</a:t>
                      </a:r>
                      <a:endParaRPr lang="fr-FR" sz="14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196832767"/>
                  </a:ext>
                </a:extLst>
              </a:tr>
            </a:tbl>
          </a:graphicData>
        </a:graphic>
      </p:graphicFrame>
      <p:sp>
        <p:nvSpPr>
          <p:cNvPr id="11" name="TextBox 10"/>
          <p:cNvSpPr txBox="1"/>
          <p:nvPr/>
        </p:nvSpPr>
        <p:spPr>
          <a:xfrm>
            <a:off x="1382823" y="4966004"/>
            <a:ext cx="2340417" cy="523220"/>
          </a:xfrm>
          <a:prstGeom prst="rect">
            <a:avLst/>
          </a:prstGeom>
          <a:noFill/>
        </p:spPr>
        <p:txBody>
          <a:bodyPr wrap="none" rtlCol="0">
            <a:spAutoFit/>
          </a:bodyPr>
          <a:lstStyle/>
          <a:p>
            <a:pPr algn="ctr"/>
            <a:r>
              <a:rPr lang="fr-FR" sz="1400" b="1" dirty="0" smtClean="0"/>
              <a:t>Durée médiane de suivi</a:t>
            </a:r>
          </a:p>
          <a:p>
            <a:pPr algn="ctr"/>
            <a:r>
              <a:rPr lang="fr-FR" sz="1400" dirty="0" smtClean="0"/>
              <a:t>12,6 mois (range 0,1</a:t>
            </a:r>
            <a:r>
              <a:rPr lang="fr-FR" sz="1400" dirty="0" smtClean="0">
                <a:cs typeface="Arial"/>
              </a:rPr>
              <a:t>–15,4)</a:t>
            </a:r>
            <a:endParaRPr lang="fr-FR" sz="1400" dirty="0"/>
          </a:p>
        </p:txBody>
      </p:sp>
      <p:grpSp>
        <p:nvGrpSpPr>
          <p:cNvPr id="12" name="Group 11"/>
          <p:cNvGrpSpPr/>
          <p:nvPr/>
        </p:nvGrpSpPr>
        <p:grpSpPr>
          <a:xfrm>
            <a:off x="71034" y="2356901"/>
            <a:ext cx="5115326" cy="3072679"/>
            <a:chOff x="100530" y="1762541"/>
            <a:chExt cx="5115326" cy="3072679"/>
          </a:xfrm>
        </p:grpSpPr>
        <p:cxnSp>
          <p:nvCxnSpPr>
            <p:cNvPr id="13" name="Straight Connector 12"/>
            <p:cNvCxnSpPr/>
            <p:nvPr/>
          </p:nvCxnSpPr>
          <p:spPr>
            <a:xfrm>
              <a:off x="776025" y="2039540"/>
              <a:ext cx="0" cy="272429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9073" y="2848359"/>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9073" y="3112097"/>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9073" y="3643660"/>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9073" y="3910282"/>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9073" y="4168250"/>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89073" y="4720038"/>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89073" y="2574229"/>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91453" y="4436050"/>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6200000">
              <a:off x="-834419" y="3505231"/>
              <a:ext cx="2100730" cy="230832"/>
            </a:xfrm>
            <a:prstGeom prst="rect">
              <a:avLst/>
            </a:prstGeom>
            <a:noFill/>
          </p:spPr>
          <p:txBody>
            <a:bodyPr wrap="none" rtlCol="0">
              <a:spAutoFit/>
            </a:bodyPr>
            <a:lstStyle/>
            <a:p>
              <a:pPr algn="ctr"/>
              <a:r>
                <a:rPr lang="fr-FR" sz="900" dirty="0" smtClean="0">
                  <a:latin typeface="Arial" panose="020B0604020202020204" pitchFamily="34" charset="0"/>
                  <a:cs typeface="Arial" panose="020B0604020202020204" pitchFamily="34" charset="0"/>
                </a:rPr>
                <a:t>Variation par rapport à l’inclusion, %</a:t>
              </a:r>
              <a:endParaRPr lang="fr-FR" sz="900" dirty="0">
                <a:latin typeface="Arial" panose="020B0604020202020204" pitchFamily="34" charset="0"/>
                <a:cs typeface="Arial" panose="020B0604020202020204" pitchFamily="34" charset="0"/>
              </a:endParaRPr>
            </a:p>
          </p:txBody>
        </p:sp>
        <p:sp>
          <p:nvSpPr>
            <p:cNvPr id="23" name="TextBox 22"/>
            <p:cNvSpPr txBox="1"/>
            <p:nvPr/>
          </p:nvSpPr>
          <p:spPr>
            <a:xfrm>
              <a:off x="412609" y="2456340"/>
              <a:ext cx="31290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60</a:t>
              </a:r>
              <a:endParaRPr lang="fr-FR" sz="900">
                <a:latin typeface="Arial" panose="020B0604020202020204" pitchFamily="34" charset="0"/>
                <a:cs typeface="Arial" panose="020B0604020202020204" pitchFamily="34" charset="0"/>
              </a:endParaRPr>
            </a:p>
          </p:txBody>
        </p:sp>
        <p:sp>
          <p:nvSpPr>
            <p:cNvPr id="24" name="TextBox 23"/>
            <p:cNvSpPr txBox="1"/>
            <p:nvPr/>
          </p:nvSpPr>
          <p:spPr>
            <a:xfrm>
              <a:off x="412609" y="2740743"/>
              <a:ext cx="31290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40</a:t>
              </a:r>
              <a:endParaRPr lang="fr-FR" sz="900">
                <a:latin typeface="Arial" panose="020B0604020202020204" pitchFamily="34" charset="0"/>
                <a:cs typeface="Arial" panose="020B0604020202020204" pitchFamily="34" charset="0"/>
              </a:endParaRPr>
            </a:p>
          </p:txBody>
        </p:sp>
        <p:sp>
          <p:nvSpPr>
            <p:cNvPr id="25" name="TextBox 24"/>
            <p:cNvSpPr txBox="1"/>
            <p:nvPr/>
          </p:nvSpPr>
          <p:spPr>
            <a:xfrm>
              <a:off x="412609" y="2991511"/>
              <a:ext cx="31290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20</a:t>
              </a:r>
              <a:endParaRPr lang="fr-FR" sz="900">
                <a:latin typeface="Arial" panose="020B0604020202020204" pitchFamily="34" charset="0"/>
                <a:cs typeface="Arial" panose="020B0604020202020204" pitchFamily="34" charset="0"/>
              </a:endParaRPr>
            </a:p>
          </p:txBody>
        </p:sp>
        <p:sp>
          <p:nvSpPr>
            <p:cNvPr id="26" name="TextBox 25"/>
            <p:cNvSpPr txBox="1"/>
            <p:nvPr/>
          </p:nvSpPr>
          <p:spPr>
            <a:xfrm>
              <a:off x="476729" y="3268427"/>
              <a:ext cx="24878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0</a:t>
              </a:r>
              <a:endParaRPr lang="fr-FR" sz="900">
                <a:latin typeface="Arial" panose="020B0604020202020204" pitchFamily="34" charset="0"/>
                <a:cs typeface="Arial" panose="020B0604020202020204" pitchFamily="34" charset="0"/>
              </a:endParaRPr>
            </a:p>
          </p:txBody>
        </p:sp>
        <p:sp>
          <p:nvSpPr>
            <p:cNvPr id="27" name="TextBox 26"/>
            <p:cNvSpPr txBox="1"/>
            <p:nvPr/>
          </p:nvSpPr>
          <p:spPr>
            <a:xfrm>
              <a:off x="348489" y="3522422"/>
              <a:ext cx="37702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–20</a:t>
              </a:r>
              <a:endParaRPr lang="fr-FR" sz="900">
                <a:latin typeface="Arial" panose="020B0604020202020204" pitchFamily="34" charset="0"/>
                <a:cs typeface="Arial" panose="020B0604020202020204" pitchFamily="34" charset="0"/>
              </a:endParaRPr>
            </a:p>
          </p:txBody>
        </p:sp>
        <p:sp>
          <p:nvSpPr>
            <p:cNvPr id="28" name="TextBox 27"/>
            <p:cNvSpPr txBox="1"/>
            <p:nvPr/>
          </p:nvSpPr>
          <p:spPr>
            <a:xfrm>
              <a:off x="348489" y="3789249"/>
              <a:ext cx="37702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–40</a:t>
              </a:r>
              <a:endParaRPr lang="fr-FR" sz="900">
                <a:latin typeface="Arial" panose="020B0604020202020204" pitchFamily="34" charset="0"/>
                <a:cs typeface="Arial" panose="020B0604020202020204" pitchFamily="34" charset="0"/>
              </a:endParaRPr>
            </a:p>
          </p:txBody>
        </p:sp>
        <p:sp>
          <p:nvSpPr>
            <p:cNvPr id="29" name="TextBox 28"/>
            <p:cNvSpPr txBox="1"/>
            <p:nvPr/>
          </p:nvSpPr>
          <p:spPr>
            <a:xfrm>
              <a:off x="348489" y="4051974"/>
              <a:ext cx="37702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–60</a:t>
              </a:r>
              <a:endParaRPr lang="fr-FR" sz="900">
                <a:latin typeface="Arial" panose="020B0604020202020204" pitchFamily="34" charset="0"/>
                <a:cs typeface="Arial" panose="020B0604020202020204" pitchFamily="34" charset="0"/>
              </a:endParaRPr>
            </a:p>
          </p:txBody>
        </p:sp>
        <p:sp>
          <p:nvSpPr>
            <p:cNvPr id="30" name="TextBox 29"/>
            <p:cNvSpPr txBox="1"/>
            <p:nvPr/>
          </p:nvSpPr>
          <p:spPr>
            <a:xfrm>
              <a:off x="284369" y="4604388"/>
              <a:ext cx="44114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–100</a:t>
              </a:r>
              <a:endParaRPr lang="fr-FR" sz="900">
                <a:latin typeface="Arial" panose="020B0604020202020204" pitchFamily="34" charset="0"/>
                <a:cs typeface="Arial" panose="020B0604020202020204" pitchFamily="34" charset="0"/>
              </a:endParaRPr>
            </a:p>
          </p:txBody>
        </p:sp>
        <p:sp>
          <p:nvSpPr>
            <p:cNvPr id="31" name="TextBox 30"/>
            <p:cNvSpPr txBox="1"/>
            <p:nvPr/>
          </p:nvSpPr>
          <p:spPr>
            <a:xfrm>
              <a:off x="348489" y="4319774"/>
              <a:ext cx="377026"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–80</a:t>
              </a:r>
              <a:endParaRPr lang="fr-FR" sz="900">
                <a:latin typeface="Arial" panose="020B0604020202020204" pitchFamily="34" charset="0"/>
                <a:cs typeface="Arial" panose="020B0604020202020204" pitchFamily="34" charset="0"/>
              </a:endParaRPr>
            </a:p>
          </p:txBody>
        </p:sp>
        <p:sp>
          <p:nvSpPr>
            <p:cNvPr id="32" name="TextBox 31"/>
            <p:cNvSpPr txBox="1"/>
            <p:nvPr/>
          </p:nvSpPr>
          <p:spPr>
            <a:xfrm>
              <a:off x="2240275" y="2022006"/>
              <a:ext cx="284052" cy="307777"/>
            </a:xfrm>
            <a:prstGeom prst="rect">
              <a:avLst/>
            </a:prstGeom>
            <a:noFill/>
          </p:spPr>
          <p:txBody>
            <a:bodyPr wrap="none" rtlCol="0">
              <a:spAutoFit/>
            </a:bodyPr>
            <a:lstStyle/>
            <a:p>
              <a:r>
                <a:rPr lang="fr-FR" sz="1400" smtClean="0"/>
                <a:t>1</a:t>
              </a:r>
              <a:endParaRPr lang="fr-FR" sz="1400"/>
            </a:p>
          </p:txBody>
        </p:sp>
        <p:sp>
          <p:nvSpPr>
            <p:cNvPr id="33" name="TextBox 32"/>
            <p:cNvSpPr txBox="1"/>
            <p:nvPr/>
          </p:nvSpPr>
          <p:spPr>
            <a:xfrm>
              <a:off x="2240275" y="2260043"/>
              <a:ext cx="284052" cy="307777"/>
            </a:xfrm>
            <a:prstGeom prst="rect">
              <a:avLst/>
            </a:prstGeom>
            <a:noFill/>
          </p:spPr>
          <p:txBody>
            <a:bodyPr wrap="none" rtlCol="0">
              <a:spAutoFit/>
            </a:bodyPr>
            <a:lstStyle/>
            <a:p>
              <a:r>
                <a:rPr lang="fr-FR" sz="1400" smtClean="0"/>
                <a:t>2</a:t>
              </a:r>
              <a:endParaRPr lang="fr-FR" sz="1400"/>
            </a:p>
          </p:txBody>
        </p:sp>
        <p:sp>
          <p:nvSpPr>
            <p:cNvPr id="34" name="TextBox 33"/>
            <p:cNvSpPr txBox="1"/>
            <p:nvPr/>
          </p:nvSpPr>
          <p:spPr>
            <a:xfrm>
              <a:off x="2240275" y="2509445"/>
              <a:ext cx="381836" cy="307777"/>
            </a:xfrm>
            <a:prstGeom prst="rect">
              <a:avLst/>
            </a:prstGeom>
            <a:noFill/>
          </p:spPr>
          <p:txBody>
            <a:bodyPr wrap="none" rtlCol="0">
              <a:spAutoFit/>
            </a:bodyPr>
            <a:lstStyle/>
            <a:p>
              <a:r>
                <a:rPr lang="fr-FR" sz="1400" smtClean="0"/>
                <a:t>≥3</a:t>
              </a:r>
              <a:endParaRPr lang="fr-FR" sz="1400"/>
            </a:p>
          </p:txBody>
        </p:sp>
        <p:sp>
          <p:nvSpPr>
            <p:cNvPr id="35" name="Rectangle 34"/>
            <p:cNvSpPr/>
            <p:nvPr/>
          </p:nvSpPr>
          <p:spPr>
            <a:xfrm rot="10800000">
              <a:off x="785412" y="2197932"/>
              <a:ext cx="57600" cy="118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2098710" y="2337305"/>
              <a:ext cx="153252" cy="153252"/>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2098711" y="2099268"/>
              <a:ext cx="153252" cy="1532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TextBox 37"/>
            <p:cNvSpPr txBox="1"/>
            <p:nvPr/>
          </p:nvSpPr>
          <p:spPr>
            <a:xfrm>
              <a:off x="914114" y="1762541"/>
              <a:ext cx="2958362" cy="307777"/>
            </a:xfrm>
            <a:prstGeom prst="rect">
              <a:avLst/>
            </a:prstGeom>
            <a:noFill/>
          </p:spPr>
          <p:txBody>
            <a:bodyPr wrap="none" rtlCol="0">
              <a:spAutoFit/>
            </a:bodyPr>
            <a:lstStyle/>
            <a:p>
              <a:pPr algn="ctr"/>
              <a:r>
                <a:rPr lang="fr-FR" sz="1400" b="1" dirty="0" smtClean="0"/>
                <a:t>Lignes de traitement antérieures</a:t>
              </a:r>
              <a:endParaRPr lang="fr-FR" sz="1400" dirty="0"/>
            </a:p>
          </p:txBody>
        </p:sp>
        <p:cxnSp>
          <p:nvCxnSpPr>
            <p:cNvPr id="39" name="Straight Connector 38"/>
            <p:cNvCxnSpPr/>
            <p:nvPr/>
          </p:nvCxnSpPr>
          <p:spPr>
            <a:xfrm>
              <a:off x="690675" y="2320579"/>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12608" y="2202690"/>
              <a:ext cx="312907"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80</a:t>
              </a:r>
              <a:endParaRPr lang="fr-FR" sz="900">
                <a:latin typeface="Arial" panose="020B0604020202020204" pitchFamily="34" charset="0"/>
                <a:cs typeface="Arial" panose="020B0604020202020204" pitchFamily="34" charset="0"/>
              </a:endParaRPr>
            </a:p>
          </p:txBody>
        </p:sp>
        <p:cxnSp>
          <p:nvCxnSpPr>
            <p:cNvPr id="41" name="Straight Connector 40"/>
            <p:cNvCxnSpPr/>
            <p:nvPr/>
          </p:nvCxnSpPr>
          <p:spPr>
            <a:xfrm>
              <a:off x="697989" y="2036445"/>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48488" y="1910936"/>
              <a:ext cx="377027" cy="230832"/>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100</a:t>
              </a:r>
              <a:endParaRPr lang="fr-FR" sz="900">
                <a:latin typeface="Arial" panose="020B0604020202020204" pitchFamily="34" charset="0"/>
                <a:cs typeface="Arial" panose="020B0604020202020204" pitchFamily="34" charset="0"/>
              </a:endParaRPr>
            </a:p>
          </p:txBody>
        </p:sp>
        <p:sp>
          <p:nvSpPr>
            <p:cNvPr id="43" name="Rectangle 42"/>
            <p:cNvSpPr/>
            <p:nvPr/>
          </p:nvSpPr>
          <p:spPr>
            <a:xfrm rot="10800000">
              <a:off x="857286" y="2377932"/>
              <a:ext cx="57600" cy="10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rot="10800000">
              <a:off x="929160" y="2413932"/>
              <a:ext cx="57600" cy="97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rot="10800000">
              <a:off x="1004013" y="2449932"/>
              <a:ext cx="57600" cy="93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p:nvSpPr>
          <p:spPr>
            <a:xfrm rot="10800000">
              <a:off x="1075887" y="2593932"/>
              <a:ext cx="57600" cy="7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rot="10800000">
              <a:off x="1150740" y="2665932"/>
              <a:ext cx="57600" cy="72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rot="10800000">
              <a:off x="1218665" y="2701932"/>
              <a:ext cx="57600" cy="68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p:cNvSpPr/>
            <p:nvPr/>
          </p:nvSpPr>
          <p:spPr>
            <a:xfrm rot="10800000">
              <a:off x="1286590" y="2737932"/>
              <a:ext cx="57600" cy="64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rot="10800000">
              <a:off x="1354515" y="2809932"/>
              <a:ext cx="57600" cy="57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rot="10800000">
              <a:off x="1422440" y="2845932"/>
              <a:ext cx="57600" cy="54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rot="10800000">
              <a:off x="1490365" y="2845932"/>
              <a:ext cx="57600" cy="5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rot="10800000">
              <a:off x="1558290" y="2989932"/>
              <a:ext cx="57600" cy="39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rot="10800000">
              <a:off x="1626215" y="3079932"/>
              <a:ext cx="57600" cy="30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p:cNvSpPr/>
            <p:nvPr/>
          </p:nvSpPr>
          <p:spPr>
            <a:xfrm rot="10800000">
              <a:off x="1691161" y="3097932"/>
              <a:ext cx="57600" cy="28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rot="10800000">
              <a:off x="1759086" y="3097932"/>
              <a:ext cx="57600" cy="28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rot="10800000">
              <a:off x="1827011" y="3097932"/>
              <a:ext cx="57600" cy="28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p:cNvSpPr/>
            <p:nvPr/>
          </p:nvSpPr>
          <p:spPr>
            <a:xfrm rot="10800000">
              <a:off x="1894936" y="3169932"/>
              <a:ext cx="576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p:cNvSpPr/>
            <p:nvPr/>
          </p:nvSpPr>
          <p:spPr>
            <a:xfrm rot="10800000">
              <a:off x="1962861" y="3169934"/>
              <a:ext cx="576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59"/>
            <p:cNvSpPr/>
            <p:nvPr/>
          </p:nvSpPr>
          <p:spPr>
            <a:xfrm rot="10800000">
              <a:off x="2030786" y="3169934"/>
              <a:ext cx="57600" cy="21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p:cNvSpPr/>
            <p:nvPr/>
          </p:nvSpPr>
          <p:spPr>
            <a:xfrm rot="10800000">
              <a:off x="2098711" y="3241935"/>
              <a:ext cx="57600"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rot="10800000">
              <a:off x="2172094" y="3313935"/>
              <a:ext cx="576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p:cNvSpPr/>
            <p:nvPr/>
          </p:nvSpPr>
          <p:spPr>
            <a:xfrm rot="10800000">
              <a:off x="2240276" y="3313935"/>
              <a:ext cx="576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p:cNvSpPr/>
            <p:nvPr/>
          </p:nvSpPr>
          <p:spPr>
            <a:xfrm rot="10800000">
              <a:off x="2313659" y="3331935"/>
              <a:ext cx="576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5" name="Straight Connector 64"/>
            <p:cNvCxnSpPr/>
            <p:nvPr/>
          </p:nvCxnSpPr>
          <p:spPr>
            <a:xfrm>
              <a:off x="689073" y="3385692"/>
              <a:ext cx="452202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2097776" y="2586707"/>
              <a:ext cx="153252" cy="15325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p:cNvSpPr/>
            <p:nvPr/>
          </p:nvSpPr>
          <p:spPr>
            <a:xfrm rot="10800000">
              <a:off x="2377540" y="3331297"/>
              <a:ext cx="576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Rectangle 67"/>
            <p:cNvSpPr/>
            <p:nvPr/>
          </p:nvSpPr>
          <p:spPr>
            <a:xfrm>
              <a:off x="2437589" y="3388986"/>
              <a:ext cx="57600" cy="3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p:cNvSpPr/>
            <p:nvPr/>
          </p:nvSpPr>
          <p:spPr>
            <a:xfrm>
              <a:off x="2509463" y="3388986"/>
              <a:ext cx="57600"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p:cNvSpPr/>
            <p:nvPr/>
          </p:nvSpPr>
          <p:spPr>
            <a:xfrm>
              <a:off x="2581337" y="3388986"/>
              <a:ext cx="57600" cy="1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p:cNvSpPr/>
            <p:nvPr/>
          </p:nvSpPr>
          <p:spPr>
            <a:xfrm>
              <a:off x="2656190" y="3388986"/>
              <a:ext cx="57600" cy="21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p:cNvSpPr/>
            <p:nvPr/>
          </p:nvSpPr>
          <p:spPr>
            <a:xfrm>
              <a:off x="2728064" y="3388986"/>
              <a:ext cx="57600" cy="25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p:cNvSpPr/>
            <p:nvPr/>
          </p:nvSpPr>
          <p:spPr>
            <a:xfrm>
              <a:off x="2802917" y="3388986"/>
              <a:ext cx="57600" cy="25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p:cNvSpPr/>
            <p:nvPr/>
          </p:nvSpPr>
          <p:spPr>
            <a:xfrm>
              <a:off x="2870842" y="3388986"/>
              <a:ext cx="57600" cy="32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74"/>
            <p:cNvSpPr/>
            <p:nvPr/>
          </p:nvSpPr>
          <p:spPr>
            <a:xfrm>
              <a:off x="2938767" y="3388986"/>
              <a:ext cx="576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75"/>
            <p:cNvSpPr/>
            <p:nvPr/>
          </p:nvSpPr>
          <p:spPr>
            <a:xfrm>
              <a:off x="3006692" y="3388986"/>
              <a:ext cx="57600" cy="39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Rectangle 76"/>
            <p:cNvSpPr/>
            <p:nvPr/>
          </p:nvSpPr>
          <p:spPr>
            <a:xfrm>
              <a:off x="3074617" y="3388986"/>
              <a:ext cx="57600" cy="43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77"/>
            <p:cNvSpPr/>
            <p:nvPr/>
          </p:nvSpPr>
          <p:spPr>
            <a:xfrm>
              <a:off x="3142542" y="3388986"/>
              <a:ext cx="57600" cy="46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3210467" y="3388986"/>
              <a:ext cx="57600" cy="46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p:cNvSpPr/>
            <p:nvPr/>
          </p:nvSpPr>
          <p:spPr>
            <a:xfrm>
              <a:off x="3278392" y="3388986"/>
              <a:ext cx="57600" cy="54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p:cNvSpPr/>
            <p:nvPr/>
          </p:nvSpPr>
          <p:spPr>
            <a:xfrm>
              <a:off x="3343338" y="3388986"/>
              <a:ext cx="57600" cy="57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Rectangle 81"/>
            <p:cNvSpPr/>
            <p:nvPr/>
          </p:nvSpPr>
          <p:spPr>
            <a:xfrm>
              <a:off x="3411263" y="3388986"/>
              <a:ext cx="57600" cy="68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p:cNvSpPr/>
            <p:nvPr/>
          </p:nvSpPr>
          <p:spPr>
            <a:xfrm>
              <a:off x="3479188" y="3388986"/>
              <a:ext cx="57600" cy="68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Rectangle 83"/>
            <p:cNvSpPr/>
            <p:nvPr/>
          </p:nvSpPr>
          <p:spPr>
            <a:xfrm>
              <a:off x="3547113" y="3388986"/>
              <a:ext cx="57600" cy="68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Rectangle 84"/>
            <p:cNvSpPr/>
            <p:nvPr/>
          </p:nvSpPr>
          <p:spPr>
            <a:xfrm>
              <a:off x="3615038" y="3388986"/>
              <a:ext cx="57600" cy="68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Rectangle 85"/>
            <p:cNvSpPr/>
            <p:nvPr/>
          </p:nvSpPr>
          <p:spPr>
            <a:xfrm>
              <a:off x="3682963" y="3388986"/>
              <a:ext cx="57600" cy="72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Rectangle 86"/>
            <p:cNvSpPr/>
            <p:nvPr/>
          </p:nvSpPr>
          <p:spPr>
            <a:xfrm>
              <a:off x="3750888" y="3388986"/>
              <a:ext cx="57600" cy="75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Rectangle 87"/>
            <p:cNvSpPr/>
            <p:nvPr/>
          </p:nvSpPr>
          <p:spPr>
            <a:xfrm>
              <a:off x="3824271" y="3388986"/>
              <a:ext cx="57600" cy="79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Rectangle 88"/>
            <p:cNvSpPr/>
            <p:nvPr/>
          </p:nvSpPr>
          <p:spPr>
            <a:xfrm>
              <a:off x="3892453" y="3388986"/>
              <a:ext cx="57600" cy="82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Rectangle 89"/>
            <p:cNvSpPr/>
            <p:nvPr/>
          </p:nvSpPr>
          <p:spPr>
            <a:xfrm>
              <a:off x="3961246" y="3389469"/>
              <a:ext cx="57600" cy="82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Rectangle 90"/>
            <p:cNvSpPr/>
            <p:nvPr/>
          </p:nvSpPr>
          <p:spPr>
            <a:xfrm>
              <a:off x="4033120" y="3389469"/>
              <a:ext cx="57600" cy="84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Rectangle 91"/>
            <p:cNvSpPr/>
            <p:nvPr/>
          </p:nvSpPr>
          <p:spPr>
            <a:xfrm>
              <a:off x="4104994" y="3389469"/>
              <a:ext cx="57600" cy="90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Rectangle 92"/>
            <p:cNvSpPr/>
            <p:nvPr/>
          </p:nvSpPr>
          <p:spPr>
            <a:xfrm>
              <a:off x="4179847" y="3389469"/>
              <a:ext cx="57600" cy="9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Rectangle 93"/>
            <p:cNvSpPr/>
            <p:nvPr/>
          </p:nvSpPr>
          <p:spPr>
            <a:xfrm>
              <a:off x="4251721" y="3389469"/>
              <a:ext cx="57600" cy="10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94"/>
            <p:cNvSpPr/>
            <p:nvPr/>
          </p:nvSpPr>
          <p:spPr>
            <a:xfrm>
              <a:off x="4326574" y="3389469"/>
              <a:ext cx="57600" cy="10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Rectangle 95"/>
            <p:cNvSpPr/>
            <p:nvPr/>
          </p:nvSpPr>
          <p:spPr>
            <a:xfrm>
              <a:off x="4394499" y="3389469"/>
              <a:ext cx="57600" cy="10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Rectangle 96"/>
            <p:cNvSpPr/>
            <p:nvPr/>
          </p:nvSpPr>
          <p:spPr>
            <a:xfrm>
              <a:off x="4462424" y="3389469"/>
              <a:ext cx="57600" cy="10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Rectangle 97"/>
            <p:cNvSpPr/>
            <p:nvPr/>
          </p:nvSpPr>
          <p:spPr>
            <a:xfrm>
              <a:off x="4530349" y="3389469"/>
              <a:ext cx="57600" cy="10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p:cNvSpPr/>
            <p:nvPr/>
          </p:nvSpPr>
          <p:spPr>
            <a:xfrm>
              <a:off x="4598274" y="3389469"/>
              <a:ext cx="57600" cy="115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Rectangle 99"/>
            <p:cNvSpPr/>
            <p:nvPr/>
          </p:nvSpPr>
          <p:spPr>
            <a:xfrm>
              <a:off x="4666199" y="3389469"/>
              <a:ext cx="57600" cy="118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Rectangle 100"/>
            <p:cNvSpPr/>
            <p:nvPr/>
          </p:nvSpPr>
          <p:spPr>
            <a:xfrm>
              <a:off x="4734124" y="3389469"/>
              <a:ext cx="57600" cy="122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101"/>
            <p:cNvSpPr/>
            <p:nvPr/>
          </p:nvSpPr>
          <p:spPr>
            <a:xfrm>
              <a:off x="4802049" y="3389469"/>
              <a:ext cx="57600" cy="129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Rectangle 102"/>
            <p:cNvSpPr/>
            <p:nvPr/>
          </p:nvSpPr>
          <p:spPr>
            <a:xfrm>
              <a:off x="4866995" y="3389469"/>
              <a:ext cx="57600" cy="133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Rectangle 103"/>
            <p:cNvSpPr/>
            <p:nvPr/>
          </p:nvSpPr>
          <p:spPr>
            <a:xfrm>
              <a:off x="4934920" y="3389469"/>
              <a:ext cx="57600" cy="14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Rectangle 104"/>
            <p:cNvSpPr/>
            <p:nvPr/>
          </p:nvSpPr>
          <p:spPr>
            <a:xfrm>
              <a:off x="5002845" y="3389469"/>
              <a:ext cx="57600" cy="144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Rectangle 105"/>
            <p:cNvSpPr/>
            <p:nvPr/>
          </p:nvSpPr>
          <p:spPr>
            <a:xfrm>
              <a:off x="5070770" y="3389469"/>
              <a:ext cx="57600" cy="144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7" name="Straight Connector 106"/>
            <p:cNvCxnSpPr/>
            <p:nvPr/>
          </p:nvCxnSpPr>
          <p:spPr>
            <a:xfrm>
              <a:off x="693833" y="3770224"/>
              <a:ext cx="4522023" cy="0"/>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93833" y="3112097"/>
              <a:ext cx="4522023" cy="0"/>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94885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79614"/>
            <a:ext cx="8356038" cy="807720"/>
          </a:xfrm>
        </p:spPr>
        <p:txBody>
          <a:bodyPr/>
          <a:lstStyle/>
          <a:p>
            <a:r>
              <a:rPr lang="fr-FR" dirty="0" smtClean="0"/>
              <a:t>O-021: Tolérance et activité </a:t>
            </a:r>
            <a:r>
              <a:rPr lang="fr-FR" dirty="0" err="1" smtClean="0"/>
              <a:t>antitumorale</a:t>
            </a:r>
            <a:r>
              <a:rPr lang="fr-FR" dirty="0" smtClean="0"/>
              <a:t> du pembrolizumab chez les patients avec cancer colorectal et instabilité </a:t>
            </a:r>
            <a:r>
              <a:rPr lang="fr-FR" dirty="0" err="1" smtClean="0"/>
              <a:t>microsatellitaire</a:t>
            </a:r>
            <a:r>
              <a:rPr lang="fr-FR" dirty="0" smtClean="0"/>
              <a:t> élevée (MSI-H): KEYNOTE-164 – Le D, et al</a:t>
            </a:r>
            <a:endParaRPr lang="fr-FR" dirty="0"/>
          </a:p>
        </p:txBody>
      </p:sp>
      <p:sp>
        <p:nvSpPr>
          <p:cNvPr id="5" name="Text Placeholder 4"/>
          <p:cNvSpPr>
            <a:spLocks noGrp="1"/>
          </p:cNvSpPr>
          <p:nvPr>
            <p:ph type="body" sz="quarter" idx="11"/>
          </p:nvPr>
        </p:nvSpPr>
        <p:spPr>
          <a:xfrm>
            <a:off x="4414604" y="6096000"/>
            <a:ext cx="4364272" cy="487363"/>
          </a:xfrm>
        </p:spPr>
        <p:txBody>
          <a:bodyPr/>
          <a:lstStyle/>
          <a:p>
            <a:r>
              <a:rPr lang="fr-FR" smtClean="0"/>
              <a:t/>
            </a:r>
            <a:br>
              <a:rPr lang="fr-FR" smtClean="0"/>
            </a:br>
            <a:r>
              <a:rPr lang="fr-FR" smtClean="0"/>
              <a:t>Le D, et al, Ann Oncol 2018;29(suppl 5):abstr O-021</a:t>
            </a:r>
            <a:endParaRPr lang="fr-F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fr-FR" b="1" dirty="0" smtClean="0"/>
              <a:t>Résultats </a:t>
            </a:r>
            <a:endParaRPr lang="fr-FR" b="1" dirty="0"/>
          </a:p>
        </p:txBody>
      </p:sp>
      <p:sp>
        <p:nvSpPr>
          <p:cNvPr id="23" name="Text Placeholder 3"/>
          <p:cNvSpPr>
            <a:spLocks noGrp="1"/>
          </p:cNvSpPr>
          <p:nvPr>
            <p:ph type="body" sz="quarter" idx="10"/>
          </p:nvPr>
        </p:nvSpPr>
        <p:spPr>
          <a:xfrm>
            <a:off x="365125" y="6096000"/>
            <a:ext cx="4130675" cy="487363"/>
          </a:xfrm>
        </p:spPr>
        <p:txBody>
          <a:bodyPr/>
          <a:lstStyle/>
          <a:p>
            <a:r>
              <a:rPr lang="fr-FR" dirty="0" smtClean="0"/>
              <a:t>Date de clôture: 12 septembre 2017</a:t>
            </a:r>
            <a:endParaRPr lang="fr-FR" dirty="0"/>
          </a:p>
        </p:txBody>
      </p:sp>
      <p:sp>
        <p:nvSpPr>
          <p:cNvPr id="7" name="TextBox 6"/>
          <p:cNvSpPr txBox="1"/>
          <p:nvPr/>
        </p:nvSpPr>
        <p:spPr>
          <a:xfrm flipH="1">
            <a:off x="1920080" y="1805635"/>
            <a:ext cx="838201" cy="369332"/>
          </a:xfrm>
          <a:prstGeom prst="rect">
            <a:avLst/>
          </a:prstGeom>
          <a:noFill/>
        </p:spPr>
        <p:txBody>
          <a:bodyPr wrap="square" rtlCol="0">
            <a:spAutoFit/>
          </a:bodyPr>
          <a:lstStyle/>
          <a:p>
            <a:pPr algn="ctr"/>
            <a:r>
              <a:rPr lang="fr-FR" b="1" smtClean="0"/>
              <a:t>SSP</a:t>
            </a:r>
            <a:endParaRPr lang="fr-FR" b="1"/>
          </a:p>
        </p:txBody>
      </p:sp>
      <p:sp>
        <p:nvSpPr>
          <p:cNvPr id="10" name="TextBox 9"/>
          <p:cNvSpPr txBox="1"/>
          <p:nvPr/>
        </p:nvSpPr>
        <p:spPr>
          <a:xfrm flipH="1">
            <a:off x="6596740" y="1805635"/>
            <a:ext cx="838201" cy="369332"/>
          </a:xfrm>
          <a:prstGeom prst="rect">
            <a:avLst/>
          </a:prstGeom>
          <a:noFill/>
        </p:spPr>
        <p:txBody>
          <a:bodyPr wrap="square" rtlCol="0">
            <a:spAutoFit/>
          </a:bodyPr>
          <a:lstStyle/>
          <a:p>
            <a:pPr algn="ctr"/>
            <a:r>
              <a:rPr lang="fr-FR" b="1" dirty="0" smtClean="0"/>
              <a:t>SG</a:t>
            </a:r>
            <a:endParaRPr lang="fr-FR" b="1" dirty="0"/>
          </a:p>
        </p:txBody>
      </p:sp>
      <p:grpSp>
        <p:nvGrpSpPr>
          <p:cNvPr id="13" name="Group 12"/>
          <p:cNvGrpSpPr/>
          <p:nvPr/>
        </p:nvGrpSpPr>
        <p:grpSpPr>
          <a:xfrm>
            <a:off x="9730" y="2228370"/>
            <a:ext cx="4530898" cy="3307132"/>
            <a:chOff x="9730" y="2228370"/>
            <a:chExt cx="4530898" cy="3307132"/>
          </a:xfrm>
        </p:grpSpPr>
        <p:sp>
          <p:nvSpPr>
            <p:cNvPr id="14" name="Freeform 13"/>
            <p:cNvSpPr>
              <a:spLocks/>
            </p:cNvSpPr>
            <p:nvPr/>
          </p:nvSpPr>
          <p:spPr bwMode="auto">
            <a:xfrm>
              <a:off x="659012" y="2369486"/>
              <a:ext cx="3719540" cy="2442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5" name="Line 6"/>
            <p:cNvSpPr>
              <a:spLocks noChangeShapeType="1"/>
            </p:cNvSpPr>
            <p:nvPr/>
          </p:nvSpPr>
          <p:spPr bwMode="auto">
            <a:xfrm>
              <a:off x="572284" y="2369485"/>
              <a:ext cx="8672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6" name="Line 7"/>
            <p:cNvSpPr>
              <a:spLocks noChangeShapeType="1"/>
            </p:cNvSpPr>
            <p:nvPr/>
          </p:nvSpPr>
          <p:spPr bwMode="auto">
            <a:xfrm>
              <a:off x="572284" y="2832694"/>
              <a:ext cx="8672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7" name="Line 8"/>
            <p:cNvSpPr>
              <a:spLocks noChangeShapeType="1"/>
            </p:cNvSpPr>
            <p:nvPr/>
          </p:nvSpPr>
          <p:spPr bwMode="auto">
            <a:xfrm>
              <a:off x="572284" y="3335410"/>
              <a:ext cx="8672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8" name="Line 9"/>
            <p:cNvSpPr>
              <a:spLocks noChangeShapeType="1"/>
            </p:cNvSpPr>
            <p:nvPr/>
          </p:nvSpPr>
          <p:spPr bwMode="auto">
            <a:xfrm>
              <a:off x="572284" y="3828522"/>
              <a:ext cx="8672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9" name="Line 10"/>
            <p:cNvSpPr>
              <a:spLocks noChangeShapeType="1"/>
            </p:cNvSpPr>
            <p:nvPr/>
          </p:nvSpPr>
          <p:spPr bwMode="auto">
            <a:xfrm>
              <a:off x="572284" y="4323900"/>
              <a:ext cx="8672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0" name="Line 11"/>
            <p:cNvSpPr>
              <a:spLocks noChangeShapeType="1"/>
            </p:cNvSpPr>
            <p:nvPr/>
          </p:nvSpPr>
          <p:spPr bwMode="auto">
            <a:xfrm>
              <a:off x="572284" y="4811939"/>
              <a:ext cx="8672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1" name="Line 12"/>
            <p:cNvSpPr>
              <a:spLocks noChangeShapeType="1"/>
            </p:cNvSpPr>
            <p:nvPr/>
          </p:nvSpPr>
          <p:spPr bwMode="auto">
            <a:xfrm>
              <a:off x="1860233" y="4812417"/>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2" name="Line 13"/>
            <p:cNvSpPr>
              <a:spLocks noChangeShapeType="1"/>
            </p:cNvSpPr>
            <p:nvPr/>
          </p:nvSpPr>
          <p:spPr bwMode="auto">
            <a:xfrm>
              <a:off x="1454536" y="4812417"/>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4" name="Line 19"/>
            <p:cNvSpPr>
              <a:spLocks noChangeShapeType="1"/>
            </p:cNvSpPr>
            <p:nvPr/>
          </p:nvSpPr>
          <p:spPr bwMode="auto">
            <a:xfrm>
              <a:off x="1054369" y="4812417"/>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5" name="Line 21"/>
            <p:cNvSpPr>
              <a:spLocks noChangeShapeType="1"/>
            </p:cNvSpPr>
            <p:nvPr/>
          </p:nvSpPr>
          <p:spPr bwMode="auto">
            <a:xfrm>
              <a:off x="653879" y="4812417"/>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26" name="TextBox 25"/>
            <p:cNvSpPr txBox="1"/>
            <p:nvPr/>
          </p:nvSpPr>
          <p:spPr>
            <a:xfrm rot="16200000">
              <a:off x="-186470" y="3459480"/>
              <a:ext cx="669399" cy="276999"/>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SSP %</a:t>
              </a:r>
              <a:endParaRPr lang="fr-FR" sz="1200" dirty="0">
                <a:latin typeface="Arial" panose="020B0604020202020204" pitchFamily="34" charset="0"/>
                <a:cs typeface="Arial" panose="020B0604020202020204" pitchFamily="34" charset="0"/>
              </a:endParaRPr>
            </a:p>
          </p:txBody>
        </p:sp>
        <p:sp>
          <p:nvSpPr>
            <p:cNvPr id="27" name="TextBox 26"/>
            <p:cNvSpPr txBox="1"/>
            <p:nvPr/>
          </p:nvSpPr>
          <p:spPr>
            <a:xfrm>
              <a:off x="2232389" y="5045607"/>
              <a:ext cx="509575" cy="276999"/>
            </a:xfrm>
            <a:prstGeom prst="rect">
              <a:avLst/>
            </a:prstGeom>
            <a:noFill/>
          </p:spPr>
          <p:txBody>
            <a:bodyPr wrap="none" rtlCol="0">
              <a:spAutoFit/>
            </a:bodyPr>
            <a:lstStyle/>
            <a:p>
              <a:pPr algn="ctr" fontAlgn="base">
                <a:spcBef>
                  <a:spcPct val="0"/>
                </a:spcBef>
                <a:spcAft>
                  <a:spcPct val="0"/>
                </a:spcAft>
              </a:pPr>
              <a:r>
                <a:rPr lang="fr-FR" sz="1200" dirty="0">
                  <a:latin typeface="Arial" panose="020B0604020202020204" pitchFamily="34" charset="0"/>
                  <a:cs typeface="Arial" panose="020B0604020202020204" pitchFamily="34" charset="0"/>
                </a:rPr>
                <a:t>M</a:t>
              </a:r>
              <a:r>
                <a:rPr lang="fr-FR" sz="1200" dirty="0" smtClean="0">
                  <a:latin typeface="Arial" panose="020B0604020202020204" pitchFamily="34" charset="0"/>
                  <a:cs typeface="Arial" panose="020B0604020202020204" pitchFamily="34" charset="0"/>
                </a:rPr>
                <a:t>ois</a:t>
              </a:r>
              <a:endParaRPr lang="fr-FR" sz="1200" dirty="0">
                <a:latin typeface="Arial" panose="020B0604020202020204" pitchFamily="34" charset="0"/>
                <a:cs typeface="Arial" panose="020B0604020202020204" pitchFamily="34" charset="0"/>
              </a:endParaRPr>
            </a:p>
          </p:txBody>
        </p:sp>
        <p:sp>
          <p:nvSpPr>
            <p:cNvPr id="28" name="TextBox 27"/>
            <p:cNvSpPr txBox="1"/>
            <p:nvPr/>
          </p:nvSpPr>
          <p:spPr>
            <a:xfrm>
              <a:off x="202250" y="2228370"/>
              <a:ext cx="439543"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100</a:t>
              </a:r>
              <a:endParaRPr lang="fr-FR" sz="1200">
                <a:latin typeface="Arial" panose="020B0604020202020204" pitchFamily="34" charset="0"/>
                <a:cs typeface="Arial" panose="020B0604020202020204" pitchFamily="34" charset="0"/>
              </a:endParaRPr>
            </a:p>
          </p:txBody>
        </p:sp>
        <p:sp>
          <p:nvSpPr>
            <p:cNvPr id="29" name="TextBox 28"/>
            <p:cNvSpPr txBox="1"/>
            <p:nvPr/>
          </p:nvSpPr>
          <p:spPr>
            <a:xfrm>
              <a:off x="287209" y="2693405"/>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80</a:t>
              </a:r>
              <a:endParaRPr lang="fr-FR" sz="1200">
                <a:latin typeface="Arial" panose="020B0604020202020204" pitchFamily="34" charset="0"/>
                <a:cs typeface="Arial" panose="020B0604020202020204" pitchFamily="34" charset="0"/>
              </a:endParaRPr>
            </a:p>
          </p:txBody>
        </p:sp>
        <p:sp>
          <p:nvSpPr>
            <p:cNvPr id="30" name="TextBox 29"/>
            <p:cNvSpPr txBox="1"/>
            <p:nvPr/>
          </p:nvSpPr>
          <p:spPr>
            <a:xfrm>
              <a:off x="287209" y="3195904"/>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60</a:t>
              </a:r>
              <a:endParaRPr lang="fr-FR" sz="1200">
                <a:latin typeface="Arial" panose="020B0604020202020204" pitchFamily="34" charset="0"/>
                <a:cs typeface="Arial" panose="020B0604020202020204" pitchFamily="34" charset="0"/>
              </a:endParaRPr>
            </a:p>
          </p:txBody>
        </p:sp>
        <p:sp>
          <p:nvSpPr>
            <p:cNvPr id="31" name="TextBox 30"/>
            <p:cNvSpPr txBox="1"/>
            <p:nvPr/>
          </p:nvSpPr>
          <p:spPr>
            <a:xfrm>
              <a:off x="287209" y="3688799"/>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40</a:t>
              </a:r>
              <a:endParaRPr lang="fr-FR" sz="1200">
                <a:latin typeface="Arial" panose="020B0604020202020204" pitchFamily="34" charset="0"/>
                <a:cs typeface="Arial" panose="020B0604020202020204" pitchFamily="34" charset="0"/>
              </a:endParaRPr>
            </a:p>
          </p:txBody>
        </p:sp>
        <p:sp>
          <p:nvSpPr>
            <p:cNvPr id="32" name="TextBox 31"/>
            <p:cNvSpPr txBox="1"/>
            <p:nvPr/>
          </p:nvSpPr>
          <p:spPr>
            <a:xfrm>
              <a:off x="287217" y="4183959"/>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20</a:t>
              </a:r>
              <a:endParaRPr lang="fr-FR" sz="1200">
                <a:latin typeface="Arial" panose="020B0604020202020204" pitchFamily="34" charset="0"/>
                <a:cs typeface="Arial" panose="020B0604020202020204" pitchFamily="34" charset="0"/>
              </a:endParaRPr>
            </a:p>
          </p:txBody>
        </p:sp>
        <p:sp>
          <p:nvSpPr>
            <p:cNvPr id="33" name="TextBox 32"/>
            <p:cNvSpPr txBox="1"/>
            <p:nvPr/>
          </p:nvSpPr>
          <p:spPr>
            <a:xfrm>
              <a:off x="372177" y="4671779"/>
              <a:ext cx="26962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sp>
          <p:nvSpPr>
            <p:cNvPr id="34" name="TextBox 33"/>
            <p:cNvSpPr txBox="1"/>
            <p:nvPr/>
          </p:nvSpPr>
          <p:spPr>
            <a:xfrm>
              <a:off x="481317" y="4889171"/>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0</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63</a:t>
              </a:r>
              <a:endParaRPr lang="fr-FR" sz="1200">
                <a:latin typeface="Arial" panose="020B0604020202020204" pitchFamily="34" charset="0"/>
                <a:cs typeface="Arial" panose="020B0604020202020204" pitchFamily="34" charset="0"/>
              </a:endParaRPr>
            </a:p>
          </p:txBody>
        </p:sp>
        <p:sp>
          <p:nvSpPr>
            <p:cNvPr id="35" name="TextBox 34"/>
            <p:cNvSpPr txBox="1"/>
            <p:nvPr/>
          </p:nvSpPr>
          <p:spPr>
            <a:xfrm>
              <a:off x="892943" y="4889171"/>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47</a:t>
              </a:r>
              <a:endParaRPr lang="fr-FR" sz="1200">
                <a:latin typeface="Arial" panose="020B0604020202020204" pitchFamily="34" charset="0"/>
                <a:cs typeface="Arial" panose="020B0604020202020204" pitchFamily="34" charset="0"/>
              </a:endParaRPr>
            </a:p>
          </p:txBody>
        </p:sp>
        <p:sp>
          <p:nvSpPr>
            <p:cNvPr id="36" name="TextBox 35"/>
            <p:cNvSpPr txBox="1"/>
            <p:nvPr/>
          </p:nvSpPr>
          <p:spPr>
            <a:xfrm>
              <a:off x="1973638" y="4867226"/>
              <a:ext cx="184730" cy="276999"/>
            </a:xfrm>
            <a:prstGeom prst="rect">
              <a:avLst/>
            </a:prstGeom>
            <a:noFill/>
          </p:spPr>
          <p:txBody>
            <a:bodyPr wrap="none" rtlCol="0" anchor="t" anchorCtr="0">
              <a:spAutoFit/>
            </a:bodyPr>
            <a:lstStyle/>
            <a:p>
              <a:pPr algn="ctr"/>
              <a:endParaRPr lang="fr-FR" sz="1200">
                <a:latin typeface="Arial" panose="020B0604020202020204" pitchFamily="34" charset="0"/>
                <a:cs typeface="Arial" panose="020B0604020202020204" pitchFamily="34" charset="0"/>
              </a:endParaRPr>
            </a:p>
          </p:txBody>
        </p:sp>
        <p:sp>
          <p:nvSpPr>
            <p:cNvPr id="37" name="TextBox 36"/>
            <p:cNvSpPr txBox="1"/>
            <p:nvPr/>
          </p:nvSpPr>
          <p:spPr>
            <a:xfrm>
              <a:off x="1273608" y="4889171"/>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4</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33</a:t>
              </a:r>
              <a:endParaRPr lang="fr-FR" sz="1200">
                <a:latin typeface="Arial" panose="020B0604020202020204" pitchFamily="34" charset="0"/>
                <a:cs typeface="Arial" panose="020B0604020202020204" pitchFamily="34" charset="0"/>
              </a:endParaRPr>
            </a:p>
          </p:txBody>
        </p:sp>
        <p:sp>
          <p:nvSpPr>
            <p:cNvPr id="38" name="TextBox 37"/>
            <p:cNvSpPr txBox="1"/>
            <p:nvPr/>
          </p:nvSpPr>
          <p:spPr>
            <a:xfrm>
              <a:off x="1688538" y="4889171"/>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6</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30</a:t>
              </a:r>
              <a:endParaRPr lang="fr-FR" sz="1200">
                <a:latin typeface="Arial" panose="020B0604020202020204" pitchFamily="34" charset="0"/>
                <a:cs typeface="Arial" panose="020B0604020202020204" pitchFamily="34" charset="0"/>
              </a:endParaRPr>
            </a:p>
          </p:txBody>
        </p:sp>
        <p:grpSp>
          <p:nvGrpSpPr>
            <p:cNvPr id="39" name="Group 38"/>
            <p:cNvGrpSpPr/>
            <p:nvPr/>
          </p:nvGrpSpPr>
          <p:grpSpPr>
            <a:xfrm>
              <a:off x="2097857" y="4812417"/>
              <a:ext cx="354583" cy="723085"/>
              <a:chOff x="2270729" y="5042971"/>
              <a:chExt cx="301272" cy="723085"/>
            </a:xfrm>
          </p:grpSpPr>
          <p:sp>
            <p:nvSpPr>
              <p:cNvPr id="71" name="Line 14"/>
              <p:cNvSpPr>
                <a:spLocks noChangeShapeType="1"/>
              </p:cNvSpPr>
              <p:nvPr/>
            </p:nvSpPr>
            <p:spPr bwMode="auto">
              <a:xfrm>
                <a:off x="242254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72" name="TextBox 71"/>
              <p:cNvSpPr txBox="1"/>
              <p:nvPr/>
            </p:nvSpPr>
            <p:spPr>
              <a:xfrm>
                <a:off x="2270729" y="5119725"/>
                <a:ext cx="301272" cy="646331"/>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8</a:t>
                </a:r>
              </a:p>
              <a:p>
                <a:pPr algn="ctr"/>
                <a:endParaRPr lang="fr-FR" sz="1200" dirty="0" smtClean="0">
                  <a:latin typeface="Arial" panose="020B0604020202020204" pitchFamily="34" charset="0"/>
                  <a:cs typeface="Arial" panose="020B0604020202020204" pitchFamily="34" charset="0"/>
                </a:endParaRPr>
              </a:p>
              <a:p>
                <a:pPr algn="ctr"/>
                <a:r>
                  <a:rPr lang="fr-FR" sz="1200" dirty="0" smtClean="0">
                    <a:latin typeface="Arial" panose="020B0604020202020204" pitchFamily="34" charset="0"/>
                    <a:cs typeface="Arial" panose="020B0604020202020204" pitchFamily="34" charset="0"/>
                  </a:rPr>
                  <a:t>24</a:t>
                </a:r>
                <a:endParaRPr lang="fr-FR" sz="1200" dirty="0">
                  <a:latin typeface="Arial" panose="020B0604020202020204" pitchFamily="34" charset="0"/>
                  <a:cs typeface="Arial" panose="020B0604020202020204" pitchFamily="34" charset="0"/>
                </a:endParaRPr>
              </a:p>
            </p:txBody>
          </p:sp>
        </p:grpSp>
        <p:grpSp>
          <p:nvGrpSpPr>
            <p:cNvPr id="40" name="Group 39"/>
            <p:cNvGrpSpPr/>
            <p:nvPr/>
          </p:nvGrpSpPr>
          <p:grpSpPr>
            <a:xfrm>
              <a:off x="2543699" y="4812417"/>
              <a:ext cx="354584" cy="723084"/>
              <a:chOff x="2211604" y="5042971"/>
              <a:chExt cx="301273" cy="723084"/>
            </a:xfrm>
          </p:grpSpPr>
          <p:sp>
            <p:nvSpPr>
              <p:cNvPr id="69" name="Line 14"/>
              <p:cNvSpPr>
                <a:spLocks noChangeShapeType="1"/>
              </p:cNvSpPr>
              <p:nvPr/>
            </p:nvSpPr>
            <p:spPr bwMode="auto">
              <a:xfrm>
                <a:off x="233464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70" name="TextBox 69"/>
              <p:cNvSpPr txBox="1"/>
              <p:nvPr/>
            </p:nvSpPr>
            <p:spPr>
              <a:xfrm>
                <a:off x="2211604" y="5119724"/>
                <a:ext cx="301273" cy="646331"/>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10</a:t>
                </a:r>
              </a:p>
              <a:p>
                <a:pPr algn="ctr"/>
                <a:endParaRPr lang="fr-FR" sz="1200" dirty="0" smtClean="0">
                  <a:latin typeface="Arial" panose="020B0604020202020204" pitchFamily="34" charset="0"/>
                  <a:cs typeface="Arial" panose="020B0604020202020204" pitchFamily="34" charset="0"/>
                </a:endParaRPr>
              </a:p>
              <a:p>
                <a:pPr algn="ctr"/>
                <a:r>
                  <a:rPr lang="fr-FR" sz="1200" dirty="0" smtClean="0">
                    <a:latin typeface="Arial" panose="020B0604020202020204" pitchFamily="34" charset="0"/>
                    <a:cs typeface="Arial" panose="020B0604020202020204" pitchFamily="34" charset="0"/>
                  </a:rPr>
                  <a:t>22</a:t>
                </a:r>
                <a:endParaRPr lang="fr-FR" sz="1200" dirty="0">
                  <a:latin typeface="Arial" panose="020B0604020202020204" pitchFamily="34" charset="0"/>
                  <a:cs typeface="Arial" panose="020B0604020202020204" pitchFamily="34" charset="0"/>
                </a:endParaRPr>
              </a:p>
            </p:txBody>
          </p:sp>
        </p:grpSp>
        <p:grpSp>
          <p:nvGrpSpPr>
            <p:cNvPr id="41" name="Group 40"/>
            <p:cNvGrpSpPr/>
            <p:nvPr/>
          </p:nvGrpSpPr>
          <p:grpSpPr>
            <a:xfrm>
              <a:off x="2933805" y="4812417"/>
              <a:ext cx="773365" cy="723085"/>
              <a:chOff x="2933805" y="4812417"/>
              <a:chExt cx="773365" cy="723085"/>
            </a:xfrm>
          </p:grpSpPr>
          <p:sp>
            <p:nvSpPr>
              <p:cNvPr id="64" name="Line 17"/>
              <p:cNvSpPr>
                <a:spLocks noChangeShapeType="1"/>
              </p:cNvSpPr>
              <p:nvPr/>
            </p:nvSpPr>
            <p:spPr bwMode="auto">
              <a:xfrm>
                <a:off x="3526905" y="4812417"/>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65" name="TextBox 64"/>
              <p:cNvSpPr txBox="1"/>
              <p:nvPr/>
            </p:nvSpPr>
            <p:spPr>
              <a:xfrm>
                <a:off x="3352586" y="4889171"/>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14</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6</a:t>
                </a:r>
                <a:endParaRPr lang="fr-FR" sz="1200">
                  <a:latin typeface="Arial" panose="020B0604020202020204" pitchFamily="34" charset="0"/>
                  <a:cs typeface="Arial" panose="020B0604020202020204" pitchFamily="34" charset="0"/>
                </a:endParaRPr>
              </a:p>
            </p:txBody>
          </p:sp>
          <p:grpSp>
            <p:nvGrpSpPr>
              <p:cNvPr id="66" name="Group 65"/>
              <p:cNvGrpSpPr/>
              <p:nvPr/>
            </p:nvGrpSpPr>
            <p:grpSpPr>
              <a:xfrm>
                <a:off x="2933805" y="4812417"/>
                <a:ext cx="354584" cy="723085"/>
                <a:chOff x="2094929" y="5042971"/>
                <a:chExt cx="301274" cy="723085"/>
              </a:xfrm>
            </p:grpSpPr>
            <p:sp>
              <p:nvSpPr>
                <p:cNvPr id="67" name="Line 14"/>
                <p:cNvSpPr>
                  <a:spLocks noChangeShapeType="1"/>
                </p:cNvSpPr>
                <p:nvPr/>
              </p:nvSpPr>
              <p:spPr bwMode="auto">
                <a:xfrm>
                  <a:off x="224674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68" name="TextBox 67"/>
                <p:cNvSpPr txBox="1"/>
                <p:nvPr/>
              </p:nvSpPr>
              <p:spPr>
                <a:xfrm>
                  <a:off x="2094929" y="5119725"/>
                  <a:ext cx="30127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12</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21</a:t>
                  </a:r>
                  <a:endParaRPr lang="fr-FR" sz="1200">
                    <a:latin typeface="Arial" panose="020B0604020202020204" pitchFamily="34" charset="0"/>
                    <a:cs typeface="Arial" panose="020B0604020202020204" pitchFamily="34" charset="0"/>
                  </a:endParaRPr>
                </a:p>
              </p:txBody>
            </p:sp>
          </p:grpSp>
        </p:grpSp>
        <p:sp>
          <p:nvSpPr>
            <p:cNvPr id="42" name="TextBox 41"/>
            <p:cNvSpPr txBox="1"/>
            <p:nvPr/>
          </p:nvSpPr>
          <p:spPr>
            <a:xfrm>
              <a:off x="133702" y="5051891"/>
              <a:ext cx="295799" cy="276999"/>
            </a:xfrm>
            <a:prstGeom prst="rect">
              <a:avLst/>
            </a:prstGeom>
            <a:noFill/>
          </p:spPr>
          <p:txBody>
            <a:bodyPr wrap="none" rtlCol="0">
              <a:spAutoFit/>
            </a:bodyPr>
            <a:lstStyle/>
            <a:p>
              <a:r>
                <a:rPr lang="fr-FR" sz="1200" dirty="0" smtClean="0"/>
                <a:t>N</a:t>
              </a:r>
              <a:endParaRPr lang="fr-FR" sz="1200" dirty="0"/>
            </a:p>
          </p:txBody>
        </p:sp>
        <p:grpSp>
          <p:nvGrpSpPr>
            <p:cNvPr id="43" name="Group 42"/>
            <p:cNvGrpSpPr/>
            <p:nvPr/>
          </p:nvGrpSpPr>
          <p:grpSpPr>
            <a:xfrm>
              <a:off x="3767271" y="4812417"/>
              <a:ext cx="773357" cy="723085"/>
              <a:chOff x="2933813" y="4812417"/>
              <a:chExt cx="773357" cy="723085"/>
            </a:xfrm>
          </p:grpSpPr>
          <p:sp>
            <p:nvSpPr>
              <p:cNvPr id="59" name="Line 17"/>
              <p:cNvSpPr>
                <a:spLocks noChangeShapeType="1"/>
              </p:cNvSpPr>
              <p:nvPr/>
            </p:nvSpPr>
            <p:spPr bwMode="auto">
              <a:xfrm>
                <a:off x="3526905" y="4812417"/>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60" name="TextBox 59"/>
              <p:cNvSpPr txBox="1"/>
              <p:nvPr/>
            </p:nvSpPr>
            <p:spPr>
              <a:xfrm>
                <a:off x="3352586" y="4889171"/>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18</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grpSp>
            <p:nvGrpSpPr>
              <p:cNvPr id="61" name="Group 60"/>
              <p:cNvGrpSpPr/>
              <p:nvPr/>
            </p:nvGrpSpPr>
            <p:grpSpPr>
              <a:xfrm>
                <a:off x="2933813" y="4812417"/>
                <a:ext cx="354584" cy="723085"/>
                <a:chOff x="2094929" y="5042971"/>
                <a:chExt cx="301273" cy="723085"/>
              </a:xfrm>
            </p:grpSpPr>
            <p:sp>
              <p:nvSpPr>
                <p:cNvPr id="62" name="Line 14"/>
                <p:cNvSpPr>
                  <a:spLocks noChangeShapeType="1"/>
                </p:cNvSpPr>
                <p:nvPr/>
              </p:nvSpPr>
              <p:spPr bwMode="auto">
                <a:xfrm>
                  <a:off x="224674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63" name="TextBox 62"/>
                <p:cNvSpPr txBox="1"/>
                <p:nvPr/>
              </p:nvSpPr>
              <p:spPr>
                <a:xfrm>
                  <a:off x="2094929" y="5119725"/>
                  <a:ext cx="301273"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16</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grpSp>
        </p:grpSp>
        <p:grpSp>
          <p:nvGrpSpPr>
            <p:cNvPr id="44" name="Group 43"/>
            <p:cNvGrpSpPr/>
            <p:nvPr/>
          </p:nvGrpSpPr>
          <p:grpSpPr>
            <a:xfrm>
              <a:off x="661776" y="2371892"/>
              <a:ext cx="3132000" cy="1368000"/>
              <a:chOff x="3435350" y="2898775"/>
              <a:chExt cx="2266950" cy="1057275"/>
            </a:xfrm>
          </p:grpSpPr>
          <p:sp>
            <p:nvSpPr>
              <p:cNvPr id="45" name="Line 2"/>
              <p:cNvSpPr>
                <a:spLocks noChangeShapeType="1"/>
              </p:cNvSpPr>
              <p:nvPr/>
            </p:nvSpPr>
            <p:spPr bwMode="auto">
              <a:xfrm>
                <a:off x="5597525" y="3898900"/>
                <a:ext cx="0" cy="5715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3"/>
              <p:cNvSpPr>
                <a:spLocks noChangeShapeType="1"/>
              </p:cNvSpPr>
              <p:nvPr/>
            </p:nvSpPr>
            <p:spPr bwMode="auto">
              <a:xfrm>
                <a:off x="5616575" y="3898900"/>
                <a:ext cx="0" cy="5715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4"/>
              <p:cNvSpPr>
                <a:spLocks noChangeShapeType="1"/>
              </p:cNvSpPr>
              <p:nvPr/>
            </p:nvSpPr>
            <p:spPr bwMode="auto">
              <a:xfrm>
                <a:off x="4406900" y="3851275"/>
                <a:ext cx="0" cy="47625"/>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5"/>
              <p:cNvSpPr>
                <a:spLocks noChangeShapeType="1"/>
              </p:cNvSpPr>
              <p:nvPr/>
            </p:nvSpPr>
            <p:spPr bwMode="auto">
              <a:xfrm>
                <a:off x="5235575" y="3898900"/>
                <a:ext cx="0" cy="5715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6"/>
              <p:cNvSpPr>
                <a:spLocks noChangeShapeType="1"/>
              </p:cNvSpPr>
              <p:nvPr/>
            </p:nvSpPr>
            <p:spPr bwMode="auto">
              <a:xfrm>
                <a:off x="5254625" y="3898900"/>
                <a:ext cx="0" cy="5715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7"/>
              <p:cNvSpPr>
                <a:spLocks noChangeShapeType="1"/>
              </p:cNvSpPr>
              <p:nvPr/>
            </p:nvSpPr>
            <p:spPr bwMode="auto">
              <a:xfrm>
                <a:off x="5273675" y="3898900"/>
                <a:ext cx="0" cy="5715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8"/>
              <p:cNvSpPr>
                <a:spLocks noChangeShapeType="1"/>
              </p:cNvSpPr>
              <p:nvPr/>
            </p:nvSpPr>
            <p:spPr bwMode="auto">
              <a:xfrm>
                <a:off x="5292725" y="3898900"/>
                <a:ext cx="0" cy="5715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9"/>
              <p:cNvSpPr>
                <a:spLocks noChangeShapeType="1"/>
              </p:cNvSpPr>
              <p:nvPr/>
            </p:nvSpPr>
            <p:spPr bwMode="auto">
              <a:xfrm>
                <a:off x="5073650" y="3898900"/>
                <a:ext cx="0" cy="5715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10"/>
              <p:cNvSpPr>
                <a:spLocks noChangeShapeType="1"/>
              </p:cNvSpPr>
              <p:nvPr/>
            </p:nvSpPr>
            <p:spPr bwMode="auto">
              <a:xfrm>
                <a:off x="4654550" y="3898900"/>
                <a:ext cx="0" cy="5715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Line 11"/>
              <p:cNvSpPr>
                <a:spLocks noChangeShapeType="1"/>
              </p:cNvSpPr>
              <p:nvPr/>
            </p:nvSpPr>
            <p:spPr bwMode="auto">
              <a:xfrm>
                <a:off x="5692775" y="3898900"/>
                <a:ext cx="0" cy="5715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12"/>
              <p:cNvSpPr>
                <a:spLocks noChangeShapeType="1"/>
              </p:cNvSpPr>
              <p:nvPr/>
            </p:nvSpPr>
            <p:spPr bwMode="auto">
              <a:xfrm>
                <a:off x="5407025" y="3898900"/>
                <a:ext cx="0" cy="5715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13"/>
              <p:cNvSpPr>
                <a:spLocks noChangeShapeType="1"/>
              </p:cNvSpPr>
              <p:nvPr/>
            </p:nvSpPr>
            <p:spPr bwMode="auto">
              <a:xfrm>
                <a:off x="5359400" y="3898900"/>
                <a:ext cx="0" cy="57150"/>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Line 14"/>
              <p:cNvSpPr>
                <a:spLocks noChangeShapeType="1"/>
              </p:cNvSpPr>
              <p:nvPr/>
            </p:nvSpPr>
            <p:spPr bwMode="auto">
              <a:xfrm>
                <a:off x="4368800" y="3851275"/>
                <a:ext cx="0" cy="47625"/>
              </a:xfrm>
              <a:prstGeom prst="line">
                <a:avLst/>
              </a:prstGeom>
              <a:noFill/>
              <a:ln w="2222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Freeform 15"/>
              <p:cNvSpPr>
                <a:spLocks/>
              </p:cNvSpPr>
              <p:nvPr/>
            </p:nvSpPr>
            <p:spPr bwMode="auto">
              <a:xfrm>
                <a:off x="3435350" y="2898775"/>
                <a:ext cx="2266950" cy="1057275"/>
              </a:xfrm>
              <a:custGeom>
                <a:avLst/>
                <a:gdLst>
                  <a:gd name="T0" fmla="*/ 238 w 238"/>
                  <a:gd name="T1" fmla="*/ 111 h 111"/>
                  <a:gd name="T2" fmla="*/ 123 w 238"/>
                  <a:gd name="T3" fmla="*/ 111 h 111"/>
                  <a:gd name="T4" fmla="*/ 123 w 238"/>
                  <a:gd name="T5" fmla="*/ 109 h 111"/>
                  <a:gd name="T6" fmla="*/ 112 w 238"/>
                  <a:gd name="T7" fmla="*/ 109 h 111"/>
                  <a:gd name="T8" fmla="*/ 112 w 238"/>
                  <a:gd name="T9" fmla="*/ 106 h 111"/>
                  <a:gd name="T10" fmla="*/ 96 w 238"/>
                  <a:gd name="T11" fmla="*/ 106 h 111"/>
                  <a:gd name="T12" fmla="*/ 96 w 238"/>
                  <a:gd name="T13" fmla="*/ 102 h 111"/>
                  <a:gd name="T14" fmla="*/ 94 w 238"/>
                  <a:gd name="T15" fmla="*/ 102 h 111"/>
                  <a:gd name="T16" fmla="*/ 94 w 238"/>
                  <a:gd name="T17" fmla="*/ 99 h 111"/>
                  <a:gd name="T18" fmla="*/ 91 w 238"/>
                  <a:gd name="T19" fmla="*/ 99 h 111"/>
                  <a:gd name="T20" fmla="*/ 91 w 238"/>
                  <a:gd name="T21" fmla="*/ 96 h 111"/>
                  <a:gd name="T22" fmla="*/ 62 w 238"/>
                  <a:gd name="T23" fmla="*/ 96 h 111"/>
                  <a:gd name="T24" fmla="*/ 62 w 238"/>
                  <a:gd name="T25" fmla="*/ 90 h 111"/>
                  <a:gd name="T26" fmla="*/ 59 w 238"/>
                  <a:gd name="T27" fmla="*/ 90 h 111"/>
                  <a:gd name="T28" fmla="*/ 59 w 238"/>
                  <a:gd name="T29" fmla="*/ 87 h 111"/>
                  <a:gd name="T30" fmla="*/ 58 w 238"/>
                  <a:gd name="T31" fmla="*/ 87 h 111"/>
                  <a:gd name="T32" fmla="*/ 58 w 238"/>
                  <a:gd name="T33" fmla="*/ 83 h 111"/>
                  <a:gd name="T34" fmla="*/ 41 w 238"/>
                  <a:gd name="T35" fmla="*/ 83 h 111"/>
                  <a:gd name="T36" fmla="*/ 41 w 238"/>
                  <a:gd name="T37" fmla="*/ 81 h 111"/>
                  <a:gd name="T38" fmla="*/ 33 w 238"/>
                  <a:gd name="T39" fmla="*/ 81 h 111"/>
                  <a:gd name="T40" fmla="*/ 33 w 238"/>
                  <a:gd name="T41" fmla="*/ 75 h 111"/>
                  <a:gd name="T42" fmla="*/ 32 w 238"/>
                  <a:gd name="T43" fmla="*/ 75 h 111"/>
                  <a:gd name="T44" fmla="*/ 32 w 238"/>
                  <a:gd name="T45" fmla="*/ 70 h 111"/>
                  <a:gd name="T46" fmla="*/ 30 w 238"/>
                  <a:gd name="T47" fmla="*/ 70 h 111"/>
                  <a:gd name="T48" fmla="*/ 30 w 238"/>
                  <a:gd name="T49" fmla="*/ 59 h 111"/>
                  <a:gd name="T50" fmla="*/ 29 w 238"/>
                  <a:gd name="T51" fmla="*/ 59 h 111"/>
                  <a:gd name="T52" fmla="*/ 29 w 238"/>
                  <a:gd name="T53" fmla="*/ 47 h 111"/>
                  <a:gd name="T54" fmla="*/ 28 w 238"/>
                  <a:gd name="T55" fmla="*/ 47 h 111"/>
                  <a:gd name="T56" fmla="*/ 28 w 238"/>
                  <a:gd name="T57" fmla="*/ 41 h 111"/>
                  <a:gd name="T58" fmla="*/ 28 w 238"/>
                  <a:gd name="T59" fmla="*/ 41 h 111"/>
                  <a:gd name="T60" fmla="*/ 28 w 238"/>
                  <a:gd name="T61" fmla="*/ 29 h 111"/>
                  <a:gd name="T62" fmla="*/ 21 w 238"/>
                  <a:gd name="T63" fmla="*/ 29 h 111"/>
                  <a:gd name="T64" fmla="*/ 21 w 238"/>
                  <a:gd name="T65" fmla="*/ 26 h 111"/>
                  <a:gd name="T66" fmla="*/ 19 w 238"/>
                  <a:gd name="T67" fmla="*/ 26 h 111"/>
                  <a:gd name="T68" fmla="*/ 19 w 238"/>
                  <a:gd name="T69" fmla="*/ 23 h 111"/>
                  <a:gd name="T70" fmla="*/ 17 w 238"/>
                  <a:gd name="T71" fmla="*/ 23 h 111"/>
                  <a:gd name="T72" fmla="*/ 17 w 238"/>
                  <a:gd name="T73" fmla="*/ 15 h 111"/>
                  <a:gd name="T74" fmla="*/ 16 w 238"/>
                  <a:gd name="T75" fmla="*/ 15 h 111"/>
                  <a:gd name="T76" fmla="*/ 16 w 238"/>
                  <a:gd name="T77" fmla="*/ 9 h 111"/>
                  <a:gd name="T78" fmla="*/ 3 w 238"/>
                  <a:gd name="T79" fmla="*/ 9 h 111"/>
                  <a:gd name="T80" fmla="*/ 3 w 238"/>
                  <a:gd name="T81" fmla="*/ 6 h 111"/>
                  <a:gd name="T82" fmla="*/ 2 w 238"/>
                  <a:gd name="T83" fmla="*/ 6 h 111"/>
                  <a:gd name="T84" fmla="*/ 2 w 238"/>
                  <a:gd name="T85" fmla="*/ 3 h 111"/>
                  <a:gd name="T86" fmla="*/ 1 w 238"/>
                  <a:gd name="T87" fmla="*/ 3 h 111"/>
                  <a:gd name="T88" fmla="*/ 1 w 238"/>
                  <a:gd name="T89" fmla="*/ 0 h 111"/>
                  <a:gd name="T90" fmla="*/ 0 w 238"/>
                  <a:gd name="T9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8" h="111">
                    <a:moveTo>
                      <a:pt x="238" y="111"/>
                    </a:moveTo>
                    <a:lnTo>
                      <a:pt x="123" y="111"/>
                    </a:lnTo>
                    <a:lnTo>
                      <a:pt x="123" y="109"/>
                    </a:lnTo>
                    <a:lnTo>
                      <a:pt x="112" y="109"/>
                    </a:lnTo>
                    <a:lnTo>
                      <a:pt x="112" y="106"/>
                    </a:lnTo>
                    <a:lnTo>
                      <a:pt x="96" y="106"/>
                    </a:lnTo>
                    <a:lnTo>
                      <a:pt x="96" y="102"/>
                    </a:lnTo>
                    <a:lnTo>
                      <a:pt x="94" y="102"/>
                    </a:lnTo>
                    <a:lnTo>
                      <a:pt x="94" y="99"/>
                    </a:lnTo>
                    <a:lnTo>
                      <a:pt x="91" y="99"/>
                    </a:lnTo>
                    <a:lnTo>
                      <a:pt x="91" y="96"/>
                    </a:lnTo>
                    <a:lnTo>
                      <a:pt x="62" y="96"/>
                    </a:lnTo>
                    <a:lnTo>
                      <a:pt x="62" y="90"/>
                    </a:lnTo>
                    <a:lnTo>
                      <a:pt x="59" y="90"/>
                    </a:lnTo>
                    <a:lnTo>
                      <a:pt x="59" y="87"/>
                    </a:lnTo>
                    <a:lnTo>
                      <a:pt x="58" y="87"/>
                    </a:lnTo>
                    <a:lnTo>
                      <a:pt x="58" y="83"/>
                    </a:lnTo>
                    <a:lnTo>
                      <a:pt x="41" y="83"/>
                    </a:lnTo>
                    <a:lnTo>
                      <a:pt x="41" y="81"/>
                    </a:lnTo>
                    <a:lnTo>
                      <a:pt x="33" y="81"/>
                    </a:lnTo>
                    <a:lnTo>
                      <a:pt x="33" y="75"/>
                    </a:lnTo>
                    <a:lnTo>
                      <a:pt x="32" y="75"/>
                    </a:lnTo>
                    <a:lnTo>
                      <a:pt x="32" y="70"/>
                    </a:lnTo>
                    <a:lnTo>
                      <a:pt x="30" y="70"/>
                    </a:lnTo>
                    <a:lnTo>
                      <a:pt x="30" y="59"/>
                    </a:lnTo>
                    <a:lnTo>
                      <a:pt x="29" y="59"/>
                    </a:lnTo>
                    <a:lnTo>
                      <a:pt x="29" y="47"/>
                    </a:lnTo>
                    <a:lnTo>
                      <a:pt x="28" y="47"/>
                    </a:lnTo>
                    <a:lnTo>
                      <a:pt x="28" y="41"/>
                    </a:lnTo>
                    <a:lnTo>
                      <a:pt x="28" y="41"/>
                    </a:lnTo>
                    <a:lnTo>
                      <a:pt x="28" y="29"/>
                    </a:lnTo>
                    <a:lnTo>
                      <a:pt x="21" y="29"/>
                    </a:lnTo>
                    <a:lnTo>
                      <a:pt x="21" y="26"/>
                    </a:lnTo>
                    <a:lnTo>
                      <a:pt x="19" y="26"/>
                    </a:lnTo>
                    <a:lnTo>
                      <a:pt x="19" y="23"/>
                    </a:lnTo>
                    <a:lnTo>
                      <a:pt x="17" y="23"/>
                    </a:lnTo>
                    <a:lnTo>
                      <a:pt x="17" y="15"/>
                    </a:lnTo>
                    <a:lnTo>
                      <a:pt x="16" y="15"/>
                    </a:lnTo>
                    <a:lnTo>
                      <a:pt x="16" y="9"/>
                    </a:lnTo>
                    <a:lnTo>
                      <a:pt x="3" y="9"/>
                    </a:lnTo>
                    <a:lnTo>
                      <a:pt x="3" y="6"/>
                    </a:lnTo>
                    <a:lnTo>
                      <a:pt x="2" y="6"/>
                    </a:lnTo>
                    <a:lnTo>
                      <a:pt x="2" y="3"/>
                    </a:lnTo>
                    <a:lnTo>
                      <a:pt x="1" y="3"/>
                    </a:lnTo>
                    <a:lnTo>
                      <a:pt x="1" y="0"/>
                    </a:lnTo>
                    <a:lnTo>
                      <a:pt x="0" y="0"/>
                    </a:lnTo>
                  </a:path>
                </a:pathLst>
              </a:cu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graphicFrame>
        <p:nvGraphicFramePr>
          <p:cNvPr id="73" name="Table 72"/>
          <p:cNvGraphicFramePr>
            <a:graphicFrameLocks noGrp="1"/>
          </p:cNvGraphicFramePr>
          <p:nvPr>
            <p:extLst>
              <p:ext uri="{D42A27DB-BD31-4B8C-83A1-F6EECF244321}">
                <p14:modId xmlns:p14="http://schemas.microsoft.com/office/powerpoint/2010/main" val="2385596663"/>
              </p:ext>
            </p:extLst>
          </p:nvPr>
        </p:nvGraphicFramePr>
        <p:xfrm>
          <a:off x="814887" y="3980954"/>
          <a:ext cx="3604713" cy="548640"/>
        </p:xfrm>
        <a:graphic>
          <a:graphicData uri="http://schemas.openxmlformats.org/drawingml/2006/table">
            <a:tbl>
              <a:tblPr firstRow="1" bandRow="1">
                <a:tableStyleId>{69012ECD-51FC-41F1-AA8D-1B2483CD663E}</a:tableStyleId>
              </a:tblPr>
              <a:tblGrid>
                <a:gridCol w="730163">
                  <a:extLst>
                    <a:ext uri="{9D8B030D-6E8A-4147-A177-3AD203B41FA5}">
                      <a16:colId xmlns:a16="http://schemas.microsoft.com/office/drawing/2014/main" val="1709975499"/>
                    </a:ext>
                  </a:extLst>
                </a:gridCol>
                <a:gridCol w="573310">
                  <a:extLst>
                    <a:ext uri="{9D8B030D-6E8A-4147-A177-3AD203B41FA5}">
                      <a16:colId xmlns:a16="http://schemas.microsoft.com/office/drawing/2014/main" val="20001"/>
                    </a:ext>
                  </a:extLst>
                </a:gridCol>
                <a:gridCol w="617220">
                  <a:extLst>
                    <a:ext uri="{9D8B030D-6E8A-4147-A177-3AD203B41FA5}">
                      <a16:colId xmlns:a16="http://schemas.microsoft.com/office/drawing/2014/main" val="20002"/>
                    </a:ext>
                  </a:extLst>
                </a:gridCol>
                <a:gridCol w="670560">
                  <a:extLst>
                    <a:ext uri="{9D8B030D-6E8A-4147-A177-3AD203B41FA5}">
                      <a16:colId xmlns:a16="http://schemas.microsoft.com/office/drawing/2014/main" val="20003"/>
                    </a:ext>
                  </a:extLst>
                </a:gridCol>
                <a:gridCol w="1013460">
                  <a:extLst>
                    <a:ext uri="{9D8B030D-6E8A-4147-A177-3AD203B41FA5}">
                      <a16:colId xmlns:a16="http://schemas.microsoft.com/office/drawing/2014/main" val="20004"/>
                    </a:ext>
                  </a:extLst>
                </a:gridCol>
              </a:tblGrid>
              <a:tr h="0">
                <a:tc>
                  <a:txBody>
                    <a:bodyPr/>
                    <a:lstStyle/>
                    <a:p>
                      <a:pPr algn="ctr"/>
                      <a:endParaRPr lang="fr-FR" sz="800" noProof="0">
                        <a:solidFill>
                          <a:schemeClr val="tx1"/>
                        </a:solidFill>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noProof="0" smtClean="0">
                          <a:solidFill>
                            <a:schemeClr val="tx1"/>
                          </a:solidFill>
                        </a:rPr>
                        <a:t>Evts,</a:t>
                      </a:r>
                      <a:br>
                        <a:rPr lang="fr-FR" sz="800" noProof="0" smtClean="0">
                          <a:solidFill>
                            <a:schemeClr val="tx1"/>
                          </a:solidFill>
                        </a:rPr>
                      </a:br>
                      <a:r>
                        <a:rPr lang="fr-FR" sz="800" noProof="0" smtClean="0">
                          <a:solidFill>
                            <a:schemeClr val="tx1"/>
                          </a:solidFill>
                        </a:rPr>
                        <a:t>n (%)</a:t>
                      </a:r>
                      <a:endParaRPr lang="fr-FR" sz="800" noProof="0">
                        <a:solidFill>
                          <a:schemeClr val="tx1"/>
                        </a:solidFill>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noProof="0" smtClean="0">
                          <a:solidFill>
                            <a:schemeClr val="tx1"/>
                          </a:solidFill>
                        </a:rPr>
                        <a:t>6 mois </a:t>
                      </a:r>
                      <a:br>
                        <a:rPr lang="fr-FR" sz="800" noProof="0" smtClean="0">
                          <a:solidFill>
                            <a:schemeClr val="tx1"/>
                          </a:solidFill>
                        </a:rPr>
                      </a:br>
                      <a:r>
                        <a:rPr lang="fr-FR" sz="800" noProof="0" smtClean="0">
                          <a:solidFill>
                            <a:schemeClr val="tx1"/>
                          </a:solidFill>
                        </a:rPr>
                        <a:t>%</a:t>
                      </a:r>
                      <a:endParaRPr lang="fr-FR" sz="800" noProof="0">
                        <a:solidFill>
                          <a:schemeClr val="tx1"/>
                        </a:solidFill>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noProof="0" smtClean="0">
                          <a:solidFill>
                            <a:schemeClr val="tx1"/>
                          </a:solidFill>
                        </a:rPr>
                        <a:t>12 mois </a:t>
                      </a:r>
                      <a:r>
                        <a:rPr lang="fr-FR" sz="800" baseline="0" noProof="0" smtClean="0">
                          <a:solidFill>
                            <a:schemeClr val="tx1"/>
                          </a:solidFill>
                        </a:rPr>
                        <a:t>%</a:t>
                      </a:r>
                      <a:endParaRPr lang="fr-FR" sz="800" noProof="0">
                        <a:solidFill>
                          <a:schemeClr val="tx1"/>
                        </a:solidFill>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noProof="0" smtClean="0">
                          <a:solidFill>
                            <a:schemeClr val="tx1"/>
                          </a:solidFill>
                        </a:rPr>
                        <a:t>Médiane, mois</a:t>
                      </a:r>
                    </a:p>
                    <a:p>
                      <a:pPr algn="ctr"/>
                      <a:r>
                        <a:rPr lang="fr-FR" sz="800" noProof="0" smtClean="0">
                          <a:solidFill>
                            <a:schemeClr val="tx1"/>
                          </a:solidFill>
                        </a:rPr>
                        <a:t>(IC95%)</a:t>
                      </a:r>
                      <a:endParaRPr lang="fr-FR" sz="800" noProof="0">
                        <a:solidFill>
                          <a:schemeClr val="tx1"/>
                        </a:solidFill>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489181"/>
                  </a:ext>
                </a:extLst>
              </a:tr>
              <a:tr h="0">
                <a:tc>
                  <a:txBody>
                    <a:bodyPr/>
                    <a:lstStyle/>
                    <a:p>
                      <a:pPr algn="ctr"/>
                      <a:r>
                        <a:rPr lang="fr-FR" sz="800" noProof="0" smtClean="0"/>
                        <a:t>MSI-H</a:t>
                      </a:r>
                      <a:endParaRPr lang="fr-FR" sz="800" noProof="0"/>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noProof="0" smtClean="0"/>
                        <a:t>37 (59)</a:t>
                      </a:r>
                      <a:endParaRPr lang="fr-FR" sz="800" noProof="0"/>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noProof="0" smtClean="0"/>
                        <a:t>49</a:t>
                      </a:r>
                      <a:endParaRPr lang="fr-FR" sz="800" noProof="0"/>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noProof="0" smtClean="0"/>
                        <a:t>41</a:t>
                      </a:r>
                      <a:endParaRPr lang="fr-FR" sz="800" noProof="0"/>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noProof="0" dirty="0" smtClean="0"/>
                        <a:t>4,1 (2,1 - NA)</a:t>
                      </a:r>
                      <a:endParaRPr lang="fr-FR" sz="800" noProof="0" dirty="0"/>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0781373"/>
                  </a:ext>
                </a:extLst>
              </a:tr>
            </a:tbl>
          </a:graphicData>
        </a:graphic>
      </p:graphicFrame>
      <p:graphicFrame>
        <p:nvGraphicFramePr>
          <p:cNvPr id="74" name="Table 73"/>
          <p:cNvGraphicFramePr>
            <a:graphicFrameLocks noGrp="1"/>
          </p:cNvGraphicFramePr>
          <p:nvPr>
            <p:extLst>
              <p:ext uri="{D42A27DB-BD31-4B8C-83A1-F6EECF244321}">
                <p14:modId xmlns:p14="http://schemas.microsoft.com/office/powerpoint/2010/main" val="573047747"/>
              </p:ext>
            </p:extLst>
          </p:nvPr>
        </p:nvGraphicFramePr>
        <p:xfrm>
          <a:off x="5378972" y="3980954"/>
          <a:ext cx="3545476" cy="548640"/>
        </p:xfrm>
        <a:graphic>
          <a:graphicData uri="http://schemas.openxmlformats.org/drawingml/2006/table">
            <a:tbl>
              <a:tblPr firstRow="1" bandRow="1">
                <a:tableStyleId>{69012ECD-51FC-41F1-AA8D-1B2483CD663E}</a:tableStyleId>
              </a:tblPr>
              <a:tblGrid>
                <a:gridCol w="730163">
                  <a:extLst>
                    <a:ext uri="{9D8B030D-6E8A-4147-A177-3AD203B41FA5}">
                      <a16:colId xmlns:a16="http://schemas.microsoft.com/office/drawing/2014/main" val="1709975499"/>
                    </a:ext>
                  </a:extLst>
                </a:gridCol>
                <a:gridCol w="573605">
                  <a:extLst>
                    <a:ext uri="{9D8B030D-6E8A-4147-A177-3AD203B41FA5}">
                      <a16:colId xmlns:a16="http://schemas.microsoft.com/office/drawing/2014/main" val="20001"/>
                    </a:ext>
                  </a:extLst>
                </a:gridCol>
                <a:gridCol w="601980">
                  <a:extLst>
                    <a:ext uri="{9D8B030D-6E8A-4147-A177-3AD203B41FA5}">
                      <a16:colId xmlns:a16="http://schemas.microsoft.com/office/drawing/2014/main" val="20002"/>
                    </a:ext>
                  </a:extLst>
                </a:gridCol>
                <a:gridCol w="641677">
                  <a:extLst>
                    <a:ext uri="{9D8B030D-6E8A-4147-A177-3AD203B41FA5}">
                      <a16:colId xmlns:a16="http://schemas.microsoft.com/office/drawing/2014/main" val="20003"/>
                    </a:ext>
                  </a:extLst>
                </a:gridCol>
                <a:gridCol w="998051">
                  <a:extLst>
                    <a:ext uri="{9D8B030D-6E8A-4147-A177-3AD203B41FA5}">
                      <a16:colId xmlns:a16="http://schemas.microsoft.com/office/drawing/2014/main" val="20004"/>
                    </a:ext>
                  </a:extLst>
                </a:gridCol>
              </a:tblGrid>
              <a:tr h="0">
                <a:tc>
                  <a:txBody>
                    <a:bodyPr/>
                    <a:lstStyle/>
                    <a:p>
                      <a:pPr algn="ctr"/>
                      <a:endParaRPr lang="fr-FR" sz="800" noProof="0">
                        <a:solidFill>
                          <a:schemeClr val="tx1"/>
                        </a:solidFill>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noProof="0" smtClean="0">
                          <a:solidFill>
                            <a:schemeClr val="tx1"/>
                          </a:solidFill>
                        </a:rPr>
                        <a:t>Evts,</a:t>
                      </a:r>
                      <a:br>
                        <a:rPr lang="fr-FR" sz="800" noProof="0" smtClean="0">
                          <a:solidFill>
                            <a:schemeClr val="tx1"/>
                          </a:solidFill>
                        </a:rPr>
                      </a:br>
                      <a:r>
                        <a:rPr lang="fr-FR" sz="800" noProof="0" smtClean="0">
                          <a:solidFill>
                            <a:schemeClr val="tx1"/>
                          </a:solidFill>
                        </a:rPr>
                        <a:t>n (%)</a:t>
                      </a:r>
                      <a:endParaRPr lang="fr-FR" sz="800" noProof="0">
                        <a:solidFill>
                          <a:schemeClr val="tx1"/>
                        </a:solidFill>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noProof="0" smtClean="0">
                          <a:solidFill>
                            <a:schemeClr val="tx1"/>
                          </a:solidFill>
                        </a:rPr>
                        <a:t>6 mois, %</a:t>
                      </a:r>
                      <a:endParaRPr lang="fr-FR" sz="800" noProof="0">
                        <a:solidFill>
                          <a:schemeClr val="tx1"/>
                        </a:solidFill>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noProof="0" smtClean="0">
                          <a:solidFill>
                            <a:schemeClr val="tx1"/>
                          </a:solidFill>
                        </a:rPr>
                        <a:t>12 mois,</a:t>
                      </a:r>
                      <a:r>
                        <a:rPr lang="fr-FR" sz="800" baseline="0" noProof="0" smtClean="0">
                          <a:solidFill>
                            <a:schemeClr val="tx1"/>
                          </a:solidFill>
                        </a:rPr>
                        <a:t> %</a:t>
                      </a:r>
                      <a:endParaRPr lang="fr-FR" sz="800" noProof="0">
                        <a:solidFill>
                          <a:schemeClr val="tx1"/>
                        </a:solidFill>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noProof="0" dirty="0" smtClean="0">
                          <a:solidFill>
                            <a:schemeClr val="tx1"/>
                          </a:solidFill>
                        </a:rPr>
                        <a:t>Médiane, mois</a:t>
                      </a:r>
                    </a:p>
                    <a:p>
                      <a:pPr algn="ctr"/>
                      <a:r>
                        <a:rPr lang="fr-FR" sz="800" noProof="0" dirty="0" smtClean="0">
                          <a:solidFill>
                            <a:schemeClr val="tx1"/>
                          </a:solidFill>
                        </a:rPr>
                        <a:t>(IC95%)</a:t>
                      </a:r>
                      <a:endParaRPr lang="fr-FR" sz="800" noProof="0" dirty="0">
                        <a:solidFill>
                          <a:schemeClr val="tx1"/>
                        </a:solidFill>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489181"/>
                  </a:ext>
                </a:extLst>
              </a:tr>
              <a:tr h="0">
                <a:tc>
                  <a:txBody>
                    <a:bodyPr/>
                    <a:lstStyle/>
                    <a:p>
                      <a:pPr algn="ctr"/>
                      <a:r>
                        <a:rPr lang="en-GB" sz="800" dirty="0" smtClean="0"/>
                        <a:t>MSI-H</a:t>
                      </a:r>
                      <a:endParaRPr lang="en-GB" sz="800" dirty="0"/>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t>16 (25)</a:t>
                      </a:r>
                      <a:endParaRPr lang="en-GB" sz="800" dirty="0"/>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t>84</a:t>
                      </a:r>
                      <a:endParaRPr lang="en-GB" sz="800" dirty="0"/>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t>76</a:t>
                      </a:r>
                      <a:endParaRPr lang="en-GB" sz="800" dirty="0"/>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t>NA (NA</a:t>
                      </a:r>
                      <a:r>
                        <a:rPr lang="en-GB" sz="800" baseline="0" dirty="0" smtClean="0"/>
                        <a:t> -</a:t>
                      </a:r>
                      <a:r>
                        <a:rPr lang="en-GB" sz="800" dirty="0" smtClean="0"/>
                        <a:t> NA)</a:t>
                      </a:r>
                      <a:endParaRPr lang="en-GB" sz="800" dirty="0"/>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0781373"/>
                  </a:ext>
                </a:extLst>
              </a:tr>
            </a:tbl>
          </a:graphicData>
        </a:graphic>
      </p:graphicFrame>
      <p:sp>
        <p:nvSpPr>
          <p:cNvPr id="75" name="Freeform 74"/>
          <p:cNvSpPr>
            <a:spLocks/>
          </p:cNvSpPr>
          <p:nvPr/>
        </p:nvSpPr>
        <p:spPr bwMode="auto">
          <a:xfrm>
            <a:off x="5194130" y="2369486"/>
            <a:ext cx="3719540" cy="2442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76" name="Line 6"/>
          <p:cNvSpPr>
            <a:spLocks noChangeShapeType="1"/>
          </p:cNvSpPr>
          <p:nvPr/>
        </p:nvSpPr>
        <p:spPr bwMode="auto">
          <a:xfrm>
            <a:off x="5107402" y="2369485"/>
            <a:ext cx="8672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77" name="Line 7"/>
          <p:cNvSpPr>
            <a:spLocks noChangeShapeType="1"/>
          </p:cNvSpPr>
          <p:nvPr/>
        </p:nvSpPr>
        <p:spPr bwMode="auto">
          <a:xfrm>
            <a:off x="5107402" y="2832694"/>
            <a:ext cx="8672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78" name="Line 8"/>
          <p:cNvSpPr>
            <a:spLocks noChangeShapeType="1"/>
          </p:cNvSpPr>
          <p:nvPr/>
        </p:nvSpPr>
        <p:spPr bwMode="auto">
          <a:xfrm>
            <a:off x="5107402" y="3335410"/>
            <a:ext cx="8672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79" name="Line 9"/>
          <p:cNvSpPr>
            <a:spLocks noChangeShapeType="1"/>
          </p:cNvSpPr>
          <p:nvPr/>
        </p:nvSpPr>
        <p:spPr bwMode="auto">
          <a:xfrm>
            <a:off x="5107402" y="3828522"/>
            <a:ext cx="8672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0" name="Line 10"/>
          <p:cNvSpPr>
            <a:spLocks noChangeShapeType="1"/>
          </p:cNvSpPr>
          <p:nvPr/>
        </p:nvSpPr>
        <p:spPr bwMode="auto">
          <a:xfrm>
            <a:off x="5107402" y="4323900"/>
            <a:ext cx="8672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1" name="Line 11"/>
          <p:cNvSpPr>
            <a:spLocks noChangeShapeType="1"/>
          </p:cNvSpPr>
          <p:nvPr/>
        </p:nvSpPr>
        <p:spPr bwMode="auto">
          <a:xfrm>
            <a:off x="5107402" y="4811939"/>
            <a:ext cx="8672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2" name="Line 12"/>
          <p:cNvSpPr>
            <a:spLocks noChangeShapeType="1"/>
          </p:cNvSpPr>
          <p:nvPr/>
        </p:nvSpPr>
        <p:spPr bwMode="auto">
          <a:xfrm>
            <a:off x="6395351" y="4812417"/>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3" name="Line 13"/>
          <p:cNvSpPr>
            <a:spLocks noChangeShapeType="1"/>
          </p:cNvSpPr>
          <p:nvPr/>
        </p:nvSpPr>
        <p:spPr bwMode="auto">
          <a:xfrm>
            <a:off x="5989654" y="4812417"/>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4" name="Line 19"/>
          <p:cNvSpPr>
            <a:spLocks noChangeShapeType="1"/>
          </p:cNvSpPr>
          <p:nvPr/>
        </p:nvSpPr>
        <p:spPr bwMode="auto">
          <a:xfrm>
            <a:off x="5589487" y="4812417"/>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5" name="Line 21"/>
          <p:cNvSpPr>
            <a:spLocks noChangeShapeType="1"/>
          </p:cNvSpPr>
          <p:nvPr/>
        </p:nvSpPr>
        <p:spPr bwMode="auto">
          <a:xfrm>
            <a:off x="5188997" y="4812417"/>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86" name="TextBox 85"/>
          <p:cNvSpPr txBox="1"/>
          <p:nvPr/>
        </p:nvSpPr>
        <p:spPr>
          <a:xfrm rot="16200000">
            <a:off x="4390053" y="3459480"/>
            <a:ext cx="586594" cy="276999"/>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SG %</a:t>
            </a:r>
            <a:endParaRPr lang="fr-FR" sz="1200" dirty="0">
              <a:latin typeface="Arial" panose="020B0604020202020204" pitchFamily="34" charset="0"/>
              <a:cs typeface="Arial" panose="020B0604020202020204" pitchFamily="34" charset="0"/>
            </a:endParaRPr>
          </a:p>
        </p:txBody>
      </p:sp>
      <p:sp>
        <p:nvSpPr>
          <p:cNvPr id="87" name="TextBox 86"/>
          <p:cNvSpPr txBox="1"/>
          <p:nvPr/>
        </p:nvSpPr>
        <p:spPr>
          <a:xfrm>
            <a:off x="6759419" y="5045607"/>
            <a:ext cx="509575" cy="276999"/>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Mois</a:t>
            </a:r>
            <a:endParaRPr lang="fr-FR" sz="1200" dirty="0">
              <a:latin typeface="Arial" panose="020B0604020202020204" pitchFamily="34" charset="0"/>
              <a:cs typeface="Arial" panose="020B0604020202020204" pitchFamily="34" charset="0"/>
            </a:endParaRPr>
          </a:p>
        </p:txBody>
      </p:sp>
      <p:sp>
        <p:nvSpPr>
          <p:cNvPr id="88" name="TextBox 87"/>
          <p:cNvSpPr txBox="1"/>
          <p:nvPr/>
        </p:nvSpPr>
        <p:spPr>
          <a:xfrm>
            <a:off x="4737368" y="2228370"/>
            <a:ext cx="439543"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100</a:t>
            </a:r>
            <a:endParaRPr lang="fr-FR" sz="1200">
              <a:latin typeface="Arial" panose="020B0604020202020204" pitchFamily="34" charset="0"/>
              <a:cs typeface="Arial" panose="020B0604020202020204" pitchFamily="34" charset="0"/>
            </a:endParaRPr>
          </a:p>
        </p:txBody>
      </p:sp>
      <p:sp>
        <p:nvSpPr>
          <p:cNvPr id="89" name="TextBox 88"/>
          <p:cNvSpPr txBox="1"/>
          <p:nvPr/>
        </p:nvSpPr>
        <p:spPr>
          <a:xfrm>
            <a:off x="4822327" y="2693405"/>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80</a:t>
            </a:r>
            <a:endParaRPr lang="fr-FR" sz="1200">
              <a:latin typeface="Arial" panose="020B0604020202020204" pitchFamily="34" charset="0"/>
              <a:cs typeface="Arial" panose="020B0604020202020204" pitchFamily="34" charset="0"/>
            </a:endParaRPr>
          </a:p>
        </p:txBody>
      </p:sp>
      <p:sp>
        <p:nvSpPr>
          <p:cNvPr id="90" name="TextBox 89"/>
          <p:cNvSpPr txBox="1"/>
          <p:nvPr/>
        </p:nvSpPr>
        <p:spPr>
          <a:xfrm>
            <a:off x="4822327" y="3195904"/>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60</a:t>
            </a:r>
            <a:endParaRPr lang="fr-FR" sz="1200">
              <a:latin typeface="Arial" panose="020B0604020202020204" pitchFamily="34" charset="0"/>
              <a:cs typeface="Arial" panose="020B0604020202020204" pitchFamily="34" charset="0"/>
            </a:endParaRPr>
          </a:p>
        </p:txBody>
      </p:sp>
      <p:sp>
        <p:nvSpPr>
          <p:cNvPr id="91" name="TextBox 90"/>
          <p:cNvSpPr txBox="1"/>
          <p:nvPr/>
        </p:nvSpPr>
        <p:spPr>
          <a:xfrm>
            <a:off x="4822327" y="3688799"/>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40</a:t>
            </a:r>
            <a:endParaRPr lang="fr-FR" sz="1200">
              <a:latin typeface="Arial" panose="020B0604020202020204" pitchFamily="34" charset="0"/>
              <a:cs typeface="Arial" panose="020B0604020202020204" pitchFamily="34" charset="0"/>
            </a:endParaRPr>
          </a:p>
        </p:txBody>
      </p:sp>
      <p:sp>
        <p:nvSpPr>
          <p:cNvPr id="92" name="TextBox 91"/>
          <p:cNvSpPr txBox="1"/>
          <p:nvPr/>
        </p:nvSpPr>
        <p:spPr>
          <a:xfrm>
            <a:off x="4822335" y="4183959"/>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20</a:t>
            </a:r>
            <a:endParaRPr lang="fr-FR" sz="1200">
              <a:latin typeface="Arial" panose="020B0604020202020204" pitchFamily="34" charset="0"/>
              <a:cs typeface="Arial" panose="020B0604020202020204" pitchFamily="34" charset="0"/>
            </a:endParaRPr>
          </a:p>
        </p:txBody>
      </p:sp>
      <p:sp>
        <p:nvSpPr>
          <p:cNvPr id="93" name="TextBox 92"/>
          <p:cNvSpPr txBox="1"/>
          <p:nvPr/>
        </p:nvSpPr>
        <p:spPr>
          <a:xfrm>
            <a:off x="4907295" y="4671779"/>
            <a:ext cx="26962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sp>
        <p:nvSpPr>
          <p:cNvPr id="94" name="TextBox 93"/>
          <p:cNvSpPr txBox="1"/>
          <p:nvPr/>
        </p:nvSpPr>
        <p:spPr>
          <a:xfrm>
            <a:off x="5016435" y="4873931"/>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0</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63</a:t>
            </a:r>
            <a:endParaRPr lang="fr-FR" sz="1200">
              <a:latin typeface="Arial" panose="020B0604020202020204" pitchFamily="34" charset="0"/>
              <a:cs typeface="Arial" panose="020B0604020202020204" pitchFamily="34" charset="0"/>
            </a:endParaRPr>
          </a:p>
        </p:txBody>
      </p:sp>
      <p:sp>
        <p:nvSpPr>
          <p:cNvPr id="95" name="TextBox 94"/>
          <p:cNvSpPr txBox="1"/>
          <p:nvPr/>
        </p:nvSpPr>
        <p:spPr>
          <a:xfrm>
            <a:off x="5428061" y="4873931"/>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60</a:t>
            </a:r>
            <a:endParaRPr lang="fr-FR" sz="1200">
              <a:latin typeface="Arial" panose="020B0604020202020204" pitchFamily="34" charset="0"/>
              <a:cs typeface="Arial" panose="020B0604020202020204" pitchFamily="34" charset="0"/>
            </a:endParaRPr>
          </a:p>
        </p:txBody>
      </p:sp>
      <p:sp>
        <p:nvSpPr>
          <p:cNvPr id="96" name="TextBox 95"/>
          <p:cNvSpPr txBox="1"/>
          <p:nvPr/>
        </p:nvSpPr>
        <p:spPr>
          <a:xfrm>
            <a:off x="6508788" y="4867226"/>
            <a:ext cx="184666" cy="276999"/>
          </a:xfrm>
          <a:prstGeom prst="rect">
            <a:avLst/>
          </a:prstGeom>
          <a:noFill/>
        </p:spPr>
        <p:txBody>
          <a:bodyPr wrap="none" rtlCol="0" anchor="t" anchorCtr="0">
            <a:spAutoFit/>
          </a:bodyPr>
          <a:lstStyle/>
          <a:p>
            <a:pPr algn="ctr"/>
            <a:endParaRPr lang="fr-FR" sz="1200">
              <a:solidFill>
                <a:srgbClr val="000000"/>
              </a:solidFill>
              <a:latin typeface="Arial" panose="020B0604020202020204" pitchFamily="34" charset="0"/>
              <a:cs typeface="Arial" panose="020B0604020202020204" pitchFamily="34" charset="0"/>
            </a:endParaRPr>
          </a:p>
        </p:txBody>
      </p:sp>
      <p:sp>
        <p:nvSpPr>
          <p:cNvPr id="97" name="TextBox 96"/>
          <p:cNvSpPr txBox="1"/>
          <p:nvPr/>
        </p:nvSpPr>
        <p:spPr>
          <a:xfrm>
            <a:off x="5808726" y="4873931"/>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4</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55</a:t>
            </a:r>
            <a:endParaRPr lang="fr-FR" sz="1200">
              <a:latin typeface="Arial" panose="020B0604020202020204" pitchFamily="34" charset="0"/>
              <a:cs typeface="Arial" panose="020B0604020202020204" pitchFamily="34" charset="0"/>
            </a:endParaRPr>
          </a:p>
        </p:txBody>
      </p:sp>
      <p:sp>
        <p:nvSpPr>
          <p:cNvPr id="98" name="TextBox 97"/>
          <p:cNvSpPr txBox="1"/>
          <p:nvPr/>
        </p:nvSpPr>
        <p:spPr>
          <a:xfrm>
            <a:off x="6223656" y="4873931"/>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6</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51</a:t>
            </a:r>
            <a:endParaRPr lang="fr-FR" sz="1200">
              <a:latin typeface="Arial" panose="020B0604020202020204" pitchFamily="34" charset="0"/>
              <a:cs typeface="Arial" panose="020B0604020202020204" pitchFamily="34" charset="0"/>
            </a:endParaRPr>
          </a:p>
        </p:txBody>
      </p:sp>
      <p:grpSp>
        <p:nvGrpSpPr>
          <p:cNvPr id="99" name="Group 98"/>
          <p:cNvGrpSpPr/>
          <p:nvPr/>
        </p:nvGrpSpPr>
        <p:grpSpPr>
          <a:xfrm>
            <a:off x="6632975" y="4826742"/>
            <a:ext cx="354583" cy="701140"/>
            <a:chOff x="2270729" y="5042971"/>
            <a:chExt cx="301272" cy="701140"/>
          </a:xfrm>
        </p:grpSpPr>
        <p:sp>
          <p:nvSpPr>
            <p:cNvPr id="100" name="Line 14"/>
            <p:cNvSpPr>
              <a:spLocks noChangeShapeType="1"/>
            </p:cNvSpPr>
            <p:nvPr/>
          </p:nvSpPr>
          <p:spPr bwMode="auto">
            <a:xfrm>
              <a:off x="242254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01" name="TextBox 100"/>
            <p:cNvSpPr txBox="1"/>
            <p:nvPr/>
          </p:nvSpPr>
          <p:spPr>
            <a:xfrm>
              <a:off x="2270729" y="5097780"/>
              <a:ext cx="301272"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8</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48</a:t>
              </a:r>
              <a:endParaRPr lang="fr-FR" sz="1200">
                <a:latin typeface="Arial" panose="020B0604020202020204" pitchFamily="34" charset="0"/>
                <a:cs typeface="Arial" panose="020B0604020202020204" pitchFamily="34" charset="0"/>
              </a:endParaRPr>
            </a:p>
          </p:txBody>
        </p:sp>
      </p:grpSp>
      <p:grpSp>
        <p:nvGrpSpPr>
          <p:cNvPr id="102" name="Group 101"/>
          <p:cNvGrpSpPr/>
          <p:nvPr/>
        </p:nvGrpSpPr>
        <p:grpSpPr>
          <a:xfrm>
            <a:off x="7011084" y="4826741"/>
            <a:ext cx="354584" cy="701140"/>
            <a:chOff x="2182829" y="5042971"/>
            <a:chExt cx="301273" cy="701140"/>
          </a:xfrm>
        </p:grpSpPr>
        <p:sp>
          <p:nvSpPr>
            <p:cNvPr id="103" name="Line 14"/>
            <p:cNvSpPr>
              <a:spLocks noChangeShapeType="1"/>
            </p:cNvSpPr>
            <p:nvPr/>
          </p:nvSpPr>
          <p:spPr bwMode="auto">
            <a:xfrm>
              <a:off x="233464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04" name="TextBox 103"/>
            <p:cNvSpPr txBox="1"/>
            <p:nvPr/>
          </p:nvSpPr>
          <p:spPr>
            <a:xfrm>
              <a:off x="2182829" y="5097780"/>
              <a:ext cx="301273" cy="646331"/>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10</a:t>
              </a:r>
            </a:p>
            <a:p>
              <a:pPr algn="ctr"/>
              <a:endParaRPr lang="fr-FR" sz="1200" dirty="0" smtClean="0">
                <a:latin typeface="Arial" panose="020B0604020202020204" pitchFamily="34" charset="0"/>
                <a:cs typeface="Arial" panose="020B0604020202020204" pitchFamily="34" charset="0"/>
              </a:endParaRPr>
            </a:p>
            <a:p>
              <a:pPr algn="ctr"/>
              <a:r>
                <a:rPr lang="fr-FR" sz="1200" dirty="0" smtClean="0">
                  <a:latin typeface="Arial" panose="020B0604020202020204" pitchFamily="34" charset="0"/>
                  <a:cs typeface="Arial" panose="020B0604020202020204" pitchFamily="34" charset="0"/>
                </a:rPr>
                <a:t>46</a:t>
              </a:r>
              <a:endParaRPr lang="fr-FR" sz="1200" dirty="0">
                <a:latin typeface="Arial" panose="020B0604020202020204" pitchFamily="34" charset="0"/>
                <a:cs typeface="Arial" panose="020B0604020202020204" pitchFamily="34" charset="0"/>
              </a:endParaRPr>
            </a:p>
          </p:txBody>
        </p:sp>
      </p:grpSp>
      <p:grpSp>
        <p:nvGrpSpPr>
          <p:cNvPr id="105" name="Group 104"/>
          <p:cNvGrpSpPr/>
          <p:nvPr/>
        </p:nvGrpSpPr>
        <p:grpSpPr>
          <a:xfrm>
            <a:off x="7468923" y="4826742"/>
            <a:ext cx="773365" cy="701140"/>
            <a:chOff x="2933805" y="4812417"/>
            <a:chExt cx="773365" cy="701140"/>
          </a:xfrm>
        </p:grpSpPr>
        <p:sp>
          <p:nvSpPr>
            <p:cNvPr id="106" name="Line 17"/>
            <p:cNvSpPr>
              <a:spLocks noChangeShapeType="1"/>
            </p:cNvSpPr>
            <p:nvPr/>
          </p:nvSpPr>
          <p:spPr bwMode="auto">
            <a:xfrm>
              <a:off x="3526905" y="4812417"/>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07" name="TextBox 106"/>
            <p:cNvSpPr txBox="1"/>
            <p:nvPr/>
          </p:nvSpPr>
          <p:spPr>
            <a:xfrm>
              <a:off x="3352586" y="4867226"/>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14</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15</a:t>
              </a:r>
              <a:endParaRPr lang="fr-FR" sz="1200">
                <a:latin typeface="Arial" panose="020B0604020202020204" pitchFamily="34" charset="0"/>
                <a:cs typeface="Arial" panose="020B0604020202020204" pitchFamily="34" charset="0"/>
              </a:endParaRPr>
            </a:p>
          </p:txBody>
        </p:sp>
        <p:grpSp>
          <p:nvGrpSpPr>
            <p:cNvPr id="108" name="Group 107"/>
            <p:cNvGrpSpPr/>
            <p:nvPr/>
          </p:nvGrpSpPr>
          <p:grpSpPr>
            <a:xfrm>
              <a:off x="2933805" y="4812417"/>
              <a:ext cx="354584" cy="701140"/>
              <a:chOff x="2094929" y="5042971"/>
              <a:chExt cx="301274" cy="701140"/>
            </a:xfrm>
          </p:grpSpPr>
          <p:sp>
            <p:nvSpPr>
              <p:cNvPr id="109" name="Line 14"/>
              <p:cNvSpPr>
                <a:spLocks noChangeShapeType="1"/>
              </p:cNvSpPr>
              <p:nvPr/>
            </p:nvSpPr>
            <p:spPr bwMode="auto">
              <a:xfrm>
                <a:off x="224674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10" name="TextBox 109"/>
              <p:cNvSpPr txBox="1"/>
              <p:nvPr/>
            </p:nvSpPr>
            <p:spPr>
              <a:xfrm>
                <a:off x="2094929" y="5097780"/>
                <a:ext cx="30127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12</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43</a:t>
                </a:r>
                <a:endParaRPr lang="fr-FR" sz="1200">
                  <a:latin typeface="Arial" panose="020B0604020202020204" pitchFamily="34" charset="0"/>
                  <a:cs typeface="Arial" panose="020B0604020202020204" pitchFamily="34" charset="0"/>
                </a:endParaRPr>
              </a:p>
            </p:txBody>
          </p:sp>
        </p:grpSp>
      </p:grpSp>
      <p:sp>
        <p:nvSpPr>
          <p:cNvPr id="111" name="TextBox 110"/>
          <p:cNvSpPr txBox="1"/>
          <p:nvPr/>
        </p:nvSpPr>
        <p:spPr>
          <a:xfrm>
            <a:off x="4668820" y="5051891"/>
            <a:ext cx="295799" cy="276999"/>
          </a:xfrm>
          <a:prstGeom prst="rect">
            <a:avLst/>
          </a:prstGeom>
          <a:noFill/>
        </p:spPr>
        <p:txBody>
          <a:bodyPr wrap="none" rtlCol="0">
            <a:spAutoFit/>
          </a:bodyPr>
          <a:lstStyle/>
          <a:p>
            <a:r>
              <a:rPr lang="fr-FR" sz="1200" dirty="0" smtClean="0"/>
              <a:t>N</a:t>
            </a:r>
            <a:endParaRPr lang="fr-FR" sz="1200" dirty="0"/>
          </a:p>
        </p:txBody>
      </p:sp>
      <p:grpSp>
        <p:nvGrpSpPr>
          <p:cNvPr id="112" name="Group 111"/>
          <p:cNvGrpSpPr/>
          <p:nvPr/>
        </p:nvGrpSpPr>
        <p:grpSpPr>
          <a:xfrm>
            <a:off x="8302389" y="4826742"/>
            <a:ext cx="773357" cy="701140"/>
            <a:chOff x="2933813" y="4812417"/>
            <a:chExt cx="773357" cy="701140"/>
          </a:xfrm>
        </p:grpSpPr>
        <p:sp>
          <p:nvSpPr>
            <p:cNvPr id="113" name="Line 17"/>
            <p:cNvSpPr>
              <a:spLocks noChangeShapeType="1"/>
            </p:cNvSpPr>
            <p:nvPr/>
          </p:nvSpPr>
          <p:spPr bwMode="auto">
            <a:xfrm>
              <a:off x="3526905" y="4812417"/>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14" name="TextBox 113"/>
            <p:cNvSpPr txBox="1"/>
            <p:nvPr/>
          </p:nvSpPr>
          <p:spPr>
            <a:xfrm>
              <a:off x="3352586" y="4867226"/>
              <a:ext cx="354584"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18</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grpSp>
          <p:nvGrpSpPr>
            <p:cNvPr id="115" name="Group 114"/>
            <p:cNvGrpSpPr/>
            <p:nvPr/>
          </p:nvGrpSpPr>
          <p:grpSpPr>
            <a:xfrm>
              <a:off x="2933813" y="4812417"/>
              <a:ext cx="354584" cy="701140"/>
              <a:chOff x="2094929" y="5042971"/>
              <a:chExt cx="301273" cy="701140"/>
            </a:xfrm>
          </p:grpSpPr>
          <p:sp>
            <p:nvSpPr>
              <p:cNvPr id="116" name="Line 14"/>
              <p:cNvSpPr>
                <a:spLocks noChangeShapeType="1"/>
              </p:cNvSpPr>
              <p:nvPr/>
            </p:nvSpPr>
            <p:spPr bwMode="auto">
              <a:xfrm>
                <a:off x="224674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17" name="TextBox 116"/>
              <p:cNvSpPr txBox="1"/>
              <p:nvPr/>
            </p:nvSpPr>
            <p:spPr>
              <a:xfrm>
                <a:off x="2094929" y="5097780"/>
                <a:ext cx="301273" cy="646331"/>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16</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grpSp>
      </p:grpSp>
      <p:grpSp>
        <p:nvGrpSpPr>
          <p:cNvPr id="118" name="Group 16"/>
          <p:cNvGrpSpPr>
            <a:grpSpLocks/>
          </p:cNvGrpSpPr>
          <p:nvPr/>
        </p:nvGrpSpPr>
        <p:grpSpPr bwMode="auto">
          <a:xfrm>
            <a:off x="5190106" y="2350939"/>
            <a:ext cx="3177517" cy="619465"/>
            <a:chOff x="2139" y="1985"/>
            <a:chExt cx="1482" cy="349"/>
          </a:xfrm>
        </p:grpSpPr>
        <p:sp>
          <p:nvSpPr>
            <p:cNvPr id="119" name="Line 17"/>
            <p:cNvSpPr>
              <a:spLocks noChangeShapeType="1"/>
            </p:cNvSpPr>
            <p:nvPr/>
          </p:nvSpPr>
          <p:spPr bwMode="auto">
            <a:xfrm>
              <a:off x="3555"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0" name="Line 18"/>
            <p:cNvSpPr>
              <a:spLocks noChangeShapeType="1"/>
            </p:cNvSpPr>
            <p:nvPr/>
          </p:nvSpPr>
          <p:spPr bwMode="auto">
            <a:xfrm>
              <a:off x="3567"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1" name="Line 19"/>
            <p:cNvSpPr>
              <a:spLocks noChangeShapeType="1"/>
            </p:cNvSpPr>
            <p:nvPr/>
          </p:nvSpPr>
          <p:spPr bwMode="auto">
            <a:xfrm>
              <a:off x="2259" y="1985"/>
              <a:ext cx="0" cy="36"/>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2" name="Line 20"/>
            <p:cNvSpPr>
              <a:spLocks noChangeShapeType="1"/>
            </p:cNvSpPr>
            <p:nvPr/>
          </p:nvSpPr>
          <p:spPr bwMode="auto">
            <a:xfrm>
              <a:off x="3369"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 name="Line 21"/>
            <p:cNvSpPr>
              <a:spLocks noChangeShapeType="1"/>
            </p:cNvSpPr>
            <p:nvPr/>
          </p:nvSpPr>
          <p:spPr bwMode="auto">
            <a:xfrm>
              <a:off x="3381"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4" name="Line 22"/>
            <p:cNvSpPr>
              <a:spLocks noChangeShapeType="1"/>
            </p:cNvSpPr>
            <p:nvPr/>
          </p:nvSpPr>
          <p:spPr bwMode="auto">
            <a:xfrm>
              <a:off x="3393"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5" name="Line 23"/>
            <p:cNvSpPr>
              <a:spLocks noChangeShapeType="1"/>
            </p:cNvSpPr>
            <p:nvPr/>
          </p:nvSpPr>
          <p:spPr bwMode="auto">
            <a:xfrm>
              <a:off x="3405"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6" name="Line 24"/>
            <p:cNvSpPr>
              <a:spLocks noChangeShapeType="1"/>
            </p:cNvSpPr>
            <p:nvPr/>
          </p:nvSpPr>
          <p:spPr bwMode="auto">
            <a:xfrm>
              <a:off x="3429"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7" name="Line 25"/>
            <p:cNvSpPr>
              <a:spLocks noChangeShapeType="1"/>
            </p:cNvSpPr>
            <p:nvPr/>
          </p:nvSpPr>
          <p:spPr bwMode="auto">
            <a:xfrm>
              <a:off x="3447"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8" name="Line 26"/>
            <p:cNvSpPr>
              <a:spLocks noChangeShapeType="1"/>
            </p:cNvSpPr>
            <p:nvPr/>
          </p:nvSpPr>
          <p:spPr bwMode="auto">
            <a:xfrm>
              <a:off x="3459"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9" name="Line 27"/>
            <p:cNvSpPr>
              <a:spLocks noChangeShapeType="1"/>
            </p:cNvSpPr>
            <p:nvPr/>
          </p:nvSpPr>
          <p:spPr bwMode="auto">
            <a:xfrm>
              <a:off x="3471"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0" name="Line 28"/>
            <p:cNvSpPr>
              <a:spLocks noChangeShapeType="1"/>
            </p:cNvSpPr>
            <p:nvPr/>
          </p:nvSpPr>
          <p:spPr bwMode="auto">
            <a:xfrm>
              <a:off x="3495"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1" name="Line 29"/>
            <p:cNvSpPr>
              <a:spLocks noChangeShapeType="1"/>
            </p:cNvSpPr>
            <p:nvPr/>
          </p:nvSpPr>
          <p:spPr bwMode="auto">
            <a:xfrm>
              <a:off x="3513"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2" name="Line 30"/>
            <p:cNvSpPr>
              <a:spLocks noChangeShapeType="1"/>
            </p:cNvSpPr>
            <p:nvPr/>
          </p:nvSpPr>
          <p:spPr bwMode="auto">
            <a:xfrm>
              <a:off x="3525"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3" name="Line 31"/>
            <p:cNvSpPr>
              <a:spLocks noChangeShapeType="1"/>
            </p:cNvSpPr>
            <p:nvPr/>
          </p:nvSpPr>
          <p:spPr bwMode="auto">
            <a:xfrm>
              <a:off x="3537"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4" name="Line 32"/>
            <p:cNvSpPr>
              <a:spLocks noChangeShapeType="1"/>
            </p:cNvSpPr>
            <p:nvPr/>
          </p:nvSpPr>
          <p:spPr bwMode="auto">
            <a:xfrm>
              <a:off x="3273" y="2247"/>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5" name="Line 33"/>
            <p:cNvSpPr>
              <a:spLocks noChangeShapeType="1"/>
            </p:cNvSpPr>
            <p:nvPr/>
          </p:nvSpPr>
          <p:spPr bwMode="auto">
            <a:xfrm>
              <a:off x="3285" y="2247"/>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6" name="Line 34"/>
            <p:cNvSpPr>
              <a:spLocks noChangeShapeType="1"/>
            </p:cNvSpPr>
            <p:nvPr/>
          </p:nvSpPr>
          <p:spPr bwMode="auto">
            <a:xfrm>
              <a:off x="3303" y="2247"/>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7" name="Line 35"/>
            <p:cNvSpPr>
              <a:spLocks noChangeShapeType="1"/>
            </p:cNvSpPr>
            <p:nvPr/>
          </p:nvSpPr>
          <p:spPr bwMode="auto">
            <a:xfrm>
              <a:off x="3315" y="2247"/>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8" name="Line 36"/>
            <p:cNvSpPr>
              <a:spLocks noChangeShapeType="1"/>
            </p:cNvSpPr>
            <p:nvPr/>
          </p:nvSpPr>
          <p:spPr bwMode="auto">
            <a:xfrm>
              <a:off x="3177" y="2237"/>
              <a:ext cx="0" cy="36"/>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9" name="Line 37"/>
            <p:cNvSpPr>
              <a:spLocks noChangeShapeType="1"/>
            </p:cNvSpPr>
            <p:nvPr/>
          </p:nvSpPr>
          <p:spPr bwMode="auto">
            <a:xfrm>
              <a:off x="3075" y="2237"/>
              <a:ext cx="0" cy="36"/>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0" name="Line 38"/>
            <p:cNvSpPr>
              <a:spLocks noChangeShapeType="1"/>
            </p:cNvSpPr>
            <p:nvPr/>
          </p:nvSpPr>
          <p:spPr bwMode="auto">
            <a:xfrm>
              <a:off x="3591"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1" name="Line 39"/>
            <p:cNvSpPr>
              <a:spLocks noChangeShapeType="1"/>
            </p:cNvSpPr>
            <p:nvPr/>
          </p:nvSpPr>
          <p:spPr bwMode="auto">
            <a:xfrm>
              <a:off x="3609"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2" name="Line 40"/>
            <p:cNvSpPr>
              <a:spLocks noChangeShapeType="1"/>
            </p:cNvSpPr>
            <p:nvPr/>
          </p:nvSpPr>
          <p:spPr bwMode="auto">
            <a:xfrm>
              <a:off x="3339" y="2247"/>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3" name="Line 41"/>
            <p:cNvSpPr>
              <a:spLocks noChangeShapeType="1"/>
            </p:cNvSpPr>
            <p:nvPr/>
          </p:nvSpPr>
          <p:spPr bwMode="auto">
            <a:xfrm>
              <a:off x="3327" y="2247"/>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4" name="Line 42"/>
            <p:cNvSpPr>
              <a:spLocks noChangeShapeType="1"/>
            </p:cNvSpPr>
            <p:nvPr/>
          </p:nvSpPr>
          <p:spPr bwMode="auto">
            <a:xfrm>
              <a:off x="3351" y="2247"/>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5" name="Line 43"/>
            <p:cNvSpPr>
              <a:spLocks noChangeShapeType="1"/>
            </p:cNvSpPr>
            <p:nvPr/>
          </p:nvSpPr>
          <p:spPr bwMode="auto">
            <a:xfrm>
              <a:off x="2529" y="2099"/>
              <a:ext cx="0" cy="36"/>
            </a:xfrm>
            <a:prstGeom prst="line">
              <a:avLst/>
            </a:pr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6" name="Freeform 44"/>
            <p:cNvSpPr>
              <a:spLocks/>
            </p:cNvSpPr>
            <p:nvPr/>
          </p:nvSpPr>
          <p:spPr bwMode="auto">
            <a:xfrm>
              <a:off x="2139" y="2003"/>
              <a:ext cx="1482" cy="330"/>
            </a:xfrm>
            <a:custGeom>
              <a:avLst/>
              <a:gdLst>
                <a:gd name="T0" fmla="*/ 247 w 247"/>
                <a:gd name="T1" fmla="*/ 55 h 55"/>
                <a:gd name="T2" fmla="*/ 203 w 247"/>
                <a:gd name="T3" fmla="*/ 55 h 55"/>
                <a:gd name="T4" fmla="*/ 203 w 247"/>
                <a:gd name="T5" fmla="*/ 48 h 55"/>
                <a:gd name="T6" fmla="*/ 182 w 247"/>
                <a:gd name="T7" fmla="*/ 48 h 55"/>
                <a:gd name="T8" fmla="*/ 182 w 247"/>
                <a:gd name="T9" fmla="*/ 45 h 55"/>
                <a:gd name="T10" fmla="*/ 126 w 247"/>
                <a:gd name="T11" fmla="*/ 45 h 55"/>
                <a:gd name="T12" fmla="*/ 126 w 247"/>
                <a:gd name="T13" fmla="*/ 42 h 55"/>
                <a:gd name="T14" fmla="*/ 115 w 247"/>
                <a:gd name="T15" fmla="*/ 42 h 55"/>
                <a:gd name="T16" fmla="*/ 115 w 247"/>
                <a:gd name="T17" fmla="*/ 39 h 55"/>
                <a:gd name="T18" fmla="*/ 98 w 247"/>
                <a:gd name="T19" fmla="*/ 39 h 55"/>
                <a:gd name="T20" fmla="*/ 98 w 247"/>
                <a:gd name="T21" fmla="*/ 32 h 55"/>
                <a:gd name="T22" fmla="*/ 85 w 247"/>
                <a:gd name="T23" fmla="*/ 32 h 55"/>
                <a:gd name="T24" fmla="*/ 85 w 247"/>
                <a:gd name="T25" fmla="*/ 28 h 55"/>
                <a:gd name="T26" fmla="*/ 78 w 247"/>
                <a:gd name="T27" fmla="*/ 28 h 55"/>
                <a:gd name="T28" fmla="*/ 78 w 247"/>
                <a:gd name="T29" fmla="*/ 25 h 55"/>
                <a:gd name="T30" fmla="*/ 76 w 247"/>
                <a:gd name="T31" fmla="*/ 25 h 55"/>
                <a:gd name="T32" fmla="*/ 76 w 247"/>
                <a:gd name="T33" fmla="*/ 21 h 55"/>
                <a:gd name="T34" fmla="*/ 57 w 247"/>
                <a:gd name="T35" fmla="*/ 21 h 55"/>
                <a:gd name="T36" fmla="*/ 57 w 247"/>
                <a:gd name="T37" fmla="*/ 19 h 55"/>
                <a:gd name="T38" fmla="*/ 48 w 247"/>
                <a:gd name="T39" fmla="*/ 19 h 55"/>
                <a:gd name="T40" fmla="*/ 48 w 247"/>
                <a:gd name="T41" fmla="*/ 16 h 55"/>
                <a:gd name="T42" fmla="*/ 44 w 247"/>
                <a:gd name="T43" fmla="*/ 16 h 55"/>
                <a:gd name="T44" fmla="*/ 44 w 247"/>
                <a:gd name="T45" fmla="*/ 9 h 55"/>
                <a:gd name="T46" fmla="*/ 37 w 247"/>
                <a:gd name="T47" fmla="*/ 9 h 55"/>
                <a:gd name="T48" fmla="*/ 37 w 247"/>
                <a:gd name="T49" fmla="*/ 6 h 55"/>
                <a:gd name="T50" fmla="*/ 23 w 247"/>
                <a:gd name="T51" fmla="*/ 6 h 55"/>
                <a:gd name="T52" fmla="*/ 23 w 247"/>
                <a:gd name="T53" fmla="*/ 3 h 55"/>
                <a:gd name="T54" fmla="*/ 3 w 247"/>
                <a:gd name="T55" fmla="*/ 3 h 55"/>
                <a:gd name="T56" fmla="*/ 3 w 247"/>
                <a:gd name="T57" fmla="*/ 0 h 55"/>
                <a:gd name="T58" fmla="*/ 0 w 247"/>
                <a:gd name="T5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7" h="55">
                  <a:moveTo>
                    <a:pt x="247" y="55"/>
                  </a:moveTo>
                  <a:lnTo>
                    <a:pt x="203" y="55"/>
                  </a:lnTo>
                  <a:lnTo>
                    <a:pt x="203" y="48"/>
                  </a:lnTo>
                  <a:lnTo>
                    <a:pt x="182" y="48"/>
                  </a:lnTo>
                  <a:lnTo>
                    <a:pt x="182" y="45"/>
                  </a:lnTo>
                  <a:lnTo>
                    <a:pt x="126" y="45"/>
                  </a:lnTo>
                  <a:lnTo>
                    <a:pt x="126" y="42"/>
                  </a:lnTo>
                  <a:lnTo>
                    <a:pt x="115" y="42"/>
                  </a:lnTo>
                  <a:lnTo>
                    <a:pt x="115" y="39"/>
                  </a:lnTo>
                  <a:lnTo>
                    <a:pt x="98" y="39"/>
                  </a:lnTo>
                  <a:lnTo>
                    <a:pt x="98" y="32"/>
                  </a:lnTo>
                  <a:lnTo>
                    <a:pt x="85" y="32"/>
                  </a:lnTo>
                  <a:lnTo>
                    <a:pt x="85" y="28"/>
                  </a:lnTo>
                  <a:lnTo>
                    <a:pt x="78" y="28"/>
                  </a:lnTo>
                  <a:lnTo>
                    <a:pt x="78" y="25"/>
                  </a:lnTo>
                  <a:lnTo>
                    <a:pt x="76" y="25"/>
                  </a:lnTo>
                  <a:lnTo>
                    <a:pt x="76" y="21"/>
                  </a:lnTo>
                  <a:lnTo>
                    <a:pt x="57" y="21"/>
                  </a:lnTo>
                  <a:lnTo>
                    <a:pt x="57" y="19"/>
                  </a:lnTo>
                  <a:lnTo>
                    <a:pt x="48" y="19"/>
                  </a:lnTo>
                  <a:lnTo>
                    <a:pt x="48" y="16"/>
                  </a:lnTo>
                  <a:lnTo>
                    <a:pt x="44" y="16"/>
                  </a:lnTo>
                  <a:lnTo>
                    <a:pt x="44" y="9"/>
                  </a:lnTo>
                  <a:lnTo>
                    <a:pt x="37" y="9"/>
                  </a:lnTo>
                  <a:lnTo>
                    <a:pt x="37" y="6"/>
                  </a:lnTo>
                  <a:lnTo>
                    <a:pt x="23" y="6"/>
                  </a:lnTo>
                  <a:lnTo>
                    <a:pt x="23" y="3"/>
                  </a:lnTo>
                  <a:lnTo>
                    <a:pt x="3" y="3"/>
                  </a:lnTo>
                  <a:lnTo>
                    <a:pt x="3" y="0"/>
                  </a:lnTo>
                  <a:lnTo>
                    <a:pt x="0" y="0"/>
                  </a:lnTo>
                </a:path>
              </a:pathLst>
            </a:custGeom>
            <a:noFill/>
            <a:ln w="2222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788212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79614"/>
            <a:ext cx="8314852" cy="807720"/>
          </a:xfrm>
        </p:spPr>
        <p:txBody>
          <a:bodyPr/>
          <a:lstStyle/>
          <a:p>
            <a:r>
              <a:rPr lang="fr-FR" dirty="0" smtClean="0"/>
              <a:t>O-021: Tolérance et activité </a:t>
            </a:r>
            <a:r>
              <a:rPr lang="fr-FR" dirty="0" err="1" smtClean="0"/>
              <a:t>antitumorale</a:t>
            </a:r>
            <a:r>
              <a:rPr lang="fr-FR" dirty="0" smtClean="0"/>
              <a:t> du pembrolizumab chez les patients avec cancer colorectal et instabilité </a:t>
            </a:r>
            <a:r>
              <a:rPr lang="fr-FR" dirty="0" err="1" smtClean="0"/>
              <a:t>microsatellitaire</a:t>
            </a:r>
            <a:r>
              <a:rPr lang="fr-FR" dirty="0" smtClean="0"/>
              <a:t> élevée (MSI-H): KEYNOTE-164 – Le D, et al</a:t>
            </a:r>
            <a:endParaRPr lang="fr-FR" dirty="0"/>
          </a:p>
        </p:txBody>
      </p:sp>
      <p:sp>
        <p:nvSpPr>
          <p:cNvPr id="5" name="Text Placeholder 4"/>
          <p:cNvSpPr>
            <a:spLocks noGrp="1"/>
          </p:cNvSpPr>
          <p:nvPr>
            <p:ph type="body" sz="quarter" idx="11"/>
          </p:nvPr>
        </p:nvSpPr>
        <p:spPr>
          <a:xfrm>
            <a:off x="4414604" y="6096000"/>
            <a:ext cx="4364272" cy="487363"/>
          </a:xfrm>
        </p:spPr>
        <p:txBody>
          <a:bodyPr/>
          <a:lstStyle/>
          <a:p>
            <a:r>
              <a:rPr lang="fr-FR" smtClean="0"/>
              <a:t/>
            </a:r>
            <a:br>
              <a:rPr lang="fr-FR" smtClean="0"/>
            </a:br>
            <a:r>
              <a:rPr lang="fr-FR" smtClean="0"/>
              <a:t>Le D, et al, Ann Oncol 2018;29(suppl 5):abstr O-021</a:t>
            </a:r>
            <a:endParaRPr lang="fr-F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fr-FR" b="1" dirty="0" smtClean="0"/>
              <a:t>Résultats</a:t>
            </a:r>
          </a:p>
          <a:p>
            <a:pPr marL="0" indent="0">
              <a:buFontTx/>
              <a:buNone/>
            </a:pPr>
            <a:endParaRPr lang="fr-FR" b="1" dirty="0"/>
          </a:p>
          <a:p>
            <a:pPr marL="0" indent="0">
              <a:buFontTx/>
              <a:buNone/>
            </a:pPr>
            <a:r>
              <a:rPr lang="fr-FR" b="1" dirty="0" smtClean="0"/>
              <a:t> </a:t>
            </a:r>
          </a:p>
          <a:p>
            <a:pPr marL="0" indent="0">
              <a:buFontTx/>
              <a:buNone/>
            </a:pPr>
            <a:endParaRPr lang="fr-FR" b="1" dirty="0"/>
          </a:p>
          <a:p>
            <a:pPr marL="0" indent="0">
              <a:buFontTx/>
              <a:buNone/>
            </a:pPr>
            <a:endParaRPr lang="fr-FR" b="1" dirty="0" smtClean="0"/>
          </a:p>
          <a:p>
            <a:pPr marL="0" indent="0">
              <a:buFontTx/>
              <a:buNone/>
            </a:pPr>
            <a:endParaRPr lang="fr-FR" b="1" dirty="0"/>
          </a:p>
          <a:p>
            <a:pPr marL="0" indent="0">
              <a:buFontTx/>
              <a:buNone/>
            </a:pPr>
            <a:endParaRPr lang="fr-FR" b="1" dirty="0" smtClean="0"/>
          </a:p>
          <a:p>
            <a:pPr marL="0" indent="0">
              <a:buFontTx/>
              <a:buNone/>
            </a:pPr>
            <a:endParaRPr lang="fr-FR" b="1" dirty="0"/>
          </a:p>
          <a:p>
            <a:pPr marL="0" indent="0">
              <a:buFontTx/>
              <a:buNone/>
            </a:pPr>
            <a:endParaRPr lang="fr-FR" b="1" dirty="0" smtClean="0"/>
          </a:p>
          <a:p>
            <a:pPr marL="0" indent="0">
              <a:buFontTx/>
              <a:buNone/>
            </a:pPr>
            <a:endParaRPr lang="fr-FR" b="1" dirty="0"/>
          </a:p>
          <a:p>
            <a:pPr marL="0" indent="0">
              <a:buFontTx/>
              <a:buNone/>
            </a:pPr>
            <a:endParaRPr lang="fr-FR" b="1" dirty="0" smtClean="0"/>
          </a:p>
          <a:p>
            <a:pPr marL="0" indent="0">
              <a:buFontTx/>
              <a:buNone/>
            </a:pPr>
            <a:r>
              <a:rPr lang="fr-FR" b="1" dirty="0" smtClean="0"/>
              <a:t>Conclusion</a:t>
            </a:r>
          </a:p>
          <a:p>
            <a:r>
              <a:rPr lang="fr-FR" b="1" dirty="0" smtClean="0"/>
              <a:t>Chez ces patients prétraités avec CCR avancé MSI-H, le pembrolizumab a montré des réponses durables et un profil de tolérance comparable à celui obtenu dans de précédentes études chez des patients avec tumeur solide</a:t>
            </a:r>
            <a:endParaRPr lang="fr-FR" b="1" dirty="0"/>
          </a:p>
        </p:txBody>
      </p:sp>
      <p:sp>
        <p:nvSpPr>
          <p:cNvPr id="8" name="Rectangle 7"/>
          <p:cNvSpPr/>
          <p:nvPr/>
        </p:nvSpPr>
        <p:spPr>
          <a:xfrm>
            <a:off x="5617104" y="1779633"/>
            <a:ext cx="221226" cy="235975"/>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617104" y="2118889"/>
            <a:ext cx="221226" cy="235975"/>
          </a:xfrm>
          <a:prstGeom prst="rect">
            <a:avLst/>
          </a:prstGeom>
          <a:solidFill>
            <a:srgbClr val="B2C0EC">
              <a:alpha val="9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Box 9"/>
          <p:cNvSpPr txBox="1"/>
          <p:nvPr/>
        </p:nvSpPr>
        <p:spPr>
          <a:xfrm>
            <a:off x="5867826" y="1707733"/>
            <a:ext cx="1210588" cy="369332"/>
          </a:xfrm>
          <a:prstGeom prst="rect">
            <a:avLst/>
          </a:prstGeom>
          <a:noFill/>
        </p:spPr>
        <p:txBody>
          <a:bodyPr wrap="none" rtlCol="0">
            <a:spAutoFit/>
          </a:bodyPr>
          <a:lstStyle/>
          <a:p>
            <a:r>
              <a:rPr lang="fr-FR" smtClean="0"/>
              <a:t>Grade 1/2</a:t>
            </a:r>
            <a:endParaRPr lang="fr-FR"/>
          </a:p>
        </p:txBody>
      </p:sp>
      <p:sp>
        <p:nvSpPr>
          <p:cNvPr id="11" name="TextBox 10"/>
          <p:cNvSpPr txBox="1"/>
          <p:nvPr/>
        </p:nvSpPr>
        <p:spPr>
          <a:xfrm>
            <a:off x="5867826" y="2037466"/>
            <a:ext cx="1210588" cy="369332"/>
          </a:xfrm>
          <a:prstGeom prst="rect">
            <a:avLst/>
          </a:prstGeom>
          <a:noFill/>
        </p:spPr>
        <p:txBody>
          <a:bodyPr wrap="none" rtlCol="0">
            <a:spAutoFit/>
          </a:bodyPr>
          <a:lstStyle/>
          <a:p>
            <a:r>
              <a:rPr lang="fr-FR" smtClean="0"/>
              <a:t>Grade 3/4</a:t>
            </a:r>
            <a:endParaRPr lang="fr-FR"/>
          </a:p>
        </p:txBody>
      </p:sp>
      <p:sp>
        <p:nvSpPr>
          <p:cNvPr id="12" name="TextBox 11"/>
          <p:cNvSpPr txBox="1"/>
          <p:nvPr/>
        </p:nvSpPr>
        <p:spPr>
          <a:xfrm rot="16200000">
            <a:off x="495397" y="2498879"/>
            <a:ext cx="1142711" cy="276999"/>
          </a:xfrm>
          <a:prstGeom prst="rect">
            <a:avLst/>
          </a:prstGeom>
          <a:noFill/>
        </p:spPr>
        <p:txBody>
          <a:bodyPr wrap="none" rtlCol="0">
            <a:spAutoFit/>
          </a:bodyPr>
          <a:lstStyle/>
          <a:p>
            <a:r>
              <a:rPr lang="fr-FR" sz="1200" dirty="0" smtClean="0"/>
              <a:t>Fréquence, %</a:t>
            </a:r>
            <a:endParaRPr lang="fr-FR" sz="1200" dirty="0"/>
          </a:p>
        </p:txBody>
      </p:sp>
      <p:graphicFrame>
        <p:nvGraphicFramePr>
          <p:cNvPr id="14" name="Chart 13"/>
          <p:cNvGraphicFramePr/>
          <p:nvPr>
            <p:extLst>
              <p:ext uri="{D42A27DB-BD31-4B8C-83A1-F6EECF244321}">
                <p14:modId xmlns:p14="http://schemas.microsoft.com/office/powerpoint/2010/main" val="2096837961"/>
              </p:ext>
            </p:extLst>
          </p:nvPr>
        </p:nvGraphicFramePr>
        <p:xfrm>
          <a:off x="788948" y="1525667"/>
          <a:ext cx="7551780" cy="34054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64237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O-022: Etude de phase II évaluant trifluridine/</a:t>
            </a:r>
            <a:r>
              <a:rPr lang="fr-FR" dirty="0" err="1" smtClean="0"/>
              <a:t>tipiracil+bevacizumab</a:t>
            </a:r>
            <a:r>
              <a:rPr lang="fr-FR" dirty="0" smtClean="0"/>
              <a:t> et </a:t>
            </a:r>
            <a:r>
              <a:rPr lang="fr-FR" dirty="0" err="1" smtClean="0"/>
              <a:t>capécitabine+bevacizumab</a:t>
            </a:r>
            <a:r>
              <a:rPr lang="fr-FR" dirty="0" smtClean="0"/>
              <a:t> en 1</a:t>
            </a:r>
            <a:r>
              <a:rPr lang="fr-FR" baseline="30000" dirty="0" smtClean="0"/>
              <a:t>e</a:t>
            </a:r>
            <a:r>
              <a:rPr lang="fr-FR" dirty="0" smtClean="0"/>
              <a:t> ligne du cancer colorectal métastatique non </a:t>
            </a:r>
            <a:r>
              <a:rPr lang="fr-FR" dirty="0" err="1" smtClean="0"/>
              <a:t>résécable</a:t>
            </a:r>
            <a:r>
              <a:rPr lang="fr-FR" dirty="0" smtClean="0"/>
              <a:t> chez des patients non éligibles à un traitement intensif (TASCO1): résultats de l’analyse principale – Van Cutsem E, et al</a:t>
            </a:r>
            <a:endParaRPr lang="fr-FR" dirty="0"/>
          </a:p>
        </p:txBody>
      </p:sp>
      <p:sp>
        <p:nvSpPr>
          <p:cNvPr id="6"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de trifluridine/</a:t>
            </a:r>
            <a:r>
              <a:rPr lang="fr-FR" dirty="0" err="1" smtClean="0"/>
              <a:t>tipiracil</a:t>
            </a:r>
            <a:r>
              <a:rPr lang="fr-FR" dirty="0" smtClean="0"/>
              <a:t> + bevacizumab et </a:t>
            </a:r>
            <a:r>
              <a:rPr lang="fr-FR" dirty="0" err="1" smtClean="0"/>
              <a:t>capécitabine</a:t>
            </a:r>
            <a:r>
              <a:rPr lang="fr-FR" dirty="0" smtClean="0"/>
              <a:t> + bevacizumab en traitement de 1</a:t>
            </a:r>
            <a:r>
              <a:rPr lang="fr-FR" baseline="30000" dirty="0" smtClean="0"/>
              <a:t>e</a:t>
            </a:r>
            <a:r>
              <a:rPr lang="fr-FR" dirty="0" smtClean="0"/>
              <a:t> ligne de patients avec </a:t>
            </a:r>
            <a:r>
              <a:rPr lang="fr-FR" dirty="0" err="1" smtClean="0"/>
              <a:t>CCRm</a:t>
            </a:r>
            <a:r>
              <a:rPr lang="fr-FR" dirty="0" smtClean="0"/>
              <a:t> non </a:t>
            </a:r>
            <a:r>
              <a:rPr lang="fr-FR" dirty="0" err="1" smtClean="0"/>
              <a:t>résécable</a:t>
            </a:r>
            <a:r>
              <a:rPr lang="fr-FR" dirty="0" smtClean="0"/>
              <a:t>, non éligibles à un traitement intensif dans l’étude TASCO1 </a:t>
            </a:r>
            <a:endParaRPr lang="fr-FR" dirty="0"/>
          </a:p>
        </p:txBody>
      </p:sp>
      <p:sp>
        <p:nvSpPr>
          <p:cNvPr id="5" name="Text Placeholder 4"/>
          <p:cNvSpPr>
            <a:spLocks noGrp="1"/>
          </p:cNvSpPr>
          <p:nvPr>
            <p:ph type="body" sz="quarter" idx="11"/>
          </p:nvPr>
        </p:nvSpPr>
        <p:spPr>
          <a:xfrm>
            <a:off x="4495800" y="6096000"/>
            <a:ext cx="4283075" cy="487363"/>
          </a:xfrm>
        </p:spPr>
        <p:txBody>
          <a:bodyPr/>
          <a:lstStyle/>
          <a:p>
            <a:r>
              <a:rPr lang="fr-FR" dirty="0" smtClean="0"/>
              <a:t/>
            </a:r>
            <a:br>
              <a:rPr lang="fr-FR" dirty="0" smtClean="0"/>
            </a:br>
            <a:r>
              <a:rPr lang="fr-FR" dirty="0" smtClean="0"/>
              <a:t>Van Cutsem E,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O-022</a:t>
            </a:r>
            <a:endParaRPr lang="fr-FR" dirty="0"/>
          </a:p>
        </p:txBody>
      </p:sp>
      <p:sp>
        <p:nvSpPr>
          <p:cNvPr id="8" name="Rectangle 9"/>
          <p:cNvSpPr txBox="1">
            <a:spLocks noChangeArrowheads="1"/>
          </p:cNvSpPr>
          <p:nvPr/>
        </p:nvSpPr>
        <p:spPr bwMode="auto">
          <a:xfrm>
            <a:off x="365124" y="5741052"/>
            <a:ext cx="4130676" cy="907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SSP</a:t>
            </a:r>
          </a:p>
          <a:p>
            <a:endParaRPr lang="fr-FR" kern="0" dirty="0"/>
          </a:p>
        </p:txBody>
      </p:sp>
      <p:sp>
        <p:nvSpPr>
          <p:cNvPr id="10" name="Content Placeholder 26"/>
          <p:cNvSpPr txBox="1">
            <a:spLocks/>
          </p:cNvSpPr>
          <p:nvPr/>
        </p:nvSpPr>
        <p:spPr>
          <a:xfrm>
            <a:off x="4648200" y="5741052"/>
            <a:ext cx="4130675" cy="90749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SG, TRO, TCM, tolérance, QoL</a:t>
            </a:r>
            <a:endParaRPr lang="fr-FR" kern="0" dirty="0"/>
          </a:p>
        </p:txBody>
      </p:sp>
      <p:sp>
        <p:nvSpPr>
          <p:cNvPr id="11" name="Oval 14"/>
          <p:cNvSpPr>
            <a:spLocks noChangeArrowheads="1"/>
          </p:cNvSpPr>
          <p:nvPr/>
        </p:nvSpPr>
        <p:spPr bwMode="auto">
          <a:xfrm>
            <a:off x="3649232" y="372791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2400" b="1" i="0" u="none" strike="noStrike" kern="1200" cap="none" spc="0" normalizeH="0" baseline="0" noProof="0" smtClean="0">
                <a:ln>
                  <a:noFill/>
                </a:ln>
                <a:solidFill>
                  <a:srgbClr val="043882"/>
                </a:solidFill>
                <a:effectLst/>
                <a:uLnTx/>
                <a:uFillTx/>
                <a:latin typeface="Arial" charset="0"/>
                <a:ea typeface="SimSun" pitchFamily="2" charset="-122"/>
                <a:cs typeface="Arial" charset="0"/>
              </a:rPr>
              <a:t>R</a:t>
            </a:r>
            <a:endParaRPr kumimoji="0" lang="fr-FR" altLang="zh-CN" sz="24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2" name="AutoShape 15"/>
          <p:cNvCxnSpPr>
            <a:cxnSpLocks noChangeShapeType="1"/>
            <a:stCxn id="11" idx="0"/>
            <a:endCxn id="17" idx="1"/>
          </p:cNvCxnSpPr>
          <p:nvPr/>
        </p:nvCxnSpPr>
        <p:spPr bwMode="auto">
          <a:xfrm rot="5400000" flipH="1" flipV="1">
            <a:off x="3760697" y="3134114"/>
            <a:ext cx="774131" cy="413464"/>
          </a:xfrm>
          <a:prstGeom prst="bentConnector2">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7944049" y="2399090"/>
            <a:ext cx="1117507" cy="110938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4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Prog/</a:t>
            </a:r>
            <a:br>
              <a:rPr kumimoji="0" lang="fr-FR" altLang="zh-CN" sz="14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fr-FR" altLang="zh-CN" sz="14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toxicité/</a:t>
            </a:r>
            <a:br>
              <a:rPr kumimoji="0" lang="fr-FR" altLang="zh-CN" sz="14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fr-FR" altLang="zh-CN" sz="14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décision du </a:t>
            </a:r>
            <a:br>
              <a:rPr kumimoji="0" lang="fr-FR" altLang="zh-CN" sz="14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fr-FR" altLang="zh-CN" sz="14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patient</a:t>
            </a:r>
            <a:endParaRPr kumimoji="0" lang="fr-FR" altLang="zh-CN" sz="14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4" name="Content Placeholder 26"/>
          <p:cNvSpPr txBox="1">
            <a:spLocks/>
          </p:cNvSpPr>
          <p:nvPr/>
        </p:nvSpPr>
        <p:spPr bwMode="auto">
          <a:xfrm>
            <a:off x="4511889" y="3700259"/>
            <a:ext cx="3922939" cy="649812"/>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400" b="1" i="0" u="none" strike="noStrike" kern="1200" cap="none" spc="0" normalizeH="0" baseline="0" noProof="0" dirty="0" smtClean="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400" b="0" i="0" u="none" strike="noStrike" kern="1200" cap="none" spc="0" normalizeH="0" baseline="0" noProof="0" dirty="0" smtClean="0">
                <a:ln>
                  <a:noFill/>
                </a:ln>
                <a:solidFill>
                  <a:srgbClr val="4D4D4D"/>
                </a:solidFill>
                <a:effectLst/>
                <a:uLnTx/>
                <a:uFillTx/>
                <a:latin typeface="Arial"/>
              </a:rPr>
              <a:t>Statut RAS, ECOG PS, pays</a:t>
            </a:r>
            <a:endParaRPr kumimoji="0" lang="fr-FR" sz="1400" b="0" i="0" u="none" strike="noStrike" kern="1200" cap="none" spc="0" normalizeH="0" baseline="0" noProof="0" dirty="0">
              <a:ln>
                <a:noFill/>
              </a:ln>
              <a:solidFill>
                <a:srgbClr val="4D4D4D"/>
              </a:solidFill>
              <a:effectLst/>
              <a:uLnTx/>
              <a:uFillTx/>
              <a:latin typeface="Arial"/>
            </a:endParaRPr>
          </a:p>
        </p:txBody>
      </p:sp>
      <p:cxnSp>
        <p:nvCxnSpPr>
          <p:cNvPr id="15" name="AutoShape 19"/>
          <p:cNvCxnSpPr>
            <a:cxnSpLocks noChangeShapeType="1"/>
            <a:stCxn id="18" idx="3"/>
            <a:endCxn id="11" idx="2"/>
          </p:cNvCxnSpPr>
          <p:nvPr/>
        </p:nvCxnSpPr>
        <p:spPr bwMode="auto">
          <a:xfrm flipV="1">
            <a:off x="3527419" y="4020011"/>
            <a:ext cx="121813" cy="1"/>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3" idx="1"/>
          </p:cNvCxnSpPr>
          <p:nvPr/>
        </p:nvCxnSpPr>
        <p:spPr bwMode="auto">
          <a:xfrm>
            <a:off x="7656175" y="2953780"/>
            <a:ext cx="287874" cy="0"/>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354494" y="2361113"/>
            <a:ext cx="3301681" cy="1185334"/>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Trifluridine/tipiracil 35 mg 2x/j </a:t>
            </a:r>
            <a:r>
              <a:rPr lang="fr-FR" altLang="zh-CN" dirty="0">
                <a:solidFill>
                  <a:srgbClr val="FFFFFF"/>
                </a:solidFill>
                <a:ea typeface="SimSun" pitchFamily="2" charset="-122"/>
              </a:rPr>
              <a:t>J</a:t>
            </a: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1–5,</a:t>
            </a:r>
            <a:r>
              <a:rPr kumimoji="0" lang="fr-FR"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8–12 + </a:t>
            </a:r>
            <a:br>
              <a:rPr kumimoji="0" lang="fr-FR"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bevacizumab 5 mg/kg J1,15 /4S </a:t>
            </a: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(n=77)</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8" name="AutoShape 9"/>
          <p:cNvSpPr>
            <a:spLocks noChangeArrowheads="1"/>
          </p:cNvSpPr>
          <p:nvPr/>
        </p:nvSpPr>
        <p:spPr bwMode="auto">
          <a:xfrm>
            <a:off x="207729" y="2520883"/>
            <a:ext cx="3319690"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CCRm</a:t>
            </a:r>
            <a:endParaRPr kumimoji="0" lang="fr-FR" altLang="zh-CN" sz="1800" b="0" i="1" u="none" strike="noStrike" kern="1200" cap="none" spc="0" normalizeH="0" baseline="0" noProof="0" dirty="0" smtClean="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Pas de traitement</a:t>
            </a:r>
            <a:r>
              <a:rPr kumimoji="0" lang="fr-FR" altLang="zh-CN" sz="1800" b="0" i="0" u="none" strike="noStrike" kern="1200" cap="none" spc="0" normalizeH="0" noProof="0" dirty="0" smtClean="0">
                <a:ln>
                  <a:noFill/>
                </a:ln>
                <a:solidFill>
                  <a:srgbClr val="FFFFFF"/>
                </a:solidFill>
                <a:effectLst/>
                <a:uLnTx/>
                <a:uFillTx/>
                <a:ea typeface="SimSun" pitchFamily="2" charset="-122"/>
              </a:rPr>
              <a:t> préalable en métastatique</a:t>
            </a:r>
            <a:endParaRPr kumimoji="0" lang="fr-FR" altLang="zh-CN" sz="1800" b="0" i="0" u="none" strike="noStrike" kern="1200" cap="none" spc="0" normalizeH="0" baseline="0" noProof="0" dirty="0" smtClean="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Non éligible à un traitement intensif selon le jugement de l’investigateur</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baseline="0" dirty="0" smtClean="0">
                <a:solidFill>
                  <a:srgbClr val="FFFFFF"/>
                </a:solidFill>
                <a:ea typeface="SimSun" pitchFamily="2" charset="-122"/>
              </a:rPr>
              <a:t>ECOG</a:t>
            </a:r>
            <a:r>
              <a:rPr lang="fr-FR" altLang="zh-CN" dirty="0" smtClean="0">
                <a:solidFill>
                  <a:srgbClr val="FFFFFF"/>
                </a:solidFill>
                <a:ea typeface="SimSun" pitchFamily="2" charset="-122"/>
              </a:rPr>
              <a:t> PS 0–2</a:t>
            </a:r>
            <a:endParaRPr kumimoji="0" lang="fr-FR" altLang="zh-CN" sz="1800" b="0" i="0" u="none" strike="noStrike" kern="1200" cap="none" spc="0" normalizeH="0" baseline="0" noProof="0" dirty="0" smtClean="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(n=153)</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cxnSp>
        <p:nvCxnSpPr>
          <p:cNvPr id="19" name="AutoShape 16"/>
          <p:cNvCxnSpPr>
            <a:cxnSpLocks noChangeShapeType="1"/>
            <a:stCxn id="11" idx="4"/>
            <a:endCxn id="22" idx="1"/>
          </p:cNvCxnSpPr>
          <p:nvPr/>
        </p:nvCxnSpPr>
        <p:spPr bwMode="auto">
          <a:xfrm rot="16200000" flipH="1">
            <a:off x="3767034" y="4486107"/>
            <a:ext cx="761456" cy="413464"/>
          </a:xfrm>
          <a:prstGeom prst="bentConnector2">
            <a:avLst/>
          </a:prstGeom>
          <a:noFill/>
          <a:ln w="57150">
            <a:solidFill>
              <a:schemeClr val="bg2">
                <a:lumMod val="60000"/>
                <a:lumOff val="40000"/>
              </a:schemeClr>
            </a:solidFill>
            <a:round/>
            <a:headEnd/>
            <a:tailEnd type="triangle" w="med" len="med"/>
          </a:ln>
        </p:spPr>
      </p:cxnSp>
      <p:cxnSp>
        <p:nvCxnSpPr>
          <p:cNvPr id="21" name="AutoShape 20"/>
          <p:cNvCxnSpPr>
            <a:cxnSpLocks noChangeShapeType="1"/>
            <a:stCxn id="22" idx="3"/>
            <a:endCxn id="24" idx="1"/>
          </p:cNvCxnSpPr>
          <p:nvPr/>
        </p:nvCxnSpPr>
        <p:spPr bwMode="auto">
          <a:xfrm>
            <a:off x="7654227" y="5073567"/>
            <a:ext cx="289822"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354494" y="4476520"/>
            <a:ext cx="3299733" cy="1194094"/>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err="1" smtClean="0">
                <a:ln>
                  <a:noFill/>
                </a:ln>
                <a:solidFill>
                  <a:srgbClr val="4D4D4D"/>
                </a:solidFill>
                <a:effectLst/>
                <a:uLnTx/>
                <a:uFillTx/>
                <a:latin typeface="Arial" charset="0"/>
                <a:ea typeface="SimSun" pitchFamily="2" charset="-122"/>
                <a:cs typeface="Arial" charset="0"/>
              </a:rPr>
              <a:t>Capécitabine</a:t>
            </a:r>
            <a: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1250 ou </a:t>
            </a:r>
            <a:b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1000 mg/m</a:t>
            </a:r>
            <a:r>
              <a:rPr kumimoji="0" lang="fr-FR" altLang="zh-CN" sz="1800" b="0" i="0" u="none" strike="noStrike" kern="1200" cap="none" spc="0" normalizeH="0" baseline="30000" noProof="0" dirty="0" smtClean="0">
                <a:ln>
                  <a:noFill/>
                </a:ln>
                <a:solidFill>
                  <a:srgbClr val="4D4D4D"/>
                </a:solidFill>
                <a:effectLst/>
                <a:uLnTx/>
                <a:uFillTx/>
                <a:latin typeface="Arial" charset="0"/>
                <a:ea typeface="SimSun" pitchFamily="2" charset="-122"/>
                <a:cs typeface="Arial" charset="0"/>
              </a:rPr>
              <a:t>2</a:t>
            </a:r>
            <a: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2x/j J1–14</a:t>
            </a:r>
            <a:r>
              <a:rPr kumimoji="0" lang="fr-FR"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 bevacizumab 7,5 mg/kg iv J1 /3S </a:t>
            </a:r>
            <a: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(n=76)</a:t>
            </a:r>
            <a:endPar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24" name="AutoShape 12"/>
          <p:cNvSpPr>
            <a:spLocks noChangeArrowheads="1"/>
          </p:cNvSpPr>
          <p:nvPr/>
        </p:nvSpPr>
        <p:spPr bwMode="auto">
          <a:xfrm>
            <a:off x="7944049" y="4518877"/>
            <a:ext cx="1117507" cy="1109380"/>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sz="1400" b="1" dirty="0">
                <a:solidFill>
                  <a:srgbClr val="FFFFFF"/>
                </a:solidFill>
                <a:ea typeface="SimSun" pitchFamily="2" charset="-122"/>
              </a:rPr>
              <a:t>Prog/</a:t>
            </a:r>
            <a:br>
              <a:rPr lang="fr-FR" altLang="zh-CN" sz="1400" b="1" dirty="0">
                <a:solidFill>
                  <a:srgbClr val="FFFFFF"/>
                </a:solidFill>
                <a:ea typeface="SimSun" pitchFamily="2" charset="-122"/>
              </a:rPr>
            </a:br>
            <a:r>
              <a:rPr lang="fr-FR" altLang="zh-CN" sz="1400" b="1" dirty="0">
                <a:solidFill>
                  <a:srgbClr val="FFFFFF"/>
                </a:solidFill>
                <a:ea typeface="SimSun" pitchFamily="2" charset="-122"/>
              </a:rPr>
              <a:t>toxicité</a:t>
            </a:r>
            <a:r>
              <a:rPr lang="fr-FR" altLang="zh-CN" sz="1400" b="1" dirty="0" smtClean="0">
                <a:solidFill>
                  <a:srgbClr val="FFFFFF"/>
                </a:solidFill>
                <a:ea typeface="SimSun" pitchFamily="2" charset="-122"/>
              </a:rPr>
              <a:t>/</a:t>
            </a:r>
            <a:br>
              <a:rPr lang="fr-FR" altLang="zh-CN" sz="1400" b="1" dirty="0" smtClean="0">
                <a:solidFill>
                  <a:srgbClr val="FFFFFF"/>
                </a:solidFill>
                <a:ea typeface="SimSun" pitchFamily="2" charset="-122"/>
              </a:rPr>
            </a:br>
            <a:r>
              <a:rPr lang="fr-FR" altLang="zh-CN" sz="1400" b="1" dirty="0" smtClean="0">
                <a:solidFill>
                  <a:srgbClr val="FFFFFF"/>
                </a:solidFill>
                <a:ea typeface="SimSun" pitchFamily="2" charset="-122"/>
              </a:rPr>
              <a:t>décision </a:t>
            </a:r>
            <a:r>
              <a:rPr lang="fr-FR" altLang="zh-CN" sz="1400" b="1" dirty="0">
                <a:solidFill>
                  <a:srgbClr val="FFFFFF"/>
                </a:solidFill>
                <a:ea typeface="SimSun" pitchFamily="2" charset="-122"/>
              </a:rPr>
              <a:t>du </a:t>
            </a:r>
            <a:br>
              <a:rPr lang="fr-FR" altLang="zh-CN" sz="1400" b="1" dirty="0">
                <a:solidFill>
                  <a:srgbClr val="FFFFFF"/>
                </a:solidFill>
                <a:ea typeface="SimSun" pitchFamily="2" charset="-122"/>
              </a:rPr>
            </a:br>
            <a:r>
              <a:rPr lang="fr-FR" altLang="zh-CN" sz="1400" b="1" dirty="0" smtClean="0">
                <a:solidFill>
                  <a:srgbClr val="FFFFFF"/>
                </a:solidFill>
                <a:ea typeface="SimSun" pitchFamily="2" charset="-122"/>
              </a:rPr>
              <a:t>patient</a:t>
            </a:r>
            <a:endParaRPr kumimoji="0" lang="fr-FR" altLang="zh-CN" sz="1400" b="1" i="0" u="none" strike="noStrike" kern="1200" cap="none" spc="0" normalizeH="0" baseline="0" noProof="0" dirty="0">
              <a:ln>
                <a:noFill/>
              </a:ln>
              <a:solidFill>
                <a:srgbClr val="FFFFFF"/>
              </a:solidFill>
              <a:effectLst/>
              <a:uLnTx/>
              <a:uFillTx/>
              <a:ea typeface="SimSun" pitchFamily="2" charset="-122"/>
            </a:endParaRPr>
          </a:p>
        </p:txBody>
      </p:sp>
    </p:spTree>
    <p:extLst>
      <p:ext uri="{BB962C8B-B14F-4D97-AF65-F5344CB8AC3E}">
        <p14:creationId xmlns:p14="http://schemas.microsoft.com/office/powerpoint/2010/main" val="34529388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O-022: Etude de phase II évaluant trifluridine/</a:t>
            </a:r>
            <a:r>
              <a:rPr lang="fr-FR" dirty="0" err="1" smtClean="0"/>
              <a:t>tipiracil+bevacizumab</a:t>
            </a:r>
            <a:r>
              <a:rPr lang="fr-FR" dirty="0" smtClean="0"/>
              <a:t> et </a:t>
            </a:r>
            <a:r>
              <a:rPr lang="fr-FR" dirty="0" err="1" smtClean="0"/>
              <a:t>capécitabine+bevacizumab</a:t>
            </a:r>
            <a:r>
              <a:rPr lang="fr-FR" dirty="0" smtClean="0"/>
              <a:t> en 1</a:t>
            </a:r>
            <a:r>
              <a:rPr lang="fr-FR" baseline="30000" dirty="0" smtClean="0"/>
              <a:t>e</a:t>
            </a:r>
            <a:r>
              <a:rPr lang="fr-FR" dirty="0" smtClean="0"/>
              <a:t> ligne du cancer colorectal métastatique non résécable chez des patients non éligibles à un traitement intensif (TASCO1): résultats de l’analyse principale – Van </a:t>
            </a:r>
            <a:r>
              <a:rPr lang="fr-FR" dirty="0" err="1" smtClean="0"/>
              <a:t>Cutsem</a:t>
            </a:r>
            <a:r>
              <a:rPr lang="fr-FR" dirty="0" smtClean="0"/>
              <a:t> E, et al</a:t>
            </a:r>
            <a:endParaRPr lang="fr-FR" dirty="0"/>
          </a:p>
        </p:txBody>
      </p:sp>
      <p:sp>
        <p:nvSpPr>
          <p:cNvPr id="6" name="Content Placeholder 2"/>
          <p:cNvSpPr>
            <a:spLocks noGrp="1"/>
          </p:cNvSpPr>
          <p:nvPr>
            <p:ph idx="1"/>
          </p:nvPr>
        </p:nvSpPr>
        <p:spPr/>
        <p:txBody>
          <a:bodyPr/>
          <a:lstStyle/>
          <a:p>
            <a:pPr marL="0" indent="0">
              <a:buNone/>
            </a:pPr>
            <a:r>
              <a:rPr lang="fr-FR" b="1" smtClean="0"/>
              <a:t>Résultats</a:t>
            </a:r>
          </a:p>
          <a:p>
            <a:pPr marL="0" indent="0" algn="ctr">
              <a:buNone/>
            </a:pPr>
            <a:r>
              <a:rPr lang="fr-FR" b="1" smtClean="0"/>
              <a:t>SSP</a:t>
            </a:r>
            <a:endParaRPr lang="fr-FR" b="1"/>
          </a:p>
        </p:txBody>
      </p:sp>
      <p:sp>
        <p:nvSpPr>
          <p:cNvPr id="5" name="Text Placeholder 4"/>
          <p:cNvSpPr>
            <a:spLocks noGrp="1"/>
          </p:cNvSpPr>
          <p:nvPr>
            <p:ph type="body" sz="quarter" idx="11"/>
          </p:nvPr>
        </p:nvSpPr>
        <p:spPr>
          <a:xfrm>
            <a:off x="4572000" y="6096000"/>
            <a:ext cx="4206875" cy="487363"/>
          </a:xfrm>
        </p:spPr>
        <p:txBody>
          <a:bodyPr/>
          <a:lstStyle/>
          <a:p>
            <a:r>
              <a:rPr lang="fr-FR" smtClean="0"/>
              <a:t/>
            </a:r>
            <a:br>
              <a:rPr lang="fr-FR" smtClean="0"/>
            </a:br>
            <a:r>
              <a:rPr lang="fr-FR" smtClean="0"/>
              <a:t>Van Cutsem E, et al, Ann Oncol 2018;29(suppl 5):abstr O-022</a:t>
            </a:r>
            <a:endParaRPr lang="fr-FR"/>
          </a:p>
        </p:txBody>
      </p:sp>
      <p:sp>
        <p:nvSpPr>
          <p:cNvPr id="7" name="Freeform 6"/>
          <p:cNvSpPr>
            <a:spLocks/>
          </p:cNvSpPr>
          <p:nvPr/>
        </p:nvSpPr>
        <p:spPr bwMode="auto">
          <a:xfrm>
            <a:off x="1392549" y="2464611"/>
            <a:ext cx="6915503" cy="21948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 name="Line 6"/>
          <p:cNvSpPr>
            <a:spLocks noChangeShapeType="1"/>
          </p:cNvSpPr>
          <p:nvPr/>
        </p:nvSpPr>
        <p:spPr bwMode="auto">
          <a:xfrm>
            <a:off x="1316276" y="2464610"/>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0" name="Line 7"/>
          <p:cNvSpPr>
            <a:spLocks noChangeShapeType="1"/>
          </p:cNvSpPr>
          <p:nvPr/>
        </p:nvSpPr>
        <p:spPr bwMode="auto">
          <a:xfrm>
            <a:off x="1316276" y="2880840"/>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1" name="Line 8"/>
          <p:cNvSpPr>
            <a:spLocks noChangeShapeType="1"/>
          </p:cNvSpPr>
          <p:nvPr/>
        </p:nvSpPr>
        <p:spPr bwMode="auto">
          <a:xfrm>
            <a:off x="1316276" y="3332570"/>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 name="Line 9"/>
          <p:cNvSpPr>
            <a:spLocks noChangeShapeType="1"/>
          </p:cNvSpPr>
          <p:nvPr/>
        </p:nvSpPr>
        <p:spPr bwMode="auto">
          <a:xfrm>
            <a:off x="1316276" y="3775670"/>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3" name="Line 10"/>
          <p:cNvSpPr>
            <a:spLocks noChangeShapeType="1"/>
          </p:cNvSpPr>
          <p:nvPr/>
        </p:nvSpPr>
        <p:spPr bwMode="auto">
          <a:xfrm>
            <a:off x="1316276" y="4220806"/>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4" name="Line 11"/>
          <p:cNvSpPr>
            <a:spLocks noChangeShapeType="1"/>
          </p:cNvSpPr>
          <p:nvPr/>
        </p:nvSpPr>
        <p:spPr bwMode="auto">
          <a:xfrm>
            <a:off x="1316276" y="4659348"/>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5" name="Line 12"/>
          <p:cNvSpPr>
            <a:spLocks noChangeShapeType="1"/>
          </p:cNvSpPr>
          <p:nvPr/>
        </p:nvSpPr>
        <p:spPr bwMode="auto">
          <a:xfrm>
            <a:off x="3625903"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6" name="Line 13"/>
          <p:cNvSpPr>
            <a:spLocks noChangeShapeType="1"/>
          </p:cNvSpPr>
          <p:nvPr/>
        </p:nvSpPr>
        <p:spPr bwMode="auto">
          <a:xfrm>
            <a:off x="2871616"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7" name="Line 19"/>
          <p:cNvSpPr>
            <a:spLocks noChangeShapeType="1"/>
          </p:cNvSpPr>
          <p:nvPr/>
        </p:nvSpPr>
        <p:spPr bwMode="auto">
          <a:xfrm>
            <a:off x="2127611"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8" name="Line 21"/>
          <p:cNvSpPr>
            <a:spLocks noChangeShapeType="1"/>
          </p:cNvSpPr>
          <p:nvPr/>
        </p:nvSpPr>
        <p:spPr bwMode="auto">
          <a:xfrm>
            <a:off x="1383006"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rot="16200000">
            <a:off x="-134195" y="3373738"/>
            <a:ext cx="1801319" cy="276999"/>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Probabilité de survie, %</a:t>
            </a:r>
            <a:endParaRPr lang="fr-FR" sz="1200" dirty="0">
              <a:latin typeface="Arial" panose="020B0604020202020204" pitchFamily="34" charset="0"/>
              <a:cs typeface="Arial" panose="020B0604020202020204" pitchFamily="34" charset="0"/>
            </a:endParaRPr>
          </a:p>
        </p:txBody>
      </p:sp>
      <p:sp>
        <p:nvSpPr>
          <p:cNvPr id="20" name="TextBox 19"/>
          <p:cNvSpPr txBox="1"/>
          <p:nvPr/>
        </p:nvSpPr>
        <p:spPr>
          <a:xfrm>
            <a:off x="4557248" y="4849598"/>
            <a:ext cx="509575" cy="276999"/>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Mois</a:t>
            </a:r>
            <a:endParaRPr lang="fr-FR" sz="1200" dirty="0">
              <a:latin typeface="Arial" panose="020B0604020202020204" pitchFamily="34" charset="0"/>
              <a:cs typeface="Arial" panose="020B0604020202020204" pitchFamily="34" charset="0"/>
            </a:endParaRPr>
          </a:p>
        </p:txBody>
      </p:sp>
      <p:sp>
        <p:nvSpPr>
          <p:cNvPr id="21" name="TextBox 20"/>
          <p:cNvSpPr txBox="1"/>
          <p:nvPr/>
        </p:nvSpPr>
        <p:spPr>
          <a:xfrm>
            <a:off x="936962" y="2323760"/>
            <a:ext cx="43954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100</a:t>
            </a:r>
            <a:endParaRPr lang="fr-FR" sz="1200">
              <a:latin typeface="Arial" panose="020B0604020202020204" pitchFamily="34" charset="0"/>
              <a:cs typeface="Arial" panose="020B0604020202020204" pitchFamily="34" charset="0"/>
            </a:endParaRPr>
          </a:p>
        </p:txBody>
      </p:sp>
      <p:sp>
        <p:nvSpPr>
          <p:cNvPr id="22" name="TextBox 21"/>
          <p:cNvSpPr txBox="1"/>
          <p:nvPr/>
        </p:nvSpPr>
        <p:spPr>
          <a:xfrm>
            <a:off x="1021922" y="2741631"/>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80</a:t>
            </a:r>
            <a:endParaRPr lang="fr-FR" sz="1200">
              <a:latin typeface="Arial" panose="020B0604020202020204" pitchFamily="34" charset="0"/>
              <a:cs typeface="Arial" panose="020B0604020202020204" pitchFamily="34" charset="0"/>
            </a:endParaRPr>
          </a:p>
        </p:txBody>
      </p:sp>
      <p:sp>
        <p:nvSpPr>
          <p:cNvPr id="23" name="TextBox 22"/>
          <p:cNvSpPr txBox="1"/>
          <p:nvPr/>
        </p:nvSpPr>
        <p:spPr>
          <a:xfrm>
            <a:off x="1021922" y="3193166"/>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60</a:t>
            </a:r>
            <a:endParaRPr lang="fr-FR" sz="1200">
              <a:latin typeface="Arial" panose="020B0604020202020204" pitchFamily="34" charset="0"/>
              <a:cs typeface="Arial" panose="020B0604020202020204" pitchFamily="34" charset="0"/>
            </a:endParaRPr>
          </a:p>
        </p:txBody>
      </p:sp>
      <p:sp>
        <p:nvSpPr>
          <p:cNvPr id="24" name="TextBox 23"/>
          <p:cNvSpPr txBox="1"/>
          <p:nvPr/>
        </p:nvSpPr>
        <p:spPr>
          <a:xfrm>
            <a:off x="1021922" y="3636071"/>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40</a:t>
            </a:r>
            <a:endParaRPr lang="fr-FR" sz="1200">
              <a:latin typeface="Arial" panose="020B0604020202020204" pitchFamily="34" charset="0"/>
              <a:cs typeface="Arial" panose="020B0604020202020204" pitchFamily="34" charset="0"/>
            </a:endParaRPr>
          </a:p>
        </p:txBody>
      </p:sp>
      <p:sp>
        <p:nvSpPr>
          <p:cNvPr id="25" name="TextBox 24"/>
          <p:cNvSpPr txBox="1"/>
          <p:nvPr/>
        </p:nvSpPr>
        <p:spPr>
          <a:xfrm>
            <a:off x="1021922" y="4081011"/>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20</a:t>
            </a:r>
            <a:endParaRPr lang="fr-FR" sz="1200">
              <a:latin typeface="Arial" panose="020B0604020202020204" pitchFamily="34" charset="0"/>
              <a:cs typeface="Arial" panose="020B0604020202020204" pitchFamily="34" charset="0"/>
            </a:endParaRPr>
          </a:p>
        </p:txBody>
      </p:sp>
      <p:sp>
        <p:nvSpPr>
          <p:cNvPr id="26" name="TextBox 25"/>
          <p:cNvSpPr txBox="1"/>
          <p:nvPr/>
        </p:nvSpPr>
        <p:spPr>
          <a:xfrm>
            <a:off x="1106881" y="4519356"/>
            <a:ext cx="269625"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sp>
        <p:nvSpPr>
          <p:cNvPr id="27" name="TextBox 26"/>
          <p:cNvSpPr txBox="1"/>
          <p:nvPr/>
        </p:nvSpPr>
        <p:spPr>
          <a:xfrm>
            <a:off x="1256987" y="4709028"/>
            <a:ext cx="269625"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2"/>
                </a:solidFill>
                <a:latin typeface="Arial" panose="020B0604020202020204" pitchFamily="34" charset="0"/>
                <a:cs typeface="Arial" panose="020B0604020202020204" pitchFamily="34" charset="0"/>
              </a:rPr>
              <a:t>0</a:t>
            </a:r>
          </a:p>
          <a:p>
            <a:pPr algn="ctr"/>
            <a:r>
              <a:rPr lang="fr-FR" sz="1200" smtClean="0">
                <a:solidFill>
                  <a:schemeClr val="accent3"/>
                </a:solidFill>
                <a:latin typeface="Arial" panose="020B0604020202020204" pitchFamily="34" charset="0"/>
                <a:cs typeface="Arial" panose="020B0604020202020204" pitchFamily="34" charset="0"/>
              </a:rPr>
              <a:t>0</a:t>
            </a:r>
            <a:endParaRPr lang="fr-FR" sz="1200">
              <a:solidFill>
                <a:schemeClr val="accent3"/>
              </a:solidFill>
              <a:latin typeface="Arial" panose="020B0604020202020204" pitchFamily="34" charset="0"/>
              <a:cs typeface="Arial" panose="020B0604020202020204" pitchFamily="34" charset="0"/>
            </a:endParaRPr>
          </a:p>
        </p:txBody>
      </p:sp>
      <p:sp>
        <p:nvSpPr>
          <p:cNvPr id="28" name="TextBox 27"/>
          <p:cNvSpPr txBox="1"/>
          <p:nvPr/>
        </p:nvSpPr>
        <p:spPr>
          <a:xfrm>
            <a:off x="1953662" y="4709028"/>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a:t>
            </a:r>
          </a:p>
          <a:p>
            <a:pPr algn="ctr"/>
            <a:endParaRPr lang="fr-FR" sz="1200" smtClean="0">
              <a:solidFill>
                <a:srgbClr val="000000"/>
              </a:solidFill>
              <a:latin typeface="Arial" panose="020B0604020202020204" pitchFamily="34" charset="0"/>
              <a:cs typeface="Arial" panose="020B0604020202020204" pitchFamily="34" charset="0"/>
            </a:endParaRPr>
          </a:p>
          <a:p>
            <a:pPr algn="r"/>
            <a:r>
              <a:rPr lang="fr-FR" sz="1200" smtClean="0">
                <a:solidFill>
                  <a:schemeClr val="accent2"/>
                </a:solidFill>
                <a:latin typeface="Arial" panose="020B0604020202020204" pitchFamily="34" charset="0"/>
                <a:cs typeface="Arial" panose="020B0604020202020204" pitchFamily="34" charset="0"/>
              </a:rPr>
              <a:t>12</a:t>
            </a:r>
          </a:p>
          <a:p>
            <a:pPr algn="r"/>
            <a:r>
              <a:rPr lang="fr-FR" sz="1200" smtClean="0">
                <a:solidFill>
                  <a:schemeClr val="accent3"/>
                </a:solidFill>
                <a:latin typeface="Arial" panose="020B0604020202020204" pitchFamily="34" charset="0"/>
                <a:cs typeface="Arial" panose="020B0604020202020204" pitchFamily="34" charset="0"/>
              </a:rPr>
              <a:t>3</a:t>
            </a:r>
            <a:endParaRPr lang="fr-FR" sz="1200">
              <a:solidFill>
                <a:schemeClr val="accent3"/>
              </a:solidFill>
              <a:latin typeface="Arial" panose="020B0604020202020204" pitchFamily="34" charset="0"/>
              <a:cs typeface="Arial" panose="020B0604020202020204" pitchFamily="34" charset="0"/>
            </a:endParaRPr>
          </a:p>
        </p:txBody>
      </p:sp>
      <p:sp>
        <p:nvSpPr>
          <p:cNvPr id="29" name="TextBox 28"/>
          <p:cNvSpPr txBox="1"/>
          <p:nvPr/>
        </p:nvSpPr>
        <p:spPr>
          <a:xfrm>
            <a:off x="3916144" y="4709028"/>
            <a:ext cx="184666" cy="276999"/>
          </a:xfrm>
          <a:prstGeom prst="rect">
            <a:avLst/>
          </a:prstGeom>
          <a:noFill/>
        </p:spPr>
        <p:txBody>
          <a:bodyPr wrap="none" rtlCol="0" anchor="t" anchorCtr="0">
            <a:spAutoFit/>
          </a:bodyPr>
          <a:lstStyle/>
          <a:p>
            <a:pPr algn="ctr"/>
            <a:endParaRPr lang="fr-FR" sz="1200">
              <a:solidFill>
                <a:srgbClr val="000000"/>
              </a:solidFill>
              <a:latin typeface="Arial" panose="020B0604020202020204" pitchFamily="34" charset="0"/>
              <a:cs typeface="Arial" panose="020B0604020202020204" pitchFamily="34" charset="0"/>
            </a:endParaRPr>
          </a:p>
        </p:txBody>
      </p:sp>
      <p:sp>
        <p:nvSpPr>
          <p:cNvPr id="30" name="TextBox 29"/>
          <p:cNvSpPr txBox="1"/>
          <p:nvPr/>
        </p:nvSpPr>
        <p:spPr>
          <a:xfrm>
            <a:off x="2687564" y="4709028"/>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4</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2"/>
                </a:solidFill>
                <a:latin typeface="Arial" panose="020B0604020202020204" pitchFamily="34" charset="0"/>
                <a:cs typeface="Arial" panose="020B0604020202020204" pitchFamily="34" charset="0"/>
              </a:rPr>
              <a:t>23</a:t>
            </a:r>
          </a:p>
          <a:p>
            <a:pPr algn="ctr"/>
            <a:r>
              <a:rPr lang="fr-FR" sz="1200" smtClean="0">
                <a:solidFill>
                  <a:schemeClr val="accent3"/>
                </a:solidFill>
                <a:latin typeface="Arial" panose="020B0604020202020204" pitchFamily="34" charset="0"/>
                <a:cs typeface="Arial" panose="020B0604020202020204" pitchFamily="34" charset="0"/>
              </a:rPr>
              <a:t>12</a:t>
            </a:r>
            <a:endParaRPr lang="fr-FR" sz="1200">
              <a:solidFill>
                <a:schemeClr val="accent3"/>
              </a:solidFill>
              <a:latin typeface="Arial" panose="020B0604020202020204" pitchFamily="34" charset="0"/>
              <a:cs typeface="Arial" panose="020B0604020202020204" pitchFamily="34" charset="0"/>
            </a:endParaRPr>
          </a:p>
        </p:txBody>
      </p:sp>
      <p:sp>
        <p:nvSpPr>
          <p:cNvPr id="31" name="TextBox 30"/>
          <p:cNvSpPr txBox="1"/>
          <p:nvPr/>
        </p:nvSpPr>
        <p:spPr>
          <a:xfrm>
            <a:off x="3459017" y="4709028"/>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6</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2"/>
                </a:solidFill>
                <a:latin typeface="Arial" panose="020B0604020202020204" pitchFamily="34" charset="0"/>
                <a:cs typeface="Arial" panose="020B0604020202020204" pitchFamily="34" charset="0"/>
              </a:rPr>
              <a:t>30</a:t>
            </a:r>
          </a:p>
          <a:p>
            <a:pPr algn="ctr"/>
            <a:r>
              <a:rPr lang="fr-FR" sz="1200" smtClean="0">
                <a:solidFill>
                  <a:schemeClr val="accent3"/>
                </a:solidFill>
                <a:latin typeface="Arial" panose="020B0604020202020204" pitchFamily="34" charset="0"/>
                <a:cs typeface="Arial" panose="020B0604020202020204" pitchFamily="34" charset="0"/>
              </a:rPr>
              <a:t>18</a:t>
            </a:r>
            <a:endParaRPr lang="fr-FR" sz="1200">
              <a:solidFill>
                <a:schemeClr val="accent3"/>
              </a:solidFill>
              <a:latin typeface="Arial" panose="020B0604020202020204" pitchFamily="34" charset="0"/>
              <a:cs typeface="Arial" panose="020B0604020202020204" pitchFamily="34" charset="0"/>
            </a:endParaRPr>
          </a:p>
        </p:txBody>
      </p:sp>
      <p:sp>
        <p:nvSpPr>
          <p:cNvPr id="32" name="TextBox 31"/>
          <p:cNvSpPr txBox="1"/>
          <p:nvPr/>
        </p:nvSpPr>
        <p:spPr>
          <a:xfrm>
            <a:off x="644624" y="4893694"/>
            <a:ext cx="560846" cy="646331"/>
          </a:xfrm>
          <a:prstGeom prst="rect">
            <a:avLst/>
          </a:prstGeom>
          <a:noFill/>
        </p:spPr>
        <p:txBody>
          <a:bodyPr wrap="none" rtlCol="0">
            <a:spAutoFit/>
          </a:bodyPr>
          <a:lstStyle/>
          <a:p>
            <a:pPr algn="r"/>
            <a:endParaRPr lang="fr-FR" sz="1200" smtClean="0">
              <a:solidFill>
                <a:srgbClr val="080808"/>
              </a:solidFill>
            </a:endParaRPr>
          </a:p>
          <a:p>
            <a:pPr algn="r"/>
            <a:r>
              <a:rPr lang="fr-FR" sz="1200" smtClean="0">
                <a:solidFill>
                  <a:schemeClr val="accent2"/>
                </a:solidFill>
              </a:rPr>
              <a:t>C-B</a:t>
            </a:r>
          </a:p>
          <a:p>
            <a:pPr algn="r"/>
            <a:r>
              <a:rPr lang="fr-FR" sz="1200" smtClean="0">
                <a:solidFill>
                  <a:schemeClr val="accent3"/>
                </a:solidFill>
              </a:rPr>
              <a:t>TT-B</a:t>
            </a:r>
            <a:endParaRPr lang="fr-FR" sz="1200">
              <a:solidFill>
                <a:schemeClr val="accent3"/>
              </a:solidFill>
            </a:endParaRPr>
          </a:p>
        </p:txBody>
      </p:sp>
      <p:sp>
        <p:nvSpPr>
          <p:cNvPr id="33" name="Line 14"/>
          <p:cNvSpPr>
            <a:spLocks noChangeShapeType="1"/>
          </p:cNvSpPr>
          <p:nvPr/>
        </p:nvSpPr>
        <p:spPr bwMode="auto">
          <a:xfrm>
            <a:off x="4399906"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4" name="TextBox 33"/>
          <p:cNvSpPr txBox="1"/>
          <p:nvPr/>
        </p:nvSpPr>
        <p:spPr>
          <a:xfrm>
            <a:off x="4220037" y="4709028"/>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8</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2"/>
                </a:solidFill>
                <a:latin typeface="Arial" panose="020B0604020202020204" pitchFamily="34" charset="0"/>
                <a:cs typeface="Arial" panose="020B0604020202020204" pitchFamily="34" charset="0"/>
              </a:rPr>
              <a:t>37</a:t>
            </a:r>
          </a:p>
          <a:p>
            <a:pPr algn="ctr"/>
            <a:r>
              <a:rPr lang="fr-FR" sz="1200" smtClean="0">
                <a:solidFill>
                  <a:schemeClr val="accent3"/>
                </a:solidFill>
                <a:latin typeface="Arial" panose="020B0604020202020204" pitchFamily="34" charset="0"/>
                <a:cs typeface="Arial" panose="020B0604020202020204" pitchFamily="34" charset="0"/>
              </a:rPr>
              <a:t>31</a:t>
            </a:r>
            <a:endParaRPr lang="fr-FR" sz="1200">
              <a:solidFill>
                <a:schemeClr val="accent3"/>
              </a:solidFill>
              <a:latin typeface="Arial" panose="020B0604020202020204" pitchFamily="34" charset="0"/>
              <a:cs typeface="Arial" panose="020B0604020202020204" pitchFamily="34" charset="0"/>
            </a:endParaRPr>
          </a:p>
        </p:txBody>
      </p:sp>
      <p:sp>
        <p:nvSpPr>
          <p:cNvPr id="35" name="Line 14"/>
          <p:cNvSpPr>
            <a:spLocks noChangeShapeType="1"/>
          </p:cNvSpPr>
          <p:nvPr/>
        </p:nvSpPr>
        <p:spPr bwMode="auto">
          <a:xfrm>
            <a:off x="5165865"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6" name="TextBox 35"/>
          <p:cNvSpPr txBox="1"/>
          <p:nvPr/>
        </p:nvSpPr>
        <p:spPr>
          <a:xfrm>
            <a:off x="4985996" y="4709028"/>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2"/>
                </a:solidFill>
                <a:latin typeface="Arial" panose="020B0604020202020204" pitchFamily="34" charset="0"/>
                <a:cs typeface="Arial" panose="020B0604020202020204" pitchFamily="34" charset="0"/>
              </a:rPr>
              <a:t>43</a:t>
            </a:r>
          </a:p>
          <a:p>
            <a:pPr algn="ctr"/>
            <a:r>
              <a:rPr lang="fr-FR" sz="1200" smtClean="0">
                <a:solidFill>
                  <a:schemeClr val="accent3"/>
                </a:solidFill>
                <a:latin typeface="Arial" panose="020B0604020202020204" pitchFamily="34" charset="0"/>
                <a:cs typeface="Arial" panose="020B0604020202020204" pitchFamily="34" charset="0"/>
              </a:rPr>
              <a:t>40</a:t>
            </a:r>
            <a:endParaRPr lang="fr-FR" sz="1200">
              <a:solidFill>
                <a:schemeClr val="accent3"/>
              </a:solidFill>
              <a:latin typeface="Arial" panose="020B0604020202020204" pitchFamily="34" charset="0"/>
              <a:cs typeface="Arial" panose="020B0604020202020204" pitchFamily="34" charset="0"/>
            </a:endParaRPr>
          </a:p>
        </p:txBody>
      </p:sp>
      <p:sp>
        <p:nvSpPr>
          <p:cNvPr id="37" name="Line 17"/>
          <p:cNvSpPr>
            <a:spLocks noChangeShapeType="1"/>
          </p:cNvSpPr>
          <p:nvPr/>
        </p:nvSpPr>
        <p:spPr bwMode="auto">
          <a:xfrm>
            <a:off x="6724640"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8" name="TextBox 37"/>
          <p:cNvSpPr txBox="1"/>
          <p:nvPr/>
        </p:nvSpPr>
        <p:spPr>
          <a:xfrm>
            <a:off x="6552874" y="4709028"/>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14</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2"/>
                </a:solidFill>
                <a:latin typeface="Arial" panose="020B0604020202020204" pitchFamily="34" charset="0"/>
                <a:cs typeface="Arial" panose="020B0604020202020204" pitchFamily="34" charset="0"/>
              </a:rPr>
              <a:t>51</a:t>
            </a:r>
          </a:p>
          <a:p>
            <a:pPr algn="ctr"/>
            <a:r>
              <a:rPr lang="fr-FR" sz="1200" smtClean="0">
                <a:solidFill>
                  <a:schemeClr val="accent3"/>
                </a:solidFill>
                <a:latin typeface="Arial" panose="020B0604020202020204" pitchFamily="34" charset="0"/>
                <a:cs typeface="Arial" panose="020B0604020202020204" pitchFamily="34" charset="0"/>
              </a:rPr>
              <a:t>47</a:t>
            </a:r>
            <a:endParaRPr lang="fr-FR" sz="1200">
              <a:solidFill>
                <a:schemeClr val="accent3"/>
              </a:solidFill>
              <a:latin typeface="Arial" panose="020B0604020202020204" pitchFamily="34" charset="0"/>
              <a:cs typeface="Arial" panose="020B0604020202020204" pitchFamily="34" charset="0"/>
            </a:endParaRPr>
          </a:p>
        </p:txBody>
      </p:sp>
      <p:sp>
        <p:nvSpPr>
          <p:cNvPr id="39" name="Line 14"/>
          <p:cNvSpPr>
            <a:spLocks noChangeShapeType="1"/>
          </p:cNvSpPr>
          <p:nvPr/>
        </p:nvSpPr>
        <p:spPr bwMode="auto">
          <a:xfrm>
            <a:off x="5954129"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40" name="TextBox 39"/>
          <p:cNvSpPr txBox="1"/>
          <p:nvPr/>
        </p:nvSpPr>
        <p:spPr>
          <a:xfrm>
            <a:off x="5774262" y="4709028"/>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12</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2"/>
                </a:solidFill>
                <a:latin typeface="Arial" panose="020B0604020202020204" pitchFamily="34" charset="0"/>
                <a:cs typeface="Arial" panose="020B0604020202020204" pitchFamily="34" charset="0"/>
              </a:rPr>
              <a:t>49</a:t>
            </a:r>
          </a:p>
          <a:p>
            <a:pPr algn="ctr"/>
            <a:r>
              <a:rPr lang="fr-FR" sz="1200" smtClean="0">
                <a:solidFill>
                  <a:schemeClr val="accent3"/>
                </a:solidFill>
                <a:latin typeface="Arial" panose="020B0604020202020204" pitchFamily="34" charset="0"/>
                <a:cs typeface="Arial" panose="020B0604020202020204" pitchFamily="34" charset="0"/>
              </a:rPr>
              <a:t>44</a:t>
            </a:r>
            <a:endParaRPr lang="fr-FR" sz="1200">
              <a:solidFill>
                <a:schemeClr val="accent3"/>
              </a:solidFill>
              <a:latin typeface="Arial" panose="020B0604020202020204" pitchFamily="34" charset="0"/>
              <a:cs typeface="Arial" panose="020B0604020202020204" pitchFamily="34" charset="0"/>
            </a:endParaRPr>
          </a:p>
        </p:txBody>
      </p:sp>
      <p:sp>
        <p:nvSpPr>
          <p:cNvPr id="41" name="Line 17"/>
          <p:cNvSpPr>
            <a:spLocks noChangeShapeType="1"/>
          </p:cNvSpPr>
          <p:nvPr/>
        </p:nvSpPr>
        <p:spPr bwMode="auto">
          <a:xfrm>
            <a:off x="8274235"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42" name="TextBox 41"/>
          <p:cNvSpPr txBox="1"/>
          <p:nvPr/>
        </p:nvSpPr>
        <p:spPr>
          <a:xfrm>
            <a:off x="8102470" y="4709028"/>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18</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2"/>
                </a:solidFill>
                <a:latin typeface="Arial" panose="020B0604020202020204" pitchFamily="34" charset="0"/>
                <a:cs typeface="Arial" panose="020B0604020202020204" pitchFamily="34" charset="0"/>
              </a:rPr>
              <a:t>52</a:t>
            </a:r>
          </a:p>
          <a:p>
            <a:pPr algn="ctr"/>
            <a:r>
              <a:rPr lang="fr-FR" sz="1200" smtClean="0">
                <a:solidFill>
                  <a:schemeClr val="accent3"/>
                </a:solidFill>
                <a:latin typeface="Arial" panose="020B0604020202020204" pitchFamily="34" charset="0"/>
                <a:cs typeface="Arial" panose="020B0604020202020204" pitchFamily="34" charset="0"/>
              </a:rPr>
              <a:t>48</a:t>
            </a:r>
            <a:endParaRPr lang="fr-FR" sz="1200">
              <a:solidFill>
                <a:schemeClr val="accent3"/>
              </a:solidFill>
              <a:latin typeface="Arial" panose="020B0604020202020204" pitchFamily="34" charset="0"/>
              <a:cs typeface="Arial" panose="020B0604020202020204" pitchFamily="34" charset="0"/>
            </a:endParaRPr>
          </a:p>
        </p:txBody>
      </p:sp>
      <p:sp>
        <p:nvSpPr>
          <p:cNvPr id="43" name="Line 14"/>
          <p:cNvSpPr>
            <a:spLocks noChangeShapeType="1"/>
          </p:cNvSpPr>
          <p:nvPr/>
        </p:nvSpPr>
        <p:spPr bwMode="auto">
          <a:xfrm>
            <a:off x="7503741"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44" name="TextBox 43"/>
          <p:cNvSpPr txBox="1"/>
          <p:nvPr/>
        </p:nvSpPr>
        <p:spPr>
          <a:xfrm>
            <a:off x="7323872" y="4709028"/>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16</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2"/>
                </a:solidFill>
                <a:latin typeface="Arial" panose="020B0604020202020204" pitchFamily="34" charset="0"/>
                <a:cs typeface="Arial" panose="020B0604020202020204" pitchFamily="34" charset="0"/>
              </a:rPr>
              <a:t>52</a:t>
            </a:r>
          </a:p>
          <a:p>
            <a:pPr algn="ctr"/>
            <a:r>
              <a:rPr lang="fr-FR" sz="1200" smtClean="0">
                <a:solidFill>
                  <a:schemeClr val="accent3"/>
                </a:solidFill>
                <a:latin typeface="Arial" panose="020B0604020202020204" pitchFamily="34" charset="0"/>
                <a:cs typeface="Arial" panose="020B0604020202020204" pitchFamily="34" charset="0"/>
              </a:rPr>
              <a:t>47</a:t>
            </a:r>
            <a:endParaRPr lang="fr-FR" sz="1200">
              <a:solidFill>
                <a:schemeClr val="accent3"/>
              </a:solidFill>
              <a:latin typeface="Arial" panose="020B0604020202020204" pitchFamily="34" charset="0"/>
              <a:cs typeface="Arial" panose="020B0604020202020204" pitchFamily="34" charset="0"/>
            </a:endParaRPr>
          </a:p>
        </p:txBody>
      </p:sp>
      <p:sp>
        <p:nvSpPr>
          <p:cNvPr id="45" name="TextBox 44"/>
          <p:cNvSpPr txBox="1"/>
          <p:nvPr/>
        </p:nvSpPr>
        <p:spPr>
          <a:xfrm>
            <a:off x="5492916" y="2015983"/>
            <a:ext cx="2509784" cy="307777"/>
          </a:xfrm>
          <a:prstGeom prst="rect">
            <a:avLst/>
          </a:prstGeom>
          <a:noFill/>
        </p:spPr>
        <p:txBody>
          <a:bodyPr wrap="none" rtlCol="0">
            <a:spAutoFit/>
          </a:bodyPr>
          <a:lstStyle/>
          <a:p>
            <a:r>
              <a:rPr lang="fr-FR" sz="1400" dirty="0" smtClean="0"/>
              <a:t>HR 0,71 (IC95% 0,48 - </a:t>
            </a:r>
            <a:r>
              <a:rPr lang="fr-FR" sz="1400" dirty="0" smtClean="0">
                <a:cs typeface="Arial"/>
              </a:rPr>
              <a:t>1,06)</a:t>
            </a:r>
            <a:endParaRPr lang="fr-FR" sz="1400" dirty="0"/>
          </a:p>
        </p:txBody>
      </p:sp>
      <p:sp>
        <p:nvSpPr>
          <p:cNvPr id="46" name="TextBox 45"/>
          <p:cNvSpPr txBox="1"/>
          <p:nvPr/>
        </p:nvSpPr>
        <p:spPr>
          <a:xfrm>
            <a:off x="5436265" y="3399836"/>
            <a:ext cx="2287117" cy="307777"/>
          </a:xfrm>
          <a:prstGeom prst="rect">
            <a:avLst/>
          </a:prstGeom>
          <a:noFill/>
        </p:spPr>
        <p:txBody>
          <a:bodyPr wrap="none" rtlCol="0">
            <a:spAutoFit/>
          </a:bodyPr>
          <a:lstStyle/>
          <a:p>
            <a:r>
              <a:rPr lang="fr-FR" sz="1400" dirty="0" smtClean="0"/>
              <a:t>9,23 (IC95% 7,59 - </a:t>
            </a:r>
            <a:r>
              <a:rPr lang="fr-FR" sz="1400" dirty="0" smtClean="0">
                <a:latin typeface="Arial"/>
                <a:cs typeface="Arial"/>
              </a:rPr>
              <a:t>11,56)</a:t>
            </a:r>
            <a:endParaRPr lang="fr-FR" sz="1400" dirty="0"/>
          </a:p>
        </p:txBody>
      </p:sp>
      <p:sp>
        <p:nvSpPr>
          <p:cNvPr id="47" name="TextBox 46"/>
          <p:cNvSpPr txBox="1"/>
          <p:nvPr/>
        </p:nvSpPr>
        <p:spPr>
          <a:xfrm>
            <a:off x="1910267" y="3399836"/>
            <a:ext cx="2300442" cy="307777"/>
          </a:xfrm>
          <a:prstGeom prst="rect">
            <a:avLst/>
          </a:prstGeom>
          <a:noFill/>
        </p:spPr>
        <p:txBody>
          <a:bodyPr wrap="none" rtlCol="0">
            <a:spAutoFit/>
          </a:bodyPr>
          <a:lstStyle/>
          <a:p>
            <a:r>
              <a:rPr lang="fr-FR" sz="1400" dirty="0" smtClean="0"/>
              <a:t>7,82 (IC95% 5,55 - </a:t>
            </a:r>
            <a:r>
              <a:rPr lang="fr-FR" sz="1400" dirty="0" smtClean="0">
                <a:latin typeface="Arial"/>
                <a:cs typeface="Arial"/>
              </a:rPr>
              <a:t>10,15)</a:t>
            </a:r>
            <a:endParaRPr lang="fr-FR" sz="1400" dirty="0"/>
          </a:p>
        </p:txBody>
      </p:sp>
      <p:cxnSp>
        <p:nvCxnSpPr>
          <p:cNvPr id="48" name="Straight Arrow Connector 47"/>
          <p:cNvCxnSpPr/>
          <p:nvPr/>
        </p:nvCxnSpPr>
        <p:spPr>
          <a:xfrm>
            <a:off x="4382809" y="4374694"/>
            <a:ext cx="636053" cy="0"/>
          </a:xfrm>
          <a:prstGeom prst="straightConnector1">
            <a:avLst/>
          </a:prstGeom>
          <a:ln w="19050">
            <a:solidFill>
              <a:srgbClr val="080808"/>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5047479" y="3644686"/>
            <a:ext cx="1" cy="1023706"/>
          </a:xfrm>
          <a:prstGeom prst="line">
            <a:avLst/>
          </a:prstGeom>
          <a:ln w="25400">
            <a:solidFill>
              <a:srgbClr val="080808"/>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368741" y="3529401"/>
            <a:ext cx="0" cy="1152000"/>
          </a:xfrm>
          <a:prstGeom prst="line">
            <a:avLst/>
          </a:prstGeom>
          <a:ln w="25400">
            <a:solidFill>
              <a:srgbClr val="080808"/>
            </a:solidFill>
            <a:prstDash val="sys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0" y="4499480"/>
            <a:ext cx="1146693" cy="646331"/>
          </a:xfrm>
          <a:prstGeom prst="rect">
            <a:avLst/>
          </a:prstGeom>
          <a:noFill/>
        </p:spPr>
        <p:txBody>
          <a:bodyPr wrap="none" rtlCol="0">
            <a:spAutoFit/>
          </a:bodyPr>
          <a:lstStyle/>
          <a:p>
            <a:pPr algn="r"/>
            <a:r>
              <a:rPr lang="fr-FR" sz="1200" dirty="0" smtClean="0"/>
              <a:t>Nombre</a:t>
            </a:r>
            <a:br>
              <a:rPr lang="fr-FR" sz="1200" dirty="0" smtClean="0"/>
            </a:br>
            <a:r>
              <a:rPr lang="fr-FR" sz="1200" dirty="0" smtClean="0"/>
              <a:t>cumulé </a:t>
            </a:r>
            <a:br>
              <a:rPr lang="fr-FR" sz="1200" dirty="0" smtClean="0"/>
            </a:br>
            <a:r>
              <a:rPr lang="fr-FR" sz="1200" dirty="0" smtClean="0"/>
              <a:t>d’évènements</a:t>
            </a:r>
            <a:endParaRPr lang="fr-FR" sz="1200" dirty="0"/>
          </a:p>
        </p:txBody>
      </p:sp>
      <p:sp>
        <p:nvSpPr>
          <p:cNvPr id="52" name="TextBox 51"/>
          <p:cNvSpPr txBox="1"/>
          <p:nvPr/>
        </p:nvSpPr>
        <p:spPr>
          <a:xfrm>
            <a:off x="4336726" y="4368051"/>
            <a:ext cx="766681" cy="276999"/>
          </a:xfrm>
          <a:prstGeom prst="rect">
            <a:avLst/>
          </a:prstGeom>
          <a:noFill/>
        </p:spPr>
        <p:txBody>
          <a:bodyPr wrap="none" rtlCol="0">
            <a:spAutoFit/>
          </a:bodyPr>
          <a:lstStyle/>
          <a:p>
            <a:r>
              <a:rPr lang="fr-FR" sz="1200" smtClean="0"/>
              <a:t>Δ = 1,41</a:t>
            </a:r>
            <a:endParaRPr lang="fr-FR" sz="1200"/>
          </a:p>
        </p:txBody>
      </p:sp>
      <p:cxnSp>
        <p:nvCxnSpPr>
          <p:cNvPr id="53" name="Straight Connector 52"/>
          <p:cNvCxnSpPr/>
          <p:nvPr/>
        </p:nvCxnSpPr>
        <p:spPr>
          <a:xfrm>
            <a:off x="5003008" y="2947491"/>
            <a:ext cx="46638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003008" y="2614754"/>
            <a:ext cx="46638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458274" y="2460866"/>
            <a:ext cx="3435043" cy="307777"/>
          </a:xfrm>
          <a:prstGeom prst="rect">
            <a:avLst/>
          </a:prstGeom>
          <a:noFill/>
        </p:spPr>
        <p:txBody>
          <a:bodyPr wrap="none" rtlCol="0">
            <a:spAutoFit/>
          </a:bodyPr>
          <a:lstStyle/>
          <a:p>
            <a:r>
              <a:rPr lang="fr-FR" sz="1400" dirty="0" smtClean="0">
                <a:solidFill>
                  <a:schemeClr val="accent3"/>
                </a:solidFill>
              </a:rPr>
              <a:t>Trifluridine/tipiracil + bevacizumab (TT-B)</a:t>
            </a:r>
            <a:endParaRPr lang="fr-FR" sz="1400" dirty="0">
              <a:solidFill>
                <a:schemeClr val="accent3"/>
              </a:solidFill>
            </a:endParaRPr>
          </a:p>
        </p:txBody>
      </p:sp>
      <p:sp>
        <p:nvSpPr>
          <p:cNvPr id="56" name="TextBox 55"/>
          <p:cNvSpPr txBox="1"/>
          <p:nvPr/>
        </p:nvSpPr>
        <p:spPr>
          <a:xfrm>
            <a:off x="5458274" y="2793603"/>
            <a:ext cx="2933904" cy="307777"/>
          </a:xfrm>
          <a:prstGeom prst="rect">
            <a:avLst/>
          </a:prstGeom>
          <a:noFill/>
        </p:spPr>
        <p:txBody>
          <a:bodyPr wrap="none" rtlCol="0">
            <a:spAutoFit/>
          </a:bodyPr>
          <a:lstStyle/>
          <a:p>
            <a:r>
              <a:rPr lang="fr-FR" sz="1400" smtClean="0">
                <a:solidFill>
                  <a:schemeClr val="accent2"/>
                </a:solidFill>
              </a:rPr>
              <a:t>capécitabine + bevacizumab (C-B) </a:t>
            </a:r>
            <a:endParaRPr lang="fr-FR" sz="1400">
              <a:solidFill>
                <a:schemeClr val="accent2"/>
              </a:solidFill>
            </a:endParaRPr>
          </a:p>
        </p:txBody>
      </p:sp>
      <p:sp>
        <p:nvSpPr>
          <p:cNvPr id="57" name="Freeform 2"/>
          <p:cNvSpPr>
            <a:spLocks/>
          </p:cNvSpPr>
          <p:nvPr/>
        </p:nvSpPr>
        <p:spPr bwMode="auto">
          <a:xfrm>
            <a:off x="1400922" y="2460866"/>
            <a:ext cx="6701548" cy="1687058"/>
          </a:xfrm>
          <a:custGeom>
            <a:avLst/>
            <a:gdLst>
              <a:gd name="T0" fmla="*/ 481 w 520"/>
              <a:gd name="T1" fmla="*/ 130 h 130"/>
              <a:gd name="T2" fmla="*/ 376 w 520"/>
              <a:gd name="T3" fmla="*/ 115 h 130"/>
              <a:gd name="T4" fmla="*/ 368 w 520"/>
              <a:gd name="T5" fmla="*/ 110 h 130"/>
              <a:gd name="T6" fmla="*/ 354 w 520"/>
              <a:gd name="T7" fmla="*/ 106 h 130"/>
              <a:gd name="T8" fmla="*/ 332 w 520"/>
              <a:gd name="T9" fmla="*/ 101 h 130"/>
              <a:gd name="T10" fmla="*/ 317 w 520"/>
              <a:gd name="T11" fmla="*/ 97 h 130"/>
              <a:gd name="T12" fmla="*/ 315 w 520"/>
              <a:gd name="T13" fmla="*/ 94 h 130"/>
              <a:gd name="T14" fmla="*/ 296 w 520"/>
              <a:gd name="T15" fmla="*/ 91 h 130"/>
              <a:gd name="T16" fmla="*/ 285 w 520"/>
              <a:gd name="T17" fmla="*/ 89 h 130"/>
              <a:gd name="T18" fmla="*/ 282 w 520"/>
              <a:gd name="T19" fmla="*/ 86 h 130"/>
              <a:gd name="T20" fmla="*/ 274 w 520"/>
              <a:gd name="T21" fmla="*/ 84 h 130"/>
              <a:gd name="T22" fmla="*/ 265 w 520"/>
              <a:gd name="T23" fmla="*/ 81 h 130"/>
              <a:gd name="T24" fmla="*/ 263 w 520"/>
              <a:gd name="T25" fmla="*/ 79 h 130"/>
              <a:gd name="T26" fmla="*/ 261 w 520"/>
              <a:gd name="T27" fmla="*/ 75 h 130"/>
              <a:gd name="T28" fmla="*/ 250 w 520"/>
              <a:gd name="T29" fmla="*/ 73 h 130"/>
              <a:gd name="T30" fmla="*/ 228 w 520"/>
              <a:gd name="T31" fmla="*/ 70 h 130"/>
              <a:gd name="T32" fmla="*/ 223 w 520"/>
              <a:gd name="T33" fmla="*/ 68 h 130"/>
              <a:gd name="T34" fmla="*/ 221 w 520"/>
              <a:gd name="T35" fmla="*/ 67 h 130"/>
              <a:gd name="T36" fmla="*/ 218 w 520"/>
              <a:gd name="T37" fmla="*/ 65 h 130"/>
              <a:gd name="T38" fmla="*/ 216 w 520"/>
              <a:gd name="T39" fmla="*/ 60 h 130"/>
              <a:gd name="T40" fmla="*/ 214 w 520"/>
              <a:gd name="T41" fmla="*/ 57 h 130"/>
              <a:gd name="T42" fmla="*/ 211 w 520"/>
              <a:gd name="T43" fmla="*/ 55 h 130"/>
              <a:gd name="T44" fmla="*/ 203 w 520"/>
              <a:gd name="T45" fmla="*/ 48 h 130"/>
              <a:gd name="T46" fmla="*/ 180 w 520"/>
              <a:gd name="T47" fmla="*/ 45 h 130"/>
              <a:gd name="T48" fmla="*/ 176 w 520"/>
              <a:gd name="T49" fmla="*/ 44 h 130"/>
              <a:gd name="T50" fmla="*/ 173 w 520"/>
              <a:gd name="T51" fmla="*/ 41 h 130"/>
              <a:gd name="T52" fmla="*/ 165 w 520"/>
              <a:gd name="T53" fmla="*/ 39 h 130"/>
              <a:gd name="T54" fmla="*/ 160 w 520"/>
              <a:gd name="T55" fmla="*/ 37 h 130"/>
              <a:gd name="T56" fmla="*/ 151 w 520"/>
              <a:gd name="T57" fmla="*/ 35 h 130"/>
              <a:gd name="T58" fmla="*/ 147 w 520"/>
              <a:gd name="T59" fmla="*/ 33 h 130"/>
              <a:gd name="T60" fmla="*/ 130 w 520"/>
              <a:gd name="T61" fmla="*/ 30 h 130"/>
              <a:gd name="T62" fmla="*/ 122 w 520"/>
              <a:gd name="T63" fmla="*/ 28 h 130"/>
              <a:gd name="T64" fmla="*/ 111 w 520"/>
              <a:gd name="T65" fmla="*/ 26 h 130"/>
              <a:gd name="T66" fmla="*/ 101 w 520"/>
              <a:gd name="T67" fmla="*/ 21 h 130"/>
              <a:gd name="T68" fmla="*/ 85 w 520"/>
              <a:gd name="T69" fmla="*/ 19 h 130"/>
              <a:gd name="T70" fmla="*/ 83 w 520"/>
              <a:gd name="T71" fmla="*/ 17 h 130"/>
              <a:gd name="T72" fmla="*/ 81 w 520"/>
              <a:gd name="T73" fmla="*/ 13 h 130"/>
              <a:gd name="T74" fmla="*/ 73 w 520"/>
              <a:gd name="T75" fmla="*/ 11 h 130"/>
              <a:gd name="T76" fmla="*/ 64 w 520"/>
              <a:gd name="T77" fmla="*/ 9 h 130"/>
              <a:gd name="T78" fmla="*/ 54 w 520"/>
              <a:gd name="T79" fmla="*/ 7 h 130"/>
              <a:gd name="T80" fmla="*/ 47 w 520"/>
              <a:gd name="T81" fmla="*/ 5 h 130"/>
              <a:gd name="T82" fmla="*/ 39 w 520"/>
              <a:gd name="T83" fmla="*/ 2 h 130"/>
              <a:gd name="T84" fmla="*/ 0 w 520"/>
              <a:gd name="T8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0" h="130">
                <a:moveTo>
                  <a:pt x="520" y="130"/>
                </a:moveTo>
                <a:lnTo>
                  <a:pt x="481" y="130"/>
                </a:lnTo>
                <a:lnTo>
                  <a:pt x="481" y="115"/>
                </a:lnTo>
                <a:lnTo>
                  <a:pt x="376" y="115"/>
                </a:lnTo>
                <a:lnTo>
                  <a:pt x="376" y="110"/>
                </a:lnTo>
                <a:lnTo>
                  <a:pt x="368" y="110"/>
                </a:lnTo>
                <a:lnTo>
                  <a:pt x="368" y="106"/>
                </a:lnTo>
                <a:lnTo>
                  <a:pt x="354" y="106"/>
                </a:lnTo>
                <a:lnTo>
                  <a:pt x="354" y="101"/>
                </a:lnTo>
                <a:lnTo>
                  <a:pt x="332" y="101"/>
                </a:lnTo>
                <a:lnTo>
                  <a:pt x="332" y="97"/>
                </a:lnTo>
                <a:lnTo>
                  <a:pt x="317" y="97"/>
                </a:lnTo>
                <a:lnTo>
                  <a:pt x="317" y="94"/>
                </a:lnTo>
                <a:lnTo>
                  <a:pt x="315" y="94"/>
                </a:lnTo>
                <a:lnTo>
                  <a:pt x="315" y="91"/>
                </a:lnTo>
                <a:lnTo>
                  <a:pt x="296" y="91"/>
                </a:lnTo>
                <a:lnTo>
                  <a:pt x="296" y="89"/>
                </a:lnTo>
                <a:lnTo>
                  <a:pt x="285" y="89"/>
                </a:lnTo>
                <a:lnTo>
                  <a:pt x="285" y="86"/>
                </a:lnTo>
                <a:lnTo>
                  <a:pt x="282" y="86"/>
                </a:lnTo>
                <a:lnTo>
                  <a:pt x="282" y="84"/>
                </a:lnTo>
                <a:lnTo>
                  <a:pt x="274" y="84"/>
                </a:lnTo>
                <a:lnTo>
                  <a:pt x="274" y="81"/>
                </a:lnTo>
                <a:lnTo>
                  <a:pt x="265" y="81"/>
                </a:lnTo>
                <a:lnTo>
                  <a:pt x="265" y="79"/>
                </a:lnTo>
                <a:lnTo>
                  <a:pt x="263" y="79"/>
                </a:lnTo>
                <a:lnTo>
                  <a:pt x="263" y="75"/>
                </a:lnTo>
                <a:lnTo>
                  <a:pt x="261" y="75"/>
                </a:lnTo>
                <a:lnTo>
                  <a:pt x="261" y="73"/>
                </a:lnTo>
                <a:lnTo>
                  <a:pt x="250" y="73"/>
                </a:lnTo>
                <a:lnTo>
                  <a:pt x="250" y="70"/>
                </a:lnTo>
                <a:lnTo>
                  <a:pt x="228" y="70"/>
                </a:lnTo>
                <a:lnTo>
                  <a:pt x="228" y="68"/>
                </a:lnTo>
                <a:lnTo>
                  <a:pt x="223" y="68"/>
                </a:lnTo>
                <a:lnTo>
                  <a:pt x="223" y="67"/>
                </a:lnTo>
                <a:lnTo>
                  <a:pt x="221" y="67"/>
                </a:lnTo>
                <a:lnTo>
                  <a:pt x="221" y="65"/>
                </a:lnTo>
                <a:lnTo>
                  <a:pt x="218" y="65"/>
                </a:lnTo>
                <a:lnTo>
                  <a:pt x="218" y="60"/>
                </a:lnTo>
                <a:lnTo>
                  <a:pt x="216" y="60"/>
                </a:lnTo>
                <a:lnTo>
                  <a:pt x="216" y="57"/>
                </a:lnTo>
                <a:lnTo>
                  <a:pt x="214" y="57"/>
                </a:lnTo>
                <a:lnTo>
                  <a:pt x="214" y="55"/>
                </a:lnTo>
                <a:lnTo>
                  <a:pt x="211" y="55"/>
                </a:lnTo>
                <a:lnTo>
                  <a:pt x="211" y="48"/>
                </a:lnTo>
                <a:lnTo>
                  <a:pt x="203" y="48"/>
                </a:lnTo>
                <a:lnTo>
                  <a:pt x="203" y="45"/>
                </a:lnTo>
                <a:lnTo>
                  <a:pt x="180" y="45"/>
                </a:lnTo>
                <a:lnTo>
                  <a:pt x="180" y="44"/>
                </a:lnTo>
                <a:lnTo>
                  <a:pt x="176" y="44"/>
                </a:lnTo>
                <a:lnTo>
                  <a:pt x="176" y="41"/>
                </a:lnTo>
                <a:lnTo>
                  <a:pt x="173" y="41"/>
                </a:lnTo>
                <a:lnTo>
                  <a:pt x="173" y="39"/>
                </a:lnTo>
                <a:lnTo>
                  <a:pt x="165" y="39"/>
                </a:lnTo>
                <a:lnTo>
                  <a:pt x="165" y="37"/>
                </a:lnTo>
                <a:lnTo>
                  <a:pt x="160" y="37"/>
                </a:lnTo>
                <a:lnTo>
                  <a:pt x="160" y="35"/>
                </a:lnTo>
                <a:lnTo>
                  <a:pt x="151" y="35"/>
                </a:lnTo>
                <a:lnTo>
                  <a:pt x="151" y="33"/>
                </a:lnTo>
                <a:lnTo>
                  <a:pt x="147" y="33"/>
                </a:lnTo>
                <a:lnTo>
                  <a:pt x="147" y="30"/>
                </a:lnTo>
                <a:lnTo>
                  <a:pt x="130" y="30"/>
                </a:lnTo>
                <a:lnTo>
                  <a:pt x="130" y="28"/>
                </a:lnTo>
                <a:lnTo>
                  <a:pt x="122" y="28"/>
                </a:lnTo>
                <a:lnTo>
                  <a:pt x="122" y="26"/>
                </a:lnTo>
                <a:lnTo>
                  <a:pt x="111" y="26"/>
                </a:lnTo>
                <a:lnTo>
                  <a:pt x="111" y="21"/>
                </a:lnTo>
                <a:lnTo>
                  <a:pt x="101" y="21"/>
                </a:lnTo>
                <a:lnTo>
                  <a:pt x="101" y="19"/>
                </a:lnTo>
                <a:lnTo>
                  <a:pt x="85" y="19"/>
                </a:lnTo>
                <a:lnTo>
                  <a:pt x="85" y="17"/>
                </a:lnTo>
                <a:lnTo>
                  <a:pt x="83" y="17"/>
                </a:lnTo>
                <a:lnTo>
                  <a:pt x="83" y="13"/>
                </a:lnTo>
                <a:lnTo>
                  <a:pt x="81" y="13"/>
                </a:lnTo>
                <a:lnTo>
                  <a:pt x="81" y="11"/>
                </a:lnTo>
                <a:lnTo>
                  <a:pt x="73" y="11"/>
                </a:lnTo>
                <a:lnTo>
                  <a:pt x="73" y="9"/>
                </a:lnTo>
                <a:lnTo>
                  <a:pt x="64" y="9"/>
                </a:lnTo>
                <a:lnTo>
                  <a:pt x="64" y="7"/>
                </a:lnTo>
                <a:lnTo>
                  <a:pt x="54" y="7"/>
                </a:lnTo>
                <a:lnTo>
                  <a:pt x="54" y="5"/>
                </a:lnTo>
                <a:lnTo>
                  <a:pt x="47" y="5"/>
                </a:lnTo>
                <a:lnTo>
                  <a:pt x="47" y="2"/>
                </a:lnTo>
                <a:lnTo>
                  <a:pt x="39" y="2"/>
                </a:lnTo>
                <a:lnTo>
                  <a:pt x="39"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8" name="Freeform 3"/>
          <p:cNvSpPr>
            <a:spLocks/>
          </p:cNvSpPr>
          <p:nvPr/>
        </p:nvSpPr>
        <p:spPr bwMode="auto">
          <a:xfrm>
            <a:off x="1400922" y="2460866"/>
            <a:ext cx="6156000" cy="1782000"/>
          </a:xfrm>
          <a:custGeom>
            <a:avLst/>
            <a:gdLst>
              <a:gd name="T0" fmla="*/ 412 w 479"/>
              <a:gd name="T1" fmla="*/ 137 h 137"/>
              <a:gd name="T2" fmla="*/ 359 w 479"/>
              <a:gd name="T3" fmla="*/ 124 h 137"/>
              <a:gd name="T4" fmla="*/ 348 w 479"/>
              <a:gd name="T5" fmla="*/ 121 h 137"/>
              <a:gd name="T6" fmla="*/ 342 w 479"/>
              <a:gd name="T7" fmla="*/ 117 h 137"/>
              <a:gd name="T8" fmla="*/ 327 w 479"/>
              <a:gd name="T9" fmla="*/ 113 h 137"/>
              <a:gd name="T10" fmla="*/ 319 w 479"/>
              <a:gd name="T11" fmla="*/ 109 h 137"/>
              <a:gd name="T12" fmla="*/ 303 w 479"/>
              <a:gd name="T13" fmla="*/ 103 h 137"/>
              <a:gd name="T14" fmla="*/ 292 w 479"/>
              <a:gd name="T15" fmla="*/ 99 h 137"/>
              <a:gd name="T16" fmla="*/ 267 w 479"/>
              <a:gd name="T17" fmla="*/ 96 h 137"/>
              <a:gd name="T18" fmla="*/ 260 w 479"/>
              <a:gd name="T19" fmla="*/ 92 h 137"/>
              <a:gd name="T20" fmla="*/ 252 w 479"/>
              <a:gd name="T21" fmla="*/ 86 h 137"/>
              <a:gd name="T22" fmla="*/ 234 w 479"/>
              <a:gd name="T23" fmla="*/ 84 h 137"/>
              <a:gd name="T24" fmla="*/ 223 w 479"/>
              <a:gd name="T25" fmla="*/ 82 h 137"/>
              <a:gd name="T26" fmla="*/ 219 w 479"/>
              <a:gd name="T27" fmla="*/ 80 h 137"/>
              <a:gd name="T28" fmla="*/ 213 w 479"/>
              <a:gd name="T29" fmla="*/ 77 h 137"/>
              <a:gd name="T30" fmla="*/ 205 w 479"/>
              <a:gd name="T31" fmla="*/ 74 h 137"/>
              <a:gd name="T32" fmla="*/ 197 w 479"/>
              <a:gd name="T33" fmla="*/ 71 h 137"/>
              <a:gd name="T34" fmla="*/ 186 w 479"/>
              <a:gd name="T35" fmla="*/ 68 h 137"/>
              <a:gd name="T36" fmla="*/ 167 w 479"/>
              <a:gd name="T37" fmla="*/ 66 h 137"/>
              <a:gd name="T38" fmla="*/ 162 w 479"/>
              <a:gd name="T39" fmla="*/ 63 h 137"/>
              <a:gd name="T40" fmla="*/ 158 w 479"/>
              <a:gd name="T41" fmla="*/ 62 h 137"/>
              <a:gd name="T42" fmla="*/ 155 w 479"/>
              <a:gd name="T43" fmla="*/ 58 h 137"/>
              <a:gd name="T44" fmla="*/ 124 w 479"/>
              <a:gd name="T45" fmla="*/ 55 h 137"/>
              <a:gd name="T46" fmla="*/ 123 w 479"/>
              <a:gd name="T47" fmla="*/ 52 h 137"/>
              <a:gd name="T48" fmla="*/ 108 w 479"/>
              <a:gd name="T49" fmla="*/ 51 h 137"/>
              <a:gd name="T50" fmla="*/ 105 w 479"/>
              <a:gd name="T51" fmla="*/ 45 h 137"/>
              <a:gd name="T52" fmla="*/ 101 w 479"/>
              <a:gd name="T53" fmla="*/ 40 h 137"/>
              <a:gd name="T54" fmla="*/ 92 w 479"/>
              <a:gd name="T55" fmla="*/ 37 h 137"/>
              <a:gd name="T56" fmla="*/ 85 w 479"/>
              <a:gd name="T57" fmla="*/ 33 h 137"/>
              <a:gd name="T58" fmla="*/ 71 w 479"/>
              <a:gd name="T59" fmla="*/ 31 h 137"/>
              <a:gd name="T60" fmla="*/ 56 w 479"/>
              <a:gd name="T61" fmla="*/ 29 h 137"/>
              <a:gd name="T62" fmla="*/ 54 w 479"/>
              <a:gd name="T63" fmla="*/ 27 h 137"/>
              <a:gd name="T64" fmla="*/ 52 w 479"/>
              <a:gd name="T65" fmla="*/ 24 h 137"/>
              <a:gd name="T66" fmla="*/ 50 w 479"/>
              <a:gd name="T67" fmla="*/ 16 h 137"/>
              <a:gd name="T68" fmla="*/ 37 w 479"/>
              <a:gd name="T69" fmla="*/ 13 h 137"/>
              <a:gd name="T70" fmla="*/ 33 w 479"/>
              <a:gd name="T71" fmla="*/ 11 h 137"/>
              <a:gd name="T72" fmla="*/ 27 w 479"/>
              <a:gd name="T73" fmla="*/ 9 h 137"/>
              <a:gd name="T74" fmla="*/ 21 w 479"/>
              <a:gd name="T75" fmla="*/ 7 h 137"/>
              <a:gd name="T76" fmla="*/ 19 w 479"/>
              <a:gd name="T77" fmla="*/ 5 h 137"/>
              <a:gd name="T78" fmla="*/ 13 w 479"/>
              <a:gd name="T79" fmla="*/ 2 h 137"/>
              <a:gd name="T80" fmla="*/ 0 w 479"/>
              <a:gd name="T8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9" h="137">
                <a:moveTo>
                  <a:pt x="479" y="137"/>
                </a:moveTo>
                <a:lnTo>
                  <a:pt x="412" y="137"/>
                </a:lnTo>
                <a:lnTo>
                  <a:pt x="412" y="124"/>
                </a:lnTo>
                <a:lnTo>
                  <a:pt x="359" y="124"/>
                </a:lnTo>
                <a:lnTo>
                  <a:pt x="359" y="121"/>
                </a:lnTo>
                <a:lnTo>
                  <a:pt x="348" y="121"/>
                </a:lnTo>
                <a:lnTo>
                  <a:pt x="348" y="117"/>
                </a:lnTo>
                <a:lnTo>
                  <a:pt x="342" y="117"/>
                </a:lnTo>
                <a:lnTo>
                  <a:pt x="342" y="113"/>
                </a:lnTo>
                <a:lnTo>
                  <a:pt x="327" y="113"/>
                </a:lnTo>
                <a:lnTo>
                  <a:pt x="327" y="109"/>
                </a:lnTo>
                <a:lnTo>
                  <a:pt x="319" y="109"/>
                </a:lnTo>
                <a:lnTo>
                  <a:pt x="319" y="103"/>
                </a:lnTo>
                <a:lnTo>
                  <a:pt x="303" y="103"/>
                </a:lnTo>
                <a:lnTo>
                  <a:pt x="303" y="99"/>
                </a:lnTo>
                <a:lnTo>
                  <a:pt x="292" y="99"/>
                </a:lnTo>
                <a:lnTo>
                  <a:pt x="292" y="96"/>
                </a:lnTo>
                <a:lnTo>
                  <a:pt x="267" y="96"/>
                </a:lnTo>
                <a:lnTo>
                  <a:pt x="267" y="92"/>
                </a:lnTo>
                <a:lnTo>
                  <a:pt x="260" y="92"/>
                </a:lnTo>
                <a:lnTo>
                  <a:pt x="260" y="86"/>
                </a:lnTo>
                <a:lnTo>
                  <a:pt x="252" y="86"/>
                </a:lnTo>
                <a:lnTo>
                  <a:pt x="252" y="84"/>
                </a:lnTo>
                <a:lnTo>
                  <a:pt x="234" y="84"/>
                </a:lnTo>
                <a:lnTo>
                  <a:pt x="234" y="82"/>
                </a:lnTo>
                <a:lnTo>
                  <a:pt x="223" y="82"/>
                </a:lnTo>
                <a:lnTo>
                  <a:pt x="223" y="80"/>
                </a:lnTo>
                <a:lnTo>
                  <a:pt x="219" y="80"/>
                </a:lnTo>
                <a:lnTo>
                  <a:pt x="219" y="77"/>
                </a:lnTo>
                <a:lnTo>
                  <a:pt x="213" y="77"/>
                </a:lnTo>
                <a:lnTo>
                  <a:pt x="213" y="74"/>
                </a:lnTo>
                <a:lnTo>
                  <a:pt x="205" y="74"/>
                </a:lnTo>
                <a:lnTo>
                  <a:pt x="205" y="71"/>
                </a:lnTo>
                <a:lnTo>
                  <a:pt x="197" y="71"/>
                </a:lnTo>
                <a:lnTo>
                  <a:pt x="197" y="68"/>
                </a:lnTo>
                <a:lnTo>
                  <a:pt x="186" y="68"/>
                </a:lnTo>
                <a:lnTo>
                  <a:pt x="186" y="66"/>
                </a:lnTo>
                <a:lnTo>
                  <a:pt x="167" y="66"/>
                </a:lnTo>
                <a:lnTo>
                  <a:pt x="167" y="63"/>
                </a:lnTo>
                <a:lnTo>
                  <a:pt x="162" y="63"/>
                </a:lnTo>
                <a:lnTo>
                  <a:pt x="162" y="62"/>
                </a:lnTo>
                <a:lnTo>
                  <a:pt x="158" y="62"/>
                </a:lnTo>
                <a:lnTo>
                  <a:pt x="158" y="58"/>
                </a:lnTo>
                <a:lnTo>
                  <a:pt x="155" y="58"/>
                </a:lnTo>
                <a:lnTo>
                  <a:pt x="155" y="55"/>
                </a:lnTo>
                <a:lnTo>
                  <a:pt x="124" y="55"/>
                </a:lnTo>
                <a:lnTo>
                  <a:pt x="124" y="52"/>
                </a:lnTo>
                <a:lnTo>
                  <a:pt x="123" y="52"/>
                </a:lnTo>
                <a:lnTo>
                  <a:pt x="123" y="51"/>
                </a:lnTo>
                <a:lnTo>
                  <a:pt x="108" y="51"/>
                </a:lnTo>
                <a:lnTo>
                  <a:pt x="108" y="45"/>
                </a:lnTo>
                <a:lnTo>
                  <a:pt x="105" y="45"/>
                </a:lnTo>
                <a:lnTo>
                  <a:pt x="105" y="40"/>
                </a:lnTo>
                <a:lnTo>
                  <a:pt x="101" y="40"/>
                </a:lnTo>
                <a:lnTo>
                  <a:pt x="101" y="37"/>
                </a:lnTo>
                <a:lnTo>
                  <a:pt x="92" y="37"/>
                </a:lnTo>
                <a:lnTo>
                  <a:pt x="92" y="33"/>
                </a:lnTo>
                <a:lnTo>
                  <a:pt x="85" y="33"/>
                </a:lnTo>
                <a:lnTo>
                  <a:pt x="85" y="31"/>
                </a:lnTo>
                <a:lnTo>
                  <a:pt x="71" y="31"/>
                </a:lnTo>
                <a:lnTo>
                  <a:pt x="71" y="29"/>
                </a:lnTo>
                <a:lnTo>
                  <a:pt x="56" y="29"/>
                </a:lnTo>
                <a:lnTo>
                  <a:pt x="56" y="27"/>
                </a:lnTo>
                <a:lnTo>
                  <a:pt x="54" y="27"/>
                </a:lnTo>
                <a:lnTo>
                  <a:pt x="54" y="24"/>
                </a:lnTo>
                <a:lnTo>
                  <a:pt x="52" y="24"/>
                </a:lnTo>
                <a:lnTo>
                  <a:pt x="52" y="16"/>
                </a:lnTo>
                <a:lnTo>
                  <a:pt x="50" y="16"/>
                </a:lnTo>
                <a:lnTo>
                  <a:pt x="50" y="13"/>
                </a:lnTo>
                <a:lnTo>
                  <a:pt x="37" y="13"/>
                </a:lnTo>
                <a:lnTo>
                  <a:pt x="37" y="11"/>
                </a:lnTo>
                <a:lnTo>
                  <a:pt x="33" y="11"/>
                </a:lnTo>
                <a:lnTo>
                  <a:pt x="33" y="9"/>
                </a:lnTo>
                <a:lnTo>
                  <a:pt x="27" y="9"/>
                </a:lnTo>
                <a:lnTo>
                  <a:pt x="27" y="7"/>
                </a:lnTo>
                <a:lnTo>
                  <a:pt x="21" y="7"/>
                </a:lnTo>
                <a:lnTo>
                  <a:pt x="21" y="5"/>
                </a:lnTo>
                <a:lnTo>
                  <a:pt x="19" y="5"/>
                </a:lnTo>
                <a:lnTo>
                  <a:pt x="19" y="2"/>
                </a:lnTo>
                <a:lnTo>
                  <a:pt x="13" y="2"/>
                </a:lnTo>
                <a:lnTo>
                  <a:pt x="13"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7990326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4076" cy="807720"/>
          </a:xfrm>
        </p:spPr>
        <p:txBody>
          <a:bodyPr/>
          <a:lstStyle/>
          <a:p>
            <a:r>
              <a:rPr lang="fr-FR" dirty="0" smtClean="0"/>
              <a:t>O-022: Etude de phase II évaluant trifluridine/</a:t>
            </a:r>
            <a:r>
              <a:rPr lang="fr-FR" dirty="0" err="1" smtClean="0"/>
              <a:t>tipiracil+bevacizumab</a:t>
            </a:r>
            <a:r>
              <a:rPr lang="fr-FR" dirty="0" smtClean="0"/>
              <a:t> et </a:t>
            </a:r>
            <a:r>
              <a:rPr lang="fr-FR" dirty="0" err="1" smtClean="0"/>
              <a:t>capécitabine+bevacizumab</a:t>
            </a:r>
            <a:r>
              <a:rPr lang="fr-FR" dirty="0" smtClean="0"/>
              <a:t> en 1</a:t>
            </a:r>
            <a:r>
              <a:rPr lang="fr-FR" baseline="30000" dirty="0" smtClean="0"/>
              <a:t>e</a:t>
            </a:r>
            <a:r>
              <a:rPr lang="fr-FR" dirty="0" smtClean="0"/>
              <a:t> ligne du cancer colorectal métastatique non résécable chez des patients non éligibles à un traitement intensif (TASCO1): résultats de l’analyse principale – Van </a:t>
            </a:r>
            <a:r>
              <a:rPr lang="fr-FR" dirty="0" err="1" smtClean="0"/>
              <a:t>Cutsem</a:t>
            </a:r>
            <a:r>
              <a:rPr lang="fr-FR" dirty="0" smtClean="0"/>
              <a:t> E, et al</a:t>
            </a:r>
            <a:endParaRPr lang="fr-FR" dirty="0"/>
          </a:p>
        </p:txBody>
      </p:sp>
      <p:sp>
        <p:nvSpPr>
          <p:cNvPr id="6" name="Content Placeholder 2"/>
          <p:cNvSpPr>
            <a:spLocks noGrp="1"/>
          </p:cNvSpPr>
          <p:nvPr>
            <p:ph idx="1"/>
          </p:nvPr>
        </p:nvSpPr>
        <p:spPr/>
        <p:txBody>
          <a:bodyPr/>
          <a:lstStyle/>
          <a:p>
            <a:pPr marL="0" indent="0">
              <a:buNone/>
            </a:pPr>
            <a:r>
              <a:rPr lang="fr-FR" b="1" dirty="0" smtClean="0"/>
              <a:t>Résultats</a:t>
            </a:r>
          </a:p>
          <a:p>
            <a:pPr marL="0" indent="0" algn="ctr">
              <a:buNone/>
            </a:pPr>
            <a:r>
              <a:rPr lang="fr-FR" b="1" dirty="0" smtClean="0"/>
              <a:t>SG</a:t>
            </a:r>
          </a:p>
        </p:txBody>
      </p:sp>
      <p:sp>
        <p:nvSpPr>
          <p:cNvPr id="5" name="Text Placeholder 4"/>
          <p:cNvSpPr>
            <a:spLocks noGrp="1"/>
          </p:cNvSpPr>
          <p:nvPr>
            <p:ph type="body" sz="quarter" idx="11"/>
          </p:nvPr>
        </p:nvSpPr>
        <p:spPr>
          <a:xfrm>
            <a:off x="4572000" y="6096000"/>
            <a:ext cx="4206875" cy="487363"/>
          </a:xfrm>
        </p:spPr>
        <p:txBody>
          <a:bodyPr/>
          <a:lstStyle/>
          <a:p>
            <a:r>
              <a:rPr lang="fr-FR" smtClean="0"/>
              <a:t/>
            </a:r>
            <a:br>
              <a:rPr lang="fr-FR" smtClean="0"/>
            </a:br>
            <a:r>
              <a:rPr lang="fr-FR" smtClean="0"/>
              <a:t>Van Cutsem E, et al, Ann Oncol 2018;29(suppl 5):abstr O-022</a:t>
            </a:r>
            <a:endParaRPr lang="fr-FR"/>
          </a:p>
        </p:txBody>
      </p:sp>
      <p:sp>
        <p:nvSpPr>
          <p:cNvPr id="7" name="Freeform 6"/>
          <p:cNvSpPr>
            <a:spLocks/>
          </p:cNvSpPr>
          <p:nvPr/>
        </p:nvSpPr>
        <p:spPr bwMode="auto">
          <a:xfrm>
            <a:off x="1392549" y="2464611"/>
            <a:ext cx="6915503" cy="21948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 name="Line 6"/>
          <p:cNvSpPr>
            <a:spLocks noChangeShapeType="1"/>
          </p:cNvSpPr>
          <p:nvPr/>
        </p:nvSpPr>
        <p:spPr bwMode="auto">
          <a:xfrm>
            <a:off x="1316276" y="2464610"/>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0" name="Line 7"/>
          <p:cNvSpPr>
            <a:spLocks noChangeShapeType="1"/>
          </p:cNvSpPr>
          <p:nvPr/>
        </p:nvSpPr>
        <p:spPr bwMode="auto">
          <a:xfrm>
            <a:off x="1316276" y="2880840"/>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1" name="Line 8"/>
          <p:cNvSpPr>
            <a:spLocks noChangeShapeType="1"/>
          </p:cNvSpPr>
          <p:nvPr/>
        </p:nvSpPr>
        <p:spPr bwMode="auto">
          <a:xfrm>
            <a:off x="1316276" y="3332570"/>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 name="Line 9"/>
          <p:cNvSpPr>
            <a:spLocks noChangeShapeType="1"/>
          </p:cNvSpPr>
          <p:nvPr/>
        </p:nvSpPr>
        <p:spPr bwMode="auto">
          <a:xfrm>
            <a:off x="1316276" y="3775670"/>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3" name="Line 10"/>
          <p:cNvSpPr>
            <a:spLocks noChangeShapeType="1"/>
          </p:cNvSpPr>
          <p:nvPr/>
        </p:nvSpPr>
        <p:spPr bwMode="auto">
          <a:xfrm>
            <a:off x="1316276" y="4220806"/>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4" name="Line 11"/>
          <p:cNvSpPr>
            <a:spLocks noChangeShapeType="1"/>
          </p:cNvSpPr>
          <p:nvPr/>
        </p:nvSpPr>
        <p:spPr bwMode="auto">
          <a:xfrm>
            <a:off x="1316276" y="4659348"/>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5" name="Line 12"/>
          <p:cNvSpPr>
            <a:spLocks noChangeShapeType="1"/>
          </p:cNvSpPr>
          <p:nvPr/>
        </p:nvSpPr>
        <p:spPr bwMode="auto">
          <a:xfrm>
            <a:off x="3625903"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6" name="Line 13"/>
          <p:cNvSpPr>
            <a:spLocks noChangeShapeType="1"/>
          </p:cNvSpPr>
          <p:nvPr/>
        </p:nvSpPr>
        <p:spPr bwMode="auto">
          <a:xfrm>
            <a:off x="2871616"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7" name="Line 19"/>
          <p:cNvSpPr>
            <a:spLocks noChangeShapeType="1"/>
          </p:cNvSpPr>
          <p:nvPr/>
        </p:nvSpPr>
        <p:spPr bwMode="auto">
          <a:xfrm>
            <a:off x="2127611"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8" name="Line 21"/>
          <p:cNvSpPr>
            <a:spLocks noChangeShapeType="1"/>
          </p:cNvSpPr>
          <p:nvPr/>
        </p:nvSpPr>
        <p:spPr bwMode="auto">
          <a:xfrm>
            <a:off x="1383006"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a:off x="4557248" y="4849598"/>
            <a:ext cx="509575" cy="276999"/>
          </a:xfrm>
          <a:prstGeom prst="rect">
            <a:avLst/>
          </a:prstGeom>
          <a:noFill/>
        </p:spPr>
        <p:txBody>
          <a:bodyPr wrap="none" rtlCol="0">
            <a:spAutoFit/>
          </a:bodyPr>
          <a:lstStyle/>
          <a:p>
            <a:pPr algn="ctr" fontAlgn="base">
              <a:spcBef>
                <a:spcPct val="0"/>
              </a:spcBef>
              <a:spcAft>
                <a:spcPct val="0"/>
              </a:spcAft>
            </a:pPr>
            <a:r>
              <a:rPr lang="fr-FR" sz="1200" dirty="0">
                <a:latin typeface="Arial" panose="020B0604020202020204" pitchFamily="34" charset="0"/>
                <a:cs typeface="Arial" panose="020B0604020202020204" pitchFamily="34" charset="0"/>
              </a:rPr>
              <a:t>M</a:t>
            </a:r>
            <a:r>
              <a:rPr lang="fr-FR" sz="1200" dirty="0" smtClean="0">
                <a:latin typeface="Arial" panose="020B0604020202020204" pitchFamily="34" charset="0"/>
                <a:cs typeface="Arial" panose="020B0604020202020204" pitchFamily="34" charset="0"/>
              </a:rPr>
              <a:t>ois</a:t>
            </a:r>
            <a:endParaRPr lang="fr-FR" sz="1200" dirty="0">
              <a:latin typeface="Arial" panose="020B0604020202020204" pitchFamily="34" charset="0"/>
              <a:cs typeface="Arial" panose="020B0604020202020204" pitchFamily="34" charset="0"/>
            </a:endParaRPr>
          </a:p>
        </p:txBody>
      </p:sp>
      <p:sp>
        <p:nvSpPr>
          <p:cNvPr id="20" name="TextBox 19"/>
          <p:cNvSpPr txBox="1"/>
          <p:nvPr/>
        </p:nvSpPr>
        <p:spPr>
          <a:xfrm>
            <a:off x="936962" y="2323760"/>
            <a:ext cx="43954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100</a:t>
            </a:r>
            <a:endParaRPr lang="fr-FR" sz="1200">
              <a:latin typeface="Arial" panose="020B0604020202020204" pitchFamily="34" charset="0"/>
              <a:cs typeface="Arial" panose="020B0604020202020204" pitchFamily="34" charset="0"/>
            </a:endParaRPr>
          </a:p>
        </p:txBody>
      </p:sp>
      <p:sp>
        <p:nvSpPr>
          <p:cNvPr id="21" name="TextBox 20"/>
          <p:cNvSpPr txBox="1"/>
          <p:nvPr/>
        </p:nvSpPr>
        <p:spPr>
          <a:xfrm>
            <a:off x="1021922" y="2741631"/>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80</a:t>
            </a:r>
            <a:endParaRPr lang="fr-FR" sz="1200">
              <a:latin typeface="Arial" panose="020B0604020202020204" pitchFamily="34" charset="0"/>
              <a:cs typeface="Arial" panose="020B0604020202020204" pitchFamily="34" charset="0"/>
            </a:endParaRPr>
          </a:p>
        </p:txBody>
      </p:sp>
      <p:sp>
        <p:nvSpPr>
          <p:cNvPr id="22" name="TextBox 21"/>
          <p:cNvSpPr txBox="1"/>
          <p:nvPr/>
        </p:nvSpPr>
        <p:spPr>
          <a:xfrm>
            <a:off x="1021922" y="3193166"/>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60</a:t>
            </a:r>
            <a:endParaRPr lang="fr-FR" sz="1200">
              <a:latin typeface="Arial" panose="020B0604020202020204" pitchFamily="34" charset="0"/>
              <a:cs typeface="Arial" panose="020B0604020202020204" pitchFamily="34" charset="0"/>
            </a:endParaRPr>
          </a:p>
        </p:txBody>
      </p:sp>
      <p:sp>
        <p:nvSpPr>
          <p:cNvPr id="23" name="TextBox 22"/>
          <p:cNvSpPr txBox="1"/>
          <p:nvPr/>
        </p:nvSpPr>
        <p:spPr>
          <a:xfrm>
            <a:off x="1021922" y="3636071"/>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40</a:t>
            </a:r>
            <a:endParaRPr lang="fr-FR" sz="1200">
              <a:latin typeface="Arial" panose="020B0604020202020204" pitchFamily="34" charset="0"/>
              <a:cs typeface="Arial" panose="020B0604020202020204" pitchFamily="34" charset="0"/>
            </a:endParaRPr>
          </a:p>
        </p:txBody>
      </p:sp>
      <p:sp>
        <p:nvSpPr>
          <p:cNvPr id="24" name="TextBox 23"/>
          <p:cNvSpPr txBox="1"/>
          <p:nvPr/>
        </p:nvSpPr>
        <p:spPr>
          <a:xfrm>
            <a:off x="1021922" y="4081011"/>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20</a:t>
            </a:r>
            <a:endParaRPr lang="fr-FR" sz="1200">
              <a:latin typeface="Arial" panose="020B0604020202020204" pitchFamily="34" charset="0"/>
              <a:cs typeface="Arial" panose="020B0604020202020204" pitchFamily="34" charset="0"/>
            </a:endParaRPr>
          </a:p>
        </p:txBody>
      </p:sp>
      <p:sp>
        <p:nvSpPr>
          <p:cNvPr id="25" name="TextBox 24"/>
          <p:cNvSpPr txBox="1"/>
          <p:nvPr/>
        </p:nvSpPr>
        <p:spPr>
          <a:xfrm>
            <a:off x="1106881" y="4519356"/>
            <a:ext cx="269625"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sp>
        <p:nvSpPr>
          <p:cNvPr id="26" name="TextBox 25"/>
          <p:cNvSpPr txBox="1"/>
          <p:nvPr/>
        </p:nvSpPr>
        <p:spPr>
          <a:xfrm>
            <a:off x="1214508" y="4709028"/>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2"/>
                </a:solidFill>
                <a:latin typeface="Arial" panose="020B0604020202020204" pitchFamily="34" charset="0"/>
                <a:cs typeface="Arial" panose="020B0604020202020204" pitchFamily="34" charset="0"/>
              </a:rPr>
              <a:t>76</a:t>
            </a:r>
          </a:p>
          <a:p>
            <a:pPr algn="ctr"/>
            <a:r>
              <a:rPr lang="fr-FR" sz="1200" smtClean="0">
                <a:solidFill>
                  <a:schemeClr val="accent3"/>
                </a:solidFill>
                <a:latin typeface="Arial" panose="020B0604020202020204" pitchFamily="34" charset="0"/>
                <a:cs typeface="Arial" panose="020B0604020202020204" pitchFamily="34" charset="0"/>
              </a:rPr>
              <a:t>77</a:t>
            </a:r>
            <a:endParaRPr lang="fr-FR" sz="1200">
              <a:solidFill>
                <a:schemeClr val="accent3"/>
              </a:solidFill>
              <a:latin typeface="Arial" panose="020B0604020202020204" pitchFamily="34" charset="0"/>
              <a:cs typeface="Arial" panose="020B0604020202020204" pitchFamily="34" charset="0"/>
            </a:endParaRPr>
          </a:p>
        </p:txBody>
      </p:sp>
      <p:sp>
        <p:nvSpPr>
          <p:cNvPr id="27" name="TextBox 26"/>
          <p:cNvSpPr txBox="1"/>
          <p:nvPr/>
        </p:nvSpPr>
        <p:spPr>
          <a:xfrm>
            <a:off x="1953662" y="4709028"/>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2"/>
                </a:solidFill>
                <a:latin typeface="Arial" panose="020B0604020202020204" pitchFamily="34" charset="0"/>
                <a:cs typeface="Arial" panose="020B0604020202020204" pitchFamily="34" charset="0"/>
              </a:rPr>
              <a:t>71</a:t>
            </a:r>
          </a:p>
          <a:p>
            <a:pPr algn="ctr"/>
            <a:r>
              <a:rPr lang="fr-FR" sz="1200" smtClean="0">
                <a:solidFill>
                  <a:schemeClr val="accent3"/>
                </a:solidFill>
                <a:latin typeface="Arial" panose="020B0604020202020204" pitchFamily="34" charset="0"/>
                <a:cs typeface="Arial" panose="020B0604020202020204" pitchFamily="34" charset="0"/>
              </a:rPr>
              <a:t>74</a:t>
            </a:r>
            <a:endParaRPr lang="fr-FR" sz="1200">
              <a:solidFill>
                <a:schemeClr val="accent3"/>
              </a:solidFill>
              <a:latin typeface="Arial" panose="020B0604020202020204" pitchFamily="34" charset="0"/>
              <a:cs typeface="Arial" panose="020B0604020202020204" pitchFamily="34" charset="0"/>
            </a:endParaRPr>
          </a:p>
        </p:txBody>
      </p:sp>
      <p:sp>
        <p:nvSpPr>
          <p:cNvPr id="28" name="TextBox 27"/>
          <p:cNvSpPr txBox="1"/>
          <p:nvPr/>
        </p:nvSpPr>
        <p:spPr>
          <a:xfrm>
            <a:off x="3916144" y="4709028"/>
            <a:ext cx="184666" cy="276999"/>
          </a:xfrm>
          <a:prstGeom prst="rect">
            <a:avLst/>
          </a:prstGeom>
          <a:noFill/>
        </p:spPr>
        <p:txBody>
          <a:bodyPr wrap="none" rtlCol="0" anchor="t" anchorCtr="0">
            <a:spAutoFit/>
          </a:bodyPr>
          <a:lstStyle/>
          <a:p>
            <a:pPr algn="ctr"/>
            <a:endParaRPr lang="fr-FR" sz="1200">
              <a:solidFill>
                <a:srgbClr val="000000"/>
              </a:solidFill>
              <a:latin typeface="Arial" panose="020B0604020202020204" pitchFamily="34" charset="0"/>
              <a:cs typeface="Arial" panose="020B0604020202020204" pitchFamily="34" charset="0"/>
            </a:endParaRPr>
          </a:p>
        </p:txBody>
      </p:sp>
      <p:sp>
        <p:nvSpPr>
          <p:cNvPr id="29" name="TextBox 28"/>
          <p:cNvSpPr txBox="1"/>
          <p:nvPr/>
        </p:nvSpPr>
        <p:spPr>
          <a:xfrm>
            <a:off x="2687564" y="4709028"/>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4</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2"/>
                </a:solidFill>
                <a:latin typeface="Arial" panose="020B0604020202020204" pitchFamily="34" charset="0"/>
                <a:cs typeface="Arial" panose="020B0604020202020204" pitchFamily="34" charset="0"/>
              </a:rPr>
              <a:t>68</a:t>
            </a:r>
          </a:p>
          <a:p>
            <a:pPr algn="ctr"/>
            <a:r>
              <a:rPr lang="fr-FR" sz="1200" smtClean="0">
                <a:solidFill>
                  <a:schemeClr val="accent3"/>
                </a:solidFill>
                <a:latin typeface="Arial" panose="020B0604020202020204" pitchFamily="34" charset="0"/>
                <a:cs typeface="Arial" panose="020B0604020202020204" pitchFamily="34" charset="0"/>
              </a:rPr>
              <a:t>71</a:t>
            </a:r>
            <a:endParaRPr lang="fr-FR" sz="1200">
              <a:solidFill>
                <a:schemeClr val="accent3"/>
              </a:solidFill>
              <a:latin typeface="Arial" panose="020B0604020202020204" pitchFamily="34" charset="0"/>
              <a:cs typeface="Arial" panose="020B0604020202020204" pitchFamily="34" charset="0"/>
            </a:endParaRPr>
          </a:p>
        </p:txBody>
      </p:sp>
      <p:sp>
        <p:nvSpPr>
          <p:cNvPr id="30" name="TextBox 29"/>
          <p:cNvSpPr txBox="1"/>
          <p:nvPr/>
        </p:nvSpPr>
        <p:spPr>
          <a:xfrm>
            <a:off x="3459017" y="4709028"/>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6</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2"/>
                </a:solidFill>
                <a:latin typeface="Arial" panose="020B0604020202020204" pitchFamily="34" charset="0"/>
                <a:cs typeface="Arial" panose="020B0604020202020204" pitchFamily="34" charset="0"/>
              </a:rPr>
              <a:t>62</a:t>
            </a:r>
          </a:p>
          <a:p>
            <a:pPr algn="ctr"/>
            <a:r>
              <a:rPr lang="fr-FR" sz="1200" smtClean="0">
                <a:solidFill>
                  <a:schemeClr val="accent3"/>
                </a:solidFill>
                <a:latin typeface="Arial" panose="020B0604020202020204" pitchFamily="34" charset="0"/>
                <a:cs typeface="Arial" panose="020B0604020202020204" pitchFamily="34" charset="0"/>
              </a:rPr>
              <a:t>64</a:t>
            </a:r>
            <a:endParaRPr lang="fr-FR" sz="1200">
              <a:solidFill>
                <a:schemeClr val="accent3"/>
              </a:solidFill>
              <a:latin typeface="Arial" panose="020B0604020202020204" pitchFamily="34" charset="0"/>
              <a:cs typeface="Arial" panose="020B0604020202020204" pitchFamily="34" charset="0"/>
            </a:endParaRPr>
          </a:p>
        </p:txBody>
      </p:sp>
      <p:sp>
        <p:nvSpPr>
          <p:cNvPr id="31" name="TextBox 30"/>
          <p:cNvSpPr txBox="1"/>
          <p:nvPr/>
        </p:nvSpPr>
        <p:spPr>
          <a:xfrm>
            <a:off x="670348" y="4893694"/>
            <a:ext cx="535122" cy="646331"/>
          </a:xfrm>
          <a:prstGeom prst="rect">
            <a:avLst/>
          </a:prstGeom>
          <a:noFill/>
        </p:spPr>
        <p:txBody>
          <a:bodyPr wrap="none" rtlCol="0">
            <a:spAutoFit/>
          </a:bodyPr>
          <a:lstStyle/>
          <a:p>
            <a:pPr algn="r"/>
            <a:r>
              <a:rPr lang="fr-FR" sz="1200" dirty="0" smtClean="0"/>
              <a:t>N</a:t>
            </a:r>
          </a:p>
          <a:p>
            <a:pPr algn="r"/>
            <a:r>
              <a:rPr lang="fr-FR" sz="1200" dirty="0" smtClean="0">
                <a:solidFill>
                  <a:schemeClr val="accent2"/>
                </a:solidFill>
              </a:rPr>
              <a:t>C-B</a:t>
            </a:r>
          </a:p>
          <a:p>
            <a:pPr algn="r"/>
            <a:r>
              <a:rPr lang="fr-FR" sz="1200" dirty="0" smtClean="0">
                <a:solidFill>
                  <a:schemeClr val="accent3"/>
                </a:solidFill>
              </a:rPr>
              <a:t>TT-B</a:t>
            </a:r>
            <a:endParaRPr lang="fr-FR" sz="1200" dirty="0">
              <a:solidFill>
                <a:schemeClr val="accent3"/>
              </a:solidFill>
            </a:endParaRPr>
          </a:p>
        </p:txBody>
      </p:sp>
      <p:sp>
        <p:nvSpPr>
          <p:cNvPr id="32" name="Line 14"/>
          <p:cNvSpPr>
            <a:spLocks noChangeShapeType="1"/>
          </p:cNvSpPr>
          <p:nvPr/>
        </p:nvSpPr>
        <p:spPr bwMode="auto">
          <a:xfrm>
            <a:off x="4399906"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3" name="TextBox 32"/>
          <p:cNvSpPr txBox="1"/>
          <p:nvPr/>
        </p:nvSpPr>
        <p:spPr>
          <a:xfrm>
            <a:off x="4220037" y="4709028"/>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8</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2"/>
                </a:solidFill>
                <a:latin typeface="Arial" panose="020B0604020202020204" pitchFamily="34" charset="0"/>
                <a:cs typeface="Arial" panose="020B0604020202020204" pitchFamily="34" charset="0"/>
              </a:rPr>
              <a:t>56</a:t>
            </a:r>
          </a:p>
          <a:p>
            <a:pPr algn="ctr"/>
            <a:r>
              <a:rPr lang="fr-FR" sz="1200" smtClean="0">
                <a:solidFill>
                  <a:schemeClr val="accent3"/>
                </a:solidFill>
                <a:latin typeface="Arial" panose="020B0604020202020204" pitchFamily="34" charset="0"/>
                <a:cs typeface="Arial" panose="020B0604020202020204" pitchFamily="34" charset="0"/>
              </a:rPr>
              <a:t>61</a:t>
            </a:r>
            <a:endParaRPr lang="fr-FR" sz="1200">
              <a:solidFill>
                <a:schemeClr val="accent3"/>
              </a:solidFill>
              <a:latin typeface="Arial" panose="020B0604020202020204" pitchFamily="34" charset="0"/>
              <a:cs typeface="Arial" panose="020B0604020202020204" pitchFamily="34" charset="0"/>
            </a:endParaRPr>
          </a:p>
        </p:txBody>
      </p:sp>
      <p:sp>
        <p:nvSpPr>
          <p:cNvPr id="34" name="Line 14"/>
          <p:cNvSpPr>
            <a:spLocks noChangeShapeType="1"/>
          </p:cNvSpPr>
          <p:nvPr/>
        </p:nvSpPr>
        <p:spPr bwMode="auto">
          <a:xfrm>
            <a:off x="5165865"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5" name="TextBox 34"/>
          <p:cNvSpPr txBox="1"/>
          <p:nvPr/>
        </p:nvSpPr>
        <p:spPr>
          <a:xfrm>
            <a:off x="4985996" y="4709028"/>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10</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2"/>
                </a:solidFill>
                <a:latin typeface="Arial" panose="020B0604020202020204" pitchFamily="34" charset="0"/>
                <a:cs typeface="Arial" panose="020B0604020202020204" pitchFamily="34" charset="0"/>
              </a:rPr>
              <a:t>50</a:t>
            </a:r>
          </a:p>
          <a:p>
            <a:pPr algn="ctr"/>
            <a:r>
              <a:rPr lang="fr-FR" sz="1200" smtClean="0">
                <a:solidFill>
                  <a:schemeClr val="accent3"/>
                </a:solidFill>
                <a:latin typeface="Arial" panose="020B0604020202020204" pitchFamily="34" charset="0"/>
                <a:cs typeface="Arial" panose="020B0604020202020204" pitchFamily="34" charset="0"/>
              </a:rPr>
              <a:t>56</a:t>
            </a:r>
            <a:endParaRPr lang="fr-FR" sz="1200">
              <a:solidFill>
                <a:schemeClr val="accent3"/>
              </a:solidFill>
              <a:latin typeface="Arial" panose="020B0604020202020204" pitchFamily="34" charset="0"/>
              <a:cs typeface="Arial" panose="020B0604020202020204" pitchFamily="34" charset="0"/>
            </a:endParaRPr>
          </a:p>
        </p:txBody>
      </p:sp>
      <p:sp>
        <p:nvSpPr>
          <p:cNvPr id="36" name="Line 17"/>
          <p:cNvSpPr>
            <a:spLocks noChangeShapeType="1"/>
          </p:cNvSpPr>
          <p:nvPr/>
        </p:nvSpPr>
        <p:spPr bwMode="auto">
          <a:xfrm>
            <a:off x="6724640"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7" name="TextBox 36"/>
          <p:cNvSpPr txBox="1"/>
          <p:nvPr/>
        </p:nvSpPr>
        <p:spPr>
          <a:xfrm>
            <a:off x="6552874" y="4709028"/>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14</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2"/>
                </a:solidFill>
                <a:latin typeface="Arial" panose="020B0604020202020204" pitchFamily="34" charset="0"/>
                <a:cs typeface="Arial" panose="020B0604020202020204" pitchFamily="34" charset="0"/>
              </a:rPr>
              <a:t>14</a:t>
            </a:r>
          </a:p>
          <a:p>
            <a:pPr algn="ctr"/>
            <a:r>
              <a:rPr lang="fr-FR" sz="1200" smtClean="0">
                <a:solidFill>
                  <a:schemeClr val="accent3"/>
                </a:solidFill>
                <a:latin typeface="Arial" panose="020B0604020202020204" pitchFamily="34" charset="0"/>
                <a:cs typeface="Arial" panose="020B0604020202020204" pitchFamily="34" charset="0"/>
              </a:rPr>
              <a:t>18</a:t>
            </a:r>
            <a:endParaRPr lang="fr-FR" sz="1200">
              <a:solidFill>
                <a:schemeClr val="accent3"/>
              </a:solidFill>
              <a:latin typeface="Arial" panose="020B0604020202020204" pitchFamily="34" charset="0"/>
              <a:cs typeface="Arial" panose="020B0604020202020204" pitchFamily="34" charset="0"/>
            </a:endParaRPr>
          </a:p>
        </p:txBody>
      </p:sp>
      <p:sp>
        <p:nvSpPr>
          <p:cNvPr id="38" name="Line 14"/>
          <p:cNvSpPr>
            <a:spLocks noChangeShapeType="1"/>
          </p:cNvSpPr>
          <p:nvPr/>
        </p:nvSpPr>
        <p:spPr bwMode="auto">
          <a:xfrm>
            <a:off x="5954129"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9" name="TextBox 38"/>
          <p:cNvSpPr txBox="1"/>
          <p:nvPr/>
        </p:nvSpPr>
        <p:spPr>
          <a:xfrm>
            <a:off x="5774262" y="4709028"/>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12</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2"/>
                </a:solidFill>
                <a:latin typeface="Arial" panose="020B0604020202020204" pitchFamily="34" charset="0"/>
                <a:cs typeface="Arial" panose="020B0604020202020204" pitchFamily="34" charset="0"/>
              </a:rPr>
              <a:t>35</a:t>
            </a:r>
          </a:p>
          <a:p>
            <a:pPr algn="ctr"/>
            <a:r>
              <a:rPr lang="fr-FR" sz="1200" smtClean="0">
                <a:solidFill>
                  <a:schemeClr val="accent3"/>
                </a:solidFill>
                <a:latin typeface="Arial" panose="020B0604020202020204" pitchFamily="34" charset="0"/>
                <a:cs typeface="Arial" panose="020B0604020202020204" pitchFamily="34" charset="0"/>
              </a:rPr>
              <a:t>34</a:t>
            </a:r>
            <a:endParaRPr lang="fr-FR" sz="1200">
              <a:solidFill>
                <a:schemeClr val="accent3"/>
              </a:solidFill>
              <a:latin typeface="Arial" panose="020B0604020202020204" pitchFamily="34" charset="0"/>
              <a:cs typeface="Arial" panose="020B0604020202020204" pitchFamily="34" charset="0"/>
            </a:endParaRPr>
          </a:p>
        </p:txBody>
      </p:sp>
      <p:sp>
        <p:nvSpPr>
          <p:cNvPr id="40" name="Line 17"/>
          <p:cNvSpPr>
            <a:spLocks noChangeShapeType="1"/>
          </p:cNvSpPr>
          <p:nvPr/>
        </p:nvSpPr>
        <p:spPr bwMode="auto">
          <a:xfrm>
            <a:off x="8274235"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41" name="TextBox 40"/>
          <p:cNvSpPr txBox="1"/>
          <p:nvPr/>
        </p:nvSpPr>
        <p:spPr>
          <a:xfrm>
            <a:off x="8102470" y="4709028"/>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18</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2"/>
                </a:solidFill>
                <a:latin typeface="Arial" panose="020B0604020202020204" pitchFamily="34" charset="0"/>
                <a:cs typeface="Arial" panose="020B0604020202020204" pitchFamily="34" charset="0"/>
              </a:rPr>
              <a:t>0</a:t>
            </a:r>
          </a:p>
          <a:p>
            <a:pPr algn="ctr"/>
            <a:r>
              <a:rPr lang="fr-FR" sz="1200" smtClean="0">
                <a:solidFill>
                  <a:schemeClr val="accent3"/>
                </a:solidFill>
                <a:latin typeface="Arial" panose="020B0604020202020204" pitchFamily="34" charset="0"/>
                <a:cs typeface="Arial" panose="020B0604020202020204" pitchFamily="34" charset="0"/>
              </a:rPr>
              <a:t>4</a:t>
            </a:r>
            <a:endParaRPr lang="fr-FR" sz="1200">
              <a:solidFill>
                <a:schemeClr val="accent3"/>
              </a:solidFill>
              <a:latin typeface="Arial" panose="020B0604020202020204" pitchFamily="34" charset="0"/>
              <a:cs typeface="Arial" panose="020B0604020202020204" pitchFamily="34" charset="0"/>
            </a:endParaRPr>
          </a:p>
        </p:txBody>
      </p:sp>
      <p:sp>
        <p:nvSpPr>
          <p:cNvPr id="42" name="Line 14"/>
          <p:cNvSpPr>
            <a:spLocks noChangeShapeType="1"/>
          </p:cNvSpPr>
          <p:nvPr/>
        </p:nvSpPr>
        <p:spPr bwMode="auto">
          <a:xfrm>
            <a:off x="7503741"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43" name="TextBox 42"/>
          <p:cNvSpPr txBox="1"/>
          <p:nvPr/>
        </p:nvSpPr>
        <p:spPr>
          <a:xfrm>
            <a:off x="7323872" y="4709028"/>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16</a:t>
            </a:r>
          </a:p>
          <a:p>
            <a:pPr algn="ctr"/>
            <a:endParaRPr lang="fr-FR" sz="1200" smtClean="0">
              <a:solidFill>
                <a:srgbClr val="000000"/>
              </a:solidFill>
              <a:latin typeface="Arial" panose="020B0604020202020204" pitchFamily="34" charset="0"/>
              <a:cs typeface="Arial" panose="020B0604020202020204" pitchFamily="34" charset="0"/>
            </a:endParaRPr>
          </a:p>
          <a:p>
            <a:pPr algn="ctr"/>
            <a:r>
              <a:rPr lang="fr-FR" sz="1200" smtClean="0">
                <a:solidFill>
                  <a:schemeClr val="accent2"/>
                </a:solidFill>
                <a:latin typeface="Arial" panose="020B0604020202020204" pitchFamily="34" charset="0"/>
                <a:cs typeface="Arial" panose="020B0604020202020204" pitchFamily="34" charset="0"/>
              </a:rPr>
              <a:t>7</a:t>
            </a:r>
          </a:p>
          <a:p>
            <a:pPr algn="ctr"/>
            <a:r>
              <a:rPr lang="fr-FR" sz="1200" smtClean="0">
                <a:solidFill>
                  <a:schemeClr val="accent3"/>
                </a:solidFill>
                <a:latin typeface="Arial" panose="020B0604020202020204" pitchFamily="34" charset="0"/>
                <a:cs typeface="Arial" panose="020B0604020202020204" pitchFamily="34" charset="0"/>
              </a:rPr>
              <a:t>6</a:t>
            </a:r>
            <a:endParaRPr lang="fr-FR" sz="1200">
              <a:solidFill>
                <a:schemeClr val="accent3"/>
              </a:solidFill>
              <a:latin typeface="Arial" panose="020B0604020202020204" pitchFamily="34" charset="0"/>
              <a:cs typeface="Arial" panose="020B0604020202020204" pitchFamily="34" charset="0"/>
            </a:endParaRPr>
          </a:p>
        </p:txBody>
      </p:sp>
      <p:sp>
        <p:nvSpPr>
          <p:cNvPr id="44" name="TextBox 43"/>
          <p:cNvSpPr txBox="1"/>
          <p:nvPr/>
        </p:nvSpPr>
        <p:spPr>
          <a:xfrm>
            <a:off x="5492916" y="2015983"/>
            <a:ext cx="2509784" cy="307777"/>
          </a:xfrm>
          <a:prstGeom prst="rect">
            <a:avLst/>
          </a:prstGeom>
          <a:noFill/>
        </p:spPr>
        <p:txBody>
          <a:bodyPr wrap="none" rtlCol="0">
            <a:spAutoFit/>
          </a:bodyPr>
          <a:lstStyle/>
          <a:p>
            <a:r>
              <a:rPr lang="fr-FR" sz="1400" dirty="0" smtClean="0"/>
              <a:t>HR 0,56 (IC95% 0,32 - </a:t>
            </a:r>
            <a:r>
              <a:rPr lang="fr-FR" sz="1400" dirty="0" smtClean="0">
                <a:cs typeface="Arial"/>
              </a:rPr>
              <a:t>0,98)</a:t>
            </a:r>
            <a:endParaRPr lang="fr-FR" sz="1400" dirty="0"/>
          </a:p>
        </p:txBody>
      </p:sp>
      <p:cxnSp>
        <p:nvCxnSpPr>
          <p:cNvPr id="45" name="Straight Connector 44"/>
          <p:cNvCxnSpPr/>
          <p:nvPr/>
        </p:nvCxnSpPr>
        <p:spPr>
          <a:xfrm>
            <a:off x="1531304" y="4403948"/>
            <a:ext cx="46638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531304" y="4071211"/>
            <a:ext cx="46638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010857" y="3917323"/>
            <a:ext cx="4772924" cy="307777"/>
          </a:xfrm>
          <a:prstGeom prst="rect">
            <a:avLst/>
          </a:prstGeom>
          <a:noFill/>
        </p:spPr>
        <p:txBody>
          <a:bodyPr wrap="none" rtlCol="0">
            <a:spAutoFit/>
          </a:bodyPr>
          <a:lstStyle/>
          <a:p>
            <a:r>
              <a:rPr lang="fr-FR" sz="1400" dirty="0" smtClean="0">
                <a:solidFill>
                  <a:schemeClr val="accent3"/>
                </a:solidFill>
              </a:rPr>
              <a:t>Trifluridine/tipiracil + bevacizumab (TT-B; 22 évènements)</a:t>
            </a:r>
            <a:endParaRPr lang="fr-FR" sz="1400" dirty="0">
              <a:solidFill>
                <a:schemeClr val="accent3"/>
              </a:solidFill>
            </a:endParaRPr>
          </a:p>
        </p:txBody>
      </p:sp>
      <p:sp>
        <p:nvSpPr>
          <p:cNvPr id="48" name="TextBox 47"/>
          <p:cNvSpPr txBox="1"/>
          <p:nvPr/>
        </p:nvSpPr>
        <p:spPr>
          <a:xfrm>
            <a:off x="2010857" y="4250060"/>
            <a:ext cx="4261315" cy="307777"/>
          </a:xfrm>
          <a:prstGeom prst="rect">
            <a:avLst/>
          </a:prstGeom>
          <a:noFill/>
        </p:spPr>
        <p:txBody>
          <a:bodyPr wrap="none" rtlCol="0">
            <a:spAutoFit/>
          </a:bodyPr>
          <a:lstStyle/>
          <a:p>
            <a:r>
              <a:rPr lang="fr-FR" sz="1400" dirty="0" smtClean="0">
                <a:solidFill>
                  <a:schemeClr val="accent2"/>
                </a:solidFill>
              </a:rPr>
              <a:t>capécitabine + bevacizumab (C-B; 33 évènements)</a:t>
            </a:r>
            <a:endParaRPr lang="fr-FR" sz="1400" dirty="0">
              <a:solidFill>
                <a:schemeClr val="accent2"/>
              </a:solidFill>
            </a:endParaRPr>
          </a:p>
        </p:txBody>
      </p:sp>
      <p:sp>
        <p:nvSpPr>
          <p:cNvPr id="49" name="TextBox 48"/>
          <p:cNvSpPr txBox="1"/>
          <p:nvPr/>
        </p:nvSpPr>
        <p:spPr>
          <a:xfrm>
            <a:off x="5267828" y="2668285"/>
            <a:ext cx="1671539" cy="307777"/>
          </a:xfrm>
          <a:prstGeom prst="rect">
            <a:avLst/>
          </a:prstGeom>
          <a:noFill/>
        </p:spPr>
        <p:txBody>
          <a:bodyPr wrap="none" rtlCol="0">
            <a:spAutoFit/>
          </a:bodyPr>
          <a:lstStyle/>
          <a:p>
            <a:r>
              <a:rPr lang="fr-FR" sz="1400" dirty="0" smtClean="0"/>
              <a:t>18,00 (15,18 - ND)</a:t>
            </a:r>
            <a:endParaRPr lang="fr-FR" sz="1400" dirty="0"/>
          </a:p>
        </p:txBody>
      </p:sp>
      <p:sp>
        <p:nvSpPr>
          <p:cNvPr id="50" name="TextBox 49"/>
          <p:cNvSpPr txBox="1"/>
          <p:nvPr/>
        </p:nvSpPr>
        <p:spPr>
          <a:xfrm>
            <a:off x="4445388" y="3204025"/>
            <a:ext cx="1671539" cy="307777"/>
          </a:xfrm>
          <a:prstGeom prst="rect">
            <a:avLst/>
          </a:prstGeom>
          <a:noFill/>
        </p:spPr>
        <p:txBody>
          <a:bodyPr wrap="none" rtlCol="0">
            <a:spAutoFit/>
          </a:bodyPr>
          <a:lstStyle/>
          <a:p>
            <a:r>
              <a:rPr lang="fr-FR" sz="1400" dirty="0" smtClean="0"/>
              <a:t>16,16 (12,52 - ND)</a:t>
            </a:r>
            <a:endParaRPr lang="fr-FR" sz="1400" dirty="0"/>
          </a:p>
        </p:txBody>
      </p:sp>
      <p:cxnSp>
        <p:nvCxnSpPr>
          <p:cNvPr id="51" name="Straight Arrow Connector 50"/>
          <p:cNvCxnSpPr/>
          <p:nvPr/>
        </p:nvCxnSpPr>
        <p:spPr>
          <a:xfrm>
            <a:off x="7522402" y="4374694"/>
            <a:ext cx="636053" cy="0"/>
          </a:xfrm>
          <a:prstGeom prst="straightConnector1">
            <a:avLst/>
          </a:prstGeom>
          <a:ln w="19050">
            <a:solidFill>
              <a:srgbClr val="080808"/>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8182479" y="3636071"/>
            <a:ext cx="1" cy="1023706"/>
          </a:xfrm>
          <a:prstGeom prst="line">
            <a:avLst/>
          </a:prstGeom>
          <a:ln w="25400">
            <a:solidFill>
              <a:srgbClr val="080808"/>
            </a:solidFill>
            <a:prstDash val="sysDash"/>
          </a:ln>
        </p:spPr>
        <p:style>
          <a:lnRef idx="1">
            <a:schemeClr val="accent1"/>
          </a:lnRef>
          <a:fillRef idx="0">
            <a:schemeClr val="accent1"/>
          </a:fillRef>
          <a:effectRef idx="0">
            <a:schemeClr val="accent1"/>
          </a:effectRef>
          <a:fontRef idx="minor">
            <a:schemeClr val="tx1"/>
          </a:fontRef>
        </p:style>
      </p:cxnSp>
      <p:sp>
        <p:nvSpPr>
          <p:cNvPr id="53" name="Freeform 2"/>
          <p:cNvSpPr>
            <a:spLocks/>
          </p:cNvSpPr>
          <p:nvPr/>
        </p:nvSpPr>
        <p:spPr bwMode="auto">
          <a:xfrm>
            <a:off x="1402091" y="2467133"/>
            <a:ext cx="7128000" cy="1188000"/>
          </a:xfrm>
          <a:custGeom>
            <a:avLst/>
            <a:gdLst>
              <a:gd name="T0" fmla="*/ 556 w 556"/>
              <a:gd name="T1" fmla="*/ 98 h 98"/>
              <a:gd name="T2" fmla="*/ 527 w 556"/>
              <a:gd name="T3" fmla="*/ 98 h 98"/>
              <a:gd name="T4" fmla="*/ 527 w 556"/>
              <a:gd name="T5" fmla="*/ 70 h 98"/>
              <a:gd name="T6" fmla="*/ 442 w 556"/>
              <a:gd name="T7" fmla="*/ 70 h 98"/>
              <a:gd name="T8" fmla="*/ 442 w 556"/>
              <a:gd name="T9" fmla="*/ 56 h 98"/>
              <a:gd name="T10" fmla="*/ 397 w 556"/>
              <a:gd name="T11" fmla="*/ 56 h 98"/>
              <a:gd name="T12" fmla="*/ 397 w 556"/>
              <a:gd name="T13" fmla="*/ 48 h 98"/>
              <a:gd name="T14" fmla="*/ 372 w 556"/>
              <a:gd name="T15" fmla="*/ 48 h 98"/>
              <a:gd name="T16" fmla="*/ 372 w 556"/>
              <a:gd name="T17" fmla="*/ 43 h 98"/>
              <a:gd name="T18" fmla="*/ 309 w 556"/>
              <a:gd name="T19" fmla="*/ 43 h 98"/>
              <a:gd name="T20" fmla="*/ 309 w 556"/>
              <a:gd name="T21" fmla="*/ 40 h 98"/>
              <a:gd name="T22" fmla="*/ 294 w 556"/>
              <a:gd name="T23" fmla="*/ 40 h 98"/>
              <a:gd name="T24" fmla="*/ 294 w 556"/>
              <a:gd name="T25" fmla="*/ 38 h 98"/>
              <a:gd name="T26" fmla="*/ 274 w 556"/>
              <a:gd name="T27" fmla="*/ 38 h 98"/>
              <a:gd name="T28" fmla="*/ 274 w 556"/>
              <a:gd name="T29" fmla="*/ 35 h 98"/>
              <a:gd name="T30" fmla="*/ 252 w 556"/>
              <a:gd name="T31" fmla="*/ 35 h 98"/>
              <a:gd name="T32" fmla="*/ 252 w 556"/>
              <a:gd name="T33" fmla="*/ 32 h 98"/>
              <a:gd name="T34" fmla="*/ 222 w 556"/>
              <a:gd name="T35" fmla="*/ 32 h 98"/>
              <a:gd name="T36" fmla="*/ 222 w 556"/>
              <a:gd name="T37" fmla="*/ 30 h 98"/>
              <a:gd name="T38" fmla="*/ 219 w 556"/>
              <a:gd name="T39" fmla="*/ 30 h 98"/>
              <a:gd name="T40" fmla="*/ 219 w 556"/>
              <a:gd name="T41" fmla="*/ 27 h 98"/>
              <a:gd name="T42" fmla="*/ 184 w 556"/>
              <a:gd name="T43" fmla="*/ 27 h 98"/>
              <a:gd name="T44" fmla="*/ 184 w 556"/>
              <a:gd name="T45" fmla="*/ 25 h 98"/>
              <a:gd name="T46" fmla="*/ 168 w 556"/>
              <a:gd name="T47" fmla="*/ 25 h 98"/>
              <a:gd name="T48" fmla="*/ 168 w 556"/>
              <a:gd name="T49" fmla="*/ 22 h 98"/>
              <a:gd name="T50" fmla="*/ 151 w 556"/>
              <a:gd name="T51" fmla="*/ 22 h 98"/>
              <a:gd name="T52" fmla="*/ 151 w 556"/>
              <a:gd name="T53" fmla="*/ 20 h 98"/>
              <a:gd name="T54" fmla="*/ 135 w 556"/>
              <a:gd name="T55" fmla="*/ 20 h 98"/>
              <a:gd name="T56" fmla="*/ 135 w 556"/>
              <a:gd name="T57" fmla="*/ 17 h 98"/>
              <a:gd name="T58" fmla="*/ 133 w 556"/>
              <a:gd name="T59" fmla="*/ 17 h 98"/>
              <a:gd name="T60" fmla="*/ 133 w 556"/>
              <a:gd name="T61" fmla="*/ 15 h 98"/>
              <a:gd name="T62" fmla="*/ 125 w 556"/>
              <a:gd name="T63" fmla="*/ 15 h 98"/>
              <a:gd name="T64" fmla="*/ 125 w 556"/>
              <a:gd name="T65" fmla="*/ 12 h 98"/>
              <a:gd name="T66" fmla="*/ 86 w 556"/>
              <a:gd name="T67" fmla="*/ 12 h 98"/>
              <a:gd name="T68" fmla="*/ 86 w 556"/>
              <a:gd name="T69" fmla="*/ 10 h 98"/>
              <a:gd name="T70" fmla="*/ 82 w 556"/>
              <a:gd name="T71" fmla="*/ 10 h 98"/>
              <a:gd name="T72" fmla="*/ 82 w 556"/>
              <a:gd name="T73" fmla="*/ 8 h 98"/>
              <a:gd name="T74" fmla="*/ 66 w 556"/>
              <a:gd name="T75" fmla="*/ 8 h 98"/>
              <a:gd name="T76" fmla="*/ 66 w 556"/>
              <a:gd name="T77" fmla="*/ 5 h 98"/>
              <a:gd name="T78" fmla="*/ 54 w 556"/>
              <a:gd name="T79" fmla="*/ 5 h 98"/>
              <a:gd name="T80" fmla="*/ 54 w 556"/>
              <a:gd name="T81" fmla="*/ 3 h 98"/>
              <a:gd name="T82" fmla="*/ 47 w 556"/>
              <a:gd name="T83" fmla="*/ 3 h 98"/>
              <a:gd name="T84" fmla="*/ 47 w 556"/>
              <a:gd name="T85" fmla="*/ 0 h 98"/>
              <a:gd name="T86" fmla="*/ 0 w 556"/>
              <a:gd name="T8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6" h="98">
                <a:moveTo>
                  <a:pt x="556" y="98"/>
                </a:moveTo>
                <a:lnTo>
                  <a:pt x="527" y="98"/>
                </a:lnTo>
                <a:lnTo>
                  <a:pt x="527" y="70"/>
                </a:lnTo>
                <a:lnTo>
                  <a:pt x="442" y="70"/>
                </a:lnTo>
                <a:lnTo>
                  <a:pt x="442" y="56"/>
                </a:lnTo>
                <a:lnTo>
                  <a:pt x="397" y="56"/>
                </a:lnTo>
                <a:lnTo>
                  <a:pt x="397" y="48"/>
                </a:lnTo>
                <a:lnTo>
                  <a:pt x="372" y="48"/>
                </a:lnTo>
                <a:lnTo>
                  <a:pt x="372" y="43"/>
                </a:lnTo>
                <a:lnTo>
                  <a:pt x="309" y="43"/>
                </a:lnTo>
                <a:lnTo>
                  <a:pt x="309" y="40"/>
                </a:lnTo>
                <a:lnTo>
                  <a:pt x="294" y="40"/>
                </a:lnTo>
                <a:lnTo>
                  <a:pt x="294" y="38"/>
                </a:lnTo>
                <a:lnTo>
                  <a:pt x="274" y="38"/>
                </a:lnTo>
                <a:lnTo>
                  <a:pt x="274" y="35"/>
                </a:lnTo>
                <a:lnTo>
                  <a:pt x="252" y="35"/>
                </a:lnTo>
                <a:lnTo>
                  <a:pt x="252" y="32"/>
                </a:lnTo>
                <a:lnTo>
                  <a:pt x="222" y="32"/>
                </a:lnTo>
                <a:lnTo>
                  <a:pt x="222" y="30"/>
                </a:lnTo>
                <a:lnTo>
                  <a:pt x="219" y="30"/>
                </a:lnTo>
                <a:lnTo>
                  <a:pt x="219" y="27"/>
                </a:lnTo>
                <a:lnTo>
                  <a:pt x="184" y="27"/>
                </a:lnTo>
                <a:lnTo>
                  <a:pt x="184" y="25"/>
                </a:lnTo>
                <a:lnTo>
                  <a:pt x="168" y="25"/>
                </a:lnTo>
                <a:lnTo>
                  <a:pt x="168" y="22"/>
                </a:lnTo>
                <a:lnTo>
                  <a:pt x="151" y="22"/>
                </a:lnTo>
                <a:lnTo>
                  <a:pt x="151" y="20"/>
                </a:lnTo>
                <a:lnTo>
                  <a:pt x="135" y="20"/>
                </a:lnTo>
                <a:lnTo>
                  <a:pt x="135" y="17"/>
                </a:lnTo>
                <a:lnTo>
                  <a:pt x="133" y="17"/>
                </a:lnTo>
                <a:lnTo>
                  <a:pt x="133" y="15"/>
                </a:lnTo>
                <a:lnTo>
                  <a:pt x="125" y="15"/>
                </a:lnTo>
                <a:lnTo>
                  <a:pt x="125" y="12"/>
                </a:lnTo>
                <a:lnTo>
                  <a:pt x="86" y="12"/>
                </a:lnTo>
                <a:lnTo>
                  <a:pt x="86" y="10"/>
                </a:lnTo>
                <a:lnTo>
                  <a:pt x="82" y="10"/>
                </a:lnTo>
                <a:lnTo>
                  <a:pt x="82" y="8"/>
                </a:lnTo>
                <a:lnTo>
                  <a:pt x="66" y="8"/>
                </a:lnTo>
                <a:lnTo>
                  <a:pt x="66" y="5"/>
                </a:lnTo>
                <a:lnTo>
                  <a:pt x="54" y="5"/>
                </a:lnTo>
                <a:lnTo>
                  <a:pt x="54" y="3"/>
                </a:lnTo>
                <a:lnTo>
                  <a:pt x="47" y="3"/>
                </a:lnTo>
                <a:lnTo>
                  <a:pt x="47"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4" name="Freeform 3"/>
          <p:cNvSpPr>
            <a:spLocks/>
          </p:cNvSpPr>
          <p:nvPr/>
        </p:nvSpPr>
        <p:spPr bwMode="auto">
          <a:xfrm>
            <a:off x="1402090" y="2467132"/>
            <a:ext cx="6700379" cy="1728713"/>
          </a:xfrm>
          <a:custGeom>
            <a:avLst/>
            <a:gdLst>
              <a:gd name="T0" fmla="*/ 518 w 522"/>
              <a:gd name="T1" fmla="*/ 142 h 142"/>
              <a:gd name="T2" fmla="*/ 472 w 522"/>
              <a:gd name="T3" fmla="*/ 103 h 142"/>
              <a:gd name="T4" fmla="*/ 406 w 522"/>
              <a:gd name="T5" fmla="*/ 90 h 142"/>
              <a:gd name="T6" fmla="*/ 383 w 522"/>
              <a:gd name="T7" fmla="*/ 83 h 142"/>
              <a:gd name="T8" fmla="*/ 380 w 522"/>
              <a:gd name="T9" fmla="*/ 79 h 142"/>
              <a:gd name="T10" fmla="*/ 366 w 522"/>
              <a:gd name="T11" fmla="*/ 75 h 142"/>
              <a:gd name="T12" fmla="*/ 364 w 522"/>
              <a:gd name="T13" fmla="*/ 71 h 142"/>
              <a:gd name="T14" fmla="*/ 361 w 522"/>
              <a:gd name="T15" fmla="*/ 67 h 142"/>
              <a:gd name="T16" fmla="*/ 350 w 522"/>
              <a:gd name="T17" fmla="*/ 64 h 142"/>
              <a:gd name="T18" fmla="*/ 335 w 522"/>
              <a:gd name="T19" fmla="*/ 60 h 142"/>
              <a:gd name="T20" fmla="*/ 332 w 522"/>
              <a:gd name="T21" fmla="*/ 58 h 142"/>
              <a:gd name="T22" fmla="*/ 297 w 522"/>
              <a:gd name="T23" fmla="*/ 55 h 142"/>
              <a:gd name="T24" fmla="*/ 293 w 522"/>
              <a:gd name="T25" fmla="*/ 52 h 142"/>
              <a:gd name="T26" fmla="*/ 248 w 522"/>
              <a:gd name="T27" fmla="*/ 49 h 142"/>
              <a:gd name="T28" fmla="*/ 206 w 522"/>
              <a:gd name="T29" fmla="*/ 46 h 142"/>
              <a:gd name="T30" fmla="*/ 203 w 522"/>
              <a:gd name="T31" fmla="*/ 43 h 142"/>
              <a:gd name="T32" fmla="*/ 200 w 522"/>
              <a:gd name="T33" fmla="*/ 41 h 142"/>
              <a:gd name="T34" fmla="*/ 189 w 522"/>
              <a:gd name="T35" fmla="*/ 33 h 142"/>
              <a:gd name="T36" fmla="*/ 165 w 522"/>
              <a:gd name="T37" fmla="*/ 31 h 142"/>
              <a:gd name="T38" fmla="*/ 143 w 522"/>
              <a:gd name="T39" fmla="*/ 29 h 142"/>
              <a:gd name="T40" fmla="*/ 135 w 522"/>
              <a:gd name="T41" fmla="*/ 26 h 142"/>
              <a:gd name="T42" fmla="*/ 125 w 522"/>
              <a:gd name="T43" fmla="*/ 25 h 142"/>
              <a:gd name="T44" fmla="*/ 123 w 522"/>
              <a:gd name="T45" fmla="*/ 22 h 142"/>
              <a:gd name="T46" fmla="*/ 105 w 522"/>
              <a:gd name="T47" fmla="*/ 20 h 142"/>
              <a:gd name="T48" fmla="*/ 72 w 522"/>
              <a:gd name="T49" fmla="*/ 16 h 142"/>
              <a:gd name="T50" fmla="*/ 60 w 522"/>
              <a:gd name="T51" fmla="*/ 15 h 142"/>
              <a:gd name="T52" fmla="*/ 54 w 522"/>
              <a:gd name="T53" fmla="*/ 13 h 142"/>
              <a:gd name="T54" fmla="*/ 36 w 522"/>
              <a:gd name="T55" fmla="*/ 10 h 142"/>
              <a:gd name="T56" fmla="*/ 28 w 522"/>
              <a:gd name="T57" fmla="*/ 8 h 142"/>
              <a:gd name="T58" fmla="*/ 23 w 522"/>
              <a:gd name="T59" fmla="*/ 5 h 142"/>
              <a:gd name="T60" fmla="*/ 13 w 522"/>
              <a:gd name="T61" fmla="*/ 3 h 142"/>
              <a:gd name="T62" fmla="*/ 0 w 522"/>
              <a:gd name="T6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2" h="142">
                <a:moveTo>
                  <a:pt x="522" y="142"/>
                </a:moveTo>
                <a:lnTo>
                  <a:pt x="518" y="142"/>
                </a:lnTo>
                <a:lnTo>
                  <a:pt x="518" y="103"/>
                </a:lnTo>
                <a:lnTo>
                  <a:pt x="472" y="103"/>
                </a:lnTo>
                <a:lnTo>
                  <a:pt x="472" y="90"/>
                </a:lnTo>
                <a:lnTo>
                  <a:pt x="406" y="90"/>
                </a:lnTo>
                <a:lnTo>
                  <a:pt x="406" y="83"/>
                </a:lnTo>
                <a:lnTo>
                  <a:pt x="383" y="83"/>
                </a:lnTo>
                <a:lnTo>
                  <a:pt x="383" y="79"/>
                </a:lnTo>
                <a:lnTo>
                  <a:pt x="380" y="79"/>
                </a:lnTo>
                <a:lnTo>
                  <a:pt x="380" y="75"/>
                </a:lnTo>
                <a:lnTo>
                  <a:pt x="366" y="75"/>
                </a:lnTo>
                <a:lnTo>
                  <a:pt x="366" y="71"/>
                </a:lnTo>
                <a:lnTo>
                  <a:pt x="364" y="71"/>
                </a:lnTo>
                <a:lnTo>
                  <a:pt x="364" y="67"/>
                </a:lnTo>
                <a:lnTo>
                  <a:pt x="361" y="67"/>
                </a:lnTo>
                <a:lnTo>
                  <a:pt x="361" y="64"/>
                </a:lnTo>
                <a:lnTo>
                  <a:pt x="350" y="64"/>
                </a:lnTo>
                <a:lnTo>
                  <a:pt x="350" y="60"/>
                </a:lnTo>
                <a:lnTo>
                  <a:pt x="335" y="60"/>
                </a:lnTo>
                <a:lnTo>
                  <a:pt x="335" y="58"/>
                </a:lnTo>
                <a:lnTo>
                  <a:pt x="332" y="58"/>
                </a:lnTo>
                <a:lnTo>
                  <a:pt x="332" y="55"/>
                </a:lnTo>
                <a:lnTo>
                  <a:pt x="297" y="55"/>
                </a:lnTo>
                <a:lnTo>
                  <a:pt x="297" y="52"/>
                </a:lnTo>
                <a:lnTo>
                  <a:pt x="293" y="52"/>
                </a:lnTo>
                <a:lnTo>
                  <a:pt x="293" y="49"/>
                </a:lnTo>
                <a:lnTo>
                  <a:pt x="248" y="49"/>
                </a:lnTo>
                <a:lnTo>
                  <a:pt x="248" y="46"/>
                </a:lnTo>
                <a:lnTo>
                  <a:pt x="206" y="46"/>
                </a:lnTo>
                <a:lnTo>
                  <a:pt x="206" y="43"/>
                </a:lnTo>
                <a:lnTo>
                  <a:pt x="203" y="43"/>
                </a:lnTo>
                <a:lnTo>
                  <a:pt x="203" y="41"/>
                </a:lnTo>
                <a:lnTo>
                  <a:pt x="200" y="41"/>
                </a:lnTo>
                <a:lnTo>
                  <a:pt x="200" y="33"/>
                </a:lnTo>
                <a:lnTo>
                  <a:pt x="189" y="33"/>
                </a:lnTo>
                <a:lnTo>
                  <a:pt x="189" y="31"/>
                </a:lnTo>
                <a:lnTo>
                  <a:pt x="165" y="31"/>
                </a:lnTo>
                <a:lnTo>
                  <a:pt x="165" y="29"/>
                </a:lnTo>
                <a:lnTo>
                  <a:pt x="143" y="29"/>
                </a:lnTo>
                <a:lnTo>
                  <a:pt x="143" y="26"/>
                </a:lnTo>
                <a:lnTo>
                  <a:pt x="135" y="26"/>
                </a:lnTo>
                <a:lnTo>
                  <a:pt x="135" y="25"/>
                </a:lnTo>
                <a:lnTo>
                  <a:pt x="125" y="25"/>
                </a:lnTo>
                <a:lnTo>
                  <a:pt x="125" y="22"/>
                </a:lnTo>
                <a:lnTo>
                  <a:pt x="123" y="22"/>
                </a:lnTo>
                <a:lnTo>
                  <a:pt x="123" y="20"/>
                </a:lnTo>
                <a:lnTo>
                  <a:pt x="105" y="20"/>
                </a:lnTo>
                <a:lnTo>
                  <a:pt x="105" y="16"/>
                </a:lnTo>
                <a:lnTo>
                  <a:pt x="72" y="16"/>
                </a:lnTo>
                <a:lnTo>
                  <a:pt x="72" y="15"/>
                </a:lnTo>
                <a:lnTo>
                  <a:pt x="60" y="15"/>
                </a:lnTo>
                <a:lnTo>
                  <a:pt x="60" y="13"/>
                </a:lnTo>
                <a:lnTo>
                  <a:pt x="54" y="13"/>
                </a:lnTo>
                <a:lnTo>
                  <a:pt x="54" y="10"/>
                </a:lnTo>
                <a:lnTo>
                  <a:pt x="36" y="10"/>
                </a:lnTo>
                <a:lnTo>
                  <a:pt x="36" y="8"/>
                </a:lnTo>
                <a:lnTo>
                  <a:pt x="28" y="8"/>
                </a:lnTo>
                <a:lnTo>
                  <a:pt x="28" y="5"/>
                </a:lnTo>
                <a:lnTo>
                  <a:pt x="23" y="5"/>
                </a:lnTo>
                <a:lnTo>
                  <a:pt x="23" y="3"/>
                </a:lnTo>
                <a:lnTo>
                  <a:pt x="13" y="3"/>
                </a:lnTo>
                <a:lnTo>
                  <a:pt x="13"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cxnSp>
        <p:nvCxnSpPr>
          <p:cNvPr id="55" name="Straight Connector 54"/>
          <p:cNvCxnSpPr/>
          <p:nvPr/>
        </p:nvCxnSpPr>
        <p:spPr>
          <a:xfrm>
            <a:off x="7483350" y="3748346"/>
            <a:ext cx="0" cy="911431"/>
          </a:xfrm>
          <a:prstGeom prst="line">
            <a:avLst/>
          </a:prstGeom>
          <a:ln w="25400">
            <a:solidFill>
              <a:srgbClr val="080808"/>
            </a:solidFill>
            <a:prstDash val="sys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489384" y="4368051"/>
            <a:ext cx="766681" cy="276999"/>
          </a:xfrm>
          <a:prstGeom prst="rect">
            <a:avLst/>
          </a:prstGeom>
          <a:noFill/>
        </p:spPr>
        <p:txBody>
          <a:bodyPr wrap="none" rtlCol="0">
            <a:spAutoFit/>
          </a:bodyPr>
          <a:lstStyle/>
          <a:p>
            <a:r>
              <a:rPr lang="fr-FR" sz="1200" smtClean="0"/>
              <a:t>Δ = 1,84</a:t>
            </a:r>
            <a:endParaRPr lang="fr-FR" sz="1200"/>
          </a:p>
        </p:txBody>
      </p:sp>
      <p:sp>
        <p:nvSpPr>
          <p:cNvPr id="57" name="TextBox 56"/>
          <p:cNvSpPr txBox="1"/>
          <p:nvPr/>
        </p:nvSpPr>
        <p:spPr>
          <a:xfrm rot="16200000">
            <a:off x="-134200" y="3373738"/>
            <a:ext cx="1801319" cy="276999"/>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Probabilité de survie, %</a:t>
            </a:r>
            <a:endParaRPr lang="fr-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53542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O-022: Etude de phase II évaluant trifluridine/</a:t>
            </a:r>
            <a:r>
              <a:rPr lang="fr-FR" dirty="0" err="1" smtClean="0"/>
              <a:t>tipiracil+bevacizumab</a:t>
            </a:r>
            <a:r>
              <a:rPr lang="fr-FR" dirty="0" smtClean="0"/>
              <a:t> et </a:t>
            </a:r>
            <a:r>
              <a:rPr lang="fr-FR" dirty="0" err="1" smtClean="0"/>
              <a:t>capécitabine+bevacizumab</a:t>
            </a:r>
            <a:r>
              <a:rPr lang="fr-FR" dirty="0" smtClean="0"/>
              <a:t> en 1</a:t>
            </a:r>
            <a:r>
              <a:rPr lang="fr-FR" baseline="30000" dirty="0" smtClean="0"/>
              <a:t>e</a:t>
            </a:r>
            <a:r>
              <a:rPr lang="fr-FR" dirty="0" smtClean="0"/>
              <a:t> ligne du cancer colorectal métastatique non résécable chez des patients non éligibles à un traitement intensif (TASCO1): résultats de l’analyse principale – Van </a:t>
            </a:r>
            <a:r>
              <a:rPr lang="fr-FR" dirty="0" err="1" smtClean="0"/>
              <a:t>Cutsem</a:t>
            </a:r>
            <a:r>
              <a:rPr lang="fr-FR" dirty="0" smtClean="0"/>
              <a:t> E, et al</a:t>
            </a:r>
            <a:endParaRPr lang="fr-FR" dirty="0"/>
          </a:p>
        </p:txBody>
      </p:sp>
      <p:sp>
        <p:nvSpPr>
          <p:cNvPr id="6" name="Content Placeholder 2"/>
          <p:cNvSpPr>
            <a:spLocks noGrp="1"/>
          </p:cNvSpPr>
          <p:nvPr>
            <p:ph idx="1"/>
          </p:nvPr>
        </p:nvSpPr>
        <p:spPr/>
        <p:txBody>
          <a:bodyPr/>
          <a:lstStyle/>
          <a:p>
            <a:pPr marL="0" indent="0">
              <a:buNone/>
            </a:pPr>
            <a:r>
              <a:rPr lang="fr-FR" b="1" dirty="0" smtClean="0"/>
              <a:t>Résultats </a:t>
            </a:r>
          </a:p>
          <a:p>
            <a:pPr marL="0" indent="0">
              <a:spcBef>
                <a:spcPts val="23000"/>
              </a:spcBef>
              <a:buNone/>
            </a:pPr>
            <a:r>
              <a:rPr lang="fr-FR" b="1" dirty="0" smtClean="0"/>
              <a:t>Conclusions</a:t>
            </a:r>
          </a:p>
          <a:p>
            <a:r>
              <a:rPr lang="fr-FR" b="1" dirty="0" smtClean="0"/>
              <a:t>Chez ces patients avec CCRm non éligibles au traitement intensif, trifluridine/tipiracil + bevacizumab a permis d’obtenir une SSP médiane de 9,2 mois avec un profil </a:t>
            </a:r>
            <a:r>
              <a:rPr lang="fr-FR" b="1" dirty="0"/>
              <a:t>de tolérance acceptable </a:t>
            </a:r>
            <a:endParaRPr lang="fr-FR" b="1" dirty="0" smtClean="0"/>
          </a:p>
          <a:p>
            <a:r>
              <a:rPr lang="fr-FR" b="1" dirty="0" smtClean="0"/>
              <a:t>Les analyses de biomarqueurs et de QoL sont en cours</a:t>
            </a:r>
            <a:endParaRPr lang="fr-FR" b="1" dirty="0"/>
          </a:p>
        </p:txBody>
      </p:sp>
      <p:sp>
        <p:nvSpPr>
          <p:cNvPr id="5" name="Text Placeholder 4"/>
          <p:cNvSpPr>
            <a:spLocks noGrp="1"/>
          </p:cNvSpPr>
          <p:nvPr>
            <p:ph type="body" sz="quarter" idx="11"/>
          </p:nvPr>
        </p:nvSpPr>
        <p:spPr>
          <a:xfrm>
            <a:off x="4495800" y="6096000"/>
            <a:ext cx="4283075" cy="487363"/>
          </a:xfrm>
        </p:spPr>
        <p:txBody>
          <a:bodyPr/>
          <a:lstStyle/>
          <a:p>
            <a:r>
              <a:rPr lang="fr-FR" smtClean="0"/>
              <a:t/>
            </a:r>
            <a:br>
              <a:rPr lang="fr-FR" smtClean="0"/>
            </a:br>
            <a:r>
              <a:rPr lang="fr-FR" smtClean="0"/>
              <a:t>Van Cutsem E, et al, Ann Oncol 2018;29(suppl 5):abstr O-022</a:t>
            </a:r>
            <a:endParaRPr lang="fr-FR"/>
          </a:p>
        </p:txBody>
      </p:sp>
      <p:graphicFrame>
        <p:nvGraphicFramePr>
          <p:cNvPr id="7" name="Tabella 4"/>
          <p:cNvGraphicFramePr>
            <a:graphicFrameLocks noGrp="1"/>
          </p:cNvGraphicFramePr>
          <p:nvPr>
            <p:extLst>
              <p:ext uri="{D42A27DB-BD31-4B8C-83A1-F6EECF244321}">
                <p14:modId xmlns:p14="http://schemas.microsoft.com/office/powerpoint/2010/main" val="792707122"/>
              </p:ext>
            </p:extLst>
          </p:nvPr>
        </p:nvGraphicFramePr>
        <p:xfrm>
          <a:off x="365124" y="1571107"/>
          <a:ext cx="8194260" cy="2771777"/>
        </p:xfrm>
        <a:graphic>
          <a:graphicData uri="http://schemas.openxmlformats.org/drawingml/2006/table">
            <a:tbl>
              <a:tblPr>
                <a:tableStyleId>{72833802-FEF1-4C79-8D5D-14CF1EAF98D9}</a:tableStyleId>
              </a:tblPr>
              <a:tblGrid>
                <a:gridCol w="2303125">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690735">
                  <a:extLst>
                    <a:ext uri="{9D8B030D-6E8A-4147-A177-3AD203B41FA5}">
                      <a16:colId xmlns:a16="http://schemas.microsoft.com/office/drawing/2014/main" val="20002"/>
                    </a:ext>
                  </a:extLst>
                </a:gridCol>
              </a:tblGrid>
              <a:tr h="482545">
                <a:tc>
                  <a:txBody>
                    <a:bodyPr/>
                    <a:lstStyle/>
                    <a:p>
                      <a:pPr>
                        <a:lnSpc>
                          <a:spcPct val="100000"/>
                        </a:lnSpc>
                        <a:spcBef>
                          <a:spcPts val="0"/>
                        </a:spcBef>
                        <a:spcAft>
                          <a:spcPts val="0"/>
                        </a:spcAft>
                      </a:pPr>
                      <a:r>
                        <a:rPr lang="fr-FR" sz="1400" b="1" noProof="0" dirty="0" smtClean="0">
                          <a:solidFill>
                            <a:schemeClr val="tx2"/>
                          </a:solidFill>
                        </a:rPr>
                        <a:t>EIs,</a:t>
                      </a:r>
                      <a:r>
                        <a:rPr lang="fr-FR" sz="1400" b="1" baseline="0" noProof="0" dirty="0" smtClean="0">
                          <a:solidFill>
                            <a:schemeClr val="tx2"/>
                          </a:solidFill>
                        </a:rPr>
                        <a:t> n (%)</a:t>
                      </a:r>
                      <a:endParaRPr lang="fr-FR" sz="1400" b="1" noProof="0" dirty="0">
                        <a:solidFill>
                          <a:schemeClr val="tx2"/>
                        </a:solidFill>
                        <a:latin typeface="+mn-lt"/>
                        <a:ea typeface="Calibri"/>
                        <a:cs typeface="Times New Roman"/>
                      </a:endParaRPr>
                    </a:p>
                  </a:txBody>
                  <a:tcPr marL="68580" marR="68580" marT="0" marB="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ts val="0"/>
                        </a:spcAft>
                      </a:pPr>
                      <a:r>
                        <a:rPr lang="fr-FR" sz="1400" b="1" noProof="0" dirty="0" smtClean="0">
                          <a:solidFill>
                            <a:schemeClr val="tx2"/>
                          </a:solidFill>
                        </a:rPr>
                        <a:t>Trifluridine/tipiracil</a:t>
                      </a:r>
                      <a:r>
                        <a:rPr lang="fr-FR" sz="1400" b="1" baseline="0" noProof="0" dirty="0" smtClean="0">
                          <a:solidFill>
                            <a:schemeClr val="tx2"/>
                          </a:solidFill>
                        </a:rPr>
                        <a:t> + bevacizumab</a:t>
                      </a:r>
                      <a:br>
                        <a:rPr lang="fr-FR" sz="1400" b="1" baseline="0" noProof="0" dirty="0" smtClean="0">
                          <a:solidFill>
                            <a:schemeClr val="tx2"/>
                          </a:solidFill>
                        </a:rPr>
                      </a:br>
                      <a:r>
                        <a:rPr lang="fr-FR" sz="1400" b="1" baseline="0" noProof="0" dirty="0" smtClean="0">
                          <a:solidFill>
                            <a:schemeClr val="tx2"/>
                          </a:solidFill>
                        </a:rPr>
                        <a:t>(n=77)</a:t>
                      </a:r>
                      <a:endParaRPr lang="fr-FR" sz="1400" b="1" noProof="0" dirty="0">
                        <a:solidFill>
                          <a:schemeClr val="tx2"/>
                        </a:solidFill>
                        <a:latin typeface="+mn-lt"/>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ts val="0"/>
                        </a:spcAft>
                      </a:pPr>
                      <a:r>
                        <a:rPr lang="fr-FR" sz="1400" b="1" noProof="0" smtClean="0">
                          <a:solidFill>
                            <a:schemeClr val="tx2"/>
                          </a:solidFill>
                        </a:rPr>
                        <a:t>capécitabine + bevacizumab (n=76)</a:t>
                      </a:r>
                      <a:endParaRPr lang="fr-FR" sz="1400" b="1" noProof="0">
                        <a:solidFill>
                          <a:schemeClr val="tx2"/>
                        </a:solidFill>
                        <a:latin typeface="+mn-lt"/>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286154">
                <a:tc>
                  <a:txBody>
                    <a:bodyPr/>
                    <a:lstStyle/>
                    <a:p>
                      <a:pPr>
                        <a:lnSpc>
                          <a:spcPct val="100000"/>
                        </a:lnSpc>
                        <a:spcAft>
                          <a:spcPts val="0"/>
                        </a:spcAft>
                      </a:pPr>
                      <a:r>
                        <a:rPr lang="fr-FR" sz="1200" noProof="0" dirty="0" smtClean="0"/>
                        <a:t>Tous</a:t>
                      </a:r>
                      <a:r>
                        <a:rPr lang="fr-FR" sz="1200" baseline="0" noProof="0" dirty="0" smtClean="0"/>
                        <a:t> EIs</a:t>
                      </a:r>
                      <a:endParaRPr lang="fr-FR" sz="12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200" noProof="0" dirty="0" smtClean="0"/>
                        <a:t>77 (100)</a:t>
                      </a:r>
                      <a:endParaRPr lang="fr-FR" sz="1200" noProof="0" dirty="0">
                        <a:solidFill>
                          <a:schemeClr val="accent2">
                            <a:lumMod val="50000"/>
                          </a:schemeClr>
                        </a:solidFill>
                        <a:latin typeface="+mn-lt"/>
                        <a:ea typeface="Calibri"/>
                        <a:cs typeface="Times New Roman"/>
                      </a:endParaRP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200" noProof="0" smtClean="0"/>
                        <a:t>74 (97,4)</a:t>
                      </a:r>
                      <a:endParaRPr lang="fr-FR" sz="1200" noProof="0">
                        <a:solidFill>
                          <a:schemeClr val="accent2">
                            <a:lumMod val="50000"/>
                          </a:schemeClr>
                        </a:solidFill>
                        <a:latin typeface="+mn-lt"/>
                        <a:ea typeface="Calibri"/>
                        <a:cs typeface="Times New Roman"/>
                      </a:endParaRP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2"/>
                  </a:ext>
                </a:extLst>
              </a:tr>
              <a:tr h="286154">
                <a:tc>
                  <a:txBody>
                    <a:bodyPr/>
                    <a:lstStyle/>
                    <a:p>
                      <a:pPr>
                        <a:lnSpc>
                          <a:spcPct val="100000"/>
                        </a:lnSpc>
                        <a:spcAft>
                          <a:spcPts val="0"/>
                        </a:spcAft>
                      </a:pPr>
                      <a:r>
                        <a:rPr lang="fr-FR" sz="1200" noProof="0" dirty="0" err="1" smtClean="0"/>
                        <a:t>EIGs</a:t>
                      </a:r>
                      <a:endParaRPr lang="fr-FR" sz="12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200" noProof="0" dirty="0" smtClean="0"/>
                        <a:t>42 (54,5)</a:t>
                      </a:r>
                      <a:endParaRPr lang="fr-FR"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200" noProof="0" dirty="0" smtClean="0"/>
                        <a:t>44 (57,9)</a:t>
                      </a:r>
                      <a:endParaRPr lang="fr-FR"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286154">
                <a:tc>
                  <a:txBody>
                    <a:bodyPr/>
                    <a:lstStyle/>
                    <a:p>
                      <a:pPr>
                        <a:lnSpc>
                          <a:spcPct val="100000"/>
                        </a:lnSpc>
                        <a:spcAft>
                          <a:spcPts val="0"/>
                        </a:spcAft>
                      </a:pPr>
                      <a:r>
                        <a:rPr lang="fr-FR" sz="1200" noProof="0" dirty="0" smtClean="0">
                          <a:solidFill>
                            <a:schemeClr val="tx1"/>
                          </a:solidFill>
                          <a:latin typeface="+mn-lt"/>
                          <a:ea typeface="+mn-ea"/>
                          <a:cs typeface="+mn-cs"/>
                        </a:rPr>
                        <a:t>EIs grade </a:t>
                      </a:r>
                      <a:r>
                        <a:rPr lang="fr-FR" sz="1200" kern="1200" noProof="0" dirty="0" smtClean="0">
                          <a:solidFill>
                            <a:schemeClr val="tx1"/>
                          </a:solidFill>
                          <a:latin typeface="Arial" panose="020B0604020202020204" pitchFamily="34" charset="0"/>
                          <a:ea typeface="+mn-ea"/>
                          <a:cs typeface="Arial" panose="020B0604020202020204" pitchFamily="34" charset="0"/>
                        </a:rPr>
                        <a:t>≥</a:t>
                      </a:r>
                      <a:r>
                        <a:rPr lang="fr-FR" sz="1200" noProof="0" dirty="0" smtClean="0">
                          <a:solidFill>
                            <a:schemeClr val="tx1"/>
                          </a:solidFill>
                          <a:latin typeface="+mn-lt"/>
                          <a:ea typeface="+mn-ea"/>
                          <a:cs typeface="+mn-cs"/>
                        </a:rPr>
                        <a:t>3</a:t>
                      </a:r>
                      <a:endParaRPr lang="fr-FR" sz="12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200" noProof="0" smtClean="0"/>
                        <a:t>68 (88,3)</a:t>
                      </a:r>
                      <a:endParaRPr lang="fr-FR" sz="1200" noProof="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200" noProof="0" dirty="0" smtClean="0"/>
                        <a:t>53 (69,7)</a:t>
                      </a:r>
                      <a:endParaRPr lang="fr-FR"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6"/>
                  </a:ext>
                </a:extLst>
              </a:tr>
              <a:tr h="286154">
                <a:tc>
                  <a:txBody>
                    <a:bodyPr/>
                    <a:lstStyle/>
                    <a:p>
                      <a:pPr>
                        <a:lnSpc>
                          <a:spcPct val="100000"/>
                        </a:lnSpc>
                        <a:spcAft>
                          <a:spcPts val="0"/>
                        </a:spcAft>
                      </a:pPr>
                      <a:r>
                        <a:rPr lang="fr-FR" sz="1200" noProof="0" dirty="0" smtClean="0"/>
                        <a:t>Tous </a:t>
                      </a:r>
                      <a:r>
                        <a:rPr lang="fr-FR" sz="1200" noProof="0" dirty="0" err="1" smtClean="0"/>
                        <a:t>EILTs</a:t>
                      </a:r>
                      <a:endParaRPr lang="fr-FR" sz="12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200" noProof="0" smtClean="0">
                          <a:solidFill>
                            <a:schemeClr val="tx1"/>
                          </a:solidFill>
                          <a:latin typeface="+mn-lt"/>
                          <a:ea typeface="+mn-ea"/>
                          <a:cs typeface="+mn-cs"/>
                        </a:rPr>
                        <a:t>75 (97,4)</a:t>
                      </a:r>
                      <a:endParaRPr lang="fr-FR" sz="1200" noProof="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200" noProof="0" dirty="0" smtClean="0"/>
                        <a:t>68 (89,5)</a:t>
                      </a:r>
                      <a:endParaRPr lang="fr-FR"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286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noProof="0" dirty="0" err="1" smtClean="0">
                          <a:solidFill>
                            <a:schemeClr val="tx1"/>
                          </a:solidFill>
                          <a:latin typeface="+mn-lt"/>
                          <a:ea typeface="+mn-ea"/>
                          <a:cs typeface="+mn-cs"/>
                        </a:rPr>
                        <a:t>EILTs</a:t>
                      </a:r>
                      <a:r>
                        <a:rPr lang="fr-FR" sz="1200" kern="1200" noProof="0" dirty="0" smtClean="0">
                          <a:solidFill>
                            <a:schemeClr val="tx1"/>
                          </a:solidFill>
                          <a:latin typeface="+mn-lt"/>
                          <a:ea typeface="+mn-ea"/>
                          <a:cs typeface="+mn-cs"/>
                        </a:rPr>
                        <a:t> Grade </a:t>
                      </a:r>
                      <a:r>
                        <a:rPr lang="fr-FR" sz="1200" kern="1200" noProof="0" dirty="0" smtClean="0">
                          <a:solidFill>
                            <a:schemeClr val="tx1"/>
                          </a:solidFill>
                          <a:latin typeface="Arial" panose="020B0604020202020204" pitchFamily="34" charset="0"/>
                          <a:ea typeface="+mn-ea"/>
                          <a:cs typeface="Arial" panose="020B0604020202020204" pitchFamily="34" charset="0"/>
                        </a:rPr>
                        <a:t>≥</a:t>
                      </a:r>
                      <a:r>
                        <a:rPr lang="fr-FR" sz="1200" kern="1200" noProof="0" dirty="0" smtClean="0">
                          <a:solidFill>
                            <a:schemeClr val="tx1"/>
                          </a:solidFill>
                          <a:latin typeface="+mn-lt"/>
                          <a:ea typeface="+mn-ea"/>
                          <a:cs typeface="+mn-cs"/>
                        </a:rPr>
                        <a:t>3</a:t>
                      </a:r>
                      <a:endParaRPr lang="fr-FR" sz="1200" kern="1200" noProof="0" dirty="0">
                        <a:solidFill>
                          <a:schemeClr val="tx1"/>
                        </a:solidFill>
                        <a:latin typeface="+mn-lt"/>
                        <a:ea typeface="+mn-ea"/>
                        <a:cs typeface="+mn-cs"/>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200" noProof="0" smtClean="0"/>
                        <a:t>60 (77,9)</a:t>
                      </a:r>
                      <a:endParaRPr lang="fr-FR" sz="1200" noProof="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200" noProof="0" dirty="0" smtClean="0"/>
                        <a:t>33 (43,4)</a:t>
                      </a:r>
                      <a:endParaRPr lang="fr-FR"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8"/>
                  </a:ext>
                </a:extLst>
              </a:tr>
              <a:tr h="286154">
                <a:tc>
                  <a:txBody>
                    <a:bodyPr/>
                    <a:lstStyle/>
                    <a:p>
                      <a:pPr>
                        <a:lnSpc>
                          <a:spcPct val="100000"/>
                        </a:lnSpc>
                        <a:spcAft>
                          <a:spcPts val="0"/>
                        </a:spcAft>
                      </a:pPr>
                      <a:r>
                        <a:rPr lang="fr-FR" sz="1200" noProof="0" dirty="0" err="1" smtClean="0"/>
                        <a:t>EIGLTs</a:t>
                      </a:r>
                      <a:endParaRPr lang="fr-FR" sz="12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200" noProof="0" smtClean="0"/>
                        <a:t>25 (32,5)</a:t>
                      </a:r>
                      <a:endParaRPr lang="fr-FR" sz="1200" noProof="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200" noProof="0" dirty="0" smtClean="0"/>
                        <a:t>17 (22,4)</a:t>
                      </a:r>
                      <a:endParaRPr lang="fr-FR"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r h="286154">
                <a:tc>
                  <a:txBody>
                    <a:bodyPr/>
                    <a:lstStyle/>
                    <a:p>
                      <a:pPr>
                        <a:lnSpc>
                          <a:spcPct val="100000"/>
                        </a:lnSpc>
                        <a:spcAft>
                          <a:spcPts val="0"/>
                        </a:spcAft>
                      </a:pPr>
                      <a:r>
                        <a:rPr lang="fr-FR" sz="1200" noProof="0" dirty="0" smtClean="0"/>
                        <a:t>EIs provoquant l’arrêt</a:t>
                      </a:r>
                      <a:endParaRPr lang="fr-FR" sz="12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200" noProof="0" smtClean="0"/>
                        <a:t>31 (40,3)</a:t>
                      </a:r>
                      <a:endParaRPr lang="fr-FR" sz="1200" noProof="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200" noProof="0" dirty="0" smtClean="0"/>
                        <a:t>28 (36,8)</a:t>
                      </a:r>
                      <a:endParaRPr lang="fr-FR"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1"/>
                  </a:ext>
                </a:extLst>
              </a:tr>
              <a:tr h="286154">
                <a:tc>
                  <a:txBody>
                    <a:bodyPr/>
                    <a:lstStyle/>
                    <a:p>
                      <a:pPr>
                        <a:lnSpc>
                          <a:spcPct val="100000"/>
                        </a:lnSpc>
                        <a:spcAft>
                          <a:spcPts val="0"/>
                        </a:spcAft>
                      </a:pPr>
                      <a:r>
                        <a:rPr lang="fr-FR" sz="1200" noProof="0" dirty="0" smtClean="0"/>
                        <a:t>Décès au cours du traitement</a:t>
                      </a:r>
                      <a:endParaRPr lang="fr-FR" sz="12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200" noProof="0" smtClean="0">
                          <a:solidFill>
                            <a:schemeClr val="tx1"/>
                          </a:solidFill>
                          <a:latin typeface="+mn-lt"/>
                          <a:ea typeface="+mn-ea"/>
                          <a:cs typeface="+mn-cs"/>
                        </a:rPr>
                        <a:t>4 (5,2)</a:t>
                      </a:r>
                      <a:endParaRPr lang="fr-FR" sz="1200" noProof="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200" noProof="0" dirty="0" smtClean="0"/>
                        <a:t>9 (11,8)</a:t>
                      </a:r>
                      <a:endParaRPr lang="fr-FR"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392035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O-024: </a:t>
            </a:r>
            <a:r>
              <a:rPr lang="fr-FR" dirty="0" err="1" smtClean="0"/>
              <a:t>mFOLFOXIRI</a:t>
            </a:r>
            <a:r>
              <a:rPr lang="fr-FR" dirty="0" smtClean="0"/>
              <a:t> + panitumumab versus FOLFOXIRI en traitement de 1</a:t>
            </a:r>
            <a:r>
              <a:rPr lang="fr-FR" baseline="30000" dirty="0" smtClean="0"/>
              <a:t>e</a:t>
            </a:r>
            <a:r>
              <a:rPr lang="fr-FR" dirty="0" smtClean="0"/>
              <a:t> ligne de patients avec cancer colorectal métastatique (</a:t>
            </a:r>
            <a:r>
              <a:rPr lang="fr-FR" dirty="0" err="1" smtClean="0"/>
              <a:t>CCRm</a:t>
            </a:r>
            <a:r>
              <a:rPr lang="fr-FR" dirty="0" smtClean="0"/>
              <a:t>) RAS sauvage: étude randomisée de phase II VOLFI de l’AIO (AIO-KRK0109) </a:t>
            </a:r>
            <a:br>
              <a:rPr lang="fr-FR" dirty="0" smtClean="0"/>
            </a:br>
            <a:r>
              <a:rPr lang="fr-FR" dirty="0" smtClean="0"/>
              <a:t>– Geissler M, et al</a:t>
            </a:r>
            <a:endParaRPr lang="fr-FR" dirty="0"/>
          </a:p>
        </p:txBody>
      </p:sp>
      <p:sp>
        <p:nvSpPr>
          <p:cNvPr id="3" name="Content Placeholder 2"/>
          <p:cNvSpPr>
            <a:spLocks noGrp="1"/>
          </p:cNvSpPr>
          <p:nvPr>
            <p:ph idx="1"/>
          </p:nvPr>
        </p:nvSpPr>
        <p:spPr/>
        <p:txBody>
          <a:bodyPr/>
          <a:lstStyle/>
          <a:p>
            <a:pPr marL="0" indent="0">
              <a:buNone/>
            </a:pPr>
            <a:r>
              <a:rPr lang="fr-FR" b="1" dirty="0"/>
              <a:t>Objectif</a:t>
            </a:r>
            <a:endParaRPr lang="fr-FR" dirty="0" smtClean="0"/>
          </a:p>
          <a:p>
            <a:r>
              <a:rPr lang="fr-FR" dirty="0" smtClean="0"/>
              <a:t>Evaluer l’efficacité et la tolérance du panitumumab + </a:t>
            </a:r>
            <a:r>
              <a:rPr lang="fr-FR" dirty="0" err="1" smtClean="0"/>
              <a:t>mFOLFOXIRI</a:t>
            </a:r>
            <a:r>
              <a:rPr lang="fr-FR" dirty="0" smtClean="0"/>
              <a:t> vs. FOLFOXIRI en traitement de 1</a:t>
            </a:r>
            <a:r>
              <a:rPr lang="fr-FR" baseline="30000" dirty="0" smtClean="0"/>
              <a:t>e</a:t>
            </a:r>
            <a:r>
              <a:rPr lang="fr-FR" dirty="0" smtClean="0"/>
              <a:t> ligne de patients avec </a:t>
            </a:r>
            <a:r>
              <a:rPr lang="fr-FR" dirty="0" err="1" smtClean="0"/>
              <a:t>CCRm</a:t>
            </a:r>
            <a:endParaRPr lang="fr-FR" dirty="0"/>
          </a:p>
        </p:txBody>
      </p:sp>
      <p:sp>
        <p:nvSpPr>
          <p:cNvPr id="4" name="Text Placeholder 3"/>
          <p:cNvSpPr>
            <a:spLocks noGrp="1"/>
          </p:cNvSpPr>
          <p:nvPr>
            <p:ph type="body" sz="quarter" idx="10"/>
          </p:nvPr>
        </p:nvSpPr>
        <p:spPr/>
        <p:txBody>
          <a:bodyPr/>
          <a:lstStyle/>
          <a:p>
            <a:r>
              <a:rPr lang="fr-FR" smtClean="0"/>
              <a:t>*si résécable: chirurgie puis protocole de traitement jusqu’à 12 cycles; si RC/RP/MS après 12 cycles: réinduction (même association) recommandée à progression</a:t>
            </a:r>
            <a:endParaRPr lang="fr-FR" dirty="0"/>
          </a:p>
        </p:txBody>
      </p:sp>
      <p:sp>
        <p:nvSpPr>
          <p:cNvPr id="5" name="Text Placeholder 4"/>
          <p:cNvSpPr>
            <a:spLocks noGrp="1"/>
          </p:cNvSpPr>
          <p:nvPr>
            <p:ph type="body" sz="quarter" idx="11"/>
          </p:nvPr>
        </p:nvSpPr>
        <p:spPr/>
        <p:txBody>
          <a:bodyPr/>
          <a:lstStyle/>
          <a:p>
            <a:r>
              <a:rPr lang="fr-FR" smtClean="0"/>
              <a:t>Geissler M, et al, Ann Oncol 2018;29(suppl 5):abstr O-024</a:t>
            </a:r>
            <a:endParaRPr lang="fr-FR" dirty="0"/>
          </a:p>
        </p:txBody>
      </p:sp>
      <p:sp>
        <p:nvSpPr>
          <p:cNvPr id="6" name="Rectangle 9"/>
          <p:cNvSpPr txBox="1">
            <a:spLocks noChangeArrowheads="1"/>
          </p:cNvSpPr>
          <p:nvPr/>
        </p:nvSpPr>
        <p:spPr bwMode="auto">
          <a:xfrm>
            <a:off x="365124" y="5250517"/>
            <a:ext cx="4130676" cy="67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 PRINCIPAL</a:t>
            </a:r>
          </a:p>
          <a:p>
            <a:r>
              <a:rPr lang="fr-FR" dirty="0" smtClean="0"/>
              <a:t>TRO</a:t>
            </a:r>
          </a:p>
          <a:p>
            <a:endParaRPr lang="fr-FR" dirty="0"/>
          </a:p>
        </p:txBody>
      </p:sp>
      <p:sp>
        <p:nvSpPr>
          <p:cNvPr id="7" name="Content Placeholder 26"/>
          <p:cNvSpPr txBox="1">
            <a:spLocks/>
          </p:cNvSpPr>
          <p:nvPr/>
        </p:nvSpPr>
        <p:spPr>
          <a:xfrm>
            <a:off x="4648200" y="5250517"/>
            <a:ext cx="4443334" cy="99788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solidFill>
                  <a:schemeClr val="bg2"/>
                </a:solidFill>
              </a:rPr>
              <a:t>CRITÈRES SECONDAIRES</a:t>
            </a:r>
          </a:p>
          <a:p>
            <a:r>
              <a:rPr lang="fr-FR" dirty="0" smtClean="0"/>
              <a:t>Délai de réponse, délai jusqu’à récidive, SSP, SG, tolérance, QoL</a:t>
            </a:r>
            <a:endParaRPr lang="fr-FR" dirty="0"/>
          </a:p>
        </p:txBody>
      </p:sp>
      <p:sp>
        <p:nvSpPr>
          <p:cNvPr id="8" name="Oval 14"/>
          <p:cNvSpPr>
            <a:spLocks noChangeArrowheads="1"/>
          </p:cNvSpPr>
          <p:nvPr/>
        </p:nvSpPr>
        <p:spPr bwMode="auto">
          <a:xfrm>
            <a:off x="3888861" y="335833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smtClean="0">
                <a:ln>
                  <a:noFill/>
                </a:ln>
                <a:solidFill>
                  <a:srgbClr val="043882"/>
                </a:solidFill>
                <a:effectLst/>
                <a:uLnTx/>
                <a:uFillTx/>
                <a:ea typeface="SimSun" pitchFamily="2" charset="-122"/>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lang="fr-FR" altLang="zh-CN" sz="1600" b="1" smtClean="0">
                <a:solidFill>
                  <a:srgbClr val="043882"/>
                </a:solidFill>
                <a:ea typeface="SimSun" pitchFamily="2" charset="-122"/>
              </a:rPr>
              <a:t>2:1</a:t>
            </a:r>
            <a:endParaRPr kumimoji="0" lang="fr-FR" altLang="zh-CN" sz="1600" b="1" i="0" u="none" strike="noStrike" kern="1200" cap="none" spc="0" normalizeH="0" baseline="0" noProof="0" dirty="0">
              <a:ln>
                <a:noFill/>
              </a:ln>
              <a:solidFill>
                <a:srgbClr val="043882"/>
              </a:solidFill>
              <a:effectLst/>
              <a:uLnTx/>
              <a:uFillTx/>
              <a:ea typeface="SimSun" pitchFamily="2" charset="-122"/>
            </a:endParaRPr>
          </a:p>
        </p:txBody>
      </p:sp>
      <p:cxnSp>
        <p:nvCxnSpPr>
          <p:cNvPr id="9" name="AutoShape 15"/>
          <p:cNvCxnSpPr>
            <a:cxnSpLocks noChangeShapeType="1"/>
            <a:stCxn id="8" idx="0"/>
            <a:endCxn id="14" idx="1"/>
          </p:cNvCxnSpPr>
          <p:nvPr/>
        </p:nvCxnSpPr>
        <p:spPr bwMode="auto">
          <a:xfrm rot="5400000" flipH="1" flipV="1">
            <a:off x="3958581" y="2811579"/>
            <a:ext cx="768836" cy="324680"/>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486643" y="2027369"/>
            <a:ext cx="1600777" cy="1124262"/>
          </a:xfrm>
          <a:prstGeom prst="rect">
            <a:avLst/>
          </a:prstGeom>
          <a:solidFill>
            <a:schemeClr val="tx1"/>
          </a:solidFill>
          <a:ln w="9525" algn="ctr">
            <a:noFill/>
            <a:round/>
            <a:headEnd/>
            <a:tailEnd/>
          </a:ln>
        </p:spPr>
        <p:txBody>
          <a:bodyPr lIns="90488" tIns="0" rIns="90488" bIns="0" anchor="ctr"/>
          <a:lstStyle/>
          <a:p>
            <a:pPr lvl="0" algn="ctr" defTabSz="892175" eaLnBrk="0" hangingPunct="0">
              <a:defRPr/>
            </a:pPr>
            <a:r>
              <a:rPr lang="fr-FR" altLang="zh-CN" b="1" dirty="0" smtClean="0">
                <a:solidFill>
                  <a:srgbClr val="FFFFFF"/>
                </a:solidFill>
                <a:ea typeface="SimSun" pitchFamily="2" charset="-122"/>
              </a:rPr>
              <a:t>Prog/</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résectabilité/maximum </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12 cycles*</a:t>
            </a:r>
            <a:endParaRPr kumimoji="0" lang="fr-FR" altLang="zh-CN" sz="1800" b="1" i="0" u="none" strike="noStrike" kern="1200" cap="none" spc="0" normalizeH="0" baseline="30000" noProof="0" dirty="0">
              <a:ln>
                <a:noFill/>
              </a:ln>
              <a:solidFill>
                <a:srgbClr val="FFFFFF"/>
              </a:solidFill>
              <a:effectLst/>
              <a:uLnTx/>
              <a:uFillTx/>
              <a:ea typeface="SimSun" pitchFamily="2" charset="-122"/>
            </a:endParaRPr>
          </a:p>
        </p:txBody>
      </p:sp>
      <p:sp>
        <p:nvSpPr>
          <p:cNvPr id="11" name="Content Placeholder 26"/>
          <p:cNvSpPr txBox="1">
            <a:spLocks/>
          </p:cNvSpPr>
          <p:nvPr/>
        </p:nvSpPr>
        <p:spPr bwMode="auto">
          <a:xfrm>
            <a:off x="4571999" y="3057914"/>
            <a:ext cx="4385734" cy="1366491"/>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200" b="1" i="0" u="none" strike="noStrike" kern="1200" cap="none" spc="0" normalizeH="0" baseline="0" noProof="0" dirty="0" smtClean="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200" b="0" i="0" u="none" strike="noStrike" kern="1200" cap="none" spc="0" normalizeH="0" baseline="0" noProof="0" dirty="0" smtClean="0">
                <a:ln>
                  <a:noFill/>
                </a:ln>
                <a:solidFill>
                  <a:srgbClr val="4D4D4D"/>
                </a:solidFill>
                <a:effectLst/>
                <a:uLnTx/>
                <a:uFillTx/>
                <a:latin typeface="Arial"/>
              </a:rPr>
              <a:t>Cohorte 1: histologiquement confirmé et définitivement inopérable/non résécable </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200" b="0" i="0" u="none" strike="noStrike" kern="1200" cap="none" spc="0" normalizeH="0" baseline="0" noProof="0" dirty="0" smtClean="0">
                <a:ln>
                  <a:noFill/>
                </a:ln>
                <a:solidFill>
                  <a:srgbClr val="4D4D4D"/>
                </a:solidFill>
                <a:effectLst/>
                <a:uLnTx/>
                <a:uFillTx/>
                <a:latin typeface="Arial"/>
              </a:rPr>
              <a:t>Cohorte 2: possibilité de résection </a:t>
            </a:r>
            <a:r>
              <a:rPr lang="fr-FR" sz="1200" dirty="0" smtClean="0">
                <a:solidFill>
                  <a:srgbClr val="4D4D4D"/>
                </a:solidFill>
                <a:latin typeface="Arial"/>
              </a:rPr>
              <a:t>secondaire avec intention curative (biopsie tumeur/foie pré traitement)</a:t>
            </a:r>
            <a:endParaRPr kumimoji="0" lang="fr-FR" sz="1200" b="0" i="0" u="none" strike="noStrike" kern="1200" cap="none" spc="0" normalizeH="0" baseline="0" noProof="0" dirty="0">
              <a:ln>
                <a:noFill/>
              </a:ln>
              <a:solidFill>
                <a:srgbClr val="4D4D4D"/>
              </a:solidFill>
              <a:effectLst/>
              <a:uLnTx/>
              <a:uFillTx/>
              <a:latin typeface="Arial"/>
            </a:endParaRPr>
          </a:p>
        </p:txBody>
      </p:sp>
      <p:cxnSp>
        <p:nvCxnSpPr>
          <p:cNvPr id="12" name="AutoShape 19"/>
          <p:cNvCxnSpPr>
            <a:cxnSpLocks noChangeShapeType="1"/>
            <a:stCxn id="15" idx="3"/>
            <a:endCxn id="8" idx="2"/>
          </p:cNvCxnSpPr>
          <p:nvPr/>
        </p:nvCxnSpPr>
        <p:spPr bwMode="auto">
          <a:xfrm flipV="1">
            <a:off x="3789669" y="3650437"/>
            <a:ext cx="99192" cy="3036"/>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flipV="1">
            <a:off x="7183829" y="2589500"/>
            <a:ext cx="302814"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505339" y="2179132"/>
            <a:ext cx="2678490" cy="82073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fr-FR" altLang="zh-CN" dirty="0" smtClean="0">
                <a:solidFill>
                  <a:srgbClr val="FFFFFF"/>
                </a:solidFill>
                <a:ea typeface="SimSun" pitchFamily="2" charset="-122"/>
              </a:rPr>
              <a:t>Panitumumab 6 mg/kg + mFOLFOXIRI /2S</a:t>
            </a:r>
          </a:p>
          <a:p>
            <a:pPr lvl="0" algn="ctr" defTabSz="892175" eaLnBrk="0" hangingPunct="0">
              <a:defRPr/>
            </a:pPr>
            <a:r>
              <a:rPr lang="fr-FR" altLang="zh-CN" dirty="0" smtClean="0">
                <a:solidFill>
                  <a:srgbClr val="FFFFFF"/>
                </a:solidFill>
                <a:ea typeface="SimSun" pitchFamily="2" charset="-122"/>
              </a:rPr>
              <a:t>(n=63)</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sp>
        <p:nvSpPr>
          <p:cNvPr id="15" name="AutoShape 9"/>
          <p:cNvSpPr>
            <a:spLocks noChangeArrowheads="1"/>
          </p:cNvSpPr>
          <p:nvPr/>
        </p:nvSpPr>
        <p:spPr bwMode="auto">
          <a:xfrm>
            <a:off x="65025" y="2292844"/>
            <a:ext cx="3724644" cy="27212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CCRm non résécable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noProof="0" dirty="0" smtClean="0">
                <a:solidFill>
                  <a:srgbClr val="FFFFFF"/>
                </a:solidFill>
                <a:ea typeface="SimSun" pitchFamily="2" charset="-122"/>
              </a:rPr>
              <a:t>RAS sauvage</a:t>
            </a:r>
          </a:p>
          <a:p>
            <a:pPr marL="22860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1</a:t>
            </a:r>
            <a:r>
              <a:rPr lang="fr-FR" altLang="zh-CN" baseline="30000" dirty="0" smtClean="0">
                <a:solidFill>
                  <a:srgbClr val="FFFFFF"/>
                </a:solidFill>
                <a:ea typeface="SimSun" pitchFamily="2" charset="-122"/>
              </a:rPr>
              <a:t>e</a:t>
            </a:r>
            <a:r>
              <a:rPr lang="fr-FR" altLang="zh-CN" dirty="0" smtClean="0">
                <a:solidFill>
                  <a:srgbClr val="FFFFFF"/>
                </a:solidFill>
                <a:ea typeface="SimSun" pitchFamily="2" charset="-122"/>
              </a:rPr>
              <a:t> ligne (1 cycle de FOLFIRINOX permis avant la randomisation)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dirty="0" smtClean="0">
                <a:ln>
                  <a:noFill/>
                </a:ln>
                <a:solidFill>
                  <a:srgbClr val="FFFFFF"/>
                </a:solidFill>
                <a:effectLst/>
                <a:uLnTx/>
                <a:uFillTx/>
                <a:ea typeface="SimSun" pitchFamily="2" charset="-122"/>
              </a:rPr>
              <a:t>ECOG</a:t>
            </a:r>
            <a:r>
              <a:rPr kumimoji="0" lang="fr-FR" altLang="zh-CN" sz="1800" b="0" i="0" u="none" strike="noStrike" kern="1200" cap="none" spc="0" normalizeH="0" dirty="0" smtClean="0">
                <a:ln>
                  <a:noFill/>
                </a:ln>
                <a:solidFill>
                  <a:srgbClr val="FFFFFF"/>
                </a:solidFill>
                <a:effectLst/>
                <a:uLnTx/>
                <a:uFillTx/>
                <a:ea typeface="SimSun" pitchFamily="2" charset="-122"/>
              </a:rPr>
              <a:t>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(n=96)</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cxnSp>
        <p:nvCxnSpPr>
          <p:cNvPr id="16" name="AutoShape 16"/>
          <p:cNvCxnSpPr>
            <a:cxnSpLocks noChangeShapeType="1"/>
            <a:stCxn id="8" idx="4"/>
            <a:endCxn id="19" idx="1"/>
          </p:cNvCxnSpPr>
          <p:nvPr/>
        </p:nvCxnSpPr>
        <p:spPr bwMode="auto">
          <a:xfrm rot="16200000" flipH="1">
            <a:off x="3946372" y="4176824"/>
            <a:ext cx="793254" cy="324680"/>
          </a:xfrm>
          <a:prstGeom prst="bentConnector2">
            <a:avLst/>
          </a:prstGeom>
          <a:noFill/>
          <a:ln w="57150">
            <a:solidFill>
              <a:schemeClr val="bg2">
                <a:lumMod val="60000"/>
                <a:lumOff val="40000"/>
              </a:schemeClr>
            </a:solidFill>
            <a:round/>
            <a:headEnd/>
            <a:tailEnd type="triangle" w="med" len="med"/>
          </a:ln>
        </p:spPr>
      </p:cxnSp>
      <p:cxnSp>
        <p:nvCxnSpPr>
          <p:cNvPr id="18" name="AutoShape 20"/>
          <p:cNvCxnSpPr>
            <a:cxnSpLocks noChangeShapeType="1"/>
            <a:stCxn id="19" idx="3"/>
            <a:endCxn id="24" idx="1"/>
          </p:cNvCxnSpPr>
          <p:nvPr/>
        </p:nvCxnSpPr>
        <p:spPr bwMode="auto">
          <a:xfrm>
            <a:off x="7182249" y="4735791"/>
            <a:ext cx="304394"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505339" y="4325423"/>
            <a:ext cx="2676910" cy="82073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fr-FR" altLang="zh-CN" dirty="0" smtClean="0">
                <a:solidFill>
                  <a:srgbClr val="4D4D4D"/>
                </a:solidFill>
                <a:ea typeface="SimSun" pitchFamily="2" charset="-122"/>
              </a:rPr>
              <a:t>FOLFOXIRI /2S</a:t>
            </a:r>
          </a:p>
          <a:p>
            <a:pPr lvl="0" algn="ctr" defTabSz="892175" eaLnBrk="0" hangingPunct="0">
              <a:defRPr/>
            </a:pPr>
            <a:r>
              <a:rPr lang="fr-FR" altLang="zh-CN" dirty="0" smtClean="0">
                <a:solidFill>
                  <a:srgbClr val="4D4D4D"/>
                </a:solidFill>
                <a:ea typeface="SimSun" pitchFamily="2" charset="-122"/>
              </a:rPr>
              <a:t>(n=33)</a:t>
            </a:r>
            <a:endParaRPr kumimoji="0" lang="fr-FR" altLang="zh-CN" sz="1800" b="0" i="0" u="none" strike="noStrike" kern="1200" cap="none" spc="0" normalizeH="0" baseline="0" noProof="0" dirty="0">
              <a:ln>
                <a:noFill/>
              </a:ln>
              <a:solidFill>
                <a:srgbClr val="4D4D4D"/>
              </a:solidFill>
              <a:effectLst/>
              <a:uLnTx/>
              <a:uFillTx/>
              <a:ea typeface="SimSun" pitchFamily="2" charset="-122"/>
            </a:endParaRPr>
          </a:p>
        </p:txBody>
      </p:sp>
      <p:sp>
        <p:nvSpPr>
          <p:cNvPr id="24" name="AutoShape 12"/>
          <p:cNvSpPr>
            <a:spLocks noChangeArrowheads="1"/>
          </p:cNvSpPr>
          <p:nvPr/>
        </p:nvSpPr>
        <p:spPr bwMode="auto">
          <a:xfrm>
            <a:off x="7486643" y="4173660"/>
            <a:ext cx="1600777" cy="1124262"/>
          </a:xfrm>
          <a:prstGeom prst="rect">
            <a:avLst/>
          </a:prstGeom>
          <a:solidFill>
            <a:schemeClr val="tx1"/>
          </a:solidFill>
          <a:ln w="9525" algn="ctr">
            <a:noFill/>
            <a:round/>
            <a:headEnd/>
            <a:tailEnd/>
          </a:ln>
        </p:spPr>
        <p:txBody>
          <a:bodyPr lIns="90488" tIns="0" rIns="90488" bIns="0" anchor="ctr"/>
          <a:lstStyle/>
          <a:p>
            <a:pPr lvl="0" algn="ctr" defTabSz="892175" eaLnBrk="0" hangingPunct="0">
              <a:defRPr/>
            </a:pPr>
            <a:r>
              <a:rPr lang="fr-FR" altLang="zh-CN" b="1" dirty="0" smtClean="0">
                <a:solidFill>
                  <a:srgbClr val="FFFFFF"/>
                </a:solidFill>
                <a:ea typeface="SimSun" pitchFamily="2" charset="-122"/>
              </a:rPr>
              <a:t>Prog/</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résectabilité/maximum </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12 cycles*</a:t>
            </a:r>
            <a:endParaRPr kumimoji="0" lang="fr-FR" altLang="zh-CN" sz="1800" b="1" i="0" u="none" strike="noStrike" kern="1200" cap="none" spc="0" normalizeH="0" baseline="30000" noProof="0" dirty="0">
              <a:ln>
                <a:noFill/>
              </a:ln>
              <a:solidFill>
                <a:srgbClr val="FFFFFF"/>
              </a:solidFill>
              <a:effectLst/>
              <a:uLnTx/>
              <a:uFillTx/>
              <a:ea typeface="SimSun" pitchFamily="2" charset="-122"/>
            </a:endParaRPr>
          </a:p>
        </p:txBody>
      </p:sp>
    </p:spTree>
    <p:extLst>
      <p:ext uri="{BB962C8B-B14F-4D97-AF65-F5344CB8AC3E}">
        <p14:creationId xmlns:p14="http://schemas.microsoft.com/office/powerpoint/2010/main" val="41750468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O-024</a:t>
            </a:r>
            <a:r>
              <a:rPr lang="en-US" dirty="0" smtClean="0"/>
              <a:t>: </a:t>
            </a:r>
            <a:r>
              <a:rPr lang="fr-FR" dirty="0"/>
              <a:t>mFOLFOXIRI + panitumumab versus FOLFOXIRI en traitement de 1</a:t>
            </a:r>
            <a:r>
              <a:rPr lang="fr-FR" baseline="30000" dirty="0"/>
              <a:t>e</a:t>
            </a:r>
            <a:r>
              <a:rPr lang="fr-FR" dirty="0"/>
              <a:t> ligne de patients avec cancer colorectal métastatique (CCRm) RAS sauvage: étude randomisée de phase II VOLFI de l’AIO (AIO-KRK0109) </a:t>
            </a:r>
            <a:r>
              <a:rPr lang="fr-FR" dirty="0" smtClean="0"/>
              <a:t/>
            </a:r>
            <a:br>
              <a:rPr lang="fr-FR" dirty="0" smtClean="0"/>
            </a:br>
            <a:r>
              <a:rPr lang="fr-FR" dirty="0" smtClean="0"/>
              <a:t>– </a:t>
            </a:r>
            <a:r>
              <a:rPr lang="fr-FR" dirty="0"/>
              <a:t>Geissler M, et al</a:t>
            </a:r>
            <a:endParaRPr lang="en-US" dirty="0"/>
          </a:p>
        </p:txBody>
      </p:sp>
      <p:sp>
        <p:nvSpPr>
          <p:cNvPr id="5" name="Text Placeholder 4"/>
          <p:cNvSpPr>
            <a:spLocks noGrp="1"/>
          </p:cNvSpPr>
          <p:nvPr>
            <p:ph type="body" sz="quarter" idx="11"/>
          </p:nvPr>
        </p:nvSpPr>
        <p:spPr/>
        <p:txBody>
          <a:bodyPr/>
          <a:lstStyle/>
          <a:p>
            <a:r>
              <a:rPr lang="en-GB" dirty="0" err="1"/>
              <a:t>Geissler</a:t>
            </a:r>
            <a:r>
              <a:rPr lang="en-GB" dirty="0"/>
              <a:t> M, </a:t>
            </a:r>
            <a:r>
              <a:rPr lang="fr-FR" dirty="0"/>
              <a:t>et </a:t>
            </a:r>
            <a:r>
              <a:rPr lang="fr-FR" dirty="0" smtClean="0"/>
              <a:t>al, </a:t>
            </a:r>
            <a:r>
              <a:rPr lang="fr-FR" dirty="0"/>
              <a:t>Ann </a:t>
            </a:r>
            <a:r>
              <a:rPr lang="fr-FR" dirty="0" err="1"/>
              <a:t>Oncol</a:t>
            </a:r>
            <a:r>
              <a:rPr lang="fr-FR" dirty="0"/>
              <a:t> 2018;29(</a:t>
            </a:r>
            <a:r>
              <a:rPr lang="fr-FR" dirty="0" err="1"/>
              <a:t>suppl</a:t>
            </a:r>
            <a:r>
              <a:rPr lang="fr-FR" dirty="0"/>
              <a:t> 5):</a:t>
            </a:r>
            <a:r>
              <a:rPr lang="en-GB" dirty="0" err="1"/>
              <a:t>abstr</a:t>
            </a:r>
            <a:r>
              <a:rPr lang="en-GB" dirty="0"/>
              <a:t> </a:t>
            </a:r>
            <a:r>
              <a:rPr lang="en-GB" dirty="0" smtClean="0"/>
              <a:t>O-024</a:t>
            </a:r>
            <a:endParaRPr lang="en-US" dirty="0"/>
          </a:p>
        </p:txBody>
      </p:sp>
      <p:graphicFrame>
        <p:nvGraphicFramePr>
          <p:cNvPr id="7" name="Group 88"/>
          <p:cNvGraphicFramePr>
            <a:graphicFrameLocks noGrp="1"/>
          </p:cNvGraphicFramePr>
          <p:nvPr>
            <p:extLst>
              <p:ext uri="{D42A27DB-BD31-4B8C-83A1-F6EECF244321}">
                <p14:modId xmlns:p14="http://schemas.microsoft.com/office/powerpoint/2010/main" val="4258191386"/>
              </p:ext>
            </p:extLst>
          </p:nvPr>
        </p:nvGraphicFramePr>
        <p:xfrm>
          <a:off x="369888" y="1678237"/>
          <a:ext cx="8408989" cy="1036320"/>
        </p:xfrm>
        <a:graphic>
          <a:graphicData uri="http://schemas.openxmlformats.org/drawingml/2006/table">
            <a:tbl>
              <a:tblPr firstRow="1" bandRow="1">
                <a:tableStyleId>{69012ECD-51FC-41F1-AA8D-1B2483CD663E}</a:tableStyleId>
              </a:tblPr>
              <a:tblGrid>
                <a:gridCol w="2110845">
                  <a:extLst>
                    <a:ext uri="{9D8B030D-6E8A-4147-A177-3AD203B41FA5}">
                      <a16:colId xmlns:a16="http://schemas.microsoft.com/office/drawing/2014/main" val="20000"/>
                    </a:ext>
                  </a:extLst>
                </a:gridCol>
                <a:gridCol w="2134205">
                  <a:extLst>
                    <a:ext uri="{9D8B030D-6E8A-4147-A177-3AD203B41FA5}">
                      <a16:colId xmlns:a16="http://schemas.microsoft.com/office/drawing/2014/main" val="20001"/>
                    </a:ext>
                  </a:extLst>
                </a:gridCol>
                <a:gridCol w="1883298">
                  <a:extLst>
                    <a:ext uri="{9D8B030D-6E8A-4147-A177-3AD203B41FA5}">
                      <a16:colId xmlns:a16="http://schemas.microsoft.com/office/drawing/2014/main" val="20002"/>
                    </a:ext>
                  </a:extLst>
                </a:gridCol>
                <a:gridCol w="2280641">
                  <a:extLst>
                    <a:ext uri="{9D8B030D-6E8A-4147-A177-3AD203B41FA5}">
                      <a16:colId xmlns:a16="http://schemas.microsoft.com/office/drawing/2014/main" val="20003"/>
                    </a:ext>
                  </a:extLst>
                </a:gridCol>
              </a:tblGrid>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Panitumumab +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err="1" smtClean="0">
                          <a:ln>
                            <a:noFill/>
                          </a:ln>
                          <a:solidFill>
                            <a:schemeClr val="tx2"/>
                          </a:solidFill>
                          <a:effectLst/>
                          <a:latin typeface="Arial" charset="0"/>
                          <a:cs typeface="Arial" charset="0"/>
                        </a:rPr>
                        <a:t>mFOLFOXIRI</a:t>
                      </a:r>
                      <a:r>
                        <a:rPr kumimoji="0" lang="en-GB" sz="1400" b="1" i="0" u="none" strike="noStrike" cap="none" normalizeH="0" baseline="0" dirty="0" smtClean="0">
                          <a:ln>
                            <a:noFill/>
                          </a:ln>
                          <a:solidFill>
                            <a:schemeClr val="tx2"/>
                          </a:solidFill>
                          <a:effectLst/>
                          <a:latin typeface="Arial" charset="0"/>
                          <a:cs typeface="Arial" charset="0"/>
                        </a:rPr>
                        <a:t> (n=63) </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FOLFOXIRI </a:t>
                      </a:r>
                      <a:r>
                        <a:rPr kumimoji="0" lang="en-GB" sz="1400" b="1" i="0" u="none" strike="noStrike" cap="none" normalizeH="0" baseline="0" dirty="0" err="1" smtClean="0">
                          <a:ln>
                            <a:noFill/>
                          </a:ln>
                          <a:solidFill>
                            <a:schemeClr val="tx2"/>
                          </a:solidFill>
                          <a:effectLst/>
                          <a:latin typeface="Arial" charset="0"/>
                          <a:cs typeface="Arial" charset="0"/>
                        </a:rPr>
                        <a:t>seul</a:t>
                      </a:r>
                      <a:r>
                        <a:rPr kumimoji="0" lang="en-GB" sz="1400" b="1" i="0" u="none" strike="noStrike" cap="none" normalizeH="0" baseline="0" dirty="0" smtClean="0">
                          <a:ln>
                            <a:noFill/>
                          </a:ln>
                          <a:solidFill>
                            <a:schemeClr val="tx2"/>
                          </a:solidFill>
                          <a:effectLst/>
                          <a:latin typeface="Arial" charset="0"/>
                          <a:cs typeface="Arial" charset="0"/>
                        </a:rPr>
                        <a:t> (n=33)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OR (IC95%);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p</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TRO, % (IC95%)</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solidFill>
                            <a:schemeClr val="tx1"/>
                          </a:solidFill>
                        </a:rPr>
                        <a:t>87,3 (76,5 - 94,4) </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dirty="0" smtClean="0">
                          <a:solidFill>
                            <a:schemeClr val="tx1"/>
                          </a:solidFill>
                        </a:rPr>
                        <a:t>60,6 (42,1 - 77,1) </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4,469 (1,614 - 12,376); 0,004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bl>
          </a:graphicData>
        </a:graphic>
      </p:graphicFrame>
      <p:sp>
        <p:nvSpPr>
          <p:cNvPr id="8" name="Content Placeholder 2"/>
          <p:cNvSpPr>
            <a:spLocks noGrp="1"/>
          </p:cNvSpPr>
          <p:nvPr>
            <p:ph idx="1"/>
          </p:nvPr>
        </p:nvSpPr>
        <p:spPr>
          <a:xfrm>
            <a:off x="365124" y="1254035"/>
            <a:ext cx="8413751" cy="4746172"/>
          </a:xfrm>
        </p:spPr>
        <p:txBody>
          <a:bodyPr/>
          <a:lstStyle/>
          <a:p>
            <a:pPr marL="0" indent="0">
              <a:buNone/>
            </a:pPr>
            <a:r>
              <a:rPr lang="en-GB" b="1" dirty="0" err="1" smtClean="0"/>
              <a:t>Résultats</a:t>
            </a:r>
            <a:endParaRPr lang="en-GB" b="1" dirty="0" smtClean="0"/>
          </a:p>
        </p:txBody>
      </p:sp>
      <p:graphicFrame>
        <p:nvGraphicFramePr>
          <p:cNvPr id="9" name="Group 88"/>
          <p:cNvGraphicFramePr>
            <a:graphicFrameLocks noGrp="1"/>
          </p:cNvGraphicFramePr>
          <p:nvPr>
            <p:extLst>
              <p:ext uri="{D42A27DB-BD31-4B8C-83A1-F6EECF244321}">
                <p14:modId xmlns:p14="http://schemas.microsoft.com/office/powerpoint/2010/main" val="535111110"/>
              </p:ext>
            </p:extLst>
          </p:nvPr>
        </p:nvGraphicFramePr>
        <p:xfrm>
          <a:off x="369888" y="2788580"/>
          <a:ext cx="8463918" cy="2151888"/>
        </p:xfrm>
        <a:graphic>
          <a:graphicData uri="http://schemas.openxmlformats.org/drawingml/2006/table">
            <a:tbl>
              <a:tblPr firstRow="1" bandRow="1">
                <a:tableStyleId>{69012ECD-51FC-41F1-AA8D-1B2483CD663E}</a:tableStyleId>
              </a:tblPr>
              <a:tblGrid>
                <a:gridCol w="3101445">
                  <a:extLst>
                    <a:ext uri="{9D8B030D-6E8A-4147-A177-3AD203B41FA5}">
                      <a16:colId xmlns:a16="http://schemas.microsoft.com/office/drawing/2014/main" val="20000"/>
                    </a:ext>
                  </a:extLst>
                </a:gridCol>
                <a:gridCol w="1710267">
                  <a:extLst>
                    <a:ext uri="{9D8B030D-6E8A-4147-A177-3AD203B41FA5}">
                      <a16:colId xmlns:a16="http://schemas.microsoft.com/office/drawing/2014/main" val="20001"/>
                    </a:ext>
                  </a:extLst>
                </a:gridCol>
                <a:gridCol w="1130438">
                  <a:extLst>
                    <a:ext uri="{9D8B030D-6E8A-4147-A177-3AD203B41FA5}">
                      <a16:colId xmlns:a16="http://schemas.microsoft.com/office/drawing/2014/main" val="20002"/>
                    </a:ext>
                  </a:extLst>
                </a:gridCol>
                <a:gridCol w="2521768">
                  <a:extLst>
                    <a:ext uri="{9D8B030D-6E8A-4147-A177-3AD203B41FA5}">
                      <a16:colId xmlns:a16="http://schemas.microsoft.com/office/drawing/2014/main" val="20003"/>
                    </a:ext>
                  </a:extLst>
                </a:gridCol>
              </a:tblGrid>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Panitumumab + </a:t>
                      </a:r>
                      <a:br>
                        <a:rPr kumimoji="0" lang="fr-FR" sz="1400" b="1" i="0" u="none" strike="noStrike" cap="none" normalizeH="0" baseline="0" noProof="0" dirty="0" smtClean="0">
                          <a:ln>
                            <a:noFill/>
                          </a:ln>
                          <a:solidFill>
                            <a:schemeClr val="tx2"/>
                          </a:solidFill>
                          <a:effectLst/>
                          <a:latin typeface="Arial" charset="0"/>
                          <a:cs typeface="Arial" charset="0"/>
                        </a:rPr>
                      </a:br>
                      <a:r>
                        <a:rPr kumimoji="0" lang="fr-FR" sz="1400" b="1" i="0" u="none" strike="noStrike" cap="none" normalizeH="0" baseline="0" noProof="0" dirty="0" smtClean="0">
                          <a:ln>
                            <a:noFill/>
                          </a:ln>
                          <a:solidFill>
                            <a:schemeClr val="tx2"/>
                          </a:solidFill>
                          <a:effectLst/>
                          <a:latin typeface="Arial" charset="0"/>
                          <a:cs typeface="Arial" charset="0"/>
                        </a:rPr>
                        <a:t>mFOLFOXIRI</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FOLFOXIRI </a:t>
                      </a:r>
                      <a:br>
                        <a:rPr kumimoji="0" lang="fr-FR" sz="1400" b="1" i="0" u="none" strike="noStrike" cap="none" normalizeH="0" baseline="0" noProof="0" dirty="0" smtClean="0">
                          <a:ln>
                            <a:noFill/>
                          </a:ln>
                          <a:solidFill>
                            <a:schemeClr val="tx2"/>
                          </a:solidFill>
                          <a:effectLst/>
                          <a:latin typeface="Arial" charset="0"/>
                          <a:cs typeface="Arial" charset="0"/>
                        </a:rPr>
                      </a:br>
                      <a:r>
                        <a:rPr kumimoji="0" lang="fr-FR" sz="1400" b="1" i="0" u="none" strike="noStrike" cap="none" normalizeH="0" baseline="0" noProof="0" dirty="0" smtClean="0">
                          <a:ln>
                            <a:noFill/>
                          </a:ln>
                          <a:solidFill>
                            <a:schemeClr val="tx2"/>
                          </a:solidFill>
                          <a:effectLst/>
                          <a:latin typeface="Arial" charset="0"/>
                          <a:cs typeface="Arial" charset="0"/>
                        </a:rPr>
                        <a:t>seul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OR (IC95%); p</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TRO selon le côté de la tumeur, %</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Gauche (n=78)</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Droit (n=18)</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90,6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70,0</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400" b="0" i="0" u="none" strike="noStrike" cap="none" normalizeH="0" baseline="0" noProof="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68,0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37,5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4,518 (1,298 - 15,718); 0,02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3,889 (0,543 - 27,886); 0,34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TRO selon statut mutationnel, %</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RAS/BRAF sauvage (n=60)</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BRAF muté (n=16)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86,0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85,7</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400" b="0" i="0" u="none" strike="noStrike" cap="none" normalizeH="0" baseline="0" noProof="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64,7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22,2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3,364 (0,902 - 12,549); 0,08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21,000 (1,504 - 293,25); 0,04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870586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O-024: mFOLFOXIRI + panitumumab versus FOLFOXIRI en traitement de 1</a:t>
            </a:r>
            <a:r>
              <a:rPr lang="fr-FR" baseline="30000" dirty="0" smtClean="0"/>
              <a:t>e</a:t>
            </a:r>
            <a:r>
              <a:rPr lang="fr-FR" dirty="0" smtClean="0"/>
              <a:t> ligne de patients avec cancer colorectal métastatique (CCRm) RAS sauvage: étude randomisée de phase II VOLFI de l’AIO (AIO-KRK0109) </a:t>
            </a:r>
            <a:br>
              <a:rPr lang="fr-FR" dirty="0" smtClean="0"/>
            </a:br>
            <a:r>
              <a:rPr lang="fr-FR" dirty="0" smtClean="0"/>
              <a:t>– Geissler M, et al</a:t>
            </a:r>
            <a:endParaRPr lang="fr-FR" dirty="0"/>
          </a:p>
        </p:txBody>
      </p:sp>
      <p:sp>
        <p:nvSpPr>
          <p:cNvPr id="5" name="Text Placeholder 4"/>
          <p:cNvSpPr>
            <a:spLocks noGrp="1"/>
          </p:cNvSpPr>
          <p:nvPr>
            <p:ph type="body" sz="quarter" idx="11"/>
          </p:nvPr>
        </p:nvSpPr>
        <p:spPr/>
        <p:txBody>
          <a:bodyPr/>
          <a:lstStyle/>
          <a:p>
            <a:r>
              <a:rPr lang="fr-FR" smtClean="0"/>
              <a:t>Geissler M, et al, Ann Oncol 2018;29(suppl 5):abstr O-024</a:t>
            </a:r>
            <a:endParaRPr lang="fr-FR"/>
          </a:p>
        </p:txBody>
      </p:sp>
      <p:sp>
        <p:nvSpPr>
          <p:cNvPr id="6" name="Content Placeholder 2"/>
          <p:cNvSpPr>
            <a:spLocks noGrp="1"/>
          </p:cNvSpPr>
          <p:nvPr>
            <p:ph idx="1"/>
          </p:nvPr>
        </p:nvSpPr>
        <p:spPr>
          <a:xfrm>
            <a:off x="365124" y="1254035"/>
            <a:ext cx="8413751" cy="4746172"/>
          </a:xfrm>
        </p:spPr>
        <p:txBody>
          <a:bodyPr/>
          <a:lstStyle/>
          <a:p>
            <a:pPr marL="0" indent="0">
              <a:buNone/>
            </a:pPr>
            <a:r>
              <a:rPr lang="fr-FR" b="1" dirty="0" smtClean="0"/>
              <a:t>Résultats </a:t>
            </a:r>
          </a:p>
        </p:txBody>
      </p:sp>
      <p:sp>
        <p:nvSpPr>
          <p:cNvPr id="9" name="TextBox 8"/>
          <p:cNvSpPr txBox="1"/>
          <p:nvPr/>
        </p:nvSpPr>
        <p:spPr>
          <a:xfrm>
            <a:off x="4154482" y="1519818"/>
            <a:ext cx="1261959" cy="369332"/>
          </a:xfrm>
          <a:prstGeom prst="rect">
            <a:avLst/>
          </a:prstGeom>
          <a:noFill/>
        </p:spPr>
        <p:txBody>
          <a:bodyPr wrap="none" rtlCol="0">
            <a:spAutoFit/>
          </a:bodyPr>
          <a:lstStyle/>
          <a:p>
            <a:r>
              <a:rPr lang="fr-FR" b="1" dirty="0" smtClean="0"/>
              <a:t>Cohorte 1</a:t>
            </a:r>
            <a:endParaRPr lang="fr-FR" b="1" dirty="0"/>
          </a:p>
        </p:txBody>
      </p:sp>
      <p:sp>
        <p:nvSpPr>
          <p:cNvPr id="10" name="TextBox 9"/>
          <p:cNvSpPr txBox="1"/>
          <p:nvPr/>
        </p:nvSpPr>
        <p:spPr>
          <a:xfrm>
            <a:off x="7067499" y="1519818"/>
            <a:ext cx="1261959" cy="369332"/>
          </a:xfrm>
          <a:prstGeom prst="rect">
            <a:avLst/>
          </a:prstGeom>
          <a:noFill/>
        </p:spPr>
        <p:txBody>
          <a:bodyPr wrap="none" rtlCol="0">
            <a:spAutoFit/>
          </a:bodyPr>
          <a:lstStyle/>
          <a:p>
            <a:r>
              <a:rPr lang="fr-FR" b="1" dirty="0" smtClean="0"/>
              <a:t>Cohorte 2</a:t>
            </a:r>
            <a:endParaRPr lang="fr-FR" b="1" dirty="0"/>
          </a:p>
        </p:txBody>
      </p:sp>
      <p:graphicFrame>
        <p:nvGraphicFramePr>
          <p:cNvPr id="11" name="Group 88"/>
          <p:cNvGraphicFramePr>
            <a:graphicFrameLocks noGrp="1"/>
          </p:cNvGraphicFramePr>
          <p:nvPr>
            <p:extLst>
              <p:ext uri="{D42A27DB-BD31-4B8C-83A1-F6EECF244321}">
                <p14:modId xmlns:p14="http://schemas.microsoft.com/office/powerpoint/2010/main" val="1466678516"/>
              </p:ext>
            </p:extLst>
          </p:nvPr>
        </p:nvGraphicFramePr>
        <p:xfrm>
          <a:off x="369888" y="5071210"/>
          <a:ext cx="8408989" cy="1078992"/>
        </p:xfrm>
        <a:graphic>
          <a:graphicData uri="http://schemas.openxmlformats.org/drawingml/2006/table">
            <a:tbl>
              <a:tblPr firstRow="1" bandRow="1">
                <a:tableStyleId>{69012ECD-51FC-41F1-AA8D-1B2483CD663E}</a:tableStyleId>
              </a:tblPr>
              <a:tblGrid>
                <a:gridCol w="2110845">
                  <a:extLst>
                    <a:ext uri="{9D8B030D-6E8A-4147-A177-3AD203B41FA5}">
                      <a16:colId xmlns:a16="http://schemas.microsoft.com/office/drawing/2014/main" val="20000"/>
                    </a:ext>
                  </a:extLst>
                </a:gridCol>
                <a:gridCol w="2134205">
                  <a:extLst>
                    <a:ext uri="{9D8B030D-6E8A-4147-A177-3AD203B41FA5}">
                      <a16:colId xmlns:a16="http://schemas.microsoft.com/office/drawing/2014/main" val="20001"/>
                    </a:ext>
                  </a:extLst>
                </a:gridCol>
                <a:gridCol w="2134205">
                  <a:extLst>
                    <a:ext uri="{9D8B030D-6E8A-4147-A177-3AD203B41FA5}">
                      <a16:colId xmlns:a16="http://schemas.microsoft.com/office/drawing/2014/main" val="20002"/>
                    </a:ext>
                  </a:extLst>
                </a:gridCol>
                <a:gridCol w="2029734">
                  <a:extLst>
                    <a:ext uri="{9D8B030D-6E8A-4147-A177-3AD203B41FA5}">
                      <a16:colId xmlns:a16="http://schemas.microsoft.com/office/drawing/2014/main" val="20003"/>
                    </a:ext>
                  </a:extLst>
                </a:gridCol>
              </a:tblGrid>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Panitumumab +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FOLFOXIRI (n=63) </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FOLFOXIRI </a:t>
                      </a:r>
                      <a:r>
                        <a:rPr kumimoji="0" lang="en-GB" sz="1400" b="1" i="0" u="none" strike="noStrike" cap="none" normalizeH="0" baseline="0" dirty="0" err="1" smtClean="0">
                          <a:ln>
                            <a:noFill/>
                          </a:ln>
                          <a:solidFill>
                            <a:schemeClr val="tx2"/>
                          </a:solidFill>
                          <a:effectLst/>
                          <a:latin typeface="Arial" charset="0"/>
                          <a:cs typeface="Arial" charset="0"/>
                        </a:rPr>
                        <a:t>seul</a:t>
                      </a:r>
                      <a:endParaRPr kumimoji="0" lang="en-GB" sz="1400" b="1"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 (n=33)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(IC95%);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p</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SSPm</a:t>
                      </a:r>
                      <a:r>
                        <a:rPr kumimoji="0" lang="en-GB" sz="1400" b="0" i="0" u="none" strike="noStrike" cap="none" normalizeH="0" baseline="0" dirty="0" smtClean="0">
                          <a:ln>
                            <a:noFill/>
                          </a:ln>
                          <a:solidFill>
                            <a:schemeClr val="tx1"/>
                          </a:solidFill>
                          <a:effectLst/>
                          <a:latin typeface="Arial" charset="0"/>
                          <a:cs typeface="Arial" charset="0"/>
                        </a:rPr>
                        <a:t>, </a:t>
                      </a:r>
                      <a:r>
                        <a:rPr kumimoji="0" lang="en-GB" sz="1400" b="0" i="0" u="none" strike="noStrike" cap="none" normalizeH="0" baseline="0" dirty="0" err="1" smtClean="0">
                          <a:ln>
                            <a:noFill/>
                          </a:ln>
                          <a:solidFill>
                            <a:schemeClr val="tx1"/>
                          </a:solidFill>
                          <a:effectLst/>
                          <a:latin typeface="Arial" charset="0"/>
                          <a:cs typeface="Arial" charset="0"/>
                        </a:rPr>
                        <a:t>mois</a:t>
                      </a:r>
                      <a:r>
                        <a:rPr kumimoji="0" lang="en-GB" sz="1400" b="0" i="0" u="none" strike="noStrike" cap="none" normalizeH="0" baseline="0" dirty="0" smtClean="0">
                          <a:ln>
                            <a:noFill/>
                          </a:ln>
                          <a:solidFill>
                            <a:schemeClr val="tx1"/>
                          </a:solidFill>
                          <a:effectLst/>
                          <a:latin typeface="Arial" charset="0"/>
                          <a:cs typeface="Arial" charset="0"/>
                        </a:rPr>
                        <a:t> (IC95%)</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9,7 (9,0 - 11,7)</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10,1 (7,8 - 12,1)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0,920 (0,584 - 1,451); 0,72</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bl>
          </a:graphicData>
        </a:graphic>
      </p:graphicFrame>
      <p:sp>
        <p:nvSpPr>
          <p:cNvPr id="13" name="TextBox 12"/>
          <p:cNvSpPr txBox="1"/>
          <p:nvPr/>
        </p:nvSpPr>
        <p:spPr>
          <a:xfrm>
            <a:off x="1295852" y="1519818"/>
            <a:ext cx="633571" cy="369332"/>
          </a:xfrm>
          <a:prstGeom prst="rect">
            <a:avLst/>
          </a:prstGeom>
          <a:noFill/>
        </p:spPr>
        <p:txBody>
          <a:bodyPr wrap="none" rtlCol="0">
            <a:spAutoFit/>
          </a:bodyPr>
          <a:lstStyle/>
          <a:p>
            <a:pPr fontAlgn="base">
              <a:spcBef>
                <a:spcPct val="0"/>
              </a:spcBef>
              <a:spcAft>
                <a:spcPct val="0"/>
              </a:spcAft>
            </a:pPr>
            <a:r>
              <a:rPr lang="fr-FR" b="1" smtClean="0">
                <a:solidFill>
                  <a:srgbClr val="4D4D4D"/>
                </a:solidFill>
              </a:rPr>
              <a:t>FAS</a:t>
            </a:r>
            <a:endParaRPr lang="fr-FR" b="1">
              <a:solidFill>
                <a:srgbClr val="4D4D4D"/>
              </a:solidFill>
            </a:endParaRPr>
          </a:p>
        </p:txBody>
      </p:sp>
      <p:grpSp>
        <p:nvGrpSpPr>
          <p:cNvPr id="16" name="Group 15"/>
          <p:cNvGrpSpPr/>
          <p:nvPr/>
        </p:nvGrpSpPr>
        <p:grpSpPr>
          <a:xfrm>
            <a:off x="83660" y="1800954"/>
            <a:ext cx="2976173" cy="3115402"/>
            <a:chOff x="83660" y="1800954"/>
            <a:chExt cx="2976173" cy="3115402"/>
          </a:xfrm>
        </p:grpSpPr>
        <p:graphicFrame>
          <p:nvGraphicFramePr>
            <p:cNvPr id="17" name="Chart 16"/>
            <p:cNvGraphicFramePr/>
            <p:nvPr>
              <p:extLst>
                <p:ext uri="{D42A27DB-BD31-4B8C-83A1-F6EECF244321}">
                  <p14:modId xmlns:p14="http://schemas.microsoft.com/office/powerpoint/2010/main" val="2651817164"/>
                </p:ext>
              </p:extLst>
            </p:nvPr>
          </p:nvGraphicFramePr>
          <p:xfrm>
            <a:off x="334601" y="2204864"/>
            <a:ext cx="2725232" cy="2414906"/>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683568" y="4454691"/>
              <a:ext cx="1245855" cy="461665"/>
            </a:xfrm>
            <a:prstGeom prst="rect">
              <a:avLst/>
            </a:prstGeom>
          </p:spPr>
          <p:txBody>
            <a:bodyPr wrap="none">
              <a:spAutoFit/>
            </a:bodyPr>
            <a:lstStyle/>
            <a:p>
              <a:pPr algn="ctr" defTabSz="892175" eaLnBrk="0" hangingPunct="0">
                <a:defRPr/>
              </a:pPr>
              <a:r>
                <a:rPr lang="fr-FR" altLang="zh-CN" sz="1200" kern="0" dirty="0" smtClean="0">
                  <a:ea typeface="SimSun" pitchFamily="2" charset="-122"/>
                </a:rPr>
                <a:t>mFOLFOXIRI</a:t>
              </a:r>
              <a:endParaRPr lang="fr-FR" altLang="zh-CN" sz="1200" dirty="0" smtClean="0">
                <a:ea typeface="SimSun" pitchFamily="2" charset="-122"/>
              </a:endParaRPr>
            </a:p>
            <a:p>
              <a:pPr lvl="0" algn="ctr" defTabSz="892175" eaLnBrk="0" hangingPunct="0">
                <a:defRPr/>
              </a:pPr>
              <a:r>
                <a:rPr lang="fr-FR" altLang="zh-CN" sz="1200" kern="0" dirty="0" smtClean="0">
                  <a:ea typeface="SimSun" pitchFamily="2" charset="-122"/>
                </a:rPr>
                <a:t>+ panitumumab</a:t>
              </a:r>
              <a:endParaRPr lang="fr-FR" altLang="zh-CN" sz="1200" dirty="0">
                <a:ea typeface="SimSun" pitchFamily="2" charset="-122"/>
              </a:endParaRPr>
            </a:p>
          </p:txBody>
        </p:sp>
        <p:sp>
          <p:nvSpPr>
            <p:cNvPr id="19" name="Rectangle 18"/>
            <p:cNvSpPr/>
            <p:nvPr/>
          </p:nvSpPr>
          <p:spPr>
            <a:xfrm>
              <a:off x="1872270" y="4454691"/>
              <a:ext cx="998992" cy="276999"/>
            </a:xfrm>
            <a:prstGeom prst="rect">
              <a:avLst/>
            </a:prstGeom>
          </p:spPr>
          <p:txBody>
            <a:bodyPr wrap="none">
              <a:spAutoFit/>
            </a:bodyPr>
            <a:lstStyle/>
            <a:p>
              <a:pPr lvl="0" algn="ctr" defTabSz="892175" eaLnBrk="0" hangingPunct="0">
                <a:defRPr/>
              </a:pPr>
              <a:r>
                <a:rPr lang="fr-FR" altLang="zh-CN" sz="1200" kern="0" smtClean="0">
                  <a:ea typeface="SimSun" pitchFamily="2" charset="-122"/>
                </a:rPr>
                <a:t>FOLFOXIRI</a:t>
              </a:r>
              <a:endParaRPr lang="fr-FR" altLang="zh-CN" sz="1200">
                <a:ea typeface="SimSun" pitchFamily="2" charset="-122"/>
              </a:endParaRPr>
            </a:p>
          </p:txBody>
        </p:sp>
        <p:sp>
          <p:nvSpPr>
            <p:cNvPr id="20" name="TextBox 19"/>
            <p:cNvSpPr txBox="1"/>
            <p:nvPr/>
          </p:nvSpPr>
          <p:spPr>
            <a:xfrm rot="16200000">
              <a:off x="-143761" y="3249816"/>
              <a:ext cx="731841" cy="276999"/>
            </a:xfrm>
            <a:prstGeom prst="rect">
              <a:avLst/>
            </a:prstGeom>
            <a:noFill/>
          </p:spPr>
          <p:txBody>
            <a:bodyPr wrap="none" rtlCol="0">
              <a:spAutoFit/>
            </a:bodyPr>
            <a:lstStyle/>
            <a:p>
              <a:pPr algn="ctr"/>
              <a:r>
                <a:rPr lang="fr-FR" sz="1200" dirty="0" smtClean="0"/>
                <a:t>TRO, %</a:t>
              </a:r>
              <a:endParaRPr lang="fr-FR" sz="1200" dirty="0"/>
            </a:p>
          </p:txBody>
        </p:sp>
        <p:sp>
          <p:nvSpPr>
            <p:cNvPr id="21" name="Rectangle 20"/>
            <p:cNvSpPr/>
            <p:nvPr/>
          </p:nvSpPr>
          <p:spPr>
            <a:xfrm>
              <a:off x="779914" y="1800954"/>
              <a:ext cx="2023886" cy="461665"/>
            </a:xfrm>
            <a:prstGeom prst="rect">
              <a:avLst/>
            </a:prstGeom>
          </p:spPr>
          <p:txBody>
            <a:bodyPr wrap="none">
              <a:spAutoFit/>
            </a:bodyPr>
            <a:lstStyle/>
            <a:p>
              <a:pPr defTabSz="892175" eaLnBrk="0" hangingPunct="0">
                <a:defRPr/>
              </a:pPr>
              <a:r>
                <a:rPr lang="fr-FR" altLang="zh-CN" sz="1200" kern="0" dirty="0" smtClean="0">
                  <a:ea typeface="SimSun" pitchFamily="2" charset="-122"/>
                </a:rPr>
                <a:t>OR 3,625 (1,126 -</a:t>
              </a:r>
              <a:r>
                <a:rPr lang="fr-FR" altLang="zh-CN" sz="1200" kern="0" dirty="0" smtClean="0">
                  <a:ea typeface="SimSun" pitchFamily="2" charset="-122"/>
                  <a:cs typeface="Arial"/>
                </a:rPr>
                <a:t> 11,671)</a:t>
              </a:r>
              <a:br>
                <a:rPr lang="fr-FR" altLang="zh-CN" sz="1200" kern="0" dirty="0" smtClean="0">
                  <a:ea typeface="SimSun" pitchFamily="2" charset="-122"/>
                  <a:cs typeface="Arial"/>
                </a:rPr>
              </a:br>
              <a:r>
                <a:rPr lang="fr-FR" altLang="zh-CN" sz="1200" kern="0" dirty="0" smtClean="0">
                  <a:ea typeface="SimSun" pitchFamily="2" charset="-122"/>
                  <a:cs typeface="Arial"/>
                </a:rPr>
                <a:t>p=0,02</a:t>
              </a:r>
              <a:endParaRPr lang="fr-FR" altLang="zh-CN" sz="1200" dirty="0">
                <a:ea typeface="SimSun" pitchFamily="2" charset="-122"/>
              </a:endParaRPr>
            </a:p>
          </p:txBody>
        </p:sp>
        <p:sp>
          <p:nvSpPr>
            <p:cNvPr id="22" name="TextBox 21"/>
            <p:cNvSpPr txBox="1"/>
            <p:nvPr/>
          </p:nvSpPr>
          <p:spPr>
            <a:xfrm>
              <a:off x="1092126" y="3571403"/>
              <a:ext cx="482824" cy="276999"/>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r>
                <a:rPr lang="fr-FR" sz="1200" smtClean="0">
                  <a:solidFill>
                    <a:schemeClr val="tx2"/>
                  </a:solidFill>
                </a:rPr>
                <a:t>33,3</a:t>
              </a:r>
              <a:endParaRPr lang="fr-FR" sz="1200">
                <a:solidFill>
                  <a:schemeClr val="tx2"/>
                </a:solidFill>
              </a:endParaRPr>
            </a:p>
          </p:txBody>
        </p:sp>
        <p:sp>
          <p:nvSpPr>
            <p:cNvPr id="23" name="TextBox 22"/>
            <p:cNvSpPr txBox="1"/>
            <p:nvPr/>
          </p:nvSpPr>
          <p:spPr>
            <a:xfrm>
              <a:off x="2104874" y="4146980"/>
              <a:ext cx="482824" cy="276999"/>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r>
                <a:rPr lang="fr-FR" sz="1200" smtClean="0">
                  <a:solidFill>
                    <a:schemeClr val="tx1"/>
                  </a:solidFill>
                </a:rPr>
                <a:t>12,1</a:t>
              </a:r>
              <a:endParaRPr lang="fr-FR" sz="1200">
                <a:solidFill>
                  <a:schemeClr val="tx1"/>
                </a:solidFill>
              </a:endParaRPr>
            </a:p>
          </p:txBody>
        </p:sp>
        <p:sp>
          <p:nvSpPr>
            <p:cNvPr id="24" name="TextBox 23"/>
            <p:cNvSpPr txBox="1"/>
            <p:nvPr/>
          </p:nvSpPr>
          <p:spPr>
            <a:xfrm>
              <a:off x="990335" y="2366209"/>
              <a:ext cx="763351" cy="646331"/>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tabLst>
                  <a:tab pos="269875" algn="l"/>
                </a:tabLst>
              </a:pPr>
              <a:r>
                <a:rPr lang="fr-FR" sz="1200" smtClean="0">
                  <a:solidFill>
                    <a:schemeClr val="tx1"/>
                  </a:solidFill>
                </a:rPr>
                <a:t>R0	62%</a:t>
              </a:r>
            </a:p>
            <a:p>
              <a:pPr algn="l">
                <a:tabLst>
                  <a:tab pos="269875" algn="l"/>
                </a:tabLst>
              </a:pPr>
              <a:r>
                <a:rPr lang="fr-FR" sz="1200" smtClean="0">
                  <a:solidFill>
                    <a:schemeClr val="tx1"/>
                  </a:solidFill>
                </a:rPr>
                <a:t>R1	19%</a:t>
              </a:r>
            </a:p>
            <a:p>
              <a:pPr algn="l">
                <a:tabLst>
                  <a:tab pos="269875" algn="l"/>
                </a:tabLst>
              </a:pPr>
              <a:r>
                <a:rPr lang="fr-FR" sz="1200" smtClean="0">
                  <a:solidFill>
                    <a:schemeClr val="tx1"/>
                  </a:solidFill>
                </a:rPr>
                <a:t>Rx	19%</a:t>
              </a:r>
              <a:endParaRPr lang="fr-FR" sz="1200">
                <a:solidFill>
                  <a:schemeClr val="tx1"/>
                </a:solidFill>
              </a:endParaRPr>
            </a:p>
          </p:txBody>
        </p:sp>
        <p:sp>
          <p:nvSpPr>
            <p:cNvPr id="25" name="TextBox 24"/>
            <p:cNvSpPr txBox="1"/>
            <p:nvPr/>
          </p:nvSpPr>
          <p:spPr>
            <a:xfrm>
              <a:off x="1995588" y="3201468"/>
              <a:ext cx="763351" cy="461665"/>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tabLst>
                  <a:tab pos="269875" algn="l"/>
                </a:tabLst>
              </a:pPr>
              <a:r>
                <a:rPr lang="fr-FR" sz="1200" smtClean="0">
                  <a:solidFill>
                    <a:schemeClr val="tx1"/>
                  </a:solidFill>
                </a:rPr>
                <a:t>R0	75%</a:t>
              </a:r>
            </a:p>
            <a:p>
              <a:pPr algn="l">
                <a:tabLst>
                  <a:tab pos="269875" algn="l"/>
                </a:tabLst>
              </a:pPr>
              <a:r>
                <a:rPr lang="fr-FR" sz="1200" smtClean="0">
                  <a:solidFill>
                    <a:schemeClr val="tx1"/>
                  </a:solidFill>
                </a:rPr>
                <a:t>R1	25%</a:t>
              </a:r>
            </a:p>
          </p:txBody>
        </p:sp>
        <p:sp>
          <p:nvSpPr>
            <p:cNvPr id="26" name="TextBox 25"/>
            <p:cNvSpPr txBox="1"/>
            <p:nvPr/>
          </p:nvSpPr>
          <p:spPr>
            <a:xfrm>
              <a:off x="1070485" y="3287230"/>
              <a:ext cx="529312" cy="276999"/>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r>
                <a:rPr lang="fr-FR" sz="1200" smtClean="0">
                  <a:solidFill>
                    <a:schemeClr val="tx1"/>
                  </a:solidFill>
                </a:rPr>
                <a:t>n=21</a:t>
              </a:r>
            </a:p>
          </p:txBody>
        </p:sp>
        <p:sp>
          <p:nvSpPr>
            <p:cNvPr id="27" name="TextBox 26"/>
            <p:cNvSpPr txBox="1"/>
            <p:nvPr/>
          </p:nvSpPr>
          <p:spPr>
            <a:xfrm>
              <a:off x="2115012" y="3785268"/>
              <a:ext cx="444352" cy="276999"/>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r>
                <a:rPr lang="fr-FR" sz="1200" smtClean="0">
                  <a:solidFill>
                    <a:schemeClr val="tx1"/>
                  </a:solidFill>
                </a:rPr>
                <a:t>n=4</a:t>
              </a:r>
            </a:p>
          </p:txBody>
        </p:sp>
      </p:grpSp>
      <p:grpSp>
        <p:nvGrpSpPr>
          <p:cNvPr id="28" name="Group 27"/>
          <p:cNvGrpSpPr/>
          <p:nvPr/>
        </p:nvGrpSpPr>
        <p:grpSpPr>
          <a:xfrm>
            <a:off x="3024545" y="1800954"/>
            <a:ext cx="2976173" cy="3115402"/>
            <a:chOff x="83660" y="1800954"/>
            <a:chExt cx="2976173" cy="3115402"/>
          </a:xfrm>
        </p:grpSpPr>
        <p:graphicFrame>
          <p:nvGraphicFramePr>
            <p:cNvPr id="29" name="Chart 28"/>
            <p:cNvGraphicFramePr/>
            <p:nvPr>
              <p:extLst>
                <p:ext uri="{D42A27DB-BD31-4B8C-83A1-F6EECF244321}">
                  <p14:modId xmlns:p14="http://schemas.microsoft.com/office/powerpoint/2010/main" val="2149191476"/>
                </p:ext>
              </p:extLst>
            </p:nvPr>
          </p:nvGraphicFramePr>
          <p:xfrm>
            <a:off x="334601" y="2204864"/>
            <a:ext cx="2725232" cy="2414906"/>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p:cNvSpPr/>
            <p:nvPr/>
          </p:nvSpPr>
          <p:spPr>
            <a:xfrm>
              <a:off x="683568" y="4454691"/>
              <a:ext cx="1245855" cy="461665"/>
            </a:xfrm>
            <a:prstGeom prst="rect">
              <a:avLst/>
            </a:prstGeom>
          </p:spPr>
          <p:txBody>
            <a:bodyPr wrap="none">
              <a:spAutoFit/>
            </a:bodyPr>
            <a:lstStyle/>
            <a:p>
              <a:pPr algn="ctr" defTabSz="892175" eaLnBrk="0" hangingPunct="0">
                <a:defRPr/>
              </a:pPr>
              <a:r>
                <a:rPr lang="fr-FR" altLang="zh-CN" sz="1200" kern="0" dirty="0" smtClean="0">
                  <a:ea typeface="SimSun" pitchFamily="2" charset="-122"/>
                </a:rPr>
                <a:t>mFOLFOXIRI</a:t>
              </a:r>
              <a:endParaRPr lang="fr-FR" altLang="zh-CN" sz="1200" dirty="0" smtClean="0">
                <a:ea typeface="SimSun" pitchFamily="2" charset="-122"/>
              </a:endParaRPr>
            </a:p>
            <a:p>
              <a:pPr lvl="0" algn="ctr" defTabSz="892175" eaLnBrk="0" hangingPunct="0">
                <a:defRPr/>
              </a:pPr>
              <a:r>
                <a:rPr lang="fr-FR" altLang="zh-CN" sz="1200" kern="0" dirty="0" smtClean="0">
                  <a:ea typeface="SimSun" pitchFamily="2" charset="-122"/>
                </a:rPr>
                <a:t>+ panitumumab</a:t>
              </a:r>
              <a:endParaRPr lang="fr-FR" altLang="zh-CN" sz="1200" dirty="0">
                <a:ea typeface="SimSun" pitchFamily="2" charset="-122"/>
              </a:endParaRPr>
            </a:p>
          </p:txBody>
        </p:sp>
        <p:sp>
          <p:nvSpPr>
            <p:cNvPr id="31" name="Rectangle 30"/>
            <p:cNvSpPr/>
            <p:nvPr/>
          </p:nvSpPr>
          <p:spPr>
            <a:xfrm>
              <a:off x="1872270" y="4454691"/>
              <a:ext cx="998992" cy="276999"/>
            </a:xfrm>
            <a:prstGeom prst="rect">
              <a:avLst/>
            </a:prstGeom>
          </p:spPr>
          <p:txBody>
            <a:bodyPr wrap="none">
              <a:spAutoFit/>
            </a:bodyPr>
            <a:lstStyle/>
            <a:p>
              <a:pPr lvl="0" algn="ctr" defTabSz="892175" eaLnBrk="0" hangingPunct="0">
                <a:defRPr/>
              </a:pPr>
              <a:r>
                <a:rPr lang="fr-FR" altLang="zh-CN" sz="1200" kern="0" smtClean="0">
                  <a:ea typeface="SimSun" pitchFamily="2" charset="-122"/>
                </a:rPr>
                <a:t>FOLFOXIRI</a:t>
              </a:r>
              <a:endParaRPr lang="fr-FR" altLang="zh-CN" sz="1200">
                <a:ea typeface="SimSun" pitchFamily="2" charset="-122"/>
              </a:endParaRPr>
            </a:p>
          </p:txBody>
        </p:sp>
        <p:sp>
          <p:nvSpPr>
            <p:cNvPr id="32" name="TextBox 31"/>
            <p:cNvSpPr txBox="1"/>
            <p:nvPr/>
          </p:nvSpPr>
          <p:spPr>
            <a:xfrm rot="16200000">
              <a:off x="-143761" y="3242321"/>
              <a:ext cx="731841" cy="276999"/>
            </a:xfrm>
            <a:prstGeom prst="rect">
              <a:avLst/>
            </a:prstGeom>
            <a:noFill/>
          </p:spPr>
          <p:txBody>
            <a:bodyPr wrap="none" rtlCol="0">
              <a:spAutoFit/>
            </a:bodyPr>
            <a:lstStyle/>
            <a:p>
              <a:pPr algn="ctr"/>
              <a:r>
                <a:rPr lang="fr-FR" sz="1200" dirty="0" smtClean="0"/>
                <a:t>TRO, %</a:t>
              </a:r>
              <a:endParaRPr lang="fr-FR" sz="1200" dirty="0"/>
            </a:p>
          </p:txBody>
        </p:sp>
        <p:sp>
          <p:nvSpPr>
            <p:cNvPr id="33" name="Rectangle 32"/>
            <p:cNvSpPr/>
            <p:nvPr/>
          </p:nvSpPr>
          <p:spPr>
            <a:xfrm>
              <a:off x="779914" y="1800954"/>
              <a:ext cx="2109472" cy="461665"/>
            </a:xfrm>
            <a:prstGeom prst="rect">
              <a:avLst/>
            </a:prstGeom>
          </p:spPr>
          <p:txBody>
            <a:bodyPr wrap="none">
              <a:spAutoFit/>
            </a:bodyPr>
            <a:lstStyle/>
            <a:p>
              <a:pPr defTabSz="892175" eaLnBrk="0" hangingPunct="0">
                <a:defRPr/>
              </a:pPr>
              <a:r>
                <a:rPr lang="fr-FR" altLang="zh-CN" sz="1200" kern="0" dirty="0" smtClean="0">
                  <a:ea typeface="SimSun" pitchFamily="2" charset="-122"/>
                </a:rPr>
                <a:t>OR 7,800 (0,419 -</a:t>
              </a:r>
              <a:r>
                <a:rPr lang="fr-FR" altLang="zh-CN" sz="1200" kern="0" dirty="0" smtClean="0">
                  <a:ea typeface="SimSun" pitchFamily="2" charset="-122"/>
                  <a:cs typeface="Arial"/>
                </a:rPr>
                <a:t> 145,135)</a:t>
              </a:r>
              <a:br>
                <a:rPr lang="fr-FR" altLang="zh-CN" sz="1200" kern="0" dirty="0" smtClean="0">
                  <a:ea typeface="SimSun" pitchFamily="2" charset="-122"/>
                  <a:cs typeface="Arial"/>
                </a:rPr>
              </a:br>
              <a:r>
                <a:rPr lang="fr-FR" altLang="zh-CN" sz="1200" kern="0" dirty="0" smtClean="0">
                  <a:ea typeface="SimSun" pitchFamily="2" charset="-122"/>
                  <a:cs typeface="Arial"/>
                </a:rPr>
                <a:t>p=0,08</a:t>
              </a:r>
              <a:endParaRPr lang="fr-FR" altLang="zh-CN" sz="1200" dirty="0">
                <a:ea typeface="SimSun" pitchFamily="2" charset="-122"/>
              </a:endParaRPr>
            </a:p>
          </p:txBody>
        </p:sp>
        <p:sp>
          <p:nvSpPr>
            <p:cNvPr id="34" name="TextBox 33"/>
            <p:cNvSpPr txBox="1"/>
            <p:nvPr/>
          </p:nvSpPr>
          <p:spPr>
            <a:xfrm>
              <a:off x="1084631" y="4081693"/>
              <a:ext cx="482825" cy="276999"/>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r>
                <a:rPr lang="fr-FR" sz="1200" smtClean="0">
                  <a:solidFill>
                    <a:schemeClr val="tx2"/>
                  </a:solidFill>
                </a:rPr>
                <a:t>14,0</a:t>
              </a:r>
              <a:endParaRPr lang="fr-FR" sz="1200">
                <a:solidFill>
                  <a:schemeClr val="tx2"/>
                </a:solidFill>
              </a:endParaRPr>
            </a:p>
          </p:txBody>
        </p:sp>
        <p:sp>
          <p:nvSpPr>
            <p:cNvPr id="35" name="TextBox 34"/>
            <p:cNvSpPr txBox="1"/>
            <p:nvPr/>
          </p:nvSpPr>
          <p:spPr>
            <a:xfrm>
              <a:off x="2139858" y="4184455"/>
              <a:ext cx="397866" cy="276999"/>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r>
                <a:rPr lang="fr-FR" sz="1200" smtClean="0">
                  <a:solidFill>
                    <a:schemeClr val="tx1"/>
                  </a:solidFill>
                </a:rPr>
                <a:t>0,0</a:t>
              </a:r>
              <a:endParaRPr lang="fr-FR" sz="1200">
                <a:solidFill>
                  <a:schemeClr val="tx1"/>
                </a:solidFill>
              </a:endParaRPr>
            </a:p>
          </p:txBody>
        </p:sp>
        <p:sp>
          <p:nvSpPr>
            <p:cNvPr id="36" name="TextBox 35"/>
            <p:cNvSpPr txBox="1"/>
            <p:nvPr/>
          </p:nvSpPr>
          <p:spPr>
            <a:xfrm>
              <a:off x="946894" y="3184433"/>
              <a:ext cx="763351" cy="461665"/>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tabLst>
                  <a:tab pos="269875" algn="l"/>
                </a:tabLst>
              </a:pPr>
              <a:r>
                <a:rPr lang="fr-FR" sz="1200" smtClean="0">
                  <a:solidFill>
                    <a:schemeClr val="tx1"/>
                  </a:solidFill>
                </a:rPr>
                <a:t>R0	67%</a:t>
              </a:r>
            </a:p>
            <a:p>
              <a:pPr algn="l">
                <a:tabLst>
                  <a:tab pos="269875" algn="l"/>
                </a:tabLst>
              </a:pPr>
              <a:r>
                <a:rPr lang="fr-FR" sz="1200" smtClean="0">
                  <a:solidFill>
                    <a:schemeClr val="tx1"/>
                  </a:solidFill>
                </a:rPr>
                <a:t>Rx	33%</a:t>
              </a:r>
              <a:endParaRPr lang="fr-FR" sz="1200">
                <a:solidFill>
                  <a:schemeClr val="tx1"/>
                </a:solidFill>
              </a:endParaRPr>
            </a:p>
          </p:txBody>
        </p:sp>
        <p:sp>
          <p:nvSpPr>
            <p:cNvPr id="37" name="TextBox 36"/>
            <p:cNvSpPr txBox="1"/>
            <p:nvPr/>
          </p:nvSpPr>
          <p:spPr>
            <a:xfrm>
              <a:off x="1070485" y="3753955"/>
              <a:ext cx="444352" cy="276999"/>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r>
                <a:rPr lang="fr-FR" sz="1200" smtClean="0">
                  <a:solidFill>
                    <a:schemeClr val="tx1"/>
                  </a:solidFill>
                </a:rPr>
                <a:t>n=6</a:t>
              </a:r>
            </a:p>
          </p:txBody>
        </p:sp>
      </p:grpSp>
      <p:grpSp>
        <p:nvGrpSpPr>
          <p:cNvPr id="38" name="Group 37"/>
          <p:cNvGrpSpPr/>
          <p:nvPr/>
        </p:nvGrpSpPr>
        <p:grpSpPr>
          <a:xfrm>
            <a:off x="6008294" y="1800954"/>
            <a:ext cx="2976173" cy="3115402"/>
            <a:chOff x="83660" y="1800954"/>
            <a:chExt cx="2976173" cy="3115402"/>
          </a:xfrm>
        </p:grpSpPr>
        <p:graphicFrame>
          <p:nvGraphicFramePr>
            <p:cNvPr id="39" name="Chart 38"/>
            <p:cNvGraphicFramePr/>
            <p:nvPr>
              <p:extLst>
                <p:ext uri="{D42A27DB-BD31-4B8C-83A1-F6EECF244321}">
                  <p14:modId xmlns:p14="http://schemas.microsoft.com/office/powerpoint/2010/main" val="1393839144"/>
                </p:ext>
              </p:extLst>
            </p:nvPr>
          </p:nvGraphicFramePr>
          <p:xfrm>
            <a:off x="334601" y="2204864"/>
            <a:ext cx="2725232" cy="2414906"/>
          </p:xfrm>
          <a:graphic>
            <a:graphicData uri="http://schemas.openxmlformats.org/drawingml/2006/chart">
              <c:chart xmlns:c="http://schemas.openxmlformats.org/drawingml/2006/chart" xmlns:r="http://schemas.openxmlformats.org/officeDocument/2006/relationships" r:id="rId4"/>
            </a:graphicData>
          </a:graphic>
        </p:graphicFrame>
        <p:sp>
          <p:nvSpPr>
            <p:cNvPr id="40" name="Rectangle 39"/>
            <p:cNvSpPr/>
            <p:nvPr/>
          </p:nvSpPr>
          <p:spPr>
            <a:xfrm>
              <a:off x="683568" y="4454691"/>
              <a:ext cx="1245855" cy="461665"/>
            </a:xfrm>
            <a:prstGeom prst="rect">
              <a:avLst/>
            </a:prstGeom>
          </p:spPr>
          <p:txBody>
            <a:bodyPr wrap="none">
              <a:spAutoFit/>
            </a:bodyPr>
            <a:lstStyle/>
            <a:p>
              <a:pPr algn="ctr" defTabSz="892175" eaLnBrk="0" hangingPunct="0">
                <a:defRPr/>
              </a:pPr>
              <a:r>
                <a:rPr lang="fr-FR" altLang="zh-CN" sz="1200" kern="0" dirty="0" smtClean="0">
                  <a:ea typeface="SimSun" pitchFamily="2" charset="-122"/>
                </a:rPr>
                <a:t>mFOLFOXIRI</a:t>
              </a:r>
              <a:endParaRPr lang="fr-FR" altLang="zh-CN" sz="1200" dirty="0" smtClean="0">
                <a:ea typeface="SimSun" pitchFamily="2" charset="-122"/>
              </a:endParaRPr>
            </a:p>
            <a:p>
              <a:pPr lvl="0" algn="ctr" defTabSz="892175" eaLnBrk="0" hangingPunct="0">
                <a:defRPr/>
              </a:pPr>
              <a:r>
                <a:rPr lang="fr-FR" altLang="zh-CN" sz="1200" kern="0" dirty="0" smtClean="0">
                  <a:ea typeface="SimSun" pitchFamily="2" charset="-122"/>
                </a:rPr>
                <a:t>+ panitumumab</a:t>
              </a:r>
              <a:endParaRPr lang="fr-FR" altLang="zh-CN" sz="1200" dirty="0">
                <a:ea typeface="SimSun" pitchFamily="2" charset="-122"/>
              </a:endParaRPr>
            </a:p>
          </p:txBody>
        </p:sp>
        <p:sp>
          <p:nvSpPr>
            <p:cNvPr id="41" name="Rectangle 40"/>
            <p:cNvSpPr/>
            <p:nvPr/>
          </p:nvSpPr>
          <p:spPr>
            <a:xfrm>
              <a:off x="1872270" y="4454691"/>
              <a:ext cx="998992" cy="276999"/>
            </a:xfrm>
            <a:prstGeom prst="rect">
              <a:avLst/>
            </a:prstGeom>
          </p:spPr>
          <p:txBody>
            <a:bodyPr wrap="none">
              <a:spAutoFit/>
            </a:bodyPr>
            <a:lstStyle/>
            <a:p>
              <a:pPr lvl="0" algn="ctr" defTabSz="892175" eaLnBrk="0" hangingPunct="0">
                <a:defRPr/>
              </a:pPr>
              <a:r>
                <a:rPr lang="fr-FR" altLang="zh-CN" sz="1200" kern="0" smtClean="0">
                  <a:ea typeface="SimSun" pitchFamily="2" charset="-122"/>
                </a:rPr>
                <a:t>FOLFOXIRI</a:t>
              </a:r>
              <a:endParaRPr lang="fr-FR" altLang="zh-CN" sz="1200">
                <a:ea typeface="SimSun" pitchFamily="2" charset="-122"/>
              </a:endParaRPr>
            </a:p>
          </p:txBody>
        </p:sp>
        <p:sp>
          <p:nvSpPr>
            <p:cNvPr id="42" name="TextBox 41"/>
            <p:cNvSpPr txBox="1"/>
            <p:nvPr/>
          </p:nvSpPr>
          <p:spPr>
            <a:xfrm rot="16200000">
              <a:off x="-143761" y="3249816"/>
              <a:ext cx="731841" cy="276999"/>
            </a:xfrm>
            <a:prstGeom prst="rect">
              <a:avLst/>
            </a:prstGeom>
            <a:noFill/>
          </p:spPr>
          <p:txBody>
            <a:bodyPr wrap="none" rtlCol="0">
              <a:spAutoFit/>
            </a:bodyPr>
            <a:lstStyle/>
            <a:p>
              <a:pPr algn="ctr"/>
              <a:r>
                <a:rPr lang="fr-FR" sz="1200" dirty="0" smtClean="0"/>
                <a:t>TRO, %</a:t>
              </a:r>
              <a:endParaRPr lang="fr-FR" sz="1200" dirty="0"/>
            </a:p>
          </p:txBody>
        </p:sp>
        <p:sp>
          <p:nvSpPr>
            <p:cNvPr id="43" name="Rectangle 42"/>
            <p:cNvSpPr/>
            <p:nvPr/>
          </p:nvSpPr>
          <p:spPr>
            <a:xfrm>
              <a:off x="779914" y="1800954"/>
              <a:ext cx="2023886" cy="461665"/>
            </a:xfrm>
            <a:prstGeom prst="rect">
              <a:avLst/>
            </a:prstGeom>
          </p:spPr>
          <p:txBody>
            <a:bodyPr wrap="none">
              <a:spAutoFit/>
            </a:bodyPr>
            <a:lstStyle/>
            <a:p>
              <a:pPr defTabSz="892175" eaLnBrk="0" hangingPunct="0">
                <a:defRPr/>
              </a:pPr>
              <a:r>
                <a:rPr lang="fr-FR" altLang="zh-CN" sz="1200" kern="0" dirty="0" smtClean="0">
                  <a:ea typeface="SimSun" pitchFamily="2" charset="-122"/>
                </a:rPr>
                <a:t>OR 5,250 (1,069 -</a:t>
              </a:r>
              <a:r>
                <a:rPr lang="fr-FR" altLang="zh-CN" sz="1200" kern="0" dirty="0" smtClean="0">
                  <a:ea typeface="SimSun" pitchFamily="2" charset="-122"/>
                  <a:cs typeface="Arial"/>
                </a:rPr>
                <a:t> 25,789)</a:t>
              </a:r>
              <a:br>
                <a:rPr lang="fr-FR" altLang="zh-CN" sz="1200" kern="0" dirty="0" smtClean="0">
                  <a:ea typeface="SimSun" pitchFamily="2" charset="-122"/>
                  <a:cs typeface="Arial"/>
                </a:rPr>
              </a:br>
              <a:r>
                <a:rPr lang="fr-FR" altLang="zh-CN" sz="1200" kern="0" dirty="0" smtClean="0">
                  <a:ea typeface="SimSun" pitchFamily="2" charset="-122"/>
                  <a:cs typeface="Arial"/>
                </a:rPr>
                <a:t>p=0,05</a:t>
              </a:r>
              <a:endParaRPr lang="fr-FR" altLang="zh-CN" sz="1200" dirty="0">
                <a:ea typeface="SimSun" pitchFamily="2" charset="-122"/>
              </a:endParaRPr>
            </a:p>
          </p:txBody>
        </p:sp>
        <p:sp>
          <p:nvSpPr>
            <p:cNvPr id="44" name="TextBox 43"/>
            <p:cNvSpPr txBox="1"/>
            <p:nvPr/>
          </p:nvSpPr>
          <p:spPr>
            <a:xfrm>
              <a:off x="1092126" y="2428403"/>
              <a:ext cx="482825" cy="276999"/>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r>
                <a:rPr lang="fr-FR" sz="1200" smtClean="0">
                  <a:solidFill>
                    <a:schemeClr val="tx2"/>
                  </a:solidFill>
                </a:rPr>
                <a:t>75,0</a:t>
              </a:r>
              <a:endParaRPr lang="fr-FR" sz="1200">
                <a:solidFill>
                  <a:schemeClr val="tx2"/>
                </a:solidFill>
              </a:endParaRPr>
            </a:p>
          </p:txBody>
        </p:sp>
        <p:sp>
          <p:nvSpPr>
            <p:cNvPr id="45" name="TextBox 44"/>
            <p:cNvSpPr txBox="1"/>
            <p:nvPr/>
          </p:nvSpPr>
          <p:spPr>
            <a:xfrm>
              <a:off x="2119864" y="3479605"/>
              <a:ext cx="482825" cy="276999"/>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r>
                <a:rPr lang="fr-FR" sz="1200" smtClean="0">
                  <a:solidFill>
                    <a:schemeClr val="tx1"/>
                  </a:solidFill>
                </a:rPr>
                <a:t>36,4</a:t>
              </a:r>
              <a:endParaRPr lang="fr-FR" sz="1200">
                <a:solidFill>
                  <a:schemeClr val="tx1"/>
                </a:solidFill>
              </a:endParaRPr>
            </a:p>
          </p:txBody>
        </p:sp>
        <p:sp>
          <p:nvSpPr>
            <p:cNvPr id="46" name="TextBox 45"/>
            <p:cNvSpPr txBox="1"/>
            <p:nvPr/>
          </p:nvSpPr>
          <p:spPr>
            <a:xfrm>
              <a:off x="961057" y="3830118"/>
              <a:ext cx="739305" cy="60016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tabLst>
                  <a:tab pos="269875" algn="l"/>
                </a:tabLst>
              </a:pPr>
              <a:r>
                <a:rPr lang="fr-FR" smtClean="0">
                  <a:solidFill>
                    <a:schemeClr val="tx2"/>
                  </a:solidFill>
                </a:rPr>
                <a:t>R0	60%</a:t>
              </a:r>
            </a:p>
            <a:p>
              <a:pPr algn="l">
                <a:tabLst>
                  <a:tab pos="269875" algn="l"/>
                </a:tabLst>
              </a:pPr>
              <a:r>
                <a:rPr lang="fr-FR" smtClean="0">
                  <a:solidFill>
                    <a:schemeClr val="tx2"/>
                  </a:solidFill>
                </a:rPr>
                <a:t>R1	27%</a:t>
              </a:r>
            </a:p>
            <a:p>
              <a:pPr algn="l">
                <a:tabLst>
                  <a:tab pos="269875" algn="l"/>
                </a:tabLst>
              </a:pPr>
              <a:r>
                <a:rPr lang="fr-FR" smtClean="0">
                  <a:solidFill>
                    <a:schemeClr val="tx2"/>
                  </a:solidFill>
                </a:rPr>
                <a:t>Rx	13%</a:t>
              </a:r>
              <a:endParaRPr lang="fr-FR">
                <a:solidFill>
                  <a:schemeClr val="tx2"/>
                </a:solidFill>
              </a:endParaRPr>
            </a:p>
          </p:txBody>
        </p:sp>
        <p:sp>
          <p:nvSpPr>
            <p:cNvPr id="47" name="TextBox 46"/>
            <p:cNvSpPr txBox="1"/>
            <p:nvPr/>
          </p:nvSpPr>
          <p:spPr>
            <a:xfrm>
              <a:off x="1995588" y="3830118"/>
              <a:ext cx="739305" cy="430887"/>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tabLst>
                  <a:tab pos="269875" algn="l"/>
                </a:tabLst>
              </a:pPr>
              <a:r>
                <a:rPr lang="fr-FR" smtClean="0">
                  <a:solidFill>
                    <a:schemeClr val="tx1"/>
                  </a:solidFill>
                </a:rPr>
                <a:t>R0	75%</a:t>
              </a:r>
            </a:p>
            <a:p>
              <a:pPr algn="l">
                <a:tabLst>
                  <a:tab pos="269875" algn="l"/>
                </a:tabLst>
              </a:pPr>
              <a:r>
                <a:rPr lang="fr-FR" smtClean="0">
                  <a:solidFill>
                    <a:schemeClr val="tx1"/>
                  </a:solidFill>
                </a:rPr>
                <a:t>R1	25%</a:t>
              </a:r>
            </a:p>
          </p:txBody>
        </p:sp>
        <p:sp>
          <p:nvSpPr>
            <p:cNvPr id="48" name="TextBox 47"/>
            <p:cNvSpPr txBox="1"/>
            <p:nvPr/>
          </p:nvSpPr>
          <p:spPr>
            <a:xfrm>
              <a:off x="1070485" y="2182330"/>
              <a:ext cx="529312" cy="276999"/>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r>
                <a:rPr lang="fr-FR" sz="1200" smtClean="0">
                  <a:solidFill>
                    <a:schemeClr val="tx1"/>
                  </a:solidFill>
                </a:rPr>
                <a:t>n=15</a:t>
              </a:r>
            </a:p>
          </p:txBody>
        </p:sp>
        <p:sp>
          <p:nvSpPr>
            <p:cNvPr id="49" name="TextBox 48"/>
            <p:cNvSpPr txBox="1"/>
            <p:nvPr/>
          </p:nvSpPr>
          <p:spPr>
            <a:xfrm>
              <a:off x="2115012" y="3194718"/>
              <a:ext cx="444352" cy="276999"/>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r>
                <a:rPr lang="fr-FR" sz="1200" smtClean="0">
                  <a:solidFill>
                    <a:schemeClr val="tx1"/>
                  </a:solidFill>
                </a:rPr>
                <a:t>n=4</a:t>
              </a:r>
            </a:p>
          </p:txBody>
        </p:sp>
      </p:grpSp>
    </p:spTree>
    <p:extLst>
      <p:ext uri="{BB962C8B-B14F-4D97-AF65-F5344CB8AC3E}">
        <p14:creationId xmlns:p14="http://schemas.microsoft.com/office/powerpoint/2010/main" val="2187058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LBA-002: résultats de survie globale d’une étude de phase III évaluant trifluridine/tipiracil vs. placebo chez des patients avec cancer de l’estomac métastatique réfractaire au traitement standard – Tabernero J, et al</a:t>
            </a:r>
            <a:endParaRPr lang="fr-FR" dirty="0"/>
          </a:p>
        </p:txBody>
      </p:sp>
      <p:sp>
        <p:nvSpPr>
          <p:cNvPr id="6"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de trifluridine/</a:t>
            </a:r>
            <a:r>
              <a:rPr lang="fr-FR" dirty="0" err="1" smtClean="0"/>
              <a:t>tipiracil</a:t>
            </a:r>
            <a:r>
              <a:rPr lang="fr-FR" dirty="0" smtClean="0"/>
              <a:t> vs. placebo chez les patients avec cancer de l’estomac métastatique réfractaire aux traitements standards (étude TAS-102) </a:t>
            </a:r>
            <a:endParaRPr lang="fr-FR" dirty="0"/>
          </a:p>
        </p:txBody>
      </p:sp>
      <p:sp>
        <p:nvSpPr>
          <p:cNvPr id="23" name="Text Placeholder 3"/>
          <p:cNvSpPr>
            <a:spLocks noGrp="1"/>
          </p:cNvSpPr>
          <p:nvPr>
            <p:ph type="body" sz="quarter" idx="10"/>
          </p:nvPr>
        </p:nvSpPr>
        <p:spPr>
          <a:xfrm>
            <a:off x="365125" y="6096000"/>
            <a:ext cx="3917951" cy="487363"/>
          </a:xfrm>
        </p:spPr>
        <p:txBody>
          <a:bodyPr/>
          <a:lstStyle/>
          <a:p>
            <a:r>
              <a:rPr lang="fr-FR" dirty="0" smtClean="0"/>
              <a:t>*35 mg/m</a:t>
            </a:r>
            <a:r>
              <a:rPr lang="fr-FR" baseline="30000" dirty="0" smtClean="0"/>
              <a:t>2</a:t>
            </a:r>
            <a:r>
              <a:rPr lang="fr-FR" dirty="0" smtClean="0"/>
              <a:t> 2x/j voie orale J1–5, 8–12 de chaque cycle de 28 jours; </a:t>
            </a:r>
            <a:r>
              <a:rPr lang="fr-FR" dirty="0" err="1" smtClean="0"/>
              <a:t>MSSu</a:t>
            </a:r>
            <a:r>
              <a:rPr lang="fr-FR" dirty="0" smtClean="0"/>
              <a:t>: meilleurs soins de support</a:t>
            </a:r>
            <a:endParaRPr lang="fr-FR" dirty="0"/>
          </a:p>
        </p:txBody>
      </p:sp>
      <p:sp>
        <p:nvSpPr>
          <p:cNvPr id="5" name="Text Placeholder 4"/>
          <p:cNvSpPr>
            <a:spLocks noGrp="1"/>
          </p:cNvSpPr>
          <p:nvPr>
            <p:ph type="body" sz="quarter" idx="11"/>
          </p:nvPr>
        </p:nvSpPr>
        <p:spPr>
          <a:xfrm>
            <a:off x="4233336" y="6096000"/>
            <a:ext cx="4545540" cy="487363"/>
          </a:xfrm>
        </p:spPr>
        <p:txBody>
          <a:bodyPr/>
          <a:lstStyle/>
          <a:p>
            <a:r>
              <a:rPr lang="fr-FR" dirty="0" smtClean="0"/>
              <a:t/>
            </a:r>
            <a:br>
              <a:rPr lang="fr-FR" dirty="0" smtClean="0"/>
            </a:br>
            <a:r>
              <a:rPr lang="fr-FR" dirty="0" err="1" smtClean="0"/>
              <a:t>Tabernero</a:t>
            </a:r>
            <a:r>
              <a:rPr lang="fr-FR" dirty="0" smtClean="0"/>
              <a:t> J,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LBA-002</a:t>
            </a:r>
            <a:endParaRPr lang="fr-FR" dirty="0"/>
          </a:p>
        </p:txBody>
      </p:sp>
      <p:sp>
        <p:nvSpPr>
          <p:cNvPr id="8" name="Rectangle 9"/>
          <p:cNvSpPr txBox="1">
            <a:spLocks noChangeArrowheads="1"/>
          </p:cNvSpPr>
          <p:nvPr/>
        </p:nvSpPr>
        <p:spPr bwMode="auto">
          <a:xfrm>
            <a:off x="365124" y="5449844"/>
            <a:ext cx="4130676" cy="69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SG</a:t>
            </a:r>
          </a:p>
        </p:txBody>
      </p:sp>
      <p:sp>
        <p:nvSpPr>
          <p:cNvPr id="9" name="Content Placeholder 26"/>
          <p:cNvSpPr txBox="1">
            <a:spLocks/>
          </p:cNvSpPr>
          <p:nvPr/>
        </p:nvSpPr>
        <p:spPr>
          <a:xfrm>
            <a:off x="4648200" y="5449844"/>
            <a:ext cx="4495800" cy="69957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CRITÈRES SECONDAIRES</a:t>
            </a:r>
          </a:p>
          <a:p>
            <a:pPr lvl="0">
              <a:buClr>
                <a:srgbClr val="043882"/>
              </a:buClr>
              <a:defRPr/>
            </a:pPr>
            <a:r>
              <a:rPr kumimoji="0" lang="fr-FR" sz="1600" b="0" i="0" u="none" strike="noStrike" kern="1200" cap="none" spc="0" normalizeH="0" baseline="0" noProof="0" dirty="0" smtClean="0">
                <a:ln>
                  <a:noFill/>
                </a:ln>
                <a:solidFill>
                  <a:srgbClr val="4D4D4D"/>
                </a:solidFill>
                <a:effectLst/>
                <a:uLnTx/>
                <a:uFillTx/>
                <a:latin typeface="Arial"/>
                <a:cs typeface="Arial"/>
              </a:rPr>
              <a:t>SSP, TRO, TCM, QoL, délai jusqu’à ECOG PS ≥</a:t>
            </a:r>
            <a:r>
              <a:rPr lang="fr-FR" dirty="0" smtClean="0"/>
              <a:t>2, tolérance</a:t>
            </a: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10" name="Oval 14"/>
          <p:cNvSpPr>
            <a:spLocks noChangeArrowheads="1"/>
          </p:cNvSpPr>
          <p:nvPr/>
        </p:nvSpPr>
        <p:spPr bwMode="auto">
          <a:xfrm>
            <a:off x="3941537" y="352369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smtClean="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smtClean="0">
                <a:ln>
                  <a:noFill/>
                </a:ln>
                <a:solidFill>
                  <a:srgbClr val="043882"/>
                </a:solidFill>
                <a:effectLst/>
                <a:uLnTx/>
                <a:uFillTx/>
                <a:latin typeface="Arial" charset="0"/>
                <a:ea typeface="SimSun" pitchFamily="2" charset="-122"/>
                <a:cs typeface="Arial" charset="0"/>
              </a:rPr>
              <a:t>2:1</a:t>
            </a:r>
            <a:endPar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1" name="AutoShape 15"/>
          <p:cNvCxnSpPr>
            <a:cxnSpLocks noChangeShapeType="1"/>
            <a:stCxn id="10" idx="0"/>
            <a:endCxn id="16" idx="1"/>
          </p:cNvCxnSpPr>
          <p:nvPr/>
        </p:nvCxnSpPr>
        <p:spPr bwMode="auto">
          <a:xfrm rot="5400000" flipH="1" flipV="1">
            <a:off x="4172341" y="2830726"/>
            <a:ext cx="753963" cy="631974"/>
          </a:xfrm>
          <a:prstGeom prst="bentConnector2">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8116435" y="2505412"/>
            <a:ext cx="852940"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Prog</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3" name="Content Placeholder 26"/>
          <p:cNvSpPr txBox="1">
            <a:spLocks/>
          </p:cNvSpPr>
          <p:nvPr/>
        </p:nvSpPr>
        <p:spPr bwMode="auto">
          <a:xfrm>
            <a:off x="4855936" y="3355051"/>
            <a:ext cx="3444916" cy="1083197"/>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400" b="1" i="0" u="none" strike="noStrike" kern="1200" cap="none" spc="0" normalizeH="0" baseline="0" noProof="0" dirty="0" smtClean="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100" b="0" i="0" u="none" strike="noStrike" kern="1200" cap="none" spc="0" normalizeH="0" baseline="0" noProof="0" dirty="0" smtClean="0">
                <a:ln>
                  <a:noFill/>
                </a:ln>
                <a:solidFill>
                  <a:srgbClr val="4D4D4D"/>
                </a:solidFill>
                <a:effectLst/>
                <a:uLnTx/>
                <a:uFillTx/>
                <a:latin typeface="Arial"/>
                <a:ea typeface="+mn-ea"/>
                <a:cs typeface="Arial" charset="0"/>
              </a:rPr>
              <a:t>ECOG PS (0 vs. 1)</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100" b="0" i="0" u="none" strike="noStrike" kern="1200" cap="none" spc="0" normalizeH="0" baseline="0" noProof="0" dirty="0" smtClean="0">
                <a:ln>
                  <a:noFill/>
                </a:ln>
                <a:solidFill>
                  <a:srgbClr val="4D4D4D"/>
                </a:solidFill>
                <a:effectLst/>
                <a:uLnTx/>
                <a:uFillTx/>
                <a:latin typeface="Arial"/>
                <a:ea typeface="+mn-ea"/>
                <a:cs typeface="Arial" charset="0"/>
              </a:rPr>
              <a:t>Région (Japon vs. reste du monde)</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fr-FR" sz="1100" dirty="0" smtClean="0">
                <a:solidFill>
                  <a:srgbClr val="4D4D4D"/>
                </a:solidFill>
                <a:latin typeface="Arial"/>
              </a:rPr>
              <a:t>Ramucirumab </a:t>
            </a:r>
            <a:r>
              <a:rPr kumimoji="0" lang="fr-FR" sz="1100" b="0" i="0" u="none" strike="noStrike" kern="1200" cap="none" spc="0" normalizeH="0" baseline="0" noProof="0" dirty="0" smtClean="0">
                <a:ln>
                  <a:noFill/>
                </a:ln>
                <a:solidFill>
                  <a:srgbClr val="4D4D4D"/>
                </a:solidFill>
                <a:effectLst/>
                <a:uLnTx/>
                <a:uFillTx/>
                <a:latin typeface="Arial"/>
                <a:ea typeface="+mn-ea"/>
                <a:cs typeface="Arial" charset="0"/>
              </a:rPr>
              <a:t>préalable (oui/non)</a:t>
            </a:r>
          </a:p>
        </p:txBody>
      </p:sp>
      <p:cxnSp>
        <p:nvCxnSpPr>
          <p:cNvPr id="14" name="AutoShape 19"/>
          <p:cNvCxnSpPr>
            <a:cxnSpLocks noChangeShapeType="1"/>
            <a:stCxn id="17" idx="3"/>
            <a:endCxn id="10" idx="2"/>
          </p:cNvCxnSpPr>
          <p:nvPr/>
        </p:nvCxnSpPr>
        <p:spPr bwMode="auto">
          <a:xfrm>
            <a:off x="3684814" y="3815794"/>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15" name="AutoShape 21"/>
          <p:cNvCxnSpPr>
            <a:cxnSpLocks noChangeShapeType="1"/>
            <a:stCxn id="16" idx="3"/>
            <a:endCxn id="12" idx="1"/>
          </p:cNvCxnSpPr>
          <p:nvPr/>
        </p:nvCxnSpPr>
        <p:spPr bwMode="auto">
          <a:xfrm>
            <a:off x="7675638" y="2769731"/>
            <a:ext cx="440797" cy="0"/>
          </a:xfrm>
          <a:prstGeom prst="straightConnector1">
            <a:avLst/>
          </a:prstGeom>
          <a:noFill/>
          <a:ln w="57150">
            <a:solidFill>
              <a:schemeClr val="bg2">
                <a:lumMod val="60000"/>
                <a:lumOff val="40000"/>
              </a:schemeClr>
            </a:solidFill>
            <a:round/>
            <a:headEnd/>
            <a:tailEnd type="triangle" w="med" len="med"/>
          </a:ln>
        </p:spPr>
      </p:cxnSp>
      <p:sp>
        <p:nvSpPr>
          <p:cNvPr id="16" name="AutoShape 8"/>
          <p:cNvSpPr>
            <a:spLocks noChangeArrowheads="1"/>
          </p:cNvSpPr>
          <p:nvPr/>
        </p:nvSpPr>
        <p:spPr bwMode="auto">
          <a:xfrm>
            <a:off x="4865309" y="2161304"/>
            <a:ext cx="2810329" cy="1216853"/>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T</a:t>
            </a:r>
            <a:r>
              <a:rPr kumimoji="0" lang="fr-FR"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rifluridine/tipiracil* + MSSu</a:t>
            </a: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r>
            <a:b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(n=337)</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7" name="AutoShape 9"/>
          <p:cNvSpPr>
            <a:spLocks noChangeArrowheads="1"/>
          </p:cNvSpPr>
          <p:nvPr/>
        </p:nvSpPr>
        <p:spPr bwMode="auto">
          <a:xfrm>
            <a:off x="365124" y="2455165"/>
            <a:ext cx="3319690" cy="27212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≥2 traitements préalables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smtClean="0">
                <a:solidFill>
                  <a:srgbClr val="FFFFFF"/>
                </a:solidFill>
                <a:ea typeface="SimSun" pitchFamily="2" charset="-122"/>
              </a:rPr>
              <a:t>Réfractaire au traitement précédent</a:t>
            </a:r>
            <a:endParaRPr kumimoji="0" lang="fr-FR" altLang="zh-CN" sz="1800" b="0" i="0" u="none" strike="noStrike" kern="1200" cap="none" spc="0" normalizeH="0" baseline="0" noProof="0" dirty="0" smtClean="0">
              <a:ln>
                <a:noFill/>
              </a:ln>
              <a:solidFill>
                <a:srgbClr val="FFFFFF"/>
              </a:solidFill>
              <a:effectLst/>
              <a:uLnTx/>
              <a:uFillTx/>
              <a:ea typeface="SimSun" pitchFamily="2" charset="-122"/>
            </a:endParaRPr>
          </a:p>
          <a:p>
            <a:pPr marL="22860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Age ≥18 ans (≥20 ans au Japon)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smtClean="0">
                <a:ln>
                  <a:noFill/>
                </a:ln>
                <a:solidFill>
                  <a:srgbClr val="FFFFFF"/>
                </a:solidFill>
                <a:effectLst/>
                <a:uLnTx/>
                <a:uFillTx/>
                <a:ea typeface="SimSun" pitchFamily="2" charset="-122"/>
              </a:rPr>
              <a:t>(n=507)</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cxnSp>
        <p:nvCxnSpPr>
          <p:cNvPr id="18" name="AutoShape 16"/>
          <p:cNvCxnSpPr>
            <a:cxnSpLocks noChangeShapeType="1"/>
            <a:stCxn id="10" idx="4"/>
            <a:endCxn id="21" idx="1"/>
          </p:cNvCxnSpPr>
          <p:nvPr/>
        </p:nvCxnSpPr>
        <p:spPr bwMode="auto">
          <a:xfrm rot="16200000" flipH="1">
            <a:off x="4203052" y="4138177"/>
            <a:ext cx="692541" cy="631974"/>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16434" y="4536115"/>
            <a:ext cx="837065"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Prog</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0" name="AutoShape 20"/>
          <p:cNvCxnSpPr>
            <a:cxnSpLocks noChangeShapeType="1"/>
            <a:stCxn id="21" idx="3"/>
            <a:endCxn id="19" idx="1"/>
          </p:cNvCxnSpPr>
          <p:nvPr/>
        </p:nvCxnSpPr>
        <p:spPr bwMode="auto">
          <a:xfrm flipV="1">
            <a:off x="7673980" y="4800434"/>
            <a:ext cx="442454" cy="1"/>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865309" y="4306601"/>
            <a:ext cx="2808671" cy="987667"/>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Placebo + MSSu</a:t>
            </a:r>
            <a:endParaRPr kumimoji="0" lang="fr-FR" altLang="zh-CN" sz="1800" b="0" i="0" u="none" strike="noStrike" kern="1200" cap="none" spc="0" normalizeH="0" baseline="30000" noProof="0" dirty="0" smtClean="0">
              <a:ln>
                <a:noFill/>
              </a:ln>
              <a:solidFill>
                <a:srgbClr val="4D4D4D"/>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(n=170)</a:t>
            </a:r>
            <a:endPar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val="5757810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a:t>
            </a:r>
            <a:r>
              <a:rPr lang="fr-FR" dirty="0"/>
              <a:t>024: mFOLFOXIRI + panitumumab versus FOLFOXIRI en traitement de 1</a:t>
            </a:r>
            <a:r>
              <a:rPr lang="fr-FR" baseline="30000" dirty="0"/>
              <a:t>e</a:t>
            </a:r>
            <a:r>
              <a:rPr lang="fr-FR" dirty="0"/>
              <a:t> ligne de patients avec cancer colorectal métastatique (CCRm) RAS sauvage: étude randomisée de phase II VOLFI de l’AIO (AIO-KRK0109) </a:t>
            </a:r>
            <a:r>
              <a:rPr lang="fr-FR" dirty="0" smtClean="0"/>
              <a:t/>
            </a:r>
            <a:br>
              <a:rPr lang="fr-FR" dirty="0" smtClean="0"/>
            </a:br>
            <a:r>
              <a:rPr lang="fr-FR" dirty="0" smtClean="0"/>
              <a:t>– </a:t>
            </a:r>
            <a:r>
              <a:rPr lang="fr-FR" dirty="0"/>
              <a:t>Geissler M, et al</a:t>
            </a:r>
          </a:p>
        </p:txBody>
      </p:sp>
      <p:sp>
        <p:nvSpPr>
          <p:cNvPr id="3" name="Content Placeholder 2"/>
          <p:cNvSpPr>
            <a:spLocks noGrp="1"/>
          </p:cNvSpPr>
          <p:nvPr>
            <p:ph idx="1"/>
          </p:nvPr>
        </p:nvSpPr>
        <p:spPr>
          <a:xfrm>
            <a:off x="365124" y="1186298"/>
            <a:ext cx="8413751" cy="4746172"/>
          </a:xfrm>
        </p:spPr>
        <p:txBody>
          <a:bodyPr/>
          <a:lstStyle/>
          <a:p>
            <a:pPr marL="0" indent="0">
              <a:buNone/>
            </a:pPr>
            <a:r>
              <a:rPr lang="fr-FR" b="1" dirty="0" smtClean="0"/>
              <a:t>Résultats </a:t>
            </a:r>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buNone/>
            </a:pPr>
            <a:endParaRPr lang="fr-FR" b="1" dirty="0" smtClean="0"/>
          </a:p>
          <a:p>
            <a:pPr marL="0" indent="0">
              <a:buNone/>
            </a:pPr>
            <a:endParaRPr lang="fr-FR" b="1" dirty="0" smtClean="0"/>
          </a:p>
          <a:p>
            <a:pPr marL="0" indent="0">
              <a:spcBef>
                <a:spcPts val="3000"/>
              </a:spcBef>
              <a:buNone/>
            </a:pPr>
            <a:r>
              <a:rPr lang="fr-FR" b="1" dirty="0" smtClean="0"/>
              <a:t>Conclusions</a:t>
            </a:r>
          </a:p>
          <a:p>
            <a:pPr>
              <a:spcAft>
                <a:spcPts val="300"/>
              </a:spcAft>
            </a:pPr>
            <a:r>
              <a:rPr lang="fr-FR" b="1" dirty="0" smtClean="0"/>
              <a:t>Chez ces patients avec CCRm, la 1</a:t>
            </a:r>
            <a:r>
              <a:rPr lang="fr-FR" b="1" baseline="30000" dirty="0" smtClean="0"/>
              <a:t>e</a:t>
            </a:r>
            <a:r>
              <a:rPr lang="fr-FR" b="1" dirty="0" smtClean="0"/>
              <a:t> ligne de traitement par panitumumab + mFOLFOXIRI a significativement amélioré le TRO vs. FOLFOXIRI dans l’étude VOLFI</a:t>
            </a:r>
          </a:p>
          <a:p>
            <a:pPr>
              <a:spcAft>
                <a:spcPts val="300"/>
              </a:spcAft>
            </a:pPr>
            <a:r>
              <a:rPr lang="fr-FR" b="1" dirty="0" smtClean="0"/>
              <a:t>L’association panitumumab + mFOLFOXIRI a permis un taux très élevé de résection vs. mFOLFOXIRI, bien que la plupart des patients aient eu une maladie avancée</a:t>
            </a:r>
          </a:p>
          <a:p>
            <a:pPr>
              <a:spcAft>
                <a:spcPts val="300"/>
              </a:spcAft>
            </a:pPr>
            <a:r>
              <a:rPr lang="fr-FR" b="1" dirty="0" smtClean="0"/>
              <a:t>L’association panitumumab + mFOLFOXIRI était associée à une toxicité gastro-intestinale significative mais gérable et devrait être utilisée uniquement chez les patients avec ECOG PS 0–1 </a:t>
            </a:r>
          </a:p>
          <a:p>
            <a:pPr>
              <a:spcAft>
                <a:spcPts val="300"/>
              </a:spcAft>
            </a:pPr>
            <a:endParaRPr lang="fr-FR" dirty="0" smtClean="0"/>
          </a:p>
          <a:p>
            <a:endParaRPr lang="fr-FR" b="1" dirty="0"/>
          </a:p>
        </p:txBody>
      </p:sp>
      <p:sp>
        <p:nvSpPr>
          <p:cNvPr id="5" name="Text Placeholder 4"/>
          <p:cNvSpPr>
            <a:spLocks noGrp="1"/>
          </p:cNvSpPr>
          <p:nvPr>
            <p:ph type="body" sz="quarter" idx="11"/>
          </p:nvPr>
        </p:nvSpPr>
        <p:spPr/>
        <p:txBody>
          <a:bodyPr/>
          <a:lstStyle/>
          <a:p>
            <a:r>
              <a:rPr lang="fr-FR" smtClean="0"/>
              <a:t>Geissler M, et al, Ann Oncol 2018;29(suppl 5):abstr O-024</a:t>
            </a:r>
            <a:endParaRPr lang="fr-FR"/>
          </a:p>
        </p:txBody>
      </p:sp>
      <p:graphicFrame>
        <p:nvGraphicFramePr>
          <p:cNvPr id="7" name="Tabella 4"/>
          <p:cNvGraphicFramePr>
            <a:graphicFrameLocks noGrp="1"/>
          </p:cNvGraphicFramePr>
          <p:nvPr>
            <p:extLst>
              <p:ext uri="{D42A27DB-BD31-4B8C-83A1-F6EECF244321}">
                <p14:modId xmlns:p14="http://schemas.microsoft.com/office/powerpoint/2010/main" val="1461944630"/>
              </p:ext>
            </p:extLst>
          </p:nvPr>
        </p:nvGraphicFramePr>
        <p:xfrm>
          <a:off x="365124" y="1571107"/>
          <a:ext cx="8194260" cy="2550358"/>
        </p:xfrm>
        <a:graphic>
          <a:graphicData uri="http://schemas.openxmlformats.org/drawingml/2006/table">
            <a:tbl>
              <a:tblPr>
                <a:tableStyleId>{72833802-FEF1-4C79-8D5D-14CF1EAF98D9}</a:tableStyleId>
              </a:tblPr>
              <a:tblGrid>
                <a:gridCol w="3461809">
                  <a:extLst>
                    <a:ext uri="{9D8B030D-6E8A-4147-A177-3AD203B41FA5}">
                      <a16:colId xmlns:a16="http://schemas.microsoft.com/office/drawing/2014/main" val="20000"/>
                    </a:ext>
                  </a:extLst>
                </a:gridCol>
                <a:gridCol w="2259074">
                  <a:extLst>
                    <a:ext uri="{9D8B030D-6E8A-4147-A177-3AD203B41FA5}">
                      <a16:colId xmlns:a16="http://schemas.microsoft.com/office/drawing/2014/main" val="20001"/>
                    </a:ext>
                  </a:extLst>
                </a:gridCol>
                <a:gridCol w="2473377">
                  <a:extLst>
                    <a:ext uri="{9D8B030D-6E8A-4147-A177-3AD203B41FA5}">
                      <a16:colId xmlns:a16="http://schemas.microsoft.com/office/drawing/2014/main" val="20002"/>
                    </a:ext>
                  </a:extLst>
                </a:gridCol>
              </a:tblGrid>
              <a:tr h="310159">
                <a:tc>
                  <a:txBody>
                    <a:bodyPr/>
                    <a:lstStyle/>
                    <a:p>
                      <a:pPr>
                        <a:lnSpc>
                          <a:spcPct val="100000"/>
                        </a:lnSpc>
                        <a:spcBef>
                          <a:spcPts val="0"/>
                        </a:spcBef>
                        <a:spcAft>
                          <a:spcPts val="0"/>
                        </a:spcAft>
                      </a:pPr>
                      <a:r>
                        <a:rPr lang="fr-FR" sz="1400" b="1" noProof="0" dirty="0" smtClean="0">
                          <a:solidFill>
                            <a:schemeClr val="tx2"/>
                          </a:solidFill>
                          <a:latin typeface="+mn-lt"/>
                        </a:rPr>
                        <a:t>EIs non hématologiques grade ≥3 survenant</a:t>
                      </a:r>
                      <a:r>
                        <a:rPr lang="fr-FR" sz="1400" b="1" baseline="0" noProof="0" dirty="0" smtClean="0">
                          <a:solidFill>
                            <a:schemeClr val="tx2"/>
                          </a:solidFill>
                          <a:latin typeface="+mn-lt"/>
                        </a:rPr>
                        <a:t> chez</a:t>
                      </a:r>
                      <a:r>
                        <a:rPr lang="fr-FR" sz="1400" b="1" noProof="0" dirty="0" smtClean="0">
                          <a:solidFill>
                            <a:schemeClr val="tx2"/>
                          </a:solidFill>
                          <a:latin typeface="+mn-lt"/>
                        </a:rPr>
                        <a:t> </a:t>
                      </a:r>
                      <a:r>
                        <a:rPr lang="fr-FR" sz="1400" b="1" noProof="0" dirty="0" smtClean="0">
                          <a:solidFill>
                            <a:schemeClr val="tx2"/>
                          </a:solidFill>
                          <a:latin typeface="Arial" panose="020B0604020202020204" pitchFamily="34" charset="0"/>
                          <a:cs typeface="Arial" panose="020B0604020202020204" pitchFamily="34" charset="0"/>
                        </a:rPr>
                        <a:t>≥5</a:t>
                      </a:r>
                      <a:r>
                        <a:rPr lang="fr-FR" sz="1400" b="1" noProof="0" dirty="0" smtClean="0">
                          <a:solidFill>
                            <a:schemeClr val="tx2"/>
                          </a:solidFill>
                          <a:latin typeface="+mn-lt"/>
                        </a:rPr>
                        <a:t>% des patients,</a:t>
                      </a:r>
                      <a:r>
                        <a:rPr lang="fr-FR" sz="1400" b="1" baseline="0" noProof="0" dirty="0" smtClean="0">
                          <a:solidFill>
                            <a:schemeClr val="tx2"/>
                          </a:solidFill>
                          <a:latin typeface="+mn-lt"/>
                        </a:rPr>
                        <a:t> %</a:t>
                      </a:r>
                      <a:endParaRPr lang="fr-FR" sz="1400" b="1" noProof="0" dirty="0">
                        <a:solidFill>
                          <a:schemeClr val="tx2"/>
                        </a:solidFill>
                        <a:latin typeface="+mn-lt"/>
                        <a:ea typeface="Calibri"/>
                        <a:cs typeface="Times New Roman"/>
                      </a:endParaRPr>
                    </a:p>
                  </a:txBody>
                  <a:tcPr marL="68580" marR="68580" marT="0" marB="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Panitumumab + mFOLFOXIRI (n=64) </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FOLFOXIRI seul </a:t>
                      </a:r>
                      <a:br>
                        <a:rPr kumimoji="0" lang="fr-FR" sz="1400" b="1" i="0" u="none" strike="noStrike" cap="none" normalizeH="0" baseline="0" noProof="0" dirty="0" smtClean="0">
                          <a:ln>
                            <a:noFill/>
                          </a:ln>
                          <a:solidFill>
                            <a:schemeClr val="tx2"/>
                          </a:solidFill>
                          <a:effectLst/>
                          <a:latin typeface="Arial" charset="0"/>
                          <a:cs typeface="Arial" charset="0"/>
                        </a:rPr>
                      </a:br>
                      <a:r>
                        <a:rPr kumimoji="0" lang="fr-FR" sz="1400" b="1" i="0" u="none" strike="noStrike" cap="none" normalizeH="0" baseline="0" noProof="0" dirty="0" smtClean="0">
                          <a:ln>
                            <a:noFill/>
                          </a:ln>
                          <a:solidFill>
                            <a:schemeClr val="tx2"/>
                          </a:solidFill>
                          <a:effectLst/>
                          <a:latin typeface="Arial" charset="0"/>
                          <a:cs typeface="Arial" charset="0"/>
                        </a:rPr>
                        <a:t>(n=33) </a:t>
                      </a: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290314">
                <a:tc>
                  <a:txBody>
                    <a:bodyPr/>
                    <a:lstStyle/>
                    <a:p>
                      <a:pPr>
                        <a:lnSpc>
                          <a:spcPct val="100000"/>
                        </a:lnSpc>
                        <a:spcAft>
                          <a:spcPts val="0"/>
                        </a:spcAft>
                      </a:pPr>
                      <a:r>
                        <a:rPr lang="fr-FR" sz="1400" noProof="0" dirty="0" smtClean="0">
                          <a:solidFill>
                            <a:schemeClr val="tx1"/>
                          </a:solidFill>
                          <a:latin typeface="+mn-lt"/>
                          <a:ea typeface="Calibri"/>
                          <a:cs typeface="Times New Roman"/>
                        </a:rPr>
                        <a:t>Nausées</a:t>
                      </a:r>
                      <a:endParaRPr lang="fr-FR" sz="1400" noProof="0" dirty="0">
                        <a:solidFill>
                          <a:schemeClr val="tx1"/>
                        </a:solidFill>
                        <a:latin typeface="+mn-lt"/>
                        <a:ea typeface="Calibri"/>
                        <a:cs typeface="Times New Roman"/>
                      </a:endParaRPr>
                    </a:p>
                  </a:txBody>
                  <a:tcPr marL="68580" marR="68580" marT="36000" marB="36000" anchor="ctr">
                    <a:lnL w="9525" cap="flat" cmpd="sng" algn="ctr">
                      <a:noFill/>
                      <a:prstDash val="soli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dirty="0" smtClean="0">
                          <a:solidFill>
                            <a:schemeClr val="tx1"/>
                          </a:solidFill>
                          <a:latin typeface="+mn-lt"/>
                          <a:ea typeface="Calibri"/>
                          <a:cs typeface="Times New Roman"/>
                        </a:rPr>
                        <a:t>9,4</a:t>
                      </a:r>
                      <a:endParaRPr lang="fr-FR" sz="1400" noProof="0" dirty="0">
                        <a:solidFill>
                          <a:schemeClr val="tx1"/>
                        </a:solidFill>
                        <a:latin typeface="+mn-lt"/>
                        <a:ea typeface="Calibri"/>
                        <a:cs typeface="Times New Roman"/>
                      </a:endParaRPr>
                    </a:p>
                  </a:txBody>
                  <a:tcPr marL="68580" marR="68580" marT="36000" marB="36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smtClean="0">
                          <a:solidFill>
                            <a:schemeClr val="tx1"/>
                          </a:solidFill>
                          <a:latin typeface="+mn-lt"/>
                          <a:ea typeface="Calibri"/>
                          <a:cs typeface="Times New Roman"/>
                        </a:rPr>
                        <a:t>-</a:t>
                      </a:r>
                      <a:endParaRPr lang="fr-FR" sz="1400" noProof="0">
                        <a:solidFill>
                          <a:schemeClr val="tx1"/>
                        </a:solidFill>
                        <a:latin typeface="+mn-lt"/>
                        <a:ea typeface="Calibri"/>
                        <a:cs typeface="Times New Roman"/>
                      </a:endParaRPr>
                    </a:p>
                  </a:txBody>
                  <a:tcPr marL="68580" marR="68580" marT="36000" marB="36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2"/>
                  </a:ext>
                </a:extLst>
              </a:tr>
              <a:tr h="290314">
                <a:tc>
                  <a:txBody>
                    <a:bodyPr/>
                    <a:lstStyle/>
                    <a:p>
                      <a:pPr>
                        <a:lnSpc>
                          <a:spcPct val="100000"/>
                        </a:lnSpc>
                        <a:spcAft>
                          <a:spcPts val="0"/>
                        </a:spcAft>
                      </a:pPr>
                      <a:r>
                        <a:rPr lang="fr-FR" sz="1400" noProof="0" dirty="0" smtClean="0">
                          <a:solidFill>
                            <a:schemeClr val="tx1"/>
                          </a:solidFill>
                          <a:latin typeface="+mn-lt"/>
                          <a:ea typeface="Calibri"/>
                          <a:cs typeface="Times New Roman"/>
                        </a:rPr>
                        <a:t>Vomissements</a:t>
                      </a:r>
                      <a:endParaRPr lang="fr-FR" sz="1400" noProof="0" dirty="0">
                        <a:solidFill>
                          <a:schemeClr val="tx1"/>
                        </a:solidFill>
                        <a:latin typeface="+mn-lt"/>
                        <a:ea typeface="Calibri"/>
                        <a:cs typeface="Times New Roman"/>
                      </a:endParaRP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400" noProof="0" dirty="0" smtClean="0">
                          <a:solidFill>
                            <a:schemeClr val="tx1"/>
                          </a:solidFill>
                          <a:latin typeface="+mn-lt"/>
                          <a:ea typeface="Calibri"/>
                          <a:cs typeface="Times New Roman"/>
                        </a:rPr>
                        <a:t>9,4</a:t>
                      </a:r>
                      <a:endParaRPr lang="fr-FR"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400" noProof="0" dirty="0" smtClean="0">
                          <a:solidFill>
                            <a:schemeClr val="tx1"/>
                          </a:solidFill>
                          <a:latin typeface="+mn-lt"/>
                          <a:ea typeface="Calibri"/>
                          <a:cs typeface="Times New Roman"/>
                        </a:rPr>
                        <a:t>3,0</a:t>
                      </a:r>
                      <a:endParaRPr lang="fr-FR"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290314">
                <a:tc>
                  <a:txBody>
                    <a:bodyPr/>
                    <a:lstStyle/>
                    <a:p>
                      <a:pPr>
                        <a:lnSpc>
                          <a:spcPct val="100000"/>
                        </a:lnSpc>
                        <a:spcAft>
                          <a:spcPts val="0"/>
                        </a:spcAft>
                      </a:pPr>
                      <a:r>
                        <a:rPr lang="fr-FR" sz="1400" noProof="0" dirty="0" smtClean="0">
                          <a:solidFill>
                            <a:schemeClr val="tx1"/>
                          </a:solidFill>
                          <a:latin typeface="+mn-lt"/>
                          <a:ea typeface="Calibri"/>
                          <a:cs typeface="Times New Roman"/>
                        </a:rPr>
                        <a:t>Diarrhée</a:t>
                      </a:r>
                      <a:endParaRPr lang="fr-FR" sz="1400" noProof="0" dirty="0">
                        <a:solidFill>
                          <a:schemeClr val="tx1"/>
                        </a:solidFill>
                        <a:latin typeface="+mn-lt"/>
                        <a:ea typeface="Calibri"/>
                        <a:cs typeface="Times New Roman"/>
                      </a:endParaRP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smtClean="0">
                          <a:solidFill>
                            <a:schemeClr val="tx1"/>
                          </a:solidFill>
                          <a:latin typeface="+mn-lt"/>
                          <a:ea typeface="Calibri"/>
                          <a:cs typeface="Times New Roman"/>
                        </a:rPr>
                        <a:t>25,0</a:t>
                      </a:r>
                      <a:endParaRPr lang="fr-FR" sz="1400" noProof="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dirty="0" smtClean="0">
                          <a:solidFill>
                            <a:schemeClr val="tx1"/>
                          </a:solidFill>
                          <a:latin typeface="+mn-lt"/>
                          <a:ea typeface="Calibri"/>
                          <a:cs typeface="Times New Roman"/>
                        </a:rPr>
                        <a:t>12,1</a:t>
                      </a:r>
                      <a:endParaRPr lang="fr-FR"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6"/>
                  </a:ext>
                </a:extLst>
              </a:tr>
              <a:tr h="290314">
                <a:tc>
                  <a:txBody>
                    <a:bodyPr/>
                    <a:lstStyle/>
                    <a:p>
                      <a:pPr>
                        <a:lnSpc>
                          <a:spcPct val="100000"/>
                        </a:lnSpc>
                        <a:spcAft>
                          <a:spcPts val="0"/>
                        </a:spcAft>
                      </a:pPr>
                      <a:r>
                        <a:rPr lang="fr-FR" sz="1400" noProof="0" dirty="0" smtClean="0">
                          <a:solidFill>
                            <a:schemeClr val="tx1"/>
                          </a:solidFill>
                          <a:latin typeface="+mn-lt"/>
                          <a:ea typeface="Calibri"/>
                          <a:cs typeface="Times New Roman"/>
                        </a:rPr>
                        <a:t>Stomatite</a:t>
                      </a:r>
                      <a:endParaRPr lang="fr-FR" sz="1400" noProof="0" dirty="0">
                        <a:solidFill>
                          <a:schemeClr val="tx1"/>
                        </a:solidFill>
                        <a:latin typeface="+mn-lt"/>
                        <a:ea typeface="Calibri"/>
                        <a:cs typeface="Times New Roman"/>
                      </a:endParaRP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400" noProof="0" smtClean="0">
                          <a:solidFill>
                            <a:schemeClr val="tx1"/>
                          </a:solidFill>
                          <a:latin typeface="+mn-lt"/>
                          <a:ea typeface="Calibri"/>
                          <a:cs typeface="Times New Roman"/>
                        </a:rPr>
                        <a:t>9,4</a:t>
                      </a:r>
                      <a:endParaRPr lang="fr-FR" sz="1400" noProof="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400" noProof="0" dirty="0" smtClean="0">
                          <a:solidFill>
                            <a:schemeClr val="tx1"/>
                          </a:solidFill>
                          <a:latin typeface="+mn-lt"/>
                          <a:ea typeface="Calibri"/>
                          <a:cs typeface="Times New Roman"/>
                        </a:rPr>
                        <a:t>-</a:t>
                      </a:r>
                      <a:endParaRPr lang="fr-FR"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2903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noProof="0" smtClean="0">
                          <a:solidFill>
                            <a:schemeClr val="tx1"/>
                          </a:solidFill>
                          <a:latin typeface="+mn-lt"/>
                          <a:ea typeface="+mn-ea"/>
                          <a:cs typeface="+mn-cs"/>
                        </a:rPr>
                        <a:t>Fatigue</a:t>
                      </a:r>
                      <a:endParaRPr lang="fr-FR" sz="1400" kern="1200" noProof="0">
                        <a:solidFill>
                          <a:schemeClr val="tx1"/>
                        </a:solidFill>
                        <a:latin typeface="+mn-lt"/>
                        <a:ea typeface="+mn-ea"/>
                        <a:cs typeface="+mn-cs"/>
                      </a:endParaRP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smtClean="0">
                          <a:solidFill>
                            <a:schemeClr val="tx1"/>
                          </a:solidFill>
                          <a:latin typeface="+mn-lt"/>
                          <a:ea typeface="Calibri"/>
                          <a:cs typeface="Times New Roman"/>
                        </a:rPr>
                        <a:t>7,8</a:t>
                      </a:r>
                      <a:endParaRPr lang="fr-FR" sz="1400" noProof="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dirty="0" smtClean="0">
                          <a:solidFill>
                            <a:schemeClr val="tx1"/>
                          </a:solidFill>
                          <a:latin typeface="+mn-lt"/>
                          <a:ea typeface="Calibri"/>
                          <a:cs typeface="Times New Roman"/>
                        </a:rPr>
                        <a:t>-</a:t>
                      </a:r>
                      <a:endParaRPr lang="fr-FR"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8"/>
                  </a:ext>
                </a:extLst>
              </a:tr>
              <a:tr h="290314">
                <a:tc>
                  <a:txBody>
                    <a:bodyPr/>
                    <a:lstStyle/>
                    <a:p>
                      <a:pPr>
                        <a:lnSpc>
                          <a:spcPct val="100000"/>
                        </a:lnSpc>
                        <a:spcAft>
                          <a:spcPts val="0"/>
                        </a:spcAft>
                      </a:pPr>
                      <a:r>
                        <a:rPr lang="fr-FR" sz="1400" noProof="0" dirty="0" smtClean="0">
                          <a:solidFill>
                            <a:schemeClr val="tx1"/>
                          </a:solidFill>
                          <a:latin typeface="+mn-lt"/>
                          <a:ea typeface="Calibri"/>
                          <a:cs typeface="Times New Roman"/>
                        </a:rPr>
                        <a:t>Douleurs</a:t>
                      </a:r>
                      <a:endParaRPr lang="fr-FR" sz="1400" noProof="0" dirty="0">
                        <a:solidFill>
                          <a:schemeClr val="tx1"/>
                        </a:solidFill>
                        <a:latin typeface="+mn-lt"/>
                        <a:ea typeface="Calibri"/>
                        <a:cs typeface="Times New Roman"/>
                      </a:endParaRP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400" noProof="0" smtClean="0">
                          <a:solidFill>
                            <a:schemeClr val="tx1"/>
                          </a:solidFill>
                          <a:latin typeface="+mn-lt"/>
                          <a:ea typeface="Calibri"/>
                          <a:cs typeface="Times New Roman"/>
                        </a:rPr>
                        <a:t>7,8</a:t>
                      </a:r>
                      <a:endParaRPr lang="fr-FR" sz="1400" noProof="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400" noProof="0" dirty="0" smtClean="0">
                          <a:solidFill>
                            <a:schemeClr val="tx1"/>
                          </a:solidFill>
                          <a:latin typeface="+mn-lt"/>
                          <a:ea typeface="Calibri"/>
                          <a:cs typeface="Times New Roman"/>
                        </a:rPr>
                        <a:t>3,0</a:t>
                      </a:r>
                      <a:endParaRPr lang="fr-FR"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r h="290314">
                <a:tc>
                  <a:txBody>
                    <a:bodyPr/>
                    <a:lstStyle/>
                    <a:p>
                      <a:pPr>
                        <a:lnSpc>
                          <a:spcPct val="100000"/>
                        </a:lnSpc>
                        <a:spcAft>
                          <a:spcPts val="0"/>
                        </a:spcAft>
                      </a:pPr>
                      <a:r>
                        <a:rPr lang="fr-FR" sz="1400" noProof="0" dirty="0" smtClean="0">
                          <a:solidFill>
                            <a:schemeClr val="tx1"/>
                          </a:solidFill>
                          <a:latin typeface="+mn-lt"/>
                          <a:ea typeface="Calibri"/>
                          <a:cs typeface="Times New Roman"/>
                        </a:rPr>
                        <a:t>Infections</a:t>
                      </a:r>
                      <a:endParaRPr lang="fr-FR" sz="1400" noProof="0" dirty="0">
                        <a:solidFill>
                          <a:schemeClr val="tx1"/>
                        </a:solidFill>
                        <a:latin typeface="+mn-lt"/>
                        <a:ea typeface="Calibri"/>
                        <a:cs typeface="Times New Roman"/>
                      </a:endParaRP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smtClean="0">
                          <a:solidFill>
                            <a:schemeClr val="tx1"/>
                          </a:solidFill>
                          <a:latin typeface="+mn-lt"/>
                          <a:ea typeface="Calibri"/>
                          <a:cs typeface="Times New Roman"/>
                        </a:rPr>
                        <a:t>12,5</a:t>
                      </a:r>
                      <a:endParaRPr lang="fr-FR" sz="1400" noProof="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dirty="0" smtClean="0">
                          <a:solidFill>
                            <a:schemeClr val="tx1"/>
                          </a:solidFill>
                          <a:latin typeface="+mn-lt"/>
                          <a:ea typeface="Calibri"/>
                          <a:cs typeface="Times New Roman"/>
                        </a:rPr>
                        <a:t>12,1</a:t>
                      </a:r>
                      <a:endParaRPr lang="fr-FR"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1870586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O-027: étude précoce de tolérance BEACON CCR: évaluation de l’association de l’inhibiteur de BRAF encorafenib + inhibiteur de MEK binimetinib + inhibiteur de EGFR cetuximab dans le </a:t>
            </a:r>
            <a:r>
              <a:rPr lang="fr-FR" dirty="0" err="1" smtClean="0"/>
              <a:t>CCRm</a:t>
            </a:r>
            <a:r>
              <a:rPr lang="fr-FR" dirty="0" smtClean="0"/>
              <a:t> </a:t>
            </a:r>
            <a:r>
              <a:rPr lang="fr-FR" i="1" dirty="0" smtClean="0"/>
              <a:t>BRAF</a:t>
            </a:r>
            <a:r>
              <a:rPr lang="fr-FR" i="1" baseline="30000" dirty="0" smtClean="0"/>
              <a:t>V600E</a:t>
            </a:r>
            <a:r>
              <a:rPr lang="fr-FR" dirty="0" smtClean="0"/>
              <a:t> </a:t>
            </a:r>
            <a:br>
              <a:rPr lang="fr-FR" dirty="0" smtClean="0"/>
            </a:br>
            <a:r>
              <a:rPr lang="fr-FR" dirty="0" smtClean="0"/>
              <a:t>– Van Cutsem E,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Evaluer l’efficacité et la tolérance de binimetinib + encorafenib + cetuximab chez des patients avec </a:t>
            </a:r>
            <a:r>
              <a:rPr lang="fr-FR" dirty="0" err="1" smtClean="0"/>
              <a:t>CCRm</a:t>
            </a:r>
            <a:r>
              <a:rPr lang="fr-FR" dirty="0" smtClean="0"/>
              <a:t> muté BRAF V600E ayant terminé la phase préliminaire de tolérance*</a:t>
            </a:r>
            <a:endParaRPr lang="fr-FR" dirty="0"/>
          </a:p>
        </p:txBody>
      </p:sp>
      <p:sp>
        <p:nvSpPr>
          <p:cNvPr id="4" name="Text Placeholder 3"/>
          <p:cNvSpPr>
            <a:spLocks noGrp="1"/>
          </p:cNvSpPr>
          <p:nvPr>
            <p:ph type="body" sz="quarter" idx="10"/>
          </p:nvPr>
        </p:nvSpPr>
        <p:spPr>
          <a:xfrm>
            <a:off x="365125" y="6096000"/>
            <a:ext cx="4055873" cy="487363"/>
          </a:xfrm>
        </p:spPr>
        <p:txBody>
          <a:bodyPr/>
          <a:lstStyle/>
          <a:p>
            <a:r>
              <a:rPr lang="fr-FR" dirty="0" smtClean="0"/>
              <a:t>*Etude précoce de tolérance (n=30): binimetinib 45 mg 2x/j; encorafenib 300 mg/j; cetuximab 400 mg/m</a:t>
            </a:r>
            <a:r>
              <a:rPr lang="fr-FR" baseline="30000" dirty="0" smtClean="0"/>
              <a:t>2</a:t>
            </a:r>
            <a:r>
              <a:rPr lang="fr-FR" dirty="0" smtClean="0"/>
              <a:t> (initial) puis 250 mg/m</a:t>
            </a:r>
            <a:r>
              <a:rPr lang="fr-FR" baseline="30000" dirty="0" smtClean="0"/>
              <a:t>2</a:t>
            </a:r>
            <a:r>
              <a:rPr lang="fr-FR" dirty="0" smtClean="0"/>
              <a:t>/S</a:t>
            </a:r>
            <a:endParaRPr lang="fr-FR" dirty="0"/>
          </a:p>
        </p:txBody>
      </p:sp>
      <p:sp>
        <p:nvSpPr>
          <p:cNvPr id="5" name="Text Placeholder 4"/>
          <p:cNvSpPr>
            <a:spLocks noGrp="1"/>
          </p:cNvSpPr>
          <p:nvPr>
            <p:ph type="body" sz="quarter" idx="11"/>
          </p:nvPr>
        </p:nvSpPr>
        <p:spPr>
          <a:xfrm>
            <a:off x="4495800" y="6096000"/>
            <a:ext cx="4283075" cy="487363"/>
          </a:xfrm>
        </p:spPr>
        <p:txBody>
          <a:bodyPr/>
          <a:lstStyle/>
          <a:p>
            <a:r>
              <a:rPr lang="fr-FR" dirty="0" smtClean="0"/>
              <a:t> Van Cutsem E,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O-027</a:t>
            </a:r>
            <a:endParaRPr lang="fr-FR" dirty="0"/>
          </a:p>
        </p:txBody>
      </p:sp>
      <p:sp>
        <p:nvSpPr>
          <p:cNvPr id="6" name="Rectangle 9"/>
          <p:cNvSpPr txBox="1">
            <a:spLocks noChangeArrowheads="1"/>
          </p:cNvSpPr>
          <p:nvPr/>
        </p:nvSpPr>
        <p:spPr bwMode="auto">
          <a:xfrm>
            <a:off x="365124" y="5399302"/>
            <a:ext cx="4130676" cy="671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TRO</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 name="Content Placeholder 26"/>
          <p:cNvSpPr txBox="1">
            <a:spLocks/>
          </p:cNvSpPr>
          <p:nvPr/>
        </p:nvSpPr>
        <p:spPr>
          <a:xfrm>
            <a:off x="4700666" y="5399302"/>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SG, SSP, tolérance</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 name="AutoShape 9"/>
          <p:cNvSpPr>
            <a:spLocks noChangeArrowheads="1"/>
          </p:cNvSpPr>
          <p:nvPr/>
        </p:nvSpPr>
        <p:spPr bwMode="auto">
          <a:xfrm>
            <a:off x="88613" y="2118192"/>
            <a:ext cx="3916542" cy="30813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CCRm muté BRAF V600E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Progression après 1 ou 2 lignes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Pas de traitement préalable par inhibiteurs de RAF, MEK, EGFR ou irinotécan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Eligible au cetuximab</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(n=615)</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33" name="Oval 14"/>
          <p:cNvSpPr>
            <a:spLocks noChangeArrowheads="1"/>
          </p:cNvSpPr>
          <p:nvPr/>
        </p:nvSpPr>
        <p:spPr bwMode="auto">
          <a:xfrm>
            <a:off x="4265993" y="336677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400" b="1" i="0" u="none" strike="noStrike" kern="1200" cap="none" spc="0" normalizeH="0" baseline="0" noProof="0" smtClean="0">
                <a:ln>
                  <a:noFill/>
                </a:ln>
                <a:solidFill>
                  <a:srgbClr val="043882"/>
                </a:solidFill>
                <a:effectLst/>
                <a:uLnTx/>
                <a:uFillTx/>
                <a:latin typeface="Arial" charset="0"/>
                <a:ea typeface="SimSun" pitchFamily="2" charset="-122"/>
                <a:cs typeface="Arial" charset="0"/>
              </a:rPr>
              <a:t>R</a:t>
            </a:r>
            <a:br>
              <a:rPr kumimoji="0" lang="fr-FR" altLang="zh-CN" sz="1400" b="1" i="0" u="none" strike="noStrike" kern="1200" cap="none" spc="0" normalizeH="0" baseline="0" noProof="0" smtClean="0">
                <a:ln>
                  <a:noFill/>
                </a:ln>
                <a:solidFill>
                  <a:srgbClr val="043882"/>
                </a:solidFill>
                <a:effectLst/>
                <a:uLnTx/>
                <a:uFillTx/>
                <a:latin typeface="Arial" charset="0"/>
                <a:ea typeface="SimSun" pitchFamily="2" charset="-122"/>
                <a:cs typeface="Arial" charset="0"/>
              </a:rPr>
            </a:br>
            <a:r>
              <a:rPr kumimoji="0" lang="fr-FR" altLang="zh-CN" sz="1400" b="1" i="0" u="none" strike="noStrike" kern="1200" cap="none" spc="0" normalizeH="0" baseline="0" noProof="0" smtClean="0">
                <a:ln>
                  <a:noFill/>
                </a:ln>
                <a:solidFill>
                  <a:srgbClr val="043882"/>
                </a:solidFill>
                <a:effectLst/>
                <a:uLnTx/>
                <a:uFillTx/>
                <a:latin typeface="Arial" charset="0"/>
                <a:ea typeface="SimSun" pitchFamily="2" charset="-122"/>
                <a:cs typeface="Arial" charset="0"/>
              </a:rPr>
              <a:t>1:1:1</a:t>
            </a:r>
            <a:endParaRPr kumimoji="0" lang="fr-FR"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34" name="AutoShape 15"/>
          <p:cNvCxnSpPr>
            <a:cxnSpLocks noChangeShapeType="1"/>
            <a:stCxn id="33" idx="0"/>
            <a:endCxn id="40" idx="1"/>
          </p:cNvCxnSpPr>
          <p:nvPr/>
        </p:nvCxnSpPr>
        <p:spPr bwMode="auto">
          <a:xfrm rot="5400000" flipH="1" flipV="1">
            <a:off x="4608842" y="2700215"/>
            <a:ext cx="615505" cy="717607"/>
          </a:xfrm>
          <a:prstGeom prst="bentConnector2">
            <a:avLst/>
          </a:prstGeom>
          <a:noFill/>
          <a:ln w="57150">
            <a:solidFill>
              <a:schemeClr val="bg2">
                <a:lumMod val="60000"/>
                <a:lumOff val="40000"/>
              </a:schemeClr>
            </a:solidFill>
            <a:round/>
            <a:headEnd/>
            <a:tailEnd type="triangle" w="med" len="med"/>
          </a:ln>
        </p:spPr>
      </p:cxnSp>
      <p:cxnSp>
        <p:nvCxnSpPr>
          <p:cNvPr id="35" name="AutoShape 16"/>
          <p:cNvCxnSpPr>
            <a:cxnSpLocks noChangeShapeType="1"/>
            <a:stCxn id="33" idx="4"/>
            <a:endCxn id="39" idx="1"/>
          </p:cNvCxnSpPr>
          <p:nvPr/>
        </p:nvCxnSpPr>
        <p:spPr bwMode="auto">
          <a:xfrm rot="16200000" flipH="1">
            <a:off x="4580520" y="3928241"/>
            <a:ext cx="639995" cy="685452"/>
          </a:xfrm>
          <a:prstGeom prst="bentConnector2">
            <a:avLst/>
          </a:prstGeom>
          <a:noFill/>
          <a:ln w="57150">
            <a:solidFill>
              <a:schemeClr val="bg2">
                <a:lumMod val="60000"/>
                <a:lumOff val="40000"/>
              </a:schemeClr>
            </a:solidFill>
            <a:round/>
            <a:headEnd/>
            <a:tailEnd type="triangle" w="med" len="med"/>
          </a:ln>
        </p:spPr>
      </p:cxnSp>
      <p:sp>
        <p:nvSpPr>
          <p:cNvPr id="36" name="AutoShape 12"/>
          <p:cNvSpPr>
            <a:spLocks noChangeArrowheads="1"/>
          </p:cNvSpPr>
          <p:nvPr/>
        </p:nvSpPr>
        <p:spPr bwMode="auto">
          <a:xfrm>
            <a:off x="8375732" y="2349184"/>
            <a:ext cx="657678" cy="2619373"/>
          </a:xfrm>
          <a:prstGeom prst="rect">
            <a:avLst/>
          </a:prstGeom>
          <a:solidFill>
            <a:schemeClr val="tx1"/>
          </a:solidFill>
          <a:ln w="9525" algn="ctr">
            <a:noFill/>
            <a:round/>
            <a:headEnd/>
            <a:tailE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Progression</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37" name="Content Placeholder 26"/>
          <p:cNvSpPr txBox="1">
            <a:spLocks/>
          </p:cNvSpPr>
          <p:nvPr/>
        </p:nvSpPr>
        <p:spPr bwMode="auto">
          <a:xfrm>
            <a:off x="4135574" y="4760663"/>
            <a:ext cx="5162537"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200" b="1" i="0" u="none" strike="noStrike" kern="1200" cap="none" spc="0" normalizeH="0" baseline="0" noProof="0" dirty="0" smtClean="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200" b="0" i="0" u="none" strike="noStrike" kern="1200" cap="none" spc="0" normalizeH="0" baseline="0" noProof="0" dirty="0" smtClean="0">
                <a:ln>
                  <a:noFill/>
                </a:ln>
                <a:solidFill>
                  <a:srgbClr val="4D4D4D"/>
                </a:solidFill>
                <a:effectLst/>
                <a:uLnTx/>
                <a:uFillTx/>
                <a:latin typeface="Arial"/>
                <a:ea typeface="+mn-ea"/>
                <a:cs typeface="Arial" charset="0"/>
              </a:rPr>
              <a:t>Statut mutationnel BRAF V600E, ECOG PS, nombre de lignes antérieures (1/2) </a:t>
            </a:r>
            <a:endParaRPr kumimoji="0" lang="fr-FR" sz="12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38" name="AutoShape 21"/>
          <p:cNvCxnSpPr>
            <a:cxnSpLocks noChangeShapeType="1"/>
            <a:stCxn id="40" idx="3"/>
          </p:cNvCxnSpPr>
          <p:nvPr/>
        </p:nvCxnSpPr>
        <p:spPr bwMode="auto">
          <a:xfrm flipV="1">
            <a:off x="8063073" y="2751264"/>
            <a:ext cx="312659" cy="1"/>
          </a:xfrm>
          <a:prstGeom prst="straightConnector1">
            <a:avLst/>
          </a:prstGeom>
          <a:noFill/>
          <a:ln w="57150">
            <a:solidFill>
              <a:schemeClr val="bg2">
                <a:lumMod val="60000"/>
                <a:lumOff val="40000"/>
              </a:schemeClr>
            </a:solidFill>
            <a:round/>
            <a:headEnd/>
            <a:tailEnd type="triangle" w="med" len="med"/>
          </a:ln>
        </p:spPr>
      </p:cxnSp>
      <p:sp>
        <p:nvSpPr>
          <p:cNvPr id="39" name="AutoShape 12"/>
          <p:cNvSpPr>
            <a:spLocks noChangeArrowheads="1"/>
          </p:cNvSpPr>
          <p:nvPr/>
        </p:nvSpPr>
        <p:spPr bwMode="auto">
          <a:xfrm>
            <a:off x="5243243" y="4180597"/>
            <a:ext cx="278603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FOLFIRI + cetuximab ou </a:t>
            </a:r>
            <a:b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irinotécan + cetuximab</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(n=205)</a:t>
            </a:r>
            <a:endPar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40" name="AutoShape 8"/>
          <p:cNvSpPr>
            <a:spLocks noChangeArrowheads="1"/>
          </p:cNvSpPr>
          <p:nvPr/>
        </p:nvSpPr>
        <p:spPr bwMode="auto">
          <a:xfrm>
            <a:off x="5275398" y="2340896"/>
            <a:ext cx="2787675"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Binimetinib</a:t>
            </a: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 </a:t>
            </a:r>
            <a:b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encorafenib</a:t>
            </a: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 cetuximab</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(n=205)</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41" name="AutoShape 8"/>
          <p:cNvSpPr>
            <a:spLocks noChangeArrowheads="1"/>
          </p:cNvSpPr>
          <p:nvPr/>
        </p:nvSpPr>
        <p:spPr bwMode="auto">
          <a:xfrm>
            <a:off x="5243243" y="3248502"/>
            <a:ext cx="2787675" cy="820737"/>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smtClean="0">
                <a:ln>
                  <a:noFill/>
                </a:ln>
                <a:solidFill>
                  <a:srgbClr val="4D4D4D"/>
                </a:solidFill>
                <a:effectLst/>
                <a:uLnTx/>
                <a:uFillTx/>
                <a:latin typeface="Arial" charset="0"/>
                <a:ea typeface="SimSun" pitchFamily="2" charset="-122"/>
                <a:cs typeface="Arial" charset="0"/>
              </a:rPr>
              <a:t>Encorafenib + cetuximab</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smtClean="0">
                <a:ln>
                  <a:noFill/>
                </a:ln>
                <a:solidFill>
                  <a:srgbClr val="4D4D4D"/>
                </a:solidFill>
                <a:effectLst/>
                <a:uLnTx/>
                <a:uFillTx/>
                <a:latin typeface="Arial" charset="0"/>
                <a:ea typeface="SimSun" pitchFamily="2" charset="-122"/>
                <a:cs typeface="Arial" charset="0"/>
              </a:rPr>
              <a:t>(n=205)</a:t>
            </a:r>
            <a:endPar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42" name="AutoShape 19"/>
          <p:cNvCxnSpPr>
            <a:cxnSpLocks noChangeShapeType="1"/>
            <a:stCxn id="33" idx="6"/>
            <a:endCxn id="41" idx="1"/>
          </p:cNvCxnSpPr>
          <p:nvPr/>
        </p:nvCxnSpPr>
        <p:spPr bwMode="auto">
          <a:xfrm>
            <a:off x="4849588" y="3658870"/>
            <a:ext cx="393655" cy="1"/>
          </a:xfrm>
          <a:prstGeom prst="straightConnector1">
            <a:avLst/>
          </a:prstGeom>
          <a:noFill/>
          <a:ln w="57150">
            <a:solidFill>
              <a:schemeClr val="bg2">
                <a:lumMod val="60000"/>
                <a:lumOff val="40000"/>
              </a:schemeClr>
            </a:solidFill>
            <a:round/>
            <a:headEnd/>
            <a:tailEnd type="triangle" w="med" len="med"/>
          </a:ln>
        </p:spPr>
      </p:cxnSp>
      <p:cxnSp>
        <p:nvCxnSpPr>
          <p:cNvPr id="43" name="AutoShape 20"/>
          <p:cNvCxnSpPr>
            <a:cxnSpLocks noChangeShapeType="1"/>
            <a:stCxn id="39" idx="3"/>
          </p:cNvCxnSpPr>
          <p:nvPr/>
        </p:nvCxnSpPr>
        <p:spPr bwMode="auto">
          <a:xfrm>
            <a:off x="8029273" y="4590965"/>
            <a:ext cx="314304" cy="0"/>
          </a:xfrm>
          <a:prstGeom prst="straightConnector1">
            <a:avLst/>
          </a:prstGeom>
          <a:noFill/>
          <a:ln w="57150">
            <a:solidFill>
              <a:schemeClr val="bg2">
                <a:lumMod val="60000"/>
                <a:lumOff val="40000"/>
              </a:schemeClr>
            </a:solidFill>
            <a:prstDash val="sysDot"/>
            <a:round/>
            <a:headEnd/>
            <a:tailEnd type="triangle" w="med" len="med"/>
          </a:ln>
        </p:spPr>
      </p:cxnSp>
      <p:cxnSp>
        <p:nvCxnSpPr>
          <p:cNvPr id="44" name="AutoShape 21"/>
          <p:cNvCxnSpPr>
            <a:cxnSpLocks noChangeShapeType="1"/>
            <a:stCxn id="41" idx="3"/>
            <a:endCxn id="36" idx="1"/>
          </p:cNvCxnSpPr>
          <p:nvPr/>
        </p:nvCxnSpPr>
        <p:spPr bwMode="auto">
          <a:xfrm>
            <a:off x="8030918" y="3658871"/>
            <a:ext cx="344814" cy="0"/>
          </a:xfrm>
          <a:prstGeom prst="straightConnector1">
            <a:avLst/>
          </a:prstGeom>
          <a:noFill/>
          <a:ln w="57150">
            <a:solidFill>
              <a:schemeClr val="bg2">
                <a:lumMod val="60000"/>
                <a:lumOff val="40000"/>
              </a:schemeClr>
            </a:solidFill>
            <a:round/>
            <a:headEnd/>
            <a:tailEnd type="triangle" w="med" len="med"/>
          </a:ln>
        </p:spPr>
      </p:cxnSp>
      <p:cxnSp>
        <p:nvCxnSpPr>
          <p:cNvPr id="48" name="AutoShape 19"/>
          <p:cNvCxnSpPr>
            <a:cxnSpLocks noChangeShapeType="1"/>
            <a:stCxn id="15" idx="3"/>
            <a:endCxn id="33" idx="2"/>
          </p:cNvCxnSpPr>
          <p:nvPr/>
        </p:nvCxnSpPr>
        <p:spPr bwMode="auto">
          <a:xfrm flipV="1">
            <a:off x="4005155" y="3658870"/>
            <a:ext cx="260838" cy="1"/>
          </a:xfrm>
          <a:prstGeom prst="straightConnector1">
            <a:avLst/>
          </a:prstGeom>
          <a:noFill/>
          <a:ln w="57150">
            <a:solidFill>
              <a:schemeClr val="bg2">
                <a:lumMod val="60000"/>
                <a:lumOff val="40000"/>
              </a:schemeClr>
            </a:solidFill>
            <a:round/>
            <a:headEnd type="none" w="med" len="med"/>
            <a:tailEnd type="none" w="med" len="med"/>
          </a:ln>
        </p:spPr>
      </p:cxnSp>
    </p:spTree>
    <p:extLst>
      <p:ext uri="{BB962C8B-B14F-4D97-AF65-F5344CB8AC3E}">
        <p14:creationId xmlns:p14="http://schemas.microsoft.com/office/powerpoint/2010/main" val="18330790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O-027: étude précoce de tolérance BEACON CCR: évaluation de l’association de l’inhibiteur de BRAF encorafenib + inhibiteur de MEK binimetinib + inhibiteur de EGFR cetuximab dans le CCRm </a:t>
            </a:r>
            <a:r>
              <a:rPr lang="fr-FR" i="1" dirty="0" smtClean="0"/>
              <a:t>BRAF</a:t>
            </a:r>
            <a:r>
              <a:rPr lang="fr-FR" i="1" baseline="30000" dirty="0" smtClean="0"/>
              <a:t>V600E </a:t>
            </a:r>
            <a:r>
              <a:rPr lang="fr-FR" i="1" baseline="30000" dirty="0" smtClean="0"/>
              <a:t/>
            </a:r>
            <a:br>
              <a:rPr lang="fr-FR" i="1" baseline="30000" dirty="0" smtClean="0"/>
            </a:br>
            <a:r>
              <a:rPr lang="fr-FR" dirty="0" smtClean="0"/>
              <a:t>– Van </a:t>
            </a:r>
            <a:r>
              <a:rPr lang="fr-FR" dirty="0" smtClean="0"/>
              <a:t>Cutsem E, et al</a:t>
            </a:r>
            <a:endParaRPr lang="fr-FR" dirty="0"/>
          </a:p>
        </p:txBody>
      </p:sp>
      <p:sp>
        <p:nvSpPr>
          <p:cNvPr id="8" name="Content Placeholder 2"/>
          <p:cNvSpPr>
            <a:spLocks noGrp="1"/>
          </p:cNvSpPr>
          <p:nvPr>
            <p:ph idx="1"/>
          </p:nvPr>
        </p:nvSpPr>
        <p:spPr/>
        <p:txBody>
          <a:bodyPr/>
          <a:lstStyle/>
          <a:p>
            <a:pPr marL="0" indent="0">
              <a:buNone/>
            </a:pPr>
            <a:r>
              <a:rPr lang="fr-FR" b="1" dirty="0" smtClean="0"/>
              <a:t>Résultats</a:t>
            </a:r>
          </a:p>
        </p:txBody>
      </p:sp>
      <p:sp>
        <p:nvSpPr>
          <p:cNvPr id="12" name="Text Placeholder 3"/>
          <p:cNvSpPr>
            <a:spLocks noGrp="1"/>
          </p:cNvSpPr>
          <p:nvPr>
            <p:ph type="body" sz="quarter" idx="10"/>
          </p:nvPr>
        </p:nvSpPr>
        <p:spPr>
          <a:xfrm>
            <a:off x="365125" y="6096000"/>
            <a:ext cx="4130675" cy="487363"/>
          </a:xfrm>
        </p:spPr>
        <p:txBody>
          <a:bodyPr/>
          <a:lstStyle/>
          <a:p>
            <a:r>
              <a:rPr lang="fr-FR" sz="1100" dirty="0" smtClean="0"/>
              <a:t>*Non répondeurs en analyse ITT; </a:t>
            </a:r>
            <a:r>
              <a:rPr lang="fr-FR" sz="1100" baseline="30000" dirty="0" smtClean="0"/>
              <a:t>†</a:t>
            </a:r>
            <a:r>
              <a:rPr lang="fr-FR" sz="1100" dirty="0" smtClean="0"/>
              <a:t>patients avec atteinte ganglionnaire et diminution tumorale compatible avec la définition  RECIST 1.1 de la RC </a:t>
            </a:r>
            <a:r>
              <a:rPr lang="fr-FR" sz="1100" baseline="30000" dirty="0" smtClean="0"/>
              <a:t>‡ </a:t>
            </a:r>
            <a:r>
              <a:rPr lang="fr-FR" sz="1100" dirty="0" smtClean="0"/>
              <a:t>un patient n’ayant pas d’évaluation de la somme des plus longs diamètres n’est pas présenté</a:t>
            </a:r>
            <a:endParaRPr lang="fr-FR" sz="1100" dirty="0"/>
          </a:p>
        </p:txBody>
      </p:sp>
      <p:sp>
        <p:nvSpPr>
          <p:cNvPr id="10" name="Text Placeholder 4"/>
          <p:cNvSpPr>
            <a:spLocks noGrp="1"/>
          </p:cNvSpPr>
          <p:nvPr>
            <p:ph type="body" sz="quarter" idx="11"/>
          </p:nvPr>
        </p:nvSpPr>
        <p:spPr>
          <a:xfrm>
            <a:off x="4495800" y="6096000"/>
            <a:ext cx="4283075" cy="487363"/>
          </a:xfrm>
        </p:spPr>
        <p:txBody>
          <a:bodyPr/>
          <a:lstStyle/>
          <a:p>
            <a:r>
              <a:rPr lang="fr-FR" dirty="0" smtClean="0"/>
              <a:t> Van Cutsem E,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O-027</a:t>
            </a:r>
            <a:endParaRPr lang="fr-FR" dirty="0"/>
          </a:p>
        </p:txBody>
      </p:sp>
      <p:graphicFrame>
        <p:nvGraphicFramePr>
          <p:cNvPr id="7" name="Group 88"/>
          <p:cNvGraphicFramePr>
            <a:graphicFrameLocks noGrp="1"/>
          </p:cNvGraphicFramePr>
          <p:nvPr>
            <p:extLst/>
          </p:nvPr>
        </p:nvGraphicFramePr>
        <p:xfrm>
          <a:off x="369887" y="1563021"/>
          <a:ext cx="8404225" cy="1824434"/>
        </p:xfrm>
        <a:graphic>
          <a:graphicData uri="http://schemas.openxmlformats.org/drawingml/2006/table">
            <a:tbl>
              <a:tblPr firstRow="1" bandRow="1">
                <a:tableStyleId>{69012ECD-51FC-41F1-AA8D-1B2483CD663E}</a:tableStyleId>
              </a:tblPr>
              <a:tblGrid>
                <a:gridCol w="4178989">
                  <a:extLst>
                    <a:ext uri="{9D8B030D-6E8A-4147-A177-3AD203B41FA5}">
                      <a16:colId xmlns:a16="http://schemas.microsoft.com/office/drawing/2014/main" val="20000"/>
                    </a:ext>
                  </a:extLst>
                </a:gridCol>
                <a:gridCol w="4225236">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1" i="0" u="none" strike="noStrike" cap="none" normalizeH="0" baseline="0" noProof="0" dirty="0" smtClean="0">
                          <a:ln>
                            <a:noFill/>
                          </a:ln>
                          <a:solidFill>
                            <a:schemeClr val="tx2"/>
                          </a:solidFill>
                          <a:effectLst/>
                          <a:latin typeface="Arial" charset="0"/>
                          <a:cs typeface="Arial" charset="0"/>
                        </a:rPr>
                        <a:t>Meilleure réponse globale confirmée (RECIST 1.1)</a:t>
                      </a:r>
                      <a:endParaRPr kumimoji="0" lang="fr-FR" sz="1200" b="1" i="0" u="none" strike="noStrike" cap="none" normalizeH="0" baseline="0" noProof="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1" i="0" u="none" strike="noStrike" cap="none" normalizeH="0" baseline="0" noProof="0" dirty="0" smtClean="0">
                          <a:ln>
                            <a:noFill/>
                          </a:ln>
                          <a:solidFill>
                            <a:schemeClr val="tx2"/>
                          </a:solidFill>
                          <a:effectLst/>
                          <a:latin typeface="Arial" charset="0"/>
                          <a:cs typeface="Arial" charset="0"/>
                        </a:rPr>
                        <a:t>Patients avec mutations BRAF V600E (n=29)</a:t>
                      </a:r>
                      <a:endParaRPr kumimoji="0" lang="fr-FR" sz="1200" b="1" i="0" u="none" strike="noStrike" cap="none" normalizeH="0" baseline="0" noProof="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1" i="0" u="none" strike="noStrike" cap="none" normalizeH="0" baseline="0" noProof="0" dirty="0" smtClean="0">
                          <a:ln>
                            <a:noFill/>
                          </a:ln>
                          <a:solidFill>
                            <a:schemeClr val="tx1"/>
                          </a:solidFill>
                          <a:effectLst/>
                          <a:latin typeface="Arial" charset="0"/>
                          <a:cs typeface="Arial" charset="0"/>
                        </a:rPr>
                        <a:t>TRO (RC + RP)</a:t>
                      </a:r>
                      <a:r>
                        <a:rPr kumimoji="0" lang="fr-FR" sz="1200" b="0" i="0" u="none" strike="noStrike" cap="none" normalizeH="0" baseline="0" noProof="0" dirty="0" smtClean="0">
                          <a:ln>
                            <a:noFill/>
                          </a:ln>
                          <a:solidFill>
                            <a:schemeClr val="tx1"/>
                          </a:solidFill>
                          <a:effectLst/>
                          <a:latin typeface="Arial" charset="0"/>
                          <a:cs typeface="Arial" charset="0"/>
                        </a:rPr>
                        <a:t>, n (%) [IC95%]</a:t>
                      </a:r>
                      <a:endParaRPr kumimoji="0" lang="fr-FR" sz="1200" b="0" i="0" u="none" strike="noStrike" cap="none" normalizeH="0" baseline="0" noProof="0" dirty="0">
                        <a:ln>
                          <a:noFill/>
                        </a:ln>
                        <a:solidFill>
                          <a:schemeClr val="tx1"/>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14 (48) [29 - 67]</a:t>
                      </a:r>
                      <a:endParaRPr kumimoji="0" lang="fr-FR" sz="1200" b="0" i="0" u="none" strike="noStrike" cap="none" normalizeH="0" baseline="0" noProof="0" dirty="0">
                        <a:ln>
                          <a:noFill/>
                        </a:ln>
                        <a:solidFill>
                          <a:schemeClr val="tx1"/>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0">
                <a:tc>
                  <a:txBody>
                    <a:bodyPr/>
                    <a:lstStyle/>
                    <a:p>
                      <a:pPr marL="185738" marR="0" lvl="1"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RC, n (%)</a:t>
                      </a:r>
                      <a:endParaRPr kumimoji="0" lang="fr-FR" sz="1200" b="0" i="0" u="none" strike="noStrike" cap="none" normalizeH="0" baseline="0" noProof="0" dirty="0">
                        <a:ln>
                          <a:noFill/>
                        </a:ln>
                        <a:solidFill>
                          <a:schemeClr val="tx1"/>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3 (10)</a:t>
                      </a:r>
                      <a:endParaRPr kumimoji="0" lang="fr-FR" sz="1200" b="0" i="0" u="none" strike="noStrike" cap="none" normalizeH="0" baseline="0" noProof="0" dirty="0">
                        <a:ln>
                          <a:noFill/>
                        </a:ln>
                        <a:solidFill>
                          <a:schemeClr val="tx1"/>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185738" marR="0" lvl="1"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RP, n (%)</a:t>
                      </a:r>
                      <a:endParaRPr kumimoji="0" lang="fr-FR" sz="1200" b="0" i="0" u="none" strike="noStrike" cap="none" normalizeH="0" baseline="0" noProof="0" dirty="0">
                        <a:ln>
                          <a:noFill/>
                        </a:ln>
                        <a:solidFill>
                          <a:schemeClr val="tx1"/>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11 (38)</a:t>
                      </a:r>
                      <a:endParaRPr kumimoji="0" lang="fr-FR" sz="1200" b="0" i="0" u="none" strike="noStrike" cap="none" normalizeH="0" baseline="0" noProof="0" dirty="0">
                        <a:ln>
                          <a:noFill/>
                        </a:ln>
                        <a:solidFill>
                          <a:schemeClr val="tx1"/>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1" i="0" u="none" strike="noStrike" cap="none" normalizeH="0" baseline="0" noProof="0" dirty="0" smtClean="0">
                          <a:ln>
                            <a:noFill/>
                          </a:ln>
                          <a:solidFill>
                            <a:schemeClr val="tx1"/>
                          </a:solidFill>
                          <a:effectLst/>
                          <a:latin typeface="Arial" charset="0"/>
                          <a:cs typeface="Arial" charset="0"/>
                        </a:rPr>
                        <a:t>MS</a:t>
                      </a:r>
                      <a:r>
                        <a:rPr kumimoji="0" lang="fr-FR" sz="1200" b="0" i="0" u="none" strike="noStrike" cap="none" normalizeH="0" baseline="0" noProof="0" dirty="0" smtClean="0">
                          <a:ln>
                            <a:noFill/>
                          </a:ln>
                          <a:solidFill>
                            <a:schemeClr val="tx1"/>
                          </a:solidFill>
                          <a:effectLst/>
                          <a:latin typeface="Arial" charset="0"/>
                          <a:cs typeface="Arial" charset="0"/>
                        </a:rPr>
                        <a:t>, n (%)</a:t>
                      </a:r>
                      <a:endParaRPr kumimoji="0" lang="fr-FR" sz="1200" b="0" i="0" u="none" strike="noStrike" cap="none" normalizeH="0" baseline="0" noProof="0" dirty="0">
                        <a:ln>
                          <a:noFill/>
                        </a:ln>
                        <a:solidFill>
                          <a:schemeClr val="tx1"/>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13 (45)</a:t>
                      </a:r>
                      <a:endParaRPr kumimoji="0" lang="fr-FR" sz="1200" b="0" i="0" u="none" strike="noStrike" cap="none" normalizeH="0" baseline="0" noProof="0" dirty="0">
                        <a:ln>
                          <a:noFill/>
                        </a:ln>
                        <a:solidFill>
                          <a:schemeClr val="tx1"/>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275017">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1" i="0" u="none" strike="noStrike" cap="none" normalizeH="0" baseline="0" noProof="0" dirty="0" smtClean="0">
                          <a:ln>
                            <a:noFill/>
                          </a:ln>
                          <a:solidFill>
                            <a:schemeClr val="tx1"/>
                          </a:solidFill>
                          <a:effectLst/>
                          <a:latin typeface="Arial" charset="0"/>
                          <a:cs typeface="Arial" charset="0"/>
                        </a:rPr>
                        <a:t>Progression</a:t>
                      </a:r>
                      <a:r>
                        <a:rPr kumimoji="0" lang="fr-FR" sz="1200" b="0" i="0" u="none" strike="noStrike" cap="none" normalizeH="0" baseline="0" noProof="0" dirty="0" smtClean="0">
                          <a:ln>
                            <a:noFill/>
                          </a:ln>
                          <a:solidFill>
                            <a:schemeClr val="tx1"/>
                          </a:solidFill>
                          <a:effectLst/>
                          <a:latin typeface="Arial" charset="0"/>
                          <a:cs typeface="Arial" charset="0"/>
                        </a:rPr>
                        <a:t>, n (%)</a:t>
                      </a:r>
                      <a:endParaRPr kumimoji="0" lang="fr-FR" sz="1200" b="0" i="0" u="none" strike="noStrike" cap="none" normalizeH="0" baseline="0" noProof="0" dirty="0">
                        <a:ln>
                          <a:noFill/>
                        </a:ln>
                        <a:solidFill>
                          <a:schemeClr val="tx1"/>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0 (0)</a:t>
                      </a:r>
                      <a:endParaRPr kumimoji="0" lang="fr-FR" sz="1200" b="0" i="0" u="none" strike="noStrike" cap="none" normalizeH="0" baseline="0" noProof="0" dirty="0">
                        <a:ln>
                          <a:noFill/>
                        </a:ln>
                        <a:solidFill>
                          <a:schemeClr val="tx1"/>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75017">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1" i="0" u="none" strike="noStrike" cap="none" normalizeH="0" baseline="0" noProof="0" dirty="0" smtClean="0">
                          <a:ln>
                            <a:noFill/>
                          </a:ln>
                          <a:solidFill>
                            <a:schemeClr val="tx1"/>
                          </a:solidFill>
                          <a:effectLst/>
                          <a:latin typeface="Arial" charset="0"/>
                          <a:cs typeface="Arial" charset="0"/>
                        </a:rPr>
                        <a:t>Non évaluable pour la réponse</a:t>
                      </a:r>
                      <a:r>
                        <a:rPr kumimoji="0" lang="fr-FR" sz="1200" b="0" i="0" u="none" strike="noStrike" cap="none" normalizeH="0" baseline="0" noProof="0" dirty="0" smtClean="0">
                          <a:ln>
                            <a:noFill/>
                          </a:ln>
                          <a:solidFill>
                            <a:schemeClr val="tx1"/>
                          </a:solidFill>
                          <a:effectLst/>
                          <a:latin typeface="Arial" charset="0"/>
                          <a:cs typeface="Arial" charset="0"/>
                        </a:rPr>
                        <a:t>*, n (%)</a:t>
                      </a:r>
                      <a:endParaRPr kumimoji="0" lang="fr-FR" sz="1200" b="0" i="0" u="none" strike="noStrike" cap="none" normalizeH="0" baseline="0" noProof="0" dirty="0">
                        <a:ln>
                          <a:noFill/>
                        </a:ln>
                        <a:solidFill>
                          <a:schemeClr val="tx1"/>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2 (7)</a:t>
                      </a:r>
                      <a:endParaRPr kumimoji="0" lang="fr-FR" sz="1200" b="0" i="0" u="none" strike="noStrike" cap="none" normalizeH="0" baseline="0" noProof="0" dirty="0">
                        <a:ln>
                          <a:noFill/>
                        </a:ln>
                        <a:solidFill>
                          <a:schemeClr val="tx1"/>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bl>
          </a:graphicData>
        </a:graphic>
      </p:graphicFrame>
      <p:grpSp>
        <p:nvGrpSpPr>
          <p:cNvPr id="126" name="Group 125"/>
          <p:cNvGrpSpPr/>
          <p:nvPr/>
        </p:nvGrpSpPr>
        <p:grpSpPr>
          <a:xfrm>
            <a:off x="435667" y="3428114"/>
            <a:ext cx="8204025" cy="2612173"/>
            <a:chOff x="133525" y="2501013"/>
            <a:chExt cx="8204025" cy="4027221"/>
          </a:xfrm>
        </p:grpSpPr>
        <p:sp>
          <p:nvSpPr>
            <p:cNvPr id="127" name="TextBox 126">
              <a:extLst>
                <a:ext uri="{FF2B5EF4-FFF2-40B4-BE49-F238E27FC236}">
                  <a16:creationId xmlns:a16="http://schemas.microsoft.com/office/drawing/2014/main" id="{F86EDB1A-CFF0-4D9C-9868-326CAE0002EA}"/>
                </a:ext>
              </a:extLst>
            </p:cNvPr>
            <p:cNvSpPr txBox="1"/>
            <p:nvPr/>
          </p:nvSpPr>
          <p:spPr>
            <a:xfrm>
              <a:off x="585007" y="2501013"/>
              <a:ext cx="484215" cy="47450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100</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8" name="TextBox 127">
              <a:extLst>
                <a:ext uri="{FF2B5EF4-FFF2-40B4-BE49-F238E27FC236}">
                  <a16:creationId xmlns:a16="http://schemas.microsoft.com/office/drawing/2014/main" id="{8AA8FAC8-F7E9-403E-A531-068AA6573437}"/>
                </a:ext>
              </a:extLst>
            </p:cNvPr>
            <p:cNvSpPr txBox="1"/>
            <p:nvPr/>
          </p:nvSpPr>
          <p:spPr>
            <a:xfrm>
              <a:off x="684857" y="2794335"/>
              <a:ext cx="384365" cy="47450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80</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9" name="TextBox 128">
              <a:extLst>
                <a:ext uri="{FF2B5EF4-FFF2-40B4-BE49-F238E27FC236}">
                  <a16:creationId xmlns:a16="http://schemas.microsoft.com/office/drawing/2014/main" id="{E07E584C-59CC-4AF6-B6BD-A80A48EEB929}"/>
                </a:ext>
              </a:extLst>
            </p:cNvPr>
            <p:cNvSpPr txBox="1"/>
            <p:nvPr/>
          </p:nvSpPr>
          <p:spPr>
            <a:xfrm>
              <a:off x="684857" y="3087657"/>
              <a:ext cx="384365" cy="47450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60</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0" name="TextBox 129">
              <a:extLst>
                <a:ext uri="{FF2B5EF4-FFF2-40B4-BE49-F238E27FC236}">
                  <a16:creationId xmlns:a16="http://schemas.microsoft.com/office/drawing/2014/main" id="{C0D96C64-33B6-4529-8670-D4B2428E974F}"/>
                </a:ext>
              </a:extLst>
            </p:cNvPr>
            <p:cNvSpPr txBox="1"/>
            <p:nvPr/>
          </p:nvSpPr>
          <p:spPr>
            <a:xfrm>
              <a:off x="684857" y="3380977"/>
              <a:ext cx="384365" cy="47450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40</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1" name="TextBox 130">
              <a:extLst>
                <a:ext uri="{FF2B5EF4-FFF2-40B4-BE49-F238E27FC236}">
                  <a16:creationId xmlns:a16="http://schemas.microsoft.com/office/drawing/2014/main" id="{86AEE746-6B42-48AE-BF61-7A3AEA54AFBF}"/>
                </a:ext>
              </a:extLst>
            </p:cNvPr>
            <p:cNvSpPr txBox="1"/>
            <p:nvPr/>
          </p:nvSpPr>
          <p:spPr>
            <a:xfrm>
              <a:off x="684857" y="3674300"/>
              <a:ext cx="384365" cy="47450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20</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2" name="TextBox 131">
              <a:extLst>
                <a:ext uri="{FF2B5EF4-FFF2-40B4-BE49-F238E27FC236}">
                  <a16:creationId xmlns:a16="http://schemas.microsoft.com/office/drawing/2014/main" id="{8BDDE567-D117-4271-9E02-84CD2BB2E11B}"/>
                </a:ext>
              </a:extLst>
            </p:cNvPr>
            <p:cNvSpPr txBox="1"/>
            <p:nvPr/>
          </p:nvSpPr>
          <p:spPr>
            <a:xfrm>
              <a:off x="784707" y="3967620"/>
              <a:ext cx="284515" cy="47450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0</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3" name="TextBox 132">
              <a:extLst>
                <a:ext uri="{FF2B5EF4-FFF2-40B4-BE49-F238E27FC236}">
                  <a16:creationId xmlns:a16="http://schemas.microsoft.com/office/drawing/2014/main" id="{858DA551-F482-4B59-9F52-6268F510B24E}"/>
                </a:ext>
              </a:extLst>
            </p:cNvPr>
            <p:cNvSpPr txBox="1"/>
            <p:nvPr/>
          </p:nvSpPr>
          <p:spPr>
            <a:xfrm>
              <a:off x="625070" y="4260942"/>
              <a:ext cx="444152" cy="47450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-20</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4" name="TextBox 133">
              <a:extLst>
                <a:ext uri="{FF2B5EF4-FFF2-40B4-BE49-F238E27FC236}">
                  <a16:creationId xmlns:a16="http://schemas.microsoft.com/office/drawing/2014/main" id="{2A33A216-2DE3-4ED2-8468-D7E115B07B07}"/>
                </a:ext>
              </a:extLst>
            </p:cNvPr>
            <p:cNvSpPr txBox="1"/>
            <p:nvPr/>
          </p:nvSpPr>
          <p:spPr>
            <a:xfrm>
              <a:off x="625070" y="4554264"/>
              <a:ext cx="444152" cy="47450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-40</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5" name="TextBox 134">
              <a:extLst>
                <a:ext uri="{FF2B5EF4-FFF2-40B4-BE49-F238E27FC236}">
                  <a16:creationId xmlns:a16="http://schemas.microsoft.com/office/drawing/2014/main" id="{033BA996-D36E-499D-B2BC-DFE290771AAC}"/>
                </a:ext>
              </a:extLst>
            </p:cNvPr>
            <p:cNvSpPr txBox="1"/>
            <p:nvPr/>
          </p:nvSpPr>
          <p:spPr>
            <a:xfrm>
              <a:off x="625070" y="4847586"/>
              <a:ext cx="444152" cy="47450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-60</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6" name="TextBox 135">
              <a:extLst>
                <a:ext uri="{FF2B5EF4-FFF2-40B4-BE49-F238E27FC236}">
                  <a16:creationId xmlns:a16="http://schemas.microsoft.com/office/drawing/2014/main" id="{F360B790-CF11-434A-B247-8FDE584DCEBA}"/>
                </a:ext>
              </a:extLst>
            </p:cNvPr>
            <p:cNvSpPr txBox="1"/>
            <p:nvPr/>
          </p:nvSpPr>
          <p:spPr>
            <a:xfrm>
              <a:off x="625070" y="5140906"/>
              <a:ext cx="444152" cy="47450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-80</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7" name="TextBox 136">
              <a:extLst>
                <a:ext uri="{FF2B5EF4-FFF2-40B4-BE49-F238E27FC236}">
                  <a16:creationId xmlns:a16="http://schemas.microsoft.com/office/drawing/2014/main" id="{296C6B56-D41C-473E-BBF7-BDBEC9999228}"/>
                </a:ext>
              </a:extLst>
            </p:cNvPr>
            <p:cNvSpPr txBox="1"/>
            <p:nvPr/>
          </p:nvSpPr>
          <p:spPr>
            <a:xfrm>
              <a:off x="525220" y="5434229"/>
              <a:ext cx="544002" cy="47450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-100</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8" name="Freeform: Shape 23">
              <a:extLst>
                <a:ext uri="{FF2B5EF4-FFF2-40B4-BE49-F238E27FC236}">
                  <a16:creationId xmlns:a16="http://schemas.microsoft.com/office/drawing/2014/main" id="{1A6192D8-E4C1-43CD-9D5B-7623C431912D}"/>
                </a:ext>
              </a:extLst>
            </p:cNvPr>
            <p:cNvSpPr/>
            <p:nvPr/>
          </p:nvSpPr>
          <p:spPr>
            <a:xfrm>
              <a:off x="1146034" y="2739270"/>
              <a:ext cx="7175006"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a:ln>
                  <a:noFill/>
                </a:ln>
                <a:solidFill>
                  <a:srgbClr val="4D4D4D"/>
                </a:solidFill>
                <a:effectLst/>
                <a:uLnTx/>
                <a:uFillTx/>
                <a:latin typeface="Arial"/>
                <a:ea typeface="+mn-ea"/>
                <a:cs typeface="Arial"/>
              </a:endParaRPr>
            </a:p>
          </p:txBody>
        </p:sp>
        <p:cxnSp>
          <p:nvCxnSpPr>
            <p:cNvPr id="139" name="Straight Connector 138">
              <a:extLst>
                <a:ext uri="{FF2B5EF4-FFF2-40B4-BE49-F238E27FC236}">
                  <a16:creationId xmlns:a16="http://schemas.microsoft.com/office/drawing/2014/main" id="{AC47429D-7075-41A7-BDF1-E9BEEAA7D51F}"/>
                </a:ext>
              </a:extLst>
            </p:cNvPr>
            <p:cNvCxnSpPr/>
            <p:nvPr/>
          </p:nvCxnSpPr>
          <p:spPr>
            <a:xfrm>
              <a:off x="1037705" y="273826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0" name="Straight Connector 139">
              <a:extLst>
                <a:ext uri="{FF2B5EF4-FFF2-40B4-BE49-F238E27FC236}">
                  <a16:creationId xmlns:a16="http://schemas.microsoft.com/office/drawing/2014/main" id="{3A54D796-48ED-469E-82DF-0EC7855B77A5}"/>
                </a:ext>
              </a:extLst>
            </p:cNvPr>
            <p:cNvCxnSpPr/>
            <p:nvPr/>
          </p:nvCxnSpPr>
          <p:spPr>
            <a:xfrm>
              <a:off x="1037705" y="303143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1" name="Straight Connector 140">
              <a:extLst>
                <a:ext uri="{FF2B5EF4-FFF2-40B4-BE49-F238E27FC236}">
                  <a16:creationId xmlns:a16="http://schemas.microsoft.com/office/drawing/2014/main" id="{17F49875-3F69-44E1-AAB4-5149C23B467B}"/>
                </a:ext>
              </a:extLst>
            </p:cNvPr>
            <p:cNvCxnSpPr/>
            <p:nvPr/>
          </p:nvCxnSpPr>
          <p:spPr>
            <a:xfrm>
              <a:off x="1037705" y="3324602"/>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2" name="Straight Connector 141">
              <a:extLst>
                <a:ext uri="{FF2B5EF4-FFF2-40B4-BE49-F238E27FC236}">
                  <a16:creationId xmlns:a16="http://schemas.microsoft.com/office/drawing/2014/main" id="{2A9905D3-EC3D-4732-9A3B-1F54239D66F1}"/>
                </a:ext>
              </a:extLst>
            </p:cNvPr>
            <p:cNvCxnSpPr/>
            <p:nvPr/>
          </p:nvCxnSpPr>
          <p:spPr>
            <a:xfrm>
              <a:off x="1037705" y="361777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3" name="Straight Connector 142">
              <a:extLst>
                <a:ext uri="{FF2B5EF4-FFF2-40B4-BE49-F238E27FC236}">
                  <a16:creationId xmlns:a16="http://schemas.microsoft.com/office/drawing/2014/main" id="{69E344C1-D171-45A6-A34A-BBBFFC4CFCEB}"/>
                </a:ext>
              </a:extLst>
            </p:cNvPr>
            <p:cNvCxnSpPr/>
            <p:nvPr/>
          </p:nvCxnSpPr>
          <p:spPr>
            <a:xfrm>
              <a:off x="1037705" y="391094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4" name="Straight Connector 143">
              <a:extLst>
                <a:ext uri="{FF2B5EF4-FFF2-40B4-BE49-F238E27FC236}">
                  <a16:creationId xmlns:a16="http://schemas.microsoft.com/office/drawing/2014/main" id="{B67EA26E-76FD-4B43-8994-790785497A85}"/>
                </a:ext>
              </a:extLst>
            </p:cNvPr>
            <p:cNvCxnSpPr/>
            <p:nvPr/>
          </p:nvCxnSpPr>
          <p:spPr>
            <a:xfrm>
              <a:off x="1037705" y="4204109"/>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5" name="Straight Connector 144">
              <a:extLst>
                <a:ext uri="{FF2B5EF4-FFF2-40B4-BE49-F238E27FC236}">
                  <a16:creationId xmlns:a16="http://schemas.microsoft.com/office/drawing/2014/main" id="{B5D94CE6-9D45-4BEA-9467-350A420823C6}"/>
                </a:ext>
              </a:extLst>
            </p:cNvPr>
            <p:cNvCxnSpPr/>
            <p:nvPr/>
          </p:nvCxnSpPr>
          <p:spPr>
            <a:xfrm>
              <a:off x="1037705" y="449727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6" name="Straight Connector 145">
              <a:extLst>
                <a:ext uri="{FF2B5EF4-FFF2-40B4-BE49-F238E27FC236}">
                  <a16:creationId xmlns:a16="http://schemas.microsoft.com/office/drawing/2014/main" id="{D3E47AC2-E3D1-49EE-8C92-2A6D4B959BA3}"/>
                </a:ext>
              </a:extLst>
            </p:cNvPr>
            <p:cNvCxnSpPr/>
            <p:nvPr/>
          </p:nvCxnSpPr>
          <p:spPr>
            <a:xfrm>
              <a:off x="1037705" y="4790447"/>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7" name="Straight Connector 146">
              <a:extLst>
                <a:ext uri="{FF2B5EF4-FFF2-40B4-BE49-F238E27FC236}">
                  <a16:creationId xmlns:a16="http://schemas.microsoft.com/office/drawing/2014/main" id="{687207D0-341B-477F-BA04-4B0A49D42174}"/>
                </a:ext>
              </a:extLst>
            </p:cNvPr>
            <p:cNvCxnSpPr/>
            <p:nvPr/>
          </p:nvCxnSpPr>
          <p:spPr>
            <a:xfrm>
              <a:off x="1037705" y="5083616"/>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8" name="Straight Connector 147">
              <a:extLst>
                <a:ext uri="{FF2B5EF4-FFF2-40B4-BE49-F238E27FC236}">
                  <a16:creationId xmlns:a16="http://schemas.microsoft.com/office/drawing/2014/main" id="{C2D714CF-022D-485E-A8A5-CA5CC2A1F0C7}"/>
                </a:ext>
              </a:extLst>
            </p:cNvPr>
            <p:cNvCxnSpPr/>
            <p:nvPr/>
          </p:nvCxnSpPr>
          <p:spPr>
            <a:xfrm>
              <a:off x="1037705" y="537678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9" name="Straight Connector 148">
              <a:extLst>
                <a:ext uri="{FF2B5EF4-FFF2-40B4-BE49-F238E27FC236}">
                  <a16:creationId xmlns:a16="http://schemas.microsoft.com/office/drawing/2014/main" id="{8F759B14-F6B8-4F0F-8A3C-21B8914C8D63}"/>
                </a:ext>
              </a:extLst>
            </p:cNvPr>
            <p:cNvCxnSpPr/>
            <p:nvPr/>
          </p:nvCxnSpPr>
          <p:spPr>
            <a:xfrm>
              <a:off x="1037705" y="566995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50" name="Straight Connector 149">
              <a:extLst>
                <a:ext uri="{FF2B5EF4-FFF2-40B4-BE49-F238E27FC236}">
                  <a16:creationId xmlns:a16="http://schemas.microsoft.com/office/drawing/2014/main" id="{4865C5C7-E2BE-4564-A234-1C541B0C2C30}"/>
                </a:ext>
              </a:extLst>
            </p:cNvPr>
            <p:cNvCxnSpPr>
              <a:cxnSpLocks/>
            </p:cNvCxnSpPr>
            <p:nvPr/>
          </p:nvCxnSpPr>
          <p:spPr>
            <a:xfrm rot="5400000">
              <a:off x="1312964"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1" name="TextBox 150">
              <a:extLst>
                <a:ext uri="{FF2B5EF4-FFF2-40B4-BE49-F238E27FC236}">
                  <a16:creationId xmlns:a16="http://schemas.microsoft.com/office/drawing/2014/main" id="{80B95E02-9DA3-4DFF-8C80-0E6E52394E84}"/>
                </a:ext>
              </a:extLst>
            </p:cNvPr>
            <p:cNvSpPr txBox="1"/>
            <p:nvPr/>
          </p:nvSpPr>
          <p:spPr>
            <a:xfrm>
              <a:off x="1204686" y="5766297"/>
              <a:ext cx="306558"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26</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152" name="Straight Connector 151">
              <a:extLst>
                <a:ext uri="{FF2B5EF4-FFF2-40B4-BE49-F238E27FC236}">
                  <a16:creationId xmlns:a16="http://schemas.microsoft.com/office/drawing/2014/main" id="{14E1846B-894A-4D7A-82E1-07B30985EE6D}"/>
                </a:ext>
              </a:extLst>
            </p:cNvPr>
            <p:cNvCxnSpPr>
              <a:cxnSpLocks/>
            </p:cNvCxnSpPr>
            <p:nvPr/>
          </p:nvCxnSpPr>
          <p:spPr>
            <a:xfrm rot="5400000">
              <a:off x="2064701"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3" name="TextBox 152">
              <a:extLst>
                <a:ext uri="{FF2B5EF4-FFF2-40B4-BE49-F238E27FC236}">
                  <a16:creationId xmlns:a16="http://schemas.microsoft.com/office/drawing/2014/main" id="{90F77067-D835-4836-9D36-A26F4D9B7250}"/>
                </a:ext>
              </a:extLst>
            </p:cNvPr>
            <p:cNvSpPr txBox="1"/>
            <p:nvPr/>
          </p:nvSpPr>
          <p:spPr>
            <a:xfrm>
              <a:off x="1977678"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2</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154" name="Straight Connector 153">
              <a:extLst>
                <a:ext uri="{FF2B5EF4-FFF2-40B4-BE49-F238E27FC236}">
                  <a16:creationId xmlns:a16="http://schemas.microsoft.com/office/drawing/2014/main" id="{FB37743A-FA45-4808-A760-5EC9C4A9AB50}"/>
                </a:ext>
              </a:extLst>
            </p:cNvPr>
            <p:cNvCxnSpPr>
              <a:cxnSpLocks/>
            </p:cNvCxnSpPr>
            <p:nvPr/>
          </p:nvCxnSpPr>
          <p:spPr>
            <a:xfrm rot="5400000">
              <a:off x="2816438"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5" name="TextBox 154">
              <a:extLst>
                <a:ext uri="{FF2B5EF4-FFF2-40B4-BE49-F238E27FC236}">
                  <a16:creationId xmlns:a16="http://schemas.microsoft.com/office/drawing/2014/main" id="{CE92BE36-AD46-46C6-925B-42232ABB03BE}"/>
                </a:ext>
              </a:extLst>
            </p:cNvPr>
            <p:cNvSpPr txBox="1"/>
            <p:nvPr/>
          </p:nvSpPr>
          <p:spPr>
            <a:xfrm>
              <a:off x="2728164"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14</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156" name="Straight Connector 155">
              <a:extLst>
                <a:ext uri="{FF2B5EF4-FFF2-40B4-BE49-F238E27FC236}">
                  <a16:creationId xmlns:a16="http://schemas.microsoft.com/office/drawing/2014/main" id="{B67D59FF-F1C4-4F71-A446-85898F37AF77}"/>
                </a:ext>
              </a:extLst>
            </p:cNvPr>
            <p:cNvCxnSpPr>
              <a:cxnSpLocks/>
            </p:cNvCxnSpPr>
            <p:nvPr/>
          </p:nvCxnSpPr>
          <p:spPr>
            <a:xfrm rot="5400000">
              <a:off x="3568175"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7" name="TextBox 156">
              <a:extLst>
                <a:ext uri="{FF2B5EF4-FFF2-40B4-BE49-F238E27FC236}">
                  <a16:creationId xmlns:a16="http://schemas.microsoft.com/office/drawing/2014/main" id="{F457F22E-1383-4A63-9B71-2F993137D546}"/>
                </a:ext>
              </a:extLst>
            </p:cNvPr>
            <p:cNvSpPr txBox="1"/>
            <p:nvPr/>
          </p:nvSpPr>
          <p:spPr>
            <a:xfrm>
              <a:off x="3478650"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13</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158" name="Straight Connector 157">
              <a:extLst>
                <a:ext uri="{FF2B5EF4-FFF2-40B4-BE49-F238E27FC236}">
                  <a16:creationId xmlns:a16="http://schemas.microsoft.com/office/drawing/2014/main" id="{92523693-4C5C-4DC8-A1BF-B508516288EC}"/>
                </a:ext>
              </a:extLst>
            </p:cNvPr>
            <p:cNvCxnSpPr>
              <a:cxnSpLocks/>
            </p:cNvCxnSpPr>
            <p:nvPr/>
          </p:nvCxnSpPr>
          <p:spPr>
            <a:xfrm rot="5400000">
              <a:off x="4319912"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9" name="TextBox 158">
              <a:extLst>
                <a:ext uri="{FF2B5EF4-FFF2-40B4-BE49-F238E27FC236}">
                  <a16:creationId xmlns:a16="http://schemas.microsoft.com/office/drawing/2014/main" id="{CFBD4566-C8B4-49A0-852D-A78EB7D2A623}"/>
                </a:ext>
              </a:extLst>
            </p:cNvPr>
            <p:cNvSpPr txBox="1"/>
            <p:nvPr/>
          </p:nvSpPr>
          <p:spPr>
            <a:xfrm>
              <a:off x="4229136"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24</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160" name="Straight Connector 159">
              <a:extLst>
                <a:ext uri="{FF2B5EF4-FFF2-40B4-BE49-F238E27FC236}">
                  <a16:creationId xmlns:a16="http://schemas.microsoft.com/office/drawing/2014/main" id="{4C9106DA-0110-4961-B697-735EF35DF319}"/>
                </a:ext>
              </a:extLst>
            </p:cNvPr>
            <p:cNvCxnSpPr>
              <a:cxnSpLocks/>
            </p:cNvCxnSpPr>
            <p:nvPr/>
          </p:nvCxnSpPr>
          <p:spPr>
            <a:xfrm rot="5400000">
              <a:off x="5071649"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61" name="TextBox 160">
              <a:extLst>
                <a:ext uri="{FF2B5EF4-FFF2-40B4-BE49-F238E27FC236}">
                  <a16:creationId xmlns:a16="http://schemas.microsoft.com/office/drawing/2014/main" id="{C316F907-B1C5-4ECA-BC63-5A8CF608DCBD}"/>
                </a:ext>
              </a:extLst>
            </p:cNvPr>
            <p:cNvSpPr txBox="1"/>
            <p:nvPr/>
          </p:nvSpPr>
          <p:spPr>
            <a:xfrm>
              <a:off x="4979622"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15</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162" name="Straight Connector 161">
              <a:extLst>
                <a:ext uri="{FF2B5EF4-FFF2-40B4-BE49-F238E27FC236}">
                  <a16:creationId xmlns:a16="http://schemas.microsoft.com/office/drawing/2014/main" id="{EE5D2EC8-AC3B-496F-A4BD-CC466BE684D1}"/>
                </a:ext>
              </a:extLst>
            </p:cNvPr>
            <p:cNvCxnSpPr>
              <a:cxnSpLocks/>
            </p:cNvCxnSpPr>
            <p:nvPr/>
          </p:nvCxnSpPr>
          <p:spPr>
            <a:xfrm rot="5400000">
              <a:off x="5823386"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63" name="TextBox 162">
              <a:extLst>
                <a:ext uri="{FF2B5EF4-FFF2-40B4-BE49-F238E27FC236}">
                  <a16:creationId xmlns:a16="http://schemas.microsoft.com/office/drawing/2014/main" id="{2EE2EDA3-D2E5-462A-946F-2E280FA1FA2F}"/>
                </a:ext>
              </a:extLst>
            </p:cNvPr>
            <p:cNvSpPr txBox="1"/>
            <p:nvPr/>
          </p:nvSpPr>
          <p:spPr>
            <a:xfrm>
              <a:off x="5730108"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22</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164" name="Straight Connector 163">
              <a:extLst>
                <a:ext uri="{FF2B5EF4-FFF2-40B4-BE49-F238E27FC236}">
                  <a16:creationId xmlns:a16="http://schemas.microsoft.com/office/drawing/2014/main" id="{0798B479-6906-45F1-B7F4-AE42528751E6}"/>
                </a:ext>
              </a:extLst>
            </p:cNvPr>
            <p:cNvCxnSpPr>
              <a:cxnSpLocks/>
            </p:cNvCxnSpPr>
            <p:nvPr/>
          </p:nvCxnSpPr>
          <p:spPr>
            <a:xfrm rot="5400000">
              <a:off x="8078603"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65" name="TextBox 164">
              <a:extLst>
                <a:ext uri="{FF2B5EF4-FFF2-40B4-BE49-F238E27FC236}">
                  <a16:creationId xmlns:a16="http://schemas.microsoft.com/office/drawing/2014/main" id="{978047AA-C50F-497E-B1E0-5EC2DDCC33F7}"/>
                </a:ext>
              </a:extLst>
            </p:cNvPr>
            <p:cNvSpPr txBox="1"/>
            <p:nvPr/>
          </p:nvSpPr>
          <p:spPr>
            <a:xfrm>
              <a:off x="7981578"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smtClean="0">
                  <a:ln>
                    <a:noFill/>
                  </a:ln>
                  <a:solidFill>
                    <a:srgbClr val="4D4D4D"/>
                  </a:solidFill>
                  <a:effectLst/>
                  <a:uLnTx/>
                  <a:uFillTx/>
                  <a:latin typeface="Arial" charset="0"/>
                  <a:ea typeface="+mn-ea"/>
                  <a:cs typeface="Arial" charset="0"/>
                </a:rPr>
                <a:t>5</a:t>
              </a:r>
              <a:r>
                <a:rPr kumimoji="0" lang="fr-FR" sz="1400" b="0" i="0" u="none" strike="noStrike" kern="1200" cap="none" spc="0" normalizeH="0" baseline="30000" noProof="0" dirty="0" smtClean="0">
                  <a:ln>
                    <a:noFill/>
                  </a:ln>
                  <a:solidFill>
                    <a:srgbClr val="4D4D4D"/>
                  </a:solidFill>
                  <a:effectLst/>
                  <a:uLnTx/>
                  <a:uFillTx/>
                  <a:latin typeface="Arial" charset="0"/>
                  <a:ea typeface="+mn-ea"/>
                  <a:cs typeface="Arial" charset="0"/>
                </a:rPr>
                <a:t>†</a:t>
              </a: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6" name="TextBox 165">
              <a:extLst>
                <a:ext uri="{FF2B5EF4-FFF2-40B4-BE49-F238E27FC236}">
                  <a16:creationId xmlns:a16="http://schemas.microsoft.com/office/drawing/2014/main" id="{034D7F8A-0408-44D6-A301-3E5085194B2B}"/>
                </a:ext>
              </a:extLst>
            </p:cNvPr>
            <p:cNvSpPr txBox="1"/>
            <p:nvPr/>
          </p:nvSpPr>
          <p:spPr>
            <a:xfrm>
              <a:off x="4182835" y="6053730"/>
              <a:ext cx="902811" cy="47450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smtClean="0">
                  <a:ln>
                    <a:noFill/>
                  </a:ln>
                  <a:solidFill>
                    <a:srgbClr val="4D4D4D"/>
                  </a:solidFill>
                  <a:effectLst/>
                  <a:uLnTx/>
                  <a:uFillTx/>
                  <a:latin typeface="Arial" charset="0"/>
                  <a:ea typeface="+mn-ea"/>
                  <a:cs typeface="Arial" charset="0"/>
                </a:rPr>
                <a:t>Patients</a:t>
              </a:r>
              <a:r>
                <a:rPr kumimoji="0" lang="fr-FR" sz="1400" b="0" i="0" u="none" strike="noStrike" kern="1200" cap="none" spc="0" normalizeH="0" baseline="30000" noProof="0" dirty="0" smtClean="0">
                  <a:ln>
                    <a:noFill/>
                  </a:ln>
                  <a:solidFill>
                    <a:srgbClr val="4D4D4D"/>
                  </a:solidFill>
                  <a:effectLst/>
                  <a:uLnTx/>
                  <a:uFillTx/>
                  <a:latin typeface="Arial" charset="0"/>
                  <a:ea typeface="+mn-ea"/>
                  <a:cs typeface="Arial" charset="0"/>
                </a:rPr>
                <a:t>‡</a:t>
              </a:r>
              <a:endParaRPr kumimoji="0" lang="fr-FR" sz="1400" b="0" i="0" u="none" strike="noStrike" kern="1200" cap="none" spc="0" normalizeH="0" baseline="30000" noProof="0" dirty="0">
                <a:ln>
                  <a:noFill/>
                </a:ln>
                <a:solidFill>
                  <a:srgbClr val="4D4D4D"/>
                </a:solidFill>
                <a:effectLst/>
                <a:uLnTx/>
                <a:uFillTx/>
                <a:latin typeface="Arial" charset="0"/>
                <a:ea typeface="+mn-ea"/>
                <a:cs typeface="Arial" charset="0"/>
              </a:endParaRPr>
            </a:p>
          </p:txBody>
        </p:sp>
        <p:sp>
          <p:nvSpPr>
            <p:cNvPr id="167" name="TextBox 166">
              <a:extLst>
                <a:ext uri="{FF2B5EF4-FFF2-40B4-BE49-F238E27FC236}">
                  <a16:creationId xmlns:a16="http://schemas.microsoft.com/office/drawing/2014/main" id="{6CA9F36C-8728-479A-88C6-BDEAEC97F669}"/>
                </a:ext>
              </a:extLst>
            </p:cNvPr>
            <p:cNvSpPr txBox="1"/>
            <p:nvPr/>
          </p:nvSpPr>
          <p:spPr>
            <a:xfrm>
              <a:off x="1484134" y="2613519"/>
              <a:ext cx="991352" cy="80665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smtClean="0">
                  <a:ln>
                    <a:noFill/>
                  </a:ln>
                  <a:solidFill>
                    <a:srgbClr val="4D4D4D"/>
                  </a:solidFill>
                  <a:effectLst/>
                  <a:uLnTx/>
                  <a:uFillTx/>
                  <a:latin typeface="Arial" charset="0"/>
                  <a:ea typeface="+mn-ea"/>
                  <a:cs typeface="Arial" charset="0"/>
                </a:rPr>
                <a:t>RP (n=11)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smtClean="0">
                  <a:ln>
                    <a:noFill/>
                  </a:ln>
                  <a:solidFill>
                    <a:srgbClr val="4D4D4D"/>
                  </a:solidFill>
                  <a:effectLst/>
                  <a:uLnTx/>
                  <a:uFillTx/>
                  <a:latin typeface="Arial" charset="0"/>
                  <a:ea typeface="+mn-ea"/>
                  <a:cs typeface="Arial" charset="0"/>
                </a:rPr>
                <a:t>RC (n=3)</a:t>
              </a: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8" name="TextBox 167">
              <a:extLst>
                <a:ext uri="{FF2B5EF4-FFF2-40B4-BE49-F238E27FC236}">
                  <a16:creationId xmlns:a16="http://schemas.microsoft.com/office/drawing/2014/main" id="{E6B581A8-B29E-4C1C-A38D-F35D41F18B28}"/>
                </a:ext>
              </a:extLst>
            </p:cNvPr>
            <p:cNvSpPr txBox="1"/>
            <p:nvPr/>
          </p:nvSpPr>
          <p:spPr>
            <a:xfrm rot="16200000">
              <a:off x="-1186395" y="3953518"/>
              <a:ext cx="3163059" cy="5232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smtClean="0">
                  <a:ln>
                    <a:noFill/>
                  </a:ln>
                  <a:solidFill>
                    <a:srgbClr val="4D4D4D"/>
                  </a:solidFill>
                  <a:effectLst/>
                  <a:uLnTx/>
                  <a:uFillTx/>
                  <a:latin typeface="Arial" charset="0"/>
                  <a:ea typeface="+mn-ea"/>
                  <a:cs typeface="Arial" charset="0"/>
                </a:rPr>
                <a:t>Variation maximale par </a:t>
              </a:r>
              <a:br>
                <a:rPr kumimoji="0" lang="fr-FR" sz="1400" b="0" i="0" u="none" strike="noStrike" kern="1200" cap="none" spc="0" normalizeH="0" baseline="0" noProof="0" dirty="0" smtClean="0">
                  <a:ln>
                    <a:noFill/>
                  </a:ln>
                  <a:solidFill>
                    <a:srgbClr val="4D4D4D"/>
                  </a:solidFill>
                  <a:effectLst/>
                  <a:uLnTx/>
                  <a:uFillTx/>
                  <a:latin typeface="Arial" charset="0"/>
                  <a:ea typeface="+mn-ea"/>
                  <a:cs typeface="Arial" charset="0"/>
                </a:rPr>
              </a:br>
              <a:r>
                <a:rPr kumimoji="0" lang="fr-FR" sz="1400" b="0" i="0" u="none" strike="noStrike" kern="1200" cap="none" spc="0" normalizeH="0" baseline="0" noProof="0" dirty="0" smtClean="0">
                  <a:ln>
                    <a:noFill/>
                  </a:ln>
                  <a:solidFill>
                    <a:srgbClr val="4D4D4D"/>
                  </a:solidFill>
                  <a:effectLst/>
                  <a:uLnTx/>
                  <a:uFillTx/>
                  <a:latin typeface="Arial" charset="0"/>
                  <a:ea typeface="+mn-ea"/>
                  <a:cs typeface="Arial" charset="0"/>
                </a:rPr>
                <a:t>rapport à l’inclusion, %</a:t>
              </a: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69" name="Straight Connector 168">
              <a:extLst>
                <a:ext uri="{FF2B5EF4-FFF2-40B4-BE49-F238E27FC236}">
                  <a16:creationId xmlns:a16="http://schemas.microsoft.com/office/drawing/2014/main" id="{8C44D240-773F-4CAB-A29B-9440E8A514C5}"/>
                </a:ext>
              </a:extLst>
            </p:cNvPr>
            <p:cNvCxnSpPr>
              <a:cxnSpLocks/>
            </p:cNvCxnSpPr>
            <p:nvPr/>
          </p:nvCxnSpPr>
          <p:spPr>
            <a:xfrm rot="5400000">
              <a:off x="1814122"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70" name="TextBox 169">
              <a:extLst>
                <a:ext uri="{FF2B5EF4-FFF2-40B4-BE49-F238E27FC236}">
                  <a16:creationId xmlns:a16="http://schemas.microsoft.com/office/drawing/2014/main" id="{1DFCD3A5-5C1F-45F6-8BC8-6D4C0E1B6C2E}"/>
                </a:ext>
              </a:extLst>
            </p:cNvPr>
            <p:cNvSpPr txBox="1"/>
            <p:nvPr/>
          </p:nvSpPr>
          <p:spPr>
            <a:xfrm>
              <a:off x="1727516"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17</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171" name="Straight Connector 170">
              <a:extLst>
                <a:ext uri="{FF2B5EF4-FFF2-40B4-BE49-F238E27FC236}">
                  <a16:creationId xmlns:a16="http://schemas.microsoft.com/office/drawing/2014/main" id="{A6ACA034-B4B7-4EE6-86DA-059FB6D63802}"/>
                </a:ext>
              </a:extLst>
            </p:cNvPr>
            <p:cNvCxnSpPr>
              <a:cxnSpLocks/>
            </p:cNvCxnSpPr>
            <p:nvPr/>
          </p:nvCxnSpPr>
          <p:spPr>
            <a:xfrm rot="5400000">
              <a:off x="2565859"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72" name="TextBox 171">
              <a:extLst>
                <a:ext uri="{FF2B5EF4-FFF2-40B4-BE49-F238E27FC236}">
                  <a16:creationId xmlns:a16="http://schemas.microsoft.com/office/drawing/2014/main" id="{325819B2-3D59-4A7E-B317-C020F7A58CBF}"/>
                </a:ext>
              </a:extLst>
            </p:cNvPr>
            <p:cNvSpPr txBox="1"/>
            <p:nvPr/>
          </p:nvSpPr>
          <p:spPr>
            <a:xfrm>
              <a:off x="2478002"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9</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173" name="Straight Connector 172">
              <a:extLst>
                <a:ext uri="{FF2B5EF4-FFF2-40B4-BE49-F238E27FC236}">
                  <a16:creationId xmlns:a16="http://schemas.microsoft.com/office/drawing/2014/main" id="{868728E6-3DC6-44B2-94FB-D759FFEBDD34}"/>
                </a:ext>
              </a:extLst>
            </p:cNvPr>
            <p:cNvCxnSpPr>
              <a:cxnSpLocks/>
            </p:cNvCxnSpPr>
            <p:nvPr/>
          </p:nvCxnSpPr>
          <p:spPr>
            <a:xfrm rot="5400000">
              <a:off x="3317596"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74" name="TextBox 173">
              <a:extLst>
                <a:ext uri="{FF2B5EF4-FFF2-40B4-BE49-F238E27FC236}">
                  <a16:creationId xmlns:a16="http://schemas.microsoft.com/office/drawing/2014/main" id="{5CEF503D-5F5C-494C-BDBE-5A1B918FB6DE}"/>
                </a:ext>
              </a:extLst>
            </p:cNvPr>
            <p:cNvSpPr txBox="1"/>
            <p:nvPr/>
          </p:nvSpPr>
          <p:spPr>
            <a:xfrm>
              <a:off x="3228488"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8</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175" name="Straight Connector 174">
              <a:extLst>
                <a:ext uri="{FF2B5EF4-FFF2-40B4-BE49-F238E27FC236}">
                  <a16:creationId xmlns:a16="http://schemas.microsoft.com/office/drawing/2014/main" id="{218CF1BC-40BA-47D6-AD91-581EA280AF44}"/>
                </a:ext>
              </a:extLst>
            </p:cNvPr>
            <p:cNvCxnSpPr>
              <a:cxnSpLocks/>
            </p:cNvCxnSpPr>
            <p:nvPr/>
          </p:nvCxnSpPr>
          <p:spPr>
            <a:xfrm rot="5400000">
              <a:off x="4069333"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76" name="TextBox 175">
              <a:extLst>
                <a:ext uri="{FF2B5EF4-FFF2-40B4-BE49-F238E27FC236}">
                  <a16:creationId xmlns:a16="http://schemas.microsoft.com/office/drawing/2014/main" id="{ACB19CA4-7429-4A86-B990-6BE2CFA78E9F}"/>
                </a:ext>
              </a:extLst>
            </p:cNvPr>
            <p:cNvSpPr txBox="1"/>
            <p:nvPr/>
          </p:nvSpPr>
          <p:spPr>
            <a:xfrm>
              <a:off x="3978974"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25</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177" name="Straight Connector 176">
              <a:extLst>
                <a:ext uri="{FF2B5EF4-FFF2-40B4-BE49-F238E27FC236}">
                  <a16:creationId xmlns:a16="http://schemas.microsoft.com/office/drawing/2014/main" id="{D029CEA7-FD8D-40D4-BDE4-11701D1001BB}"/>
                </a:ext>
              </a:extLst>
            </p:cNvPr>
            <p:cNvCxnSpPr>
              <a:cxnSpLocks/>
            </p:cNvCxnSpPr>
            <p:nvPr/>
          </p:nvCxnSpPr>
          <p:spPr>
            <a:xfrm rot="5400000">
              <a:off x="4821070"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78" name="TextBox 177">
              <a:extLst>
                <a:ext uri="{FF2B5EF4-FFF2-40B4-BE49-F238E27FC236}">
                  <a16:creationId xmlns:a16="http://schemas.microsoft.com/office/drawing/2014/main" id="{8FBFC221-8552-4784-A0FE-6411680E575C}"/>
                </a:ext>
              </a:extLst>
            </p:cNvPr>
            <p:cNvSpPr txBox="1"/>
            <p:nvPr/>
          </p:nvSpPr>
          <p:spPr>
            <a:xfrm>
              <a:off x="4729460"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27</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179" name="Straight Connector 178">
              <a:extLst>
                <a:ext uri="{FF2B5EF4-FFF2-40B4-BE49-F238E27FC236}">
                  <a16:creationId xmlns:a16="http://schemas.microsoft.com/office/drawing/2014/main" id="{978254F4-D8FF-4749-9F13-F9863C6BDBBB}"/>
                </a:ext>
              </a:extLst>
            </p:cNvPr>
            <p:cNvCxnSpPr>
              <a:cxnSpLocks/>
            </p:cNvCxnSpPr>
            <p:nvPr/>
          </p:nvCxnSpPr>
          <p:spPr>
            <a:xfrm rot="5400000">
              <a:off x="5572807"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0" name="TextBox 179">
              <a:extLst>
                <a:ext uri="{FF2B5EF4-FFF2-40B4-BE49-F238E27FC236}">
                  <a16:creationId xmlns:a16="http://schemas.microsoft.com/office/drawing/2014/main" id="{32CF0C6C-D74C-4666-9D5C-5924EE103698}"/>
                </a:ext>
              </a:extLst>
            </p:cNvPr>
            <p:cNvSpPr txBox="1"/>
            <p:nvPr/>
          </p:nvSpPr>
          <p:spPr>
            <a:xfrm>
              <a:off x="5479946"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smtClean="0">
                  <a:ln>
                    <a:noFill/>
                  </a:ln>
                  <a:solidFill>
                    <a:srgbClr val="4D4D4D"/>
                  </a:solidFill>
                  <a:effectLst/>
                  <a:uLnTx/>
                  <a:uFillTx/>
                  <a:latin typeface="Arial" charset="0"/>
                  <a:ea typeface="+mn-ea"/>
                  <a:cs typeface="Arial" charset="0"/>
                </a:rPr>
                <a:t>4</a:t>
              </a:r>
              <a:r>
                <a:rPr kumimoji="0" lang="fr-FR" sz="1400" b="0" i="0" u="none" strike="noStrike" kern="1200" cap="none" spc="0" normalizeH="0" baseline="30000" noProof="0" dirty="0" smtClean="0">
                  <a:ln>
                    <a:noFill/>
                  </a:ln>
                  <a:solidFill>
                    <a:srgbClr val="4D4D4D"/>
                  </a:solidFill>
                  <a:effectLst/>
                  <a:uLnTx/>
                  <a:uFillTx/>
                  <a:latin typeface="Arial" charset="0"/>
                  <a:ea typeface="+mn-ea"/>
                  <a:cs typeface="Arial" charset="0"/>
                </a:rPr>
                <a:t>†</a:t>
              </a:r>
              <a:endParaRPr kumimoji="0" lang="fr-FR" sz="1400" b="0" i="0" u="none" strike="noStrike" kern="1200" cap="none" spc="0" normalizeH="0" baseline="30000" noProof="0" dirty="0">
                <a:ln>
                  <a:noFill/>
                </a:ln>
                <a:solidFill>
                  <a:srgbClr val="4D4D4D"/>
                </a:solidFill>
                <a:effectLst/>
                <a:uLnTx/>
                <a:uFillTx/>
                <a:latin typeface="Arial" charset="0"/>
                <a:ea typeface="+mn-ea"/>
                <a:cs typeface="Arial" charset="0"/>
              </a:endParaRPr>
            </a:p>
          </p:txBody>
        </p:sp>
        <p:cxnSp>
          <p:nvCxnSpPr>
            <p:cNvPr id="181" name="Straight Connector 180">
              <a:extLst>
                <a:ext uri="{FF2B5EF4-FFF2-40B4-BE49-F238E27FC236}">
                  <a16:creationId xmlns:a16="http://schemas.microsoft.com/office/drawing/2014/main" id="{122D70E4-41FD-487F-A47B-78DC114BE5F0}"/>
                </a:ext>
              </a:extLst>
            </p:cNvPr>
            <p:cNvCxnSpPr>
              <a:cxnSpLocks/>
            </p:cNvCxnSpPr>
            <p:nvPr/>
          </p:nvCxnSpPr>
          <p:spPr>
            <a:xfrm rot="5400000">
              <a:off x="7326860"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2" name="TextBox 181">
              <a:extLst>
                <a:ext uri="{FF2B5EF4-FFF2-40B4-BE49-F238E27FC236}">
                  <a16:creationId xmlns:a16="http://schemas.microsoft.com/office/drawing/2014/main" id="{18B16544-F6AE-461C-A5B1-E3B1027E95FF}"/>
                </a:ext>
              </a:extLst>
            </p:cNvPr>
            <p:cNvSpPr txBox="1"/>
            <p:nvPr/>
          </p:nvSpPr>
          <p:spPr>
            <a:xfrm>
              <a:off x="7231080"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smtClean="0">
                  <a:ln>
                    <a:noFill/>
                  </a:ln>
                  <a:solidFill>
                    <a:srgbClr val="4D4D4D"/>
                  </a:solidFill>
                  <a:effectLst/>
                  <a:uLnTx/>
                  <a:uFillTx/>
                  <a:latin typeface="Arial" charset="0"/>
                  <a:ea typeface="+mn-ea"/>
                  <a:cs typeface="Arial" charset="0"/>
                </a:rPr>
                <a:t>6</a:t>
              </a:r>
              <a:r>
                <a:rPr kumimoji="0" lang="fr-FR" sz="1400" b="0" i="0" u="none" strike="noStrike" kern="1200" cap="none" spc="0" normalizeH="0" baseline="30000" noProof="0" dirty="0" smtClean="0">
                  <a:ln>
                    <a:noFill/>
                  </a:ln>
                  <a:solidFill>
                    <a:srgbClr val="4D4D4D"/>
                  </a:solidFill>
                  <a:effectLst/>
                  <a:uLnTx/>
                  <a:uFillTx/>
                  <a:latin typeface="Arial" charset="0"/>
                  <a:ea typeface="+mn-ea"/>
                  <a:cs typeface="Arial" charset="0"/>
                </a:rPr>
                <a:t>†</a:t>
              </a: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83" name="Straight Connector 182">
              <a:extLst>
                <a:ext uri="{FF2B5EF4-FFF2-40B4-BE49-F238E27FC236}">
                  <a16:creationId xmlns:a16="http://schemas.microsoft.com/office/drawing/2014/main" id="{31AA35BD-51A4-41B4-A3F7-843A91CACCE3}"/>
                </a:ext>
              </a:extLst>
            </p:cNvPr>
            <p:cNvCxnSpPr>
              <a:cxnSpLocks/>
            </p:cNvCxnSpPr>
            <p:nvPr/>
          </p:nvCxnSpPr>
          <p:spPr>
            <a:xfrm rot="5400000">
              <a:off x="1563543"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4" name="TextBox 183">
              <a:extLst>
                <a:ext uri="{FF2B5EF4-FFF2-40B4-BE49-F238E27FC236}">
                  <a16:creationId xmlns:a16="http://schemas.microsoft.com/office/drawing/2014/main" id="{C67B322B-7659-4931-B4F0-273875C553AD}"/>
                </a:ext>
              </a:extLst>
            </p:cNvPr>
            <p:cNvSpPr txBox="1"/>
            <p:nvPr/>
          </p:nvSpPr>
          <p:spPr>
            <a:xfrm>
              <a:off x="1477354"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1</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185" name="Straight Connector 184">
              <a:extLst>
                <a:ext uri="{FF2B5EF4-FFF2-40B4-BE49-F238E27FC236}">
                  <a16:creationId xmlns:a16="http://schemas.microsoft.com/office/drawing/2014/main" id="{438F5B31-D945-4AF2-81C9-04CF20A1F397}"/>
                </a:ext>
              </a:extLst>
            </p:cNvPr>
            <p:cNvCxnSpPr>
              <a:cxnSpLocks/>
            </p:cNvCxnSpPr>
            <p:nvPr/>
          </p:nvCxnSpPr>
          <p:spPr>
            <a:xfrm rot="5400000">
              <a:off x="2315280"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6" name="TextBox 185">
              <a:extLst>
                <a:ext uri="{FF2B5EF4-FFF2-40B4-BE49-F238E27FC236}">
                  <a16:creationId xmlns:a16="http://schemas.microsoft.com/office/drawing/2014/main" id="{A5AEC245-134B-4AB7-A288-CD5DD561371A}"/>
                </a:ext>
              </a:extLst>
            </p:cNvPr>
            <p:cNvSpPr txBox="1"/>
            <p:nvPr/>
          </p:nvSpPr>
          <p:spPr>
            <a:xfrm>
              <a:off x="2227840"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16</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187" name="Straight Connector 186">
              <a:extLst>
                <a:ext uri="{FF2B5EF4-FFF2-40B4-BE49-F238E27FC236}">
                  <a16:creationId xmlns:a16="http://schemas.microsoft.com/office/drawing/2014/main" id="{1B52AD77-5D26-4991-BB3A-4669DB35086D}"/>
                </a:ext>
              </a:extLst>
            </p:cNvPr>
            <p:cNvCxnSpPr>
              <a:cxnSpLocks/>
            </p:cNvCxnSpPr>
            <p:nvPr/>
          </p:nvCxnSpPr>
          <p:spPr>
            <a:xfrm rot="5400000">
              <a:off x="3067017"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8" name="TextBox 187">
              <a:extLst>
                <a:ext uri="{FF2B5EF4-FFF2-40B4-BE49-F238E27FC236}">
                  <a16:creationId xmlns:a16="http://schemas.microsoft.com/office/drawing/2014/main" id="{62237795-8B36-4D51-9FB1-25DA47C5EB7F}"/>
                </a:ext>
              </a:extLst>
            </p:cNvPr>
            <p:cNvSpPr txBox="1"/>
            <p:nvPr/>
          </p:nvSpPr>
          <p:spPr>
            <a:xfrm>
              <a:off x="2978326"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7</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189" name="Straight Connector 188">
              <a:extLst>
                <a:ext uri="{FF2B5EF4-FFF2-40B4-BE49-F238E27FC236}">
                  <a16:creationId xmlns:a16="http://schemas.microsoft.com/office/drawing/2014/main" id="{9347ED3A-2899-4B89-AF55-675E1E630203}"/>
                </a:ext>
              </a:extLst>
            </p:cNvPr>
            <p:cNvCxnSpPr>
              <a:cxnSpLocks/>
            </p:cNvCxnSpPr>
            <p:nvPr/>
          </p:nvCxnSpPr>
          <p:spPr>
            <a:xfrm rot="5400000">
              <a:off x="3818754"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90" name="TextBox 189">
              <a:extLst>
                <a:ext uri="{FF2B5EF4-FFF2-40B4-BE49-F238E27FC236}">
                  <a16:creationId xmlns:a16="http://schemas.microsoft.com/office/drawing/2014/main" id="{8DE0181A-17D3-4E51-84B5-10E05BFFD47D}"/>
                </a:ext>
              </a:extLst>
            </p:cNvPr>
            <p:cNvSpPr txBox="1"/>
            <p:nvPr/>
          </p:nvSpPr>
          <p:spPr>
            <a:xfrm>
              <a:off x="3728812"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28</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191" name="Straight Connector 190">
              <a:extLst>
                <a:ext uri="{FF2B5EF4-FFF2-40B4-BE49-F238E27FC236}">
                  <a16:creationId xmlns:a16="http://schemas.microsoft.com/office/drawing/2014/main" id="{F72A6EE9-AF00-4CB7-AB05-4A0B680AAFC6}"/>
                </a:ext>
              </a:extLst>
            </p:cNvPr>
            <p:cNvCxnSpPr>
              <a:cxnSpLocks/>
            </p:cNvCxnSpPr>
            <p:nvPr/>
          </p:nvCxnSpPr>
          <p:spPr>
            <a:xfrm rot="5400000">
              <a:off x="4570491"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92" name="TextBox 191">
              <a:extLst>
                <a:ext uri="{FF2B5EF4-FFF2-40B4-BE49-F238E27FC236}">
                  <a16:creationId xmlns:a16="http://schemas.microsoft.com/office/drawing/2014/main" id="{766B5032-CC8B-441B-B2F7-6CEF181742A5}"/>
                </a:ext>
              </a:extLst>
            </p:cNvPr>
            <p:cNvSpPr txBox="1"/>
            <p:nvPr/>
          </p:nvSpPr>
          <p:spPr>
            <a:xfrm>
              <a:off x="4479298"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23</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193" name="Straight Connector 192">
              <a:extLst>
                <a:ext uri="{FF2B5EF4-FFF2-40B4-BE49-F238E27FC236}">
                  <a16:creationId xmlns:a16="http://schemas.microsoft.com/office/drawing/2014/main" id="{6E8F7CD7-86B6-4BDB-BA1C-E14B3D939510}"/>
                </a:ext>
              </a:extLst>
            </p:cNvPr>
            <p:cNvCxnSpPr>
              <a:cxnSpLocks/>
            </p:cNvCxnSpPr>
            <p:nvPr/>
          </p:nvCxnSpPr>
          <p:spPr>
            <a:xfrm rot="5400000">
              <a:off x="5322228"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94" name="TextBox 193">
              <a:extLst>
                <a:ext uri="{FF2B5EF4-FFF2-40B4-BE49-F238E27FC236}">
                  <a16:creationId xmlns:a16="http://schemas.microsoft.com/office/drawing/2014/main" id="{117A2BE0-F149-453F-89DD-6F9BC673548D}"/>
                </a:ext>
              </a:extLst>
            </p:cNvPr>
            <p:cNvSpPr txBox="1"/>
            <p:nvPr/>
          </p:nvSpPr>
          <p:spPr>
            <a:xfrm>
              <a:off x="5229784"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12</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195" name="Straight Connector 194">
              <a:extLst>
                <a:ext uri="{FF2B5EF4-FFF2-40B4-BE49-F238E27FC236}">
                  <a16:creationId xmlns:a16="http://schemas.microsoft.com/office/drawing/2014/main" id="{83D07209-2240-47FD-B035-745B4530E16A}"/>
                </a:ext>
              </a:extLst>
            </p:cNvPr>
            <p:cNvCxnSpPr>
              <a:cxnSpLocks/>
            </p:cNvCxnSpPr>
            <p:nvPr/>
          </p:nvCxnSpPr>
          <p:spPr>
            <a:xfrm rot="5400000">
              <a:off x="6324544"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96" name="TextBox 195">
              <a:extLst>
                <a:ext uri="{FF2B5EF4-FFF2-40B4-BE49-F238E27FC236}">
                  <a16:creationId xmlns:a16="http://schemas.microsoft.com/office/drawing/2014/main" id="{40D672B3-B67D-4D70-957A-14632F987000}"/>
                </a:ext>
              </a:extLst>
            </p:cNvPr>
            <p:cNvSpPr txBox="1"/>
            <p:nvPr/>
          </p:nvSpPr>
          <p:spPr>
            <a:xfrm>
              <a:off x="6230432"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19</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197" name="Straight Connector 196">
              <a:extLst>
                <a:ext uri="{FF2B5EF4-FFF2-40B4-BE49-F238E27FC236}">
                  <a16:creationId xmlns:a16="http://schemas.microsoft.com/office/drawing/2014/main" id="{59573E7F-5281-4B0E-BB53-542FA07D3544}"/>
                </a:ext>
              </a:extLst>
            </p:cNvPr>
            <p:cNvCxnSpPr>
              <a:cxnSpLocks/>
            </p:cNvCxnSpPr>
            <p:nvPr/>
          </p:nvCxnSpPr>
          <p:spPr>
            <a:xfrm rot="5400000">
              <a:off x="7577439"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98" name="TextBox 197">
              <a:extLst>
                <a:ext uri="{FF2B5EF4-FFF2-40B4-BE49-F238E27FC236}">
                  <a16:creationId xmlns:a16="http://schemas.microsoft.com/office/drawing/2014/main" id="{63718454-47BF-4157-84BE-A344C6EC3A4B}"/>
                </a:ext>
              </a:extLst>
            </p:cNvPr>
            <p:cNvSpPr txBox="1"/>
            <p:nvPr/>
          </p:nvSpPr>
          <p:spPr>
            <a:xfrm>
              <a:off x="7481242"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10</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199" name="Straight Connector 198">
              <a:extLst>
                <a:ext uri="{FF2B5EF4-FFF2-40B4-BE49-F238E27FC236}">
                  <a16:creationId xmlns:a16="http://schemas.microsoft.com/office/drawing/2014/main" id="{7F45AFC5-3A53-410E-81D9-59078D8CE598}"/>
                </a:ext>
              </a:extLst>
            </p:cNvPr>
            <p:cNvCxnSpPr>
              <a:cxnSpLocks/>
            </p:cNvCxnSpPr>
            <p:nvPr/>
          </p:nvCxnSpPr>
          <p:spPr>
            <a:xfrm rot="5400000">
              <a:off x="6575123"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0" name="TextBox 199">
              <a:extLst>
                <a:ext uri="{FF2B5EF4-FFF2-40B4-BE49-F238E27FC236}">
                  <a16:creationId xmlns:a16="http://schemas.microsoft.com/office/drawing/2014/main" id="{44D054CF-5D3F-44C0-9BB3-672AB50FA045}"/>
                </a:ext>
              </a:extLst>
            </p:cNvPr>
            <p:cNvSpPr txBox="1"/>
            <p:nvPr/>
          </p:nvSpPr>
          <p:spPr>
            <a:xfrm>
              <a:off x="6480594"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20</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201" name="Straight Connector 200">
              <a:extLst>
                <a:ext uri="{FF2B5EF4-FFF2-40B4-BE49-F238E27FC236}">
                  <a16:creationId xmlns:a16="http://schemas.microsoft.com/office/drawing/2014/main" id="{3B15CFD8-7FA9-41A0-A07A-83E244C090D2}"/>
                </a:ext>
              </a:extLst>
            </p:cNvPr>
            <p:cNvCxnSpPr>
              <a:cxnSpLocks/>
            </p:cNvCxnSpPr>
            <p:nvPr/>
          </p:nvCxnSpPr>
          <p:spPr>
            <a:xfrm rot="5400000">
              <a:off x="6073965"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2" name="TextBox 201">
              <a:extLst>
                <a:ext uri="{FF2B5EF4-FFF2-40B4-BE49-F238E27FC236}">
                  <a16:creationId xmlns:a16="http://schemas.microsoft.com/office/drawing/2014/main" id="{6C4E0DA2-D35C-424C-9651-9B5AB0F9C3F7}"/>
                </a:ext>
              </a:extLst>
            </p:cNvPr>
            <p:cNvSpPr txBox="1"/>
            <p:nvPr/>
          </p:nvSpPr>
          <p:spPr>
            <a:xfrm>
              <a:off x="5980270"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21</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203" name="Straight Connector 202">
              <a:extLst>
                <a:ext uri="{FF2B5EF4-FFF2-40B4-BE49-F238E27FC236}">
                  <a16:creationId xmlns:a16="http://schemas.microsoft.com/office/drawing/2014/main" id="{C9F097B9-5578-4E3C-93CF-93D3E0C63829}"/>
                </a:ext>
              </a:extLst>
            </p:cNvPr>
            <p:cNvCxnSpPr>
              <a:cxnSpLocks/>
            </p:cNvCxnSpPr>
            <p:nvPr/>
          </p:nvCxnSpPr>
          <p:spPr>
            <a:xfrm rot="5400000">
              <a:off x="7828018"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4" name="TextBox 203">
              <a:extLst>
                <a:ext uri="{FF2B5EF4-FFF2-40B4-BE49-F238E27FC236}">
                  <a16:creationId xmlns:a16="http://schemas.microsoft.com/office/drawing/2014/main" id="{E2F708E0-2F9E-412A-99E2-3D68BDB610E5}"/>
                </a:ext>
              </a:extLst>
            </p:cNvPr>
            <p:cNvSpPr txBox="1"/>
            <p:nvPr/>
          </p:nvSpPr>
          <p:spPr>
            <a:xfrm>
              <a:off x="7731404"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3</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205" name="Straight Connector 204">
              <a:extLst>
                <a:ext uri="{FF2B5EF4-FFF2-40B4-BE49-F238E27FC236}">
                  <a16:creationId xmlns:a16="http://schemas.microsoft.com/office/drawing/2014/main" id="{874F4FF6-3AAE-422A-A079-2A315F38E3E6}"/>
                </a:ext>
              </a:extLst>
            </p:cNvPr>
            <p:cNvCxnSpPr>
              <a:cxnSpLocks/>
            </p:cNvCxnSpPr>
            <p:nvPr/>
          </p:nvCxnSpPr>
          <p:spPr>
            <a:xfrm rot="5400000">
              <a:off x="6825702"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6" name="TextBox 205">
              <a:extLst>
                <a:ext uri="{FF2B5EF4-FFF2-40B4-BE49-F238E27FC236}">
                  <a16:creationId xmlns:a16="http://schemas.microsoft.com/office/drawing/2014/main" id="{A789FB5B-03B5-45F2-AD25-A2042D3DC86C}"/>
                </a:ext>
              </a:extLst>
            </p:cNvPr>
            <p:cNvSpPr txBox="1"/>
            <p:nvPr/>
          </p:nvSpPr>
          <p:spPr>
            <a:xfrm>
              <a:off x="6730756"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18</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207" name="Straight Connector 206">
              <a:extLst>
                <a:ext uri="{FF2B5EF4-FFF2-40B4-BE49-F238E27FC236}">
                  <a16:creationId xmlns:a16="http://schemas.microsoft.com/office/drawing/2014/main" id="{6120F73E-37F3-4585-B5D0-06CD24504C0E}"/>
                </a:ext>
              </a:extLst>
            </p:cNvPr>
            <p:cNvCxnSpPr>
              <a:cxnSpLocks/>
            </p:cNvCxnSpPr>
            <p:nvPr/>
          </p:nvCxnSpPr>
          <p:spPr>
            <a:xfrm rot="5400000">
              <a:off x="7076281"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8" name="TextBox 207">
              <a:extLst>
                <a:ext uri="{FF2B5EF4-FFF2-40B4-BE49-F238E27FC236}">
                  <a16:creationId xmlns:a16="http://schemas.microsoft.com/office/drawing/2014/main" id="{957CF2A8-0C2D-4532-AA0D-DDE064358796}"/>
                </a:ext>
              </a:extLst>
            </p:cNvPr>
            <p:cNvSpPr txBox="1"/>
            <p:nvPr/>
          </p:nvSpPr>
          <p:spPr>
            <a:xfrm>
              <a:off x="6980918"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smtClean="0">
                  <a:ln>
                    <a:noFill/>
                  </a:ln>
                  <a:solidFill>
                    <a:srgbClr val="4D4D4D"/>
                  </a:solidFill>
                  <a:effectLst/>
                  <a:uLnTx/>
                  <a:uFillTx/>
                  <a:latin typeface="Arial" charset="0"/>
                  <a:ea typeface="+mn-ea"/>
                  <a:cs typeface="Arial" charset="0"/>
                </a:rPr>
                <a:t>11</a:t>
              </a:r>
              <a:endParaRPr kumimoji="0" lang="fr-FR"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9" name="Rectangle 208">
              <a:extLst>
                <a:ext uri="{FF2B5EF4-FFF2-40B4-BE49-F238E27FC236}">
                  <a16:creationId xmlns:a16="http://schemas.microsoft.com/office/drawing/2014/main" id="{7EFED4D4-7C09-4454-A39A-1D6F849FE4BC}"/>
                </a:ext>
              </a:extLst>
            </p:cNvPr>
            <p:cNvSpPr/>
            <p:nvPr/>
          </p:nvSpPr>
          <p:spPr>
            <a:xfrm>
              <a:off x="1357750" y="2777799"/>
              <a:ext cx="148216" cy="148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10" name="Rectangle 209">
              <a:extLst>
                <a:ext uri="{FF2B5EF4-FFF2-40B4-BE49-F238E27FC236}">
                  <a16:creationId xmlns:a16="http://schemas.microsoft.com/office/drawing/2014/main" id="{9355164F-1FB4-440A-9443-DB471BBB26AC}"/>
                </a:ext>
              </a:extLst>
            </p:cNvPr>
            <p:cNvSpPr/>
            <p:nvPr/>
          </p:nvSpPr>
          <p:spPr>
            <a:xfrm>
              <a:off x="1357750" y="3109198"/>
              <a:ext cx="148216" cy="148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11" name="Rectangle 210">
              <a:extLst>
                <a:ext uri="{FF2B5EF4-FFF2-40B4-BE49-F238E27FC236}">
                  <a16:creationId xmlns:a16="http://schemas.microsoft.com/office/drawing/2014/main" id="{98F283DF-F41C-44EB-A46D-9BA712B00151}"/>
                </a:ext>
              </a:extLst>
            </p:cNvPr>
            <p:cNvSpPr/>
            <p:nvPr/>
          </p:nvSpPr>
          <p:spPr>
            <a:xfrm>
              <a:off x="1270982" y="4106068"/>
              <a:ext cx="181582" cy="873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12" name="Rectangle 211">
              <a:extLst>
                <a:ext uri="{FF2B5EF4-FFF2-40B4-BE49-F238E27FC236}">
                  <a16:creationId xmlns:a16="http://schemas.microsoft.com/office/drawing/2014/main" id="{5F0D2BAE-108E-4FEA-AED7-74969F12D588}"/>
                </a:ext>
              </a:extLst>
            </p:cNvPr>
            <p:cNvSpPr/>
            <p:nvPr/>
          </p:nvSpPr>
          <p:spPr>
            <a:xfrm flipV="1">
              <a:off x="1509107" y="4193449"/>
              <a:ext cx="181582" cy="507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13" name="Rectangle 212">
              <a:extLst>
                <a:ext uri="{FF2B5EF4-FFF2-40B4-BE49-F238E27FC236}">
                  <a16:creationId xmlns:a16="http://schemas.microsoft.com/office/drawing/2014/main" id="{C446772C-A339-4A6B-82E5-8E78CA9F65AB}"/>
                </a:ext>
              </a:extLst>
            </p:cNvPr>
            <p:cNvSpPr/>
            <p:nvPr/>
          </p:nvSpPr>
          <p:spPr>
            <a:xfrm flipV="1">
              <a:off x="1768663" y="4193449"/>
              <a:ext cx="181582" cy="912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14" name="Rectangle 213">
              <a:extLst>
                <a:ext uri="{FF2B5EF4-FFF2-40B4-BE49-F238E27FC236}">
                  <a16:creationId xmlns:a16="http://schemas.microsoft.com/office/drawing/2014/main" id="{D8D98412-48DB-4E82-89E5-3A639E142438}"/>
                </a:ext>
              </a:extLst>
            </p:cNvPr>
            <p:cNvSpPr/>
            <p:nvPr/>
          </p:nvSpPr>
          <p:spPr>
            <a:xfrm flipV="1">
              <a:off x="2030600" y="4193448"/>
              <a:ext cx="181582" cy="1007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15" name="Rectangle 214">
              <a:extLst>
                <a:ext uri="{FF2B5EF4-FFF2-40B4-BE49-F238E27FC236}">
                  <a16:creationId xmlns:a16="http://schemas.microsoft.com/office/drawing/2014/main" id="{D1286347-4E92-4FF9-ACBF-92BF678C55F1}"/>
                </a:ext>
              </a:extLst>
            </p:cNvPr>
            <p:cNvSpPr/>
            <p:nvPr/>
          </p:nvSpPr>
          <p:spPr>
            <a:xfrm flipV="1">
              <a:off x="2280631" y="4193447"/>
              <a:ext cx="181582" cy="1697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16" name="Rectangle 215">
              <a:extLst>
                <a:ext uri="{FF2B5EF4-FFF2-40B4-BE49-F238E27FC236}">
                  <a16:creationId xmlns:a16="http://schemas.microsoft.com/office/drawing/2014/main" id="{B153EA73-88C7-44D3-8FE4-8DFCC79B6E0B}"/>
                </a:ext>
              </a:extLst>
            </p:cNvPr>
            <p:cNvSpPr/>
            <p:nvPr/>
          </p:nvSpPr>
          <p:spPr>
            <a:xfrm flipV="1">
              <a:off x="2535425" y="4193446"/>
              <a:ext cx="181582" cy="2459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17" name="Rectangle 216">
              <a:extLst>
                <a:ext uri="{FF2B5EF4-FFF2-40B4-BE49-F238E27FC236}">
                  <a16:creationId xmlns:a16="http://schemas.microsoft.com/office/drawing/2014/main" id="{64B9AC06-66C3-4F3F-A193-3C346B699794}"/>
                </a:ext>
              </a:extLst>
            </p:cNvPr>
            <p:cNvSpPr/>
            <p:nvPr/>
          </p:nvSpPr>
          <p:spPr>
            <a:xfrm flipV="1">
              <a:off x="2787838" y="4193445"/>
              <a:ext cx="181582" cy="3031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18" name="Rectangle 217">
              <a:extLst>
                <a:ext uri="{FF2B5EF4-FFF2-40B4-BE49-F238E27FC236}">
                  <a16:creationId xmlns:a16="http://schemas.microsoft.com/office/drawing/2014/main" id="{DFBC6493-0512-48F0-A97B-1DE8F1B7FA62}"/>
                </a:ext>
              </a:extLst>
            </p:cNvPr>
            <p:cNvSpPr/>
            <p:nvPr/>
          </p:nvSpPr>
          <p:spPr>
            <a:xfrm flipV="1">
              <a:off x="3037869" y="4193445"/>
              <a:ext cx="181582" cy="319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19" name="Rectangle 218">
              <a:extLst>
                <a:ext uri="{FF2B5EF4-FFF2-40B4-BE49-F238E27FC236}">
                  <a16:creationId xmlns:a16="http://schemas.microsoft.com/office/drawing/2014/main" id="{C6CEE52F-A128-4005-98E0-2AC8567D83CF}"/>
                </a:ext>
              </a:extLst>
            </p:cNvPr>
            <p:cNvSpPr/>
            <p:nvPr/>
          </p:nvSpPr>
          <p:spPr>
            <a:xfrm flipV="1">
              <a:off x="3295044" y="4193444"/>
              <a:ext cx="181582" cy="3293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20" name="Rectangle 219">
              <a:extLst>
                <a:ext uri="{FF2B5EF4-FFF2-40B4-BE49-F238E27FC236}">
                  <a16:creationId xmlns:a16="http://schemas.microsoft.com/office/drawing/2014/main" id="{50918AFB-3630-4431-ACA1-540CAAB08CEF}"/>
                </a:ext>
              </a:extLst>
            </p:cNvPr>
            <p:cNvSpPr/>
            <p:nvPr/>
          </p:nvSpPr>
          <p:spPr>
            <a:xfrm flipV="1">
              <a:off x="3547456" y="4193443"/>
              <a:ext cx="181582" cy="3579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21" name="Rectangle 220">
              <a:extLst>
                <a:ext uri="{FF2B5EF4-FFF2-40B4-BE49-F238E27FC236}">
                  <a16:creationId xmlns:a16="http://schemas.microsoft.com/office/drawing/2014/main" id="{C25A439C-0E9B-4703-B913-C80BCB249D78}"/>
                </a:ext>
              </a:extLst>
            </p:cNvPr>
            <p:cNvSpPr/>
            <p:nvPr/>
          </p:nvSpPr>
          <p:spPr>
            <a:xfrm flipV="1">
              <a:off x="3795105" y="4193442"/>
              <a:ext cx="181582" cy="4412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22" name="Rectangle 221">
              <a:extLst>
                <a:ext uri="{FF2B5EF4-FFF2-40B4-BE49-F238E27FC236}">
                  <a16:creationId xmlns:a16="http://schemas.microsoft.com/office/drawing/2014/main" id="{FD489E2E-47F0-4EDA-AB9B-08713F300AD2}"/>
                </a:ext>
              </a:extLst>
            </p:cNvPr>
            <p:cNvSpPr/>
            <p:nvPr/>
          </p:nvSpPr>
          <p:spPr>
            <a:xfrm flipV="1">
              <a:off x="4047517" y="4193441"/>
              <a:ext cx="181582" cy="5174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23" name="Rectangle 222">
              <a:extLst>
                <a:ext uri="{FF2B5EF4-FFF2-40B4-BE49-F238E27FC236}">
                  <a16:creationId xmlns:a16="http://schemas.microsoft.com/office/drawing/2014/main" id="{CC6B1B90-5798-4037-95D0-0158EB5748F4}"/>
                </a:ext>
              </a:extLst>
            </p:cNvPr>
            <p:cNvSpPr/>
            <p:nvPr/>
          </p:nvSpPr>
          <p:spPr>
            <a:xfrm flipV="1">
              <a:off x="4804754" y="4193441"/>
              <a:ext cx="181582" cy="5865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24" name="Rectangle 223">
              <a:extLst>
                <a:ext uri="{FF2B5EF4-FFF2-40B4-BE49-F238E27FC236}">
                  <a16:creationId xmlns:a16="http://schemas.microsoft.com/office/drawing/2014/main" id="{ED13C8B8-37D0-48F5-990A-196B54F84211}"/>
                </a:ext>
              </a:extLst>
            </p:cNvPr>
            <p:cNvSpPr/>
            <p:nvPr/>
          </p:nvSpPr>
          <p:spPr>
            <a:xfrm flipV="1">
              <a:off x="4297548" y="4193441"/>
              <a:ext cx="181582" cy="543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25" name="Rectangle 224">
              <a:extLst>
                <a:ext uri="{FF2B5EF4-FFF2-40B4-BE49-F238E27FC236}">
                  <a16:creationId xmlns:a16="http://schemas.microsoft.com/office/drawing/2014/main" id="{1D452993-5E94-42AE-B408-259B2A4DDC63}"/>
                </a:ext>
              </a:extLst>
            </p:cNvPr>
            <p:cNvSpPr/>
            <p:nvPr/>
          </p:nvSpPr>
          <p:spPr>
            <a:xfrm flipV="1">
              <a:off x="4538055" y="4193440"/>
              <a:ext cx="181582" cy="5698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26" name="Rectangle 225">
              <a:extLst>
                <a:ext uri="{FF2B5EF4-FFF2-40B4-BE49-F238E27FC236}">
                  <a16:creationId xmlns:a16="http://schemas.microsoft.com/office/drawing/2014/main" id="{16E1BD3F-6A5E-4C36-A5A9-54788B78A790}"/>
                </a:ext>
              </a:extLst>
            </p:cNvPr>
            <p:cNvSpPr/>
            <p:nvPr/>
          </p:nvSpPr>
          <p:spPr>
            <a:xfrm flipV="1">
              <a:off x="5054786" y="4193439"/>
              <a:ext cx="181582" cy="593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27" name="Rectangle 226">
              <a:extLst>
                <a:ext uri="{FF2B5EF4-FFF2-40B4-BE49-F238E27FC236}">
                  <a16:creationId xmlns:a16="http://schemas.microsoft.com/office/drawing/2014/main" id="{B9EC2BA7-82AB-433B-A431-D9B927424E66}"/>
                </a:ext>
              </a:extLst>
            </p:cNvPr>
            <p:cNvSpPr/>
            <p:nvPr/>
          </p:nvSpPr>
          <p:spPr>
            <a:xfrm flipV="1">
              <a:off x="5295292" y="4193439"/>
              <a:ext cx="181582" cy="617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28" name="Rectangle 227">
              <a:extLst>
                <a:ext uri="{FF2B5EF4-FFF2-40B4-BE49-F238E27FC236}">
                  <a16:creationId xmlns:a16="http://schemas.microsoft.com/office/drawing/2014/main" id="{459746DB-85FA-4098-86B4-5CD66CDF8137}"/>
                </a:ext>
              </a:extLst>
            </p:cNvPr>
            <p:cNvSpPr/>
            <p:nvPr/>
          </p:nvSpPr>
          <p:spPr>
            <a:xfrm flipV="1">
              <a:off x="5540560" y="4193439"/>
              <a:ext cx="181582" cy="686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29" name="Rectangle 228">
              <a:extLst>
                <a:ext uri="{FF2B5EF4-FFF2-40B4-BE49-F238E27FC236}">
                  <a16:creationId xmlns:a16="http://schemas.microsoft.com/office/drawing/2014/main" id="{D78B7E9B-7211-4CB3-921A-715CD882AE2C}"/>
                </a:ext>
              </a:extLst>
            </p:cNvPr>
            <p:cNvSpPr/>
            <p:nvPr/>
          </p:nvSpPr>
          <p:spPr>
            <a:xfrm flipV="1">
              <a:off x="5790592" y="4193440"/>
              <a:ext cx="181582" cy="71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30" name="Rectangle 229">
              <a:extLst>
                <a:ext uri="{FF2B5EF4-FFF2-40B4-BE49-F238E27FC236}">
                  <a16:creationId xmlns:a16="http://schemas.microsoft.com/office/drawing/2014/main" id="{94ABF612-7206-47FA-91D0-D109CC000629}"/>
                </a:ext>
              </a:extLst>
            </p:cNvPr>
            <p:cNvSpPr/>
            <p:nvPr/>
          </p:nvSpPr>
          <p:spPr>
            <a:xfrm flipV="1">
              <a:off x="6050149" y="4193438"/>
              <a:ext cx="181582" cy="836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31" name="Rectangle 230">
              <a:extLst>
                <a:ext uri="{FF2B5EF4-FFF2-40B4-BE49-F238E27FC236}">
                  <a16:creationId xmlns:a16="http://schemas.microsoft.com/office/drawing/2014/main" id="{82DF0609-688C-4EF7-B482-A34E11264043}"/>
                </a:ext>
              </a:extLst>
            </p:cNvPr>
            <p:cNvSpPr/>
            <p:nvPr/>
          </p:nvSpPr>
          <p:spPr>
            <a:xfrm flipV="1">
              <a:off x="6295418" y="4193437"/>
              <a:ext cx="181582" cy="881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32" name="Rectangle 231">
              <a:extLst>
                <a:ext uri="{FF2B5EF4-FFF2-40B4-BE49-F238E27FC236}">
                  <a16:creationId xmlns:a16="http://schemas.microsoft.com/office/drawing/2014/main" id="{E6247A3E-ED2A-49AF-ACE6-54D700F0E749}"/>
                </a:ext>
              </a:extLst>
            </p:cNvPr>
            <p:cNvSpPr/>
            <p:nvPr/>
          </p:nvSpPr>
          <p:spPr>
            <a:xfrm flipV="1">
              <a:off x="6545449" y="4193435"/>
              <a:ext cx="181582" cy="927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33" name="Rectangle 232">
              <a:extLst>
                <a:ext uri="{FF2B5EF4-FFF2-40B4-BE49-F238E27FC236}">
                  <a16:creationId xmlns:a16="http://schemas.microsoft.com/office/drawing/2014/main" id="{8F4EACC7-6274-474A-A35D-58102008E9CE}"/>
                </a:ext>
              </a:extLst>
            </p:cNvPr>
            <p:cNvSpPr/>
            <p:nvPr/>
          </p:nvSpPr>
          <p:spPr>
            <a:xfrm flipV="1">
              <a:off x="6795480" y="4193435"/>
              <a:ext cx="181582" cy="927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34" name="Rectangle 233">
              <a:extLst>
                <a:ext uri="{FF2B5EF4-FFF2-40B4-BE49-F238E27FC236}">
                  <a16:creationId xmlns:a16="http://schemas.microsoft.com/office/drawing/2014/main" id="{FC585320-2303-4B3F-BC18-247716E1389B}"/>
                </a:ext>
              </a:extLst>
            </p:cNvPr>
            <p:cNvSpPr/>
            <p:nvPr/>
          </p:nvSpPr>
          <p:spPr>
            <a:xfrm flipV="1">
              <a:off x="7043130" y="4193434"/>
              <a:ext cx="181582" cy="9365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35" name="Rectangle 234">
              <a:extLst>
                <a:ext uri="{FF2B5EF4-FFF2-40B4-BE49-F238E27FC236}">
                  <a16:creationId xmlns:a16="http://schemas.microsoft.com/office/drawing/2014/main" id="{A331F3DE-0D89-4DB9-BA3D-E1CE3DF4E906}"/>
                </a:ext>
              </a:extLst>
            </p:cNvPr>
            <p:cNvSpPr/>
            <p:nvPr/>
          </p:nvSpPr>
          <p:spPr>
            <a:xfrm flipV="1">
              <a:off x="7283635" y="4193438"/>
              <a:ext cx="181582" cy="10889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36" name="Rectangle 235">
              <a:extLst>
                <a:ext uri="{FF2B5EF4-FFF2-40B4-BE49-F238E27FC236}">
                  <a16:creationId xmlns:a16="http://schemas.microsoft.com/office/drawing/2014/main" id="{9B814DE8-A616-4D79-A664-0F661F63CEA7}"/>
                </a:ext>
              </a:extLst>
            </p:cNvPr>
            <p:cNvSpPr/>
            <p:nvPr/>
          </p:nvSpPr>
          <p:spPr>
            <a:xfrm flipV="1">
              <a:off x="7536049" y="4193433"/>
              <a:ext cx="181582" cy="1131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37" name="Rectangle 236">
              <a:extLst>
                <a:ext uri="{FF2B5EF4-FFF2-40B4-BE49-F238E27FC236}">
                  <a16:creationId xmlns:a16="http://schemas.microsoft.com/office/drawing/2014/main" id="{4A11D048-D632-4ED2-B920-C65E9E7CFCF2}"/>
                </a:ext>
              </a:extLst>
            </p:cNvPr>
            <p:cNvSpPr/>
            <p:nvPr/>
          </p:nvSpPr>
          <p:spPr>
            <a:xfrm flipV="1">
              <a:off x="7783699" y="4193432"/>
              <a:ext cx="181582" cy="12556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sp>
          <p:nvSpPr>
            <p:cNvPr id="238" name="Rectangle 237">
              <a:extLst>
                <a:ext uri="{FF2B5EF4-FFF2-40B4-BE49-F238E27FC236}">
                  <a16:creationId xmlns:a16="http://schemas.microsoft.com/office/drawing/2014/main" id="{0BA518AD-93FB-4A61-9656-D00A027B0145}"/>
                </a:ext>
              </a:extLst>
            </p:cNvPr>
            <p:cNvSpPr/>
            <p:nvPr/>
          </p:nvSpPr>
          <p:spPr>
            <a:xfrm flipV="1">
              <a:off x="8033729" y="4193437"/>
              <a:ext cx="181582" cy="12794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239" name="Straight Connector 238">
              <a:extLst>
                <a:ext uri="{FF2B5EF4-FFF2-40B4-BE49-F238E27FC236}">
                  <a16:creationId xmlns:a16="http://schemas.microsoft.com/office/drawing/2014/main" id="{11A1615E-AD74-48A0-ACA9-718A7BB4C76B}"/>
                </a:ext>
              </a:extLst>
            </p:cNvPr>
            <p:cNvCxnSpPr>
              <a:cxnSpLocks/>
            </p:cNvCxnSpPr>
            <p:nvPr/>
          </p:nvCxnSpPr>
          <p:spPr>
            <a:xfrm>
              <a:off x="1163911" y="4204109"/>
              <a:ext cx="7173639"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25174441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O-027: étude précoce de tolérance BEACON CCR: évaluation de l’association de l’inhibiteur de BRAF encorafenib + inhibiteur de MEK binimetinib + inhibiteur de EGFR cetuximab dans le </a:t>
            </a:r>
            <a:r>
              <a:rPr lang="fr-FR" dirty="0" err="1" smtClean="0"/>
              <a:t>CCRm</a:t>
            </a:r>
            <a:r>
              <a:rPr lang="fr-FR" dirty="0" smtClean="0"/>
              <a:t> </a:t>
            </a:r>
            <a:r>
              <a:rPr lang="fr-FR" i="1" dirty="0" smtClean="0"/>
              <a:t>BRAF</a:t>
            </a:r>
            <a:r>
              <a:rPr lang="fr-FR" i="1" baseline="30000" dirty="0" smtClean="0"/>
              <a:t>V600E</a:t>
            </a:r>
            <a:r>
              <a:rPr lang="fr-FR" i="1" dirty="0" smtClean="0"/>
              <a:t> </a:t>
            </a:r>
            <a:br>
              <a:rPr lang="fr-FR" i="1" dirty="0" smtClean="0"/>
            </a:br>
            <a:r>
              <a:rPr lang="fr-FR" dirty="0" smtClean="0"/>
              <a:t>– Van Cutsem E, et al</a:t>
            </a:r>
            <a:endParaRPr lang="fr-FR" dirty="0"/>
          </a:p>
        </p:txBody>
      </p:sp>
      <p:sp>
        <p:nvSpPr>
          <p:cNvPr id="6" name="Content Placeholder 2"/>
          <p:cNvSpPr>
            <a:spLocks noGrp="1"/>
          </p:cNvSpPr>
          <p:nvPr>
            <p:ph idx="1"/>
          </p:nvPr>
        </p:nvSpPr>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La SG médiane n’a pas été atteinte (données matures à 12,6 mois)</a:t>
            </a:r>
          </a:p>
          <a:p>
            <a:r>
              <a:rPr lang="fr-FR" dirty="0" smtClean="0"/>
              <a:t>Chez les patients avec 1 et 2 lignes thérapeutiques préalables, la </a:t>
            </a:r>
            <a:r>
              <a:rPr lang="fr-FR" dirty="0" err="1" smtClean="0"/>
              <a:t>SSPm</a:t>
            </a:r>
            <a:r>
              <a:rPr lang="fr-FR" dirty="0" smtClean="0"/>
              <a:t> était de </a:t>
            </a:r>
            <a:br>
              <a:rPr lang="fr-FR" dirty="0" smtClean="0"/>
            </a:br>
            <a:r>
              <a:rPr lang="fr-FR" dirty="0" smtClean="0"/>
              <a:t>8,0 (IC95% 4,0 - 9,3) et 8,1 (IC95% 4,1 - 10,8) mois, respectivement</a:t>
            </a:r>
            <a:endParaRPr lang="fr-FR" dirty="0"/>
          </a:p>
        </p:txBody>
      </p:sp>
      <p:sp>
        <p:nvSpPr>
          <p:cNvPr id="50" name="Text Placeholder 4"/>
          <p:cNvSpPr>
            <a:spLocks noGrp="1"/>
          </p:cNvSpPr>
          <p:nvPr>
            <p:ph type="body" sz="quarter" idx="11"/>
          </p:nvPr>
        </p:nvSpPr>
        <p:spPr>
          <a:xfrm>
            <a:off x="4471332" y="6096000"/>
            <a:ext cx="4307543" cy="487363"/>
          </a:xfrm>
        </p:spPr>
        <p:txBody>
          <a:bodyPr/>
          <a:lstStyle/>
          <a:p>
            <a:r>
              <a:rPr lang="fr-FR" dirty="0" smtClean="0"/>
              <a:t> Van Cutsem E,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O-027</a:t>
            </a:r>
            <a:endParaRPr lang="fr-FR" dirty="0"/>
          </a:p>
        </p:txBody>
      </p:sp>
      <p:sp>
        <p:nvSpPr>
          <p:cNvPr id="51" name="TextBox 50">
            <a:extLst>
              <a:ext uri="{FF2B5EF4-FFF2-40B4-BE49-F238E27FC236}">
                <a16:creationId xmlns:a16="http://schemas.microsoft.com/office/drawing/2014/main" id="{32DAD83C-AC09-40A7-B67C-2F3B569F5257}"/>
              </a:ext>
            </a:extLst>
          </p:cNvPr>
          <p:cNvSpPr txBox="1"/>
          <p:nvPr/>
        </p:nvSpPr>
        <p:spPr>
          <a:xfrm>
            <a:off x="518974" y="1580306"/>
            <a:ext cx="439544"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100</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2" name="TextBox 51">
            <a:extLst>
              <a:ext uri="{FF2B5EF4-FFF2-40B4-BE49-F238E27FC236}">
                <a16:creationId xmlns:a16="http://schemas.microsoft.com/office/drawing/2014/main" id="{F8F6486F-3B6C-4794-B2C7-25EC7782AFB6}"/>
              </a:ext>
            </a:extLst>
          </p:cNvPr>
          <p:cNvSpPr txBox="1"/>
          <p:nvPr/>
        </p:nvSpPr>
        <p:spPr>
          <a:xfrm>
            <a:off x="603934" y="2166949"/>
            <a:ext cx="354584"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80</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3" name="TextBox 52">
            <a:extLst>
              <a:ext uri="{FF2B5EF4-FFF2-40B4-BE49-F238E27FC236}">
                <a16:creationId xmlns:a16="http://schemas.microsoft.com/office/drawing/2014/main" id="{9A8891FA-E281-4FC6-866A-B576E2EE873B}"/>
              </a:ext>
            </a:extLst>
          </p:cNvPr>
          <p:cNvSpPr txBox="1"/>
          <p:nvPr/>
        </p:nvSpPr>
        <p:spPr>
          <a:xfrm>
            <a:off x="603934" y="2753592"/>
            <a:ext cx="354584"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60</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4" name="TextBox 53">
            <a:extLst>
              <a:ext uri="{FF2B5EF4-FFF2-40B4-BE49-F238E27FC236}">
                <a16:creationId xmlns:a16="http://schemas.microsoft.com/office/drawing/2014/main" id="{CE572153-5A06-40D0-8BFA-D68AFBC21929}"/>
              </a:ext>
            </a:extLst>
          </p:cNvPr>
          <p:cNvSpPr txBox="1"/>
          <p:nvPr/>
        </p:nvSpPr>
        <p:spPr>
          <a:xfrm>
            <a:off x="603934" y="3340235"/>
            <a:ext cx="354584"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40</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5" name="TextBox 54">
            <a:extLst>
              <a:ext uri="{FF2B5EF4-FFF2-40B4-BE49-F238E27FC236}">
                <a16:creationId xmlns:a16="http://schemas.microsoft.com/office/drawing/2014/main" id="{20DCCF99-1742-4294-AD4F-37345AD77167}"/>
              </a:ext>
            </a:extLst>
          </p:cNvPr>
          <p:cNvSpPr txBox="1"/>
          <p:nvPr/>
        </p:nvSpPr>
        <p:spPr>
          <a:xfrm>
            <a:off x="603934" y="3926878"/>
            <a:ext cx="354584"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20</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6" name="TextBox 55">
            <a:extLst>
              <a:ext uri="{FF2B5EF4-FFF2-40B4-BE49-F238E27FC236}">
                <a16:creationId xmlns:a16="http://schemas.microsoft.com/office/drawing/2014/main" id="{8115B6BD-2C68-41DF-8E8A-16BA6535C0CF}"/>
              </a:ext>
            </a:extLst>
          </p:cNvPr>
          <p:cNvSpPr txBox="1"/>
          <p:nvPr/>
        </p:nvSpPr>
        <p:spPr>
          <a:xfrm>
            <a:off x="688892" y="4513522"/>
            <a:ext cx="26962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0</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7" name="Freeform: Shape 17">
            <a:extLst>
              <a:ext uri="{FF2B5EF4-FFF2-40B4-BE49-F238E27FC236}">
                <a16:creationId xmlns:a16="http://schemas.microsoft.com/office/drawing/2014/main" id="{3E8A060C-958A-44D0-9205-3C865D97269B}"/>
              </a:ext>
            </a:extLst>
          </p:cNvPr>
          <p:cNvSpPr/>
          <p:nvPr/>
        </p:nvSpPr>
        <p:spPr>
          <a:xfrm>
            <a:off x="1035330" y="1719810"/>
            <a:ext cx="3209938"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58" name="Straight Connector 57">
            <a:extLst>
              <a:ext uri="{FF2B5EF4-FFF2-40B4-BE49-F238E27FC236}">
                <a16:creationId xmlns:a16="http://schemas.microsoft.com/office/drawing/2014/main" id="{A78BE89B-8EE8-4F8C-9297-07CC6642A659}"/>
              </a:ext>
            </a:extLst>
          </p:cNvPr>
          <p:cNvCxnSpPr/>
          <p:nvPr/>
        </p:nvCxnSpPr>
        <p:spPr>
          <a:xfrm>
            <a:off x="927001" y="171880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58">
            <a:extLst>
              <a:ext uri="{FF2B5EF4-FFF2-40B4-BE49-F238E27FC236}">
                <a16:creationId xmlns:a16="http://schemas.microsoft.com/office/drawing/2014/main" id="{18FBB785-12DE-46A4-9BE9-C24991C7D675}"/>
              </a:ext>
            </a:extLst>
          </p:cNvPr>
          <p:cNvCxnSpPr/>
          <p:nvPr/>
        </p:nvCxnSpPr>
        <p:spPr>
          <a:xfrm>
            <a:off x="927001" y="2305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59">
            <a:extLst>
              <a:ext uri="{FF2B5EF4-FFF2-40B4-BE49-F238E27FC236}">
                <a16:creationId xmlns:a16="http://schemas.microsoft.com/office/drawing/2014/main" id="{AB701025-6EAD-4D89-B0D6-8BF1478F79DD}"/>
              </a:ext>
            </a:extLst>
          </p:cNvPr>
          <p:cNvCxnSpPr/>
          <p:nvPr/>
        </p:nvCxnSpPr>
        <p:spPr>
          <a:xfrm>
            <a:off x="927001" y="289148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a:extLst>
              <a:ext uri="{FF2B5EF4-FFF2-40B4-BE49-F238E27FC236}">
                <a16:creationId xmlns:a16="http://schemas.microsoft.com/office/drawing/2014/main" id="{11D254FD-2BD6-4663-9C49-648F6AA8E8CD}"/>
              </a:ext>
            </a:extLst>
          </p:cNvPr>
          <p:cNvCxnSpPr/>
          <p:nvPr/>
        </p:nvCxnSpPr>
        <p:spPr>
          <a:xfrm>
            <a:off x="927001" y="3477822"/>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Connector 61">
            <a:extLst>
              <a:ext uri="{FF2B5EF4-FFF2-40B4-BE49-F238E27FC236}">
                <a16:creationId xmlns:a16="http://schemas.microsoft.com/office/drawing/2014/main" id="{BCA27894-F72D-447A-A9E7-AE744617914A}"/>
              </a:ext>
            </a:extLst>
          </p:cNvPr>
          <p:cNvCxnSpPr/>
          <p:nvPr/>
        </p:nvCxnSpPr>
        <p:spPr>
          <a:xfrm>
            <a:off x="927001" y="406416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a:extLst>
              <a:ext uri="{FF2B5EF4-FFF2-40B4-BE49-F238E27FC236}">
                <a16:creationId xmlns:a16="http://schemas.microsoft.com/office/drawing/2014/main" id="{4290EB04-0253-4118-B541-2F0F0667C73B}"/>
              </a:ext>
            </a:extLst>
          </p:cNvPr>
          <p:cNvCxnSpPr/>
          <p:nvPr/>
        </p:nvCxnSpPr>
        <p:spPr>
          <a:xfrm>
            <a:off x="927001" y="465049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a:extLst>
              <a:ext uri="{FF2B5EF4-FFF2-40B4-BE49-F238E27FC236}">
                <a16:creationId xmlns:a16="http://schemas.microsoft.com/office/drawing/2014/main" id="{AEF7460A-FC3F-431E-9976-BCE22E77878E}"/>
              </a:ext>
            </a:extLst>
          </p:cNvPr>
          <p:cNvCxnSpPr>
            <a:cxnSpLocks/>
          </p:cNvCxnSpPr>
          <p:nvPr/>
        </p:nvCxnSpPr>
        <p:spPr>
          <a:xfrm rot="5400000">
            <a:off x="989948"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5" name="TextBox 64">
            <a:extLst>
              <a:ext uri="{FF2B5EF4-FFF2-40B4-BE49-F238E27FC236}">
                <a16:creationId xmlns:a16="http://schemas.microsoft.com/office/drawing/2014/main" id="{5645A2A3-FDCD-4F34-80AF-1D8B4B0C2AA6}"/>
              </a:ext>
            </a:extLst>
          </p:cNvPr>
          <p:cNvSpPr txBox="1"/>
          <p:nvPr/>
        </p:nvSpPr>
        <p:spPr>
          <a:xfrm>
            <a:off x="881670" y="4746837"/>
            <a:ext cx="306558"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0</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66" name="Straight Connector 65">
            <a:extLst>
              <a:ext uri="{FF2B5EF4-FFF2-40B4-BE49-F238E27FC236}">
                <a16:creationId xmlns:a16="http://schemas.microsoft.com/office/drawing/2014/main" id="{0D0AA239-14B2-418B-AE3E-86135A0C2A1F}"/>
              </a:ext>
            </a:extLst>
          </p:cNvPr>
          <p:cNvCxnSpPr>
            <a:cxnSpLocks/>
          </p:cNvCxnSpPr>
          <p:nvPr/>
        </p:nvCxnSpPr>
        <p:spPr>
          <a:xfrm rot="5400000">
            <a:off x="3129040"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7" name="TextBox 66">
            <a:extLst>
              <a:ext uri="{FF2B5EF4-FFF2-40B4-BE49-F238E27FC236}">
                <a16:creationId xmlns:a16="http://schemas.microsoft.com/office/drawing/2014/main" id="{BE69470A-3BEA-4118-9468-AE2839ED3AA8}"/>
              </a:ext>
            </a:extLst>
          </p:cNvPr>
          <p:cNvSpPr txBox="1"/>
          <p:nvPr/>
        </p:nvSpPr>
        <p:spPr>
          <a:xfrm>
            <a:off x="3040488"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12</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68" name="Straight Connector 67">
            <a:extLst>
              <a:ext uri="{FF2B5EF4-FFF2-40B4-BE49-F238E27FC236}">
                <a16:creationId xmlns:a16="http://schemas.microsoft.com/office/drawing/2014/main" id="{9A2AE5EE-80A1-4653-9CCB-B2E67D1159A2}"/>
              </a:ext>
            </a:extLst>
          </p:cNvPr>
          <p:cNvCxnSpPr>
            <a:cxnSpLocks/>
          </p:cNvCxnSpPr>
          <p:nvPr/>
        </p:nvCxnSpPr>
        <p:spPr>
          <a:xfrm rot="5400000">
            <a:off x="3663813"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9" name="TextBox 68">
            <a:extLst>
              <a:ext uri="{FF2B5EF4-FFF2-40B4-BE49-F238E27FC236}">
                <a16:creationId xmlns:a16="http://schemas.microsoft.com/office/drawing/2014/main" id="{5A459684-0229-4E4C-BFB0-D0CF0900EF6E}"/>
              </a:ext>
            </a:extLst>
          </p:cNvPr>
          <p:cNvSpPr txBox="1"/>
          <p:nvPr/>
        </p:nvSpPr>
        <p:spPr>
          <a:xfrm>
            <a:off x="3574566"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15</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0" name="TextBox 69">
            <a:extLst>
              <a:ext uri="{FF2B5EF4-FFF2-40B4-BE49-F238E27FC236}">
                <a16:creationId xmlns:a16="http://schemas.microsoft.com/office/drawing/2014/main" id="{5068DCBA-82A5-4DCC-9A18-DC17C748E264}"/>
              </a:ext>
            </a:extLst>
          </p:cNvPr>
          <p:cNvSpPr txBox="1"/>
          <p:nvPr/>
        </p:nvSpPr>
        <p:spPr>
          <a:xfrm>
            <a:off x="2385513" y="4910388"/>
            <a:ext cx="509575"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smtClean="0">
                <a:ln>
                  <a:noFill/>
                </a:ln>
                <a:solidFill>
                  <a:srgbClr val="4D4D4D"/>
                </a:solidFill>
                <a:effectLst/>
                <a:uLnTx/>
                <a:uFillTx/>
                <a:latin typeface="Arial" charset="0"/>
                <a:ea typeface="+mn-ea"/>
                <a:cs typeface="Arial" charset="0"/>
              </a:rPr>
              <a:t>Mois</a:t>
            </a:r>
            <a:endParaRPr kumimoji="0" lang="fr-FR" sz="1200" b="0" i="0" u="none" strike="noStrike" kern="1200" cap="none" spc="0" normalizeH="0" baseline="30000" noProof="0" dirty="0">
              <a:ln>
                <a:noFill/>
              </a:ln>
              <a:solidFill>
                <a:srgbClr val="4D4D4D"/>
              </a:solidFill>
              <a:effectLst/>
              <a:uLnTx/>
              <a:uFillTx/>
              <a:latin typeface="Arial" charset="0"/>
              <a:ea typeface="+mn-ea"/>
              <a:cs typeface="Arial" charset="0"/>
            </a:endParaRPr>
          </a:p>
        </p:txBody>
      </p:sp>
      <p:sp>
        <p:nvSpPr>
          <p:cNvPr id="71" name="TextBox 70">
            <a:extLst>
              <a:ext uri="{FF2B5EF4-FFF2-40B4-BE49-F238E27FC236}">
                <a16:creationId xmlns:a16="http://schemas.microsoft.com/office/drawing/2014/main" id="{A05424C8-2C72-475F-81A0-C57735D3E0D4}"/>
              </a:ext>
            </a:extLst>
          </p:cNvPr>
          <p:cNvSpPr txBox="1"/>
          <p:nvPr/>
        </p:nvSpPr>
        <p:spPr>
          <a:xfrm>
            <a:off x="1373430" y="3895413"/>
            <a:ext cx="1848282" cy="7232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fr-FR" sz="1200" b="0" i="0" u="none" strike="noStrike" kern="1200" cap="none" spc="0" normalizeH="0" baseline="0" noProof="0" dirty="0" smtClean="0">
                <a:ln>
                  <a:noFill/>
                </a:ln>
                <a:solidFill>
                  <a:srgbClr val="4D4D4D"/>
                </a:solidFill>
                <a:effectLst/>
                <a:uLnTx/>
                <a:uFillTx/>
                <a:latin typeface="Arial" charset="0"/>
                <a:ea typeface="+mn-ea"/>
                <a:cs typeface="Arial" charset="0"/>
              </a:rPr>
              <a:t>Patients avec mutations </a:t>
            </a:r>
            <a:br>
              <a:rPr kumimoji="0" lang="fr-FR" sz="1200" b="0" i="0" u="none" strike="noStrike" kern="1200" cap="none" spc="0" normalizeH="0" baseline="0" noProof="0" dirty="0" smtClean="0">
                <a:ln>
                  <a:noFill/>
                </a:ln>
                <a:solidFill>
                  <a:srgbClr val="4D4D4D"/>
                </a:solidFill>
                <a:effectLst/>
                <a:uLnTx/>
                <a:uFillTx/>
                <a:latin typeface="Arial" charset="0"/>
                <a:ea typeface="+mn-ea"/>
                <a:cs typeface="Arial" charset="0"/>
              </a:rPr>
            </a:br>
            <a:r>
              <a:rPr kumimoji="0" lang="fr-FR" sz="1200" b="0" i="0" u="none" strike="noStrike" kern="1200" cap="none" spc="0" normalizeH="0" baseline="0" noProof="0" dirty="0" smtClean="0">
                <a:ln>
                  <a:noFill/>
                </a:ln>
                <a:solidFill>
                  <a:srgbClr val="4D4D4D"/>
                </a:solidFill>
                <a:effectLst/>
                <a:uLnTx/>
                <a:uFillTx/>
                <a:latin typeface="Arial" charset="0"/>
                <a:ea typeface="+mn-ea"/>
                <a:cs typeface="Arial" charset="0"/>
              </a:rPr>
              <a:t>BRAF V600E (n=29)</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fr-FR" sz="1200" b="0" i="0" u="none" strike="noStrike" kern="1200" cap="none" spc="0" normalizeH="0" baseline="0" noProof="0" dirty="0" smtClean="0">
                <a:ln>
                  <a:noFill/>
                </a:ln>
                <a:solidFill>
                  <a:srgbClr val="4D4D4D"/>
                </a:solidFill>
                <a:effectLst/>
                <a:uLnTx/>
                <a:uFillTx/>
                <a:latin typeface="Arial" charset="0"/>
                <a:ea typeface="+mn-ea"/>
                <a:cs typeface="Arial" charset="0"/>
              </a:rPr>
              <a:t>Censurés</a:t>
            </a:r>
            <a:endParaRPr kumimoji="0" lang="fr-FR"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2" name="TextBox 71">
            <a:extLst>
              <a:ext uri="{FF2B5EF4-FFF2-40B4-BE49-F238E27FC236}">
                <a16:creationId xmlns:a16="http://schemas.microsoft.com/office/drawing/2014/main" id="{0529AC5A-6A83-44A8-8564-6042614B4989}"/>
              </a:ext>
            </a:extLst>
          </p:cNvPr>
          <p:cNvSpPr txBox="1"/>
          <p:nvPr/>
        </p:nvSpPr>
        <p:spPr>
          <a:xfrm rot="16200000">
            <a:off x="114013" y="3046914"/>
            <a:ext cx="629349"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smtClean="0">
                <a:ln>
                  <a:noFill/>
                </a:ln>
                <a:solidFill>
                  <a:srgbClr val="4D4D4D"/>
                </a:solidFill>
                <a:effectLst/>
                <a:uLnTx/>
                <a:uFillTx/>
                <a:latin typeface="Arial" charset="0"/>
                <a:ea typeface="+mn-ea"/>
                <a:cs typeface="Arial" charset="0"/>
              </a:rPr>
              <a:t>SG, %</a:t>
            </a:r>
            <a:endParaRPr kumimoji="0" lang="fr-FR"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73" name="Straight Connector 72">
            <a:extLst>
              <a:ext uri="{FF2B5EF4-FFF2-40B4-BE49-F238E27FC236}">
                <a16:creationId xmlns:a16="http://schemas.microsoft.com/office/drawing/2014/main" id="{9D687325-24A1-4B3D-9999-ECE951300C9D}"/>
              </a:ext>
            </a:extLst>
          </p:cNvPr>
          <p:cNvCxnSpPr>
            <a:cxnSpLocks/>
          </p:cNvCxnSpPr>
          <p:nvPr/>
        </p:nvCxnSpPr>
        <p:spPr>
          <a:xfrm rot="5400000">
            <a:off x="2059494"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4" name="TextBox 73">
            <a:extLst>
              <a:ext uri="{FF2B5EF4-FFF2-40B4-BE49-F238E27FC236}">
                <a16:creationId xmlns:a16="http://schemas.microsoft.com/office/drawing/2014/main" id="{8CC137D3-6FD6-40F4-AA5D-7B1A76933F5A}"/>
              </a:ext>
            </a:extLst>
          </p:cNvPr>
          <p:cNvSpPr txBox="1"/>
          <p:nvPr/>
        </p:nvSpPr>
        <p:spPr>
          <a:xfrm>
            <a:off x="1972332"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6</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75" name="Straight Connector 74">
            <a:extLst>
              <a:ext uri="{FF2B5EF4-FFF2-40B4-BE49-F238E27FC236}">
                <a16:creationId xmlns:a16="http://schemas.microsoft.com/office/drawing/2014/main" id="{5BD7DC3E-B776-403D-9E16-A0C4E9317392}"/>
              </a:ext>
            </a:extLst>
          </p:cNvPr>
          <p:cNvCxnSpPr>
            <a:cxnSpLocks/>
          </p:cNvCxnSpPr>
          <p:nvPr/>
        </p:nvCxnSpPr>
        <p:spPr>
          <a:xfrm rot="5400000">
            <a:off x="2594267"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6" name="TextBox 75">
            <a:extLst>
              <a:ext uri="{FF2B5EF4-FFF2-40B4-BE49-F238E27FC236}">
                <a16:creationId xmlns:a16="http://schemas.microsoft.com/office/drawing/2014/main" id="{07317DB0-1DB1-4E84-B3C5-CD39CA82B420}"/>
              </a:ext>
            </a:extLst>
          </p:cNvPr>
          <p:cNvSpPr txBox="1"/>
          <p:nvPr/>
        </p:nvSpPr>
        <p:spPr>
          <a:xfrm>
            <a:off x="2506410"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9</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77" name="Straight Connector 76">
            <a:extLst>
              <a:ext uri="{FF2B5EF4-FFF2-40B4-BE49-F238E27FC236}">
                <a16:creationId xmlns:a16="http://schemas.microsoft.com/office/drawing/2014/main" id="{7C1EB298-D386-4987-8CD2-96D20E7FC11F}"/>
              </a:ext>
            </a:extLst>
          </p:cNvPr>
          <p:cNvCxnSpPr>
            <a:cxnSpLocks/>
          </p:cNvCxnSpPr>
          <p:nvPr/>
        </p:nvCxnSpPr>
        <p:spPr>
          <a:xfrm rot="5400000">
            <a:off x="1524721"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8" name="TextBox 77">
            <a:extLst>
              <a:ext uri="{FF2B5EF4-FFF2-40B4-BE49-F238E27FC236}">
                <a16:creationId xmlns:a16="http://schemas.microsoft.com/office/drawing/2014/main" id="{E4009399-37E6-45EB-A6EE-E2B62C79DDC1}"/>
              </a:ext>
            </a:extLst>
          </p:cNvPr>
          <p:cNvSpPr txBox="1"/>
          <p:nvPr/>
        </p:nvSpPr>
        <p:spPr>
          <a:xfrm>
            <a:off x="1438254"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3</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79" name="Straight Connector 78">
            <a:extLst>
              <a:ext uri="{FF2B5EF4-FFF2-40B4-BE49-F238E27FC236}">
                <a16:creationId xmlns:a16="http://schemas.microsoft.com/office/drawing/2014/main" id="{7314D6F7-EBF0-41C4-AFCA-20ADB82E4B8C}"/>
              </a:ext>
            </a:extLst>
          </p:cNvPr>
          <p:cNvCxnSpPr>
            <a:cxnSpLocks/>
          </p:cNvCxnSpPr>
          <p:nvPr/>
        </p:nvCxnSpPr>
        <p:spPr>
          <a:xfrm rot="5400000">
            <a:off x="4198587"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80" name="TextBox 79">
            <a:extLst>
              <a:ext uri="{FF2B5EF4-FFF2-40B4-BE49-F238E27FC236}">
                <a16:creationId xmlns:a16="http://schemas.microsoft.com/office/drawing/2014/main" id="{9FAA9761-9A3C-4E7E-B4B9-973B8006FE4B}"/>
              </a:ext>
            </a:extLst>
          </p:cNvPr>
          <p:cNvSpPr txBox="1"/>
          <p:nvPr/>
        </p:nvSpPr>
        <p:spPr>
          <a:xfrm>
            <a:off x="4108645"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18</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1" name="Oval 80">
            <a:extLst>
              <a:ext uri="{FF2B5EF4-FFF2-40B4-BE49-F238E27FC236}">
                <a16:creationId xmlns:a16="http://schemas.microsoft.com/office/drawing/2014/main" id="{1DF05E73-FFF8-4E8E-8711-F390A891A1AA}"/>
              </a:ext>
            </a:extLst>
          </p:cNvPr>
          <p:cNvSpPr/>
          <p:nvPr/>
        </p:nvSpPr>
        <p:spPr>
          <a:xfrm>
            <a:off x="1244112" y="4447141"/>
            <a:ext cx="83343" cy="83343"/>
          </a:xfrm>
          <a:prstGeom prst="ellipse">
            <a:avLst/>
          </a:prstGeom>
          <a:noFill/>
          <a:ln w="260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a:ln>
                <a:noFill/>
              </a:ln>
              <a:solidFill>
                <a:srgbClr val="4D4D4D"/>
              </a:solidFill>
              <a:effectLst/>
              <a:uLnTx/>
              <a:uFillTx/>
              <a:latin typeface="Arial"/>
              <a:ea typeface="+mn-ea"/>
              <a:cs typeface="Arial"/>
            </a:endParaRPr>
          </a:p>
        </p:txBody>
      </p:sp>
      <p:sp>
        <p:nvSpPr>
          <p:cNvPr id="82" name="TextBox 81">
            <a:extLst>
              <a:ext uri="{FF2B5EF4-FFF2-40B4-BE49-F238E27FC236}">
                <a16:creationId xmlns:a16="http://schemas.microsoft.com/office/drawing/2014/main" id="{41A0EE24-8D87-48CC-8EDD-5758EAAA7934}"/>
              </a:ext>
            </a:extLst>
          </p:cNvPr>
          <p:cNvSpPr txBox="1"/>
          <p:nvPr/>
        </p:nvSpPr>
        <p:spPr>
          <a:xfrm>
            <a:off x="881670" y="5151195"/>
            <a:ext cx="306558"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29</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3" name="TextBox 82">
            <a:extLst>
              <a:ext uri="{FF2B5EF4-FFF2-40B4-BE49-F238E27FC236}">
                <a16:creationId xmlns:a16="http://schemas.microsoft.com/office/drawing/2014/main" id="{2ACE85B0-E899-4453-B629-F29A3D647F49}"/>
              </a:ext>
            </a:extLst>
          </p:cNvPr>
          <p:cNvSpPr txBox="1"/>
          <p:nvPr/>
        </p:nvSpPr>
        <p:spPr>
          <a:xfrm>
            <a:off x="3040488"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18</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4" name="TextBox 83">
            <a:extLst>
              <a:ext uri="{FF2B5EF4-FFF2-40B4-BE49-F238E27FC236}">
                <a16:creationId xmlns:a16="http://schemas.microsoft.com/office/drawing/2014/main" id="{13BE6881-14EF-4321-AA44-90305F6F65DA}"/>
              </a:ext>
            </a:extLst>
          </p:cNvPr>
          <p:cNvSpPr txBox="1"/>
          <p:nvPr/>
        </p:nvSpPr>
        <p:spPr>
          <a:xfrm>
            <a:off x="3574566"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6</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5" name="TextBox 84">
            <a:extLst>
              <a:ext uri="{FF2B5EF4-FFF2-40B4-BE49-F238E27FC236}">
                <a16:creationId xmlns:a16="http://schemas.microsoft.com/office/drawing/2014/main" id="{1332196A-4E19-451C-B815-EB3E265FCFA9}"/>
              </a:ext>
            </a:extLst>
          </p:cNvPr>
          <p:cNvSpPr txBox="1"/>
          <p:nvPr/>
        </p:nvSpPr>
        <p:spPr>
          <a:xfrm>
            <a:off x="1972332"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25</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6" name="TextBox 85">
            <a:extLst>
              <a:ext uri="{FF2B5EF4-FFF2-40B4-BE49-F238E27FC236}">
                <a16:creationId xmlns:a16="http://schemas.microsoft.com/office/drawing/2014/main" id="{65547F27-15AF-4587-8B7B-2E63954FF70D}"/>
              </a:ext>
            </a:extLst>
          </p:cNvPr>
          <p:cNvSpPr txBox="1"/>
          <p:nvPr/>
        </p:nvSpPr>
        <p:spPr>
          <a:xfrm>
            <a:off x="2506410"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22</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7" name="TextBox 86">
            <a:extLst>
              <a:ext uri="{FF2B5EF4-FFF2-40B4-BE49-F238E27FC236}">
                <a16:creationId xmlns:a16="http://schemas.microsoft.com/office/drawing/2014/main" id="{DDC873EF-5606-485D-9236-8B6803A8AB5F}"/>
              </a:ext>
            </a:extLst>
          </p:cNvPr>
          <p:cNvSpPr txBox="1"/>
          <p:nvPr/>
        </p:nvSpPr>
        <p:spPr>
          <a:xfrm>
            <a:off x="1438254"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28</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8" name="TextBox 87">
            <a:extLst>
              <a:ext uri="{FF2B5EF4-FFF2-40B4-BE49-F238E27FC236}">
                <a16:creationId xmlns:a16="http://schemas.microsoft.com/office/drawing/2014/main" id="{09A793A4-E4A7-4983-85BC-CDB4D6D2D382}"/>
              </a:ext>
            </a:extLst>
          </p:cNvPr>
          <p:cNvSpPr txBox="1"/>
          <p:nvPr/>
        </p:nvSpPr>
        <p:spPr>
          <a:xfrm>
            <a:off x="4108645"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0</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9" name="TextBox 88">
            <a:extLst>
              <a:ext uri="{FF2B5EF4-FFF2-40B4-BE49-F238E27FC236}">
                <a16:creationId xmlns:a16="http://schemas.microsoft.com/office/drawing/2014/main" id="{3977FA10-C24B-4485-880A-68F85BA01FFB}"/>
              </a:ext>
            </a:extLst>
          </p:cNvPr>
          <p:cNvSpPr txBox="1"/>
          <p:nvPr/>
        </p:nvSpPr>
        <p:spPr>
          <a:xfrm>
            <a:off x="578154" y="5010346"/>
            <a:ext cx="1341087" cy="307777"/>
          </a:xfrm>
          <a:prstGeom prst="rect">
            <a:avLst/>
          </a:prstGeom>
          <a:noFill/>
        </p:spPr>
        <p:txBody>
          <a:bodyPr wrap="none" rtlCol="0" anchor="t"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smtClean="0">
                <a:ln>
                  <a:noFill/>
                </a:ln>
                <a:solidFill>
                  <a:srgbClr val="4D4D4D"/>
                </a:solidFill>
                <a:effectLst/>
                <a:uLnTx/>
                <a:uFillTx/>
                <a:latin typeface="Arial" charset="0"/>
                <a:ea typeface="+mn-ea"/>
                <a:cs typeface="Arial" charset="0"/>
              </a:rPr>
              <a:t>N</a:t>
            </a:r>
            <a:endParaRPr kumimoji="0" lang="fr-FR"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90" name="Straight Connector 89">
            <a:extLst>
              <a:ext uri="{FF2B5EF4-FFF2-40B4-BE49-F238E27FC236}">
                <a16:creationId xmlns:a16="http://schemas.microsoft.com/office/drawing/2014/main" id="{F485D927-7E9A-4956-99F5-A3F4A099CCD5}"/>
              </a:ext>
            </a:extLst>
          </p:cNvPr>
          <p:cNvCxnSpPr/>
          <p:nvPr/>
        </p:nvCxnSpPr>
        <p:spPr>
          <a:xfrm>
            <a:off x="1196371" y="4035822"/>
            <a:ext cx="178825" cy="0"/>
          </a:xfrm>
          <a:prstGeom prst="line">
            <a:avLst/>
          </a:prstGeom>
          <a:ln w="26035"/>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BA4B66EB-3935-44D8-88EC-4AB9F9A3A441}"/>
              </a:ext>
            </a:extLst>
          </p:cNvPr>
          <p:cNvSpPr txBox="1"/>
          <p:nvPr/>
        </p:nvSpPr>
        <p:spPr>
          <a:xfrm>
            <a:off x="3074992" y="1524848"/>
            <a:ext cx="1852866" cy="276999"/>
          </a:xfrm>
          <a:prstGeom prst="rect">
            <a:avLst/>
          </a:prstGeom>
          <a:noFill/>
        </p:spPr>
        <p:txBody>
          <a:bodyPr wrap="none" rtlCol="0" anchor="t"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smtClean="0">
                <a:ln>
                  <a:noFill/>
                </a:ln>
                <a:solidFill>
                  <a:srgbClr val="4D4D4D"/>
                </a:solidFill>
                <a:effectLst/>
                <a:uLnTx/>
                <a:uFillTx/>
                <a:latin typeface="Arial" charset="0"/>
                <a:ea typeface="+mn-ea"/>
                <a:cs typeface="Arial" charset="0"/>
              </a:rPr>
              <a:t>Taux de SG à 1 an: 62%</a:t>
            </a:r>
            <a:endParaRPr kumimoji="0" lang="fr-FR"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2" name="Freeform: Shape 1030">
            <a:extLst>
              <a:ext uri="{FF2B5EF4-FFF2-40B4-BE49-F238E27FC236}">
                <a16:creationId xmlns:a16="http://schemas.microsoft.com/office/drawing/2014/main" id="{29952B97-B18F-47F7-BBE5-447E7E1BF992}"/>
              </a:ext>
            </a:extLst>
          </p:cNvPr>
          <p:cNvSpPr/>
          <p:nvPr/>
        </p:nvSpPr>
        <p:spPr>
          <a:xfrm>
            <a:off x="1030577" y="1715578"/>
            <a:ext cx="2942000" cy="1342153"/>
          </a:xfrm>
          <a:custGeom>
            <a:avLst/>
            <a:gdLst>
              <a:gd name="connsiteX0" fmla="*/ 7144 w 2609850"/>
              <a:gd name="connsiteY0" fmla="*/ 7144 h 1190625"/>
              <a:gd name="connsiteX1" fmla="*/ 372904 w 2609850"/>
              <a:gd name="connsiteY1" fmla="*/ 7144 h 1190625"/>
              <a:gd name="connsiteX2" fmla="*/ 372904 w 2609850"/>
              <a:gd name="connsiteY2" fmla="*/ 105251 h 1190625"/>
              <a:gd name="connsiteX3" fmla="*/ 474821 w 2609850"/>
              <a:gd name="connsiteY3" fmla="*/ 105251 h 1190625"/>
              <a:gd name="connsiteX4" fmla="*/ 474821 w 2609850"/>
              <a:gd name="connsiteY4" fmla="*/ 189071 h 1190625"/>
              <a:gd name="connsiteX5" fmla="*/ 501491 w 2609850"/>
              <a:gd name="connsiteY5" fmla="*/ 189071 h 1190625"/>
              <a:gd name="connsiteX6" fmla="*/ 501491 w 2609850"/>
              <a:gd name="connsiteY6" fmla="*/ 271939 h 1190625"/>
              <a:gd name="connsiteX7" fmla="*/ 734854 w 2609850"/>
              <a:gd name="connsiteY7" fmla="*/ 271939 h 1190625"/>
              <a:gd name="connsiteX8" fmla="*/ 734854 w 2609850"/>
              <a:gd name="connsiteY8" fmla="*/ 358616 h 1190625"/>
              <a:gd name="connsiteX9" fmla="*/ 995839 w 2609850"/>
              <a:gd name="connsiteY9" fmla="*/ 358616 h 1190625"/>
              <a:gd name="connsiteX10" fmla="*/ 995839 w 2609850"/>
              <a:gd name="connsiteY10" fmla="*/ 443389 h 1190625"/>
              <a:gd name="connsiteX11" fmla="*/ 1169194 w 2609850"/>
              <a:gd name="connsiteY11" fmla="*/ 443389 h 1190625"/>
              <a:gd name="connsiteX12" fmla="*/ 1169194 w 2609850"/>
              <a:gd name="connsiteY12" fmla="*/ 532924 h 1190625"/>
              <a:gd name="connsiteX13" fmla="*/ 1368266 w 2609850"/>
              <a:gd name="connsiteY13" fmla="*/ 532924 h 1190625"/>
              <a:gd name="connsiteX14" fmla="*/ 1368266 w 2609850"/>
              <a:gd name="connsiteY14" fmla="*/ 621506 h 1190625"/>
              <a:gd name="connsiteX15" fmla="*/ 1411129 w 2609850"/>
              <a:gd name="connsiteY15" fmla="*/ 621506 h 1190625"/>
              <a:gd name="connsiteX16" fmla="*/ 1411129 w 2609850"/>
              <a:gd name="connsiteY16" fmla="*/ 710089 h 1190625"/>
              <a:gd name="connsiteX17" fmla="*/ 1490186 w 2609850"/>
              <a:gd name="connsiteY17" fmla="*/ 710089 h 1190625"/>
              <a:gd name="connsiteX18" fmla="*/ 1490186 w 2609850"/>
              <a:gd name="connsiteY18" fmla="*/ 803434 h 1190625"/>
              <a:gd name="connsiteX19" fmla="*/ 1500664 w 2609850"/>
              <a:gd name="connsiteY19" fmla="*/ 803434 h 1190625"/>
              <a:gd name="connsiteX20" fmla="*/ 1500664 w 2609850"/>
              <a:gd name="connsiteY20" fmla="*/ 888206 h 1190625"/>
              <a:gd name="connsiteX21" fmla="*/ 1675924 w 2609850"/>
              <a:gd name="connsiteY21" fmla="*/ 888206 h 1190625"/>
              <a:gd name="connsiteX22" fmla="*/ 1675924 w 2609850"/>
              <a:gd name="connsiteY22" fmla="*/ 972979 h 1190625"/>
              <a:gd name="connsiteX23" fmla="*/ 2038826 w 2609850"/>
              <a:gd name="connsiteY23" fmla="*/ 972979 h 1190625"/>
              <a:gd name="connsiteX24" fmla="*/ 2038826 w 2609850"/>
              <a:gd name="connsiteY24" fmla="*/ 1067276 h 1190625"/>
              <a:gd name="connsiteX25" fmla="*/ 2113121 w 2609850"/>
              <a:gd name="connsiteY25" fmla="*/ 1067276 h 1190625"/>
              <a:gd name="connsiteX26" fmla="*/ 2113121 w 2609850"/>
              <a:gd name="connsiteY26" fmla="*/ 1183481 h 1190625"/>
              <a:gd name="connsiteX27" fmla="*/ 2610326 w 2609850"/>
              <a:gd name="connsiteY27" fmla="*/ 1183481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09850" h="1190625">
                <a:moveTo>
                  <a:pt x="7144" y="7144"/>
                </a:moveTo>
                <a:lnTo>
                  <a:pt x="372904" y="7144"/>
                </a:lnTo>
                <a:lnTo>
                  <a:pt x="372904" y="105251"/>
                </a:lnTo>
                <a:lnTo>
                  <a:pt x="474821" y="105251"/>
                </a:lnTo>
                <a:lnTo>
                  <a:pt x="474821" y="189071"/>
                </a:lnTo>
                <a:lnTo>
                  <a:pt x="501491" y="189071"/>
                </a:lnTo>
                <a:lnTo>
                  <a:pt x="501491" y="271939"/>
                </a:lnTo>
                <a:lnTo>
                  <a:pt x="734854" y="271939"/>
                </a:lnTo>
                <a:lnTo>
                  <a:pt x="734854" y="358616"/>
                </a:lnTo>
                <a:lnTo>
                  <a:pt x="995839" y="358616"/>
                </a:lnTo>
                <a:lnTo>
                  <a:pt x="995839" y="443389"/>
                </a:lnTo>
                <a:lnTo>
                  <a:pt x="1169194" y="443389"/>
                </a:lnTo>
                <a:lnTo>
                  <a:pt x="1169194" y="532924"/>
                </a:lnTo>
                <a:lnTo>
                  <a:pt x="1368266" y="532924"/>
                </a:lnTo>
                <a:lnTo>
                  <a:pt x="1368266" y="621506"/>
                </a:lnTo>
                <a:lnTo>
                  <a:pt x="1411129" y="621506"/>
                </a:lnTo>
                <a:lnTo>
                  <a:pt x="1411129" y="710089"/>
                </a:lnTo>
                <a:lnTo>
                  <a:pt x="1490186" y="710089"/>
                </a:lnTo>
                <a:lnTo>
                  <a:pt x="1490186" y="803434"/>
                </a:lnTo>
                <a:lnTo>
                  <a:pt x="1500664" y="803434"/>
                </a:lnTo>
                <a:lnTo>
                  <a:pt x="1500664" y="888206"/>
                </a:lnTo>
                <a:lnTo>
                  <a:pt x="1675924" y="888206"/>
                </a:lnTo>
                <a:lnTo>
                  <a:pt x="1675924" y="972979"/>
                </a:lnTo>
                <a:lnTo>
                  <a:pt x="2038826" y="972979"/>
                </a:lnTo>
                <a:lnTo>
                  <a:pt x="2038826" y="1067276"/>
                </a:lnTo>
                <a:lnTo>
                  <a:pt x="2113121" y="1067276"/>
                </a:lnTo>
                <a:lnTo>
                  <a:pt x="2113121" y="1183481"/>
                </a:lnTo>
                <a:lnTo>
                  <a:pt x="2610326" y="1183481"/>
                </a:lnTo>
              </a:path>
            </a:pathLst>
          </a:custGeom>
          <a:no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3" name="Oval 92">
            <a:extLst>
              <a:ext uri="{FF2B5EF4-FFF2-40B4-BE49-F238E27FC236}">
                <a16:creationId xmlns:a16="http://schemas.microsoft.com/office/drawing/2014/main" id="{867AB079-F069-4610-8D12-860EC287FFF9}"/>
              </a:ext>
            </a:extLst>
          </p:cNvPr>
          <p:cNvSpPr/>
          <p:nvPr/>
        </p:nvSpPr>
        <p:spPr>
          <a:xfrm>
            <a:off x="3183391" y="2758162"/>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4" name="Oval 93">
            <a:extLst>
              <a:ext uri="{FF2B5EF4-FFF2-40B4-BE49-F238E27FC236}">
                <a16:creationId xmlns:a16="http://schemas.microsoft.com/office/drawing/2014/main" id="{9558D5EF-A8E5-4080-A9BF-92B0DFB93C42}"/>
              </a:ext>
            </a:extLst>
          </p:cNvPr>
          <p:cNvSpPr/>
          <p:nvPr/>
        </p:nvSpPr>
        <p:spPr>
          <a:xfrm>
            <a:off x="3329417" y="2864461"/>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5" name="Oval 94">
            <a:extLst>
              <a:ext uri="{FF2B5EF4-FFF2-40B4-BE49-F238E27FC236}">
                <a16:creationId xmlns:a16="http://schemas.microsoft.com/office/drawing/2014/main" id="{54B98892-BDD0-4C17-9ADA-36B1DBB67D83}"/>
              </a:ext>
            </a:extLst>
          </p:cNvPr>
          <p:cNvSpPr/>
          <p:nvPr/>
        </p:nvSpPr>
        <p:spPr>
          <a:xfrm>
            <a:off x="3404578"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6" name="Oval 95">
            <a:extLst>
              <a:ext uri="{FF2B5EF4-FFF2-40B4-BE49-F238E27FC236}">
                <a16:creationId xmlns:a16="http://schemas.microsoft.com/office/drawing/2014/main" id="{1099AB0D-8580-431F-9471-02A5EC40F0C7}"/>
              </a:ext>
            </a:extLst>
          </p:cNvPr>
          <p:cNvSpPr/>
          <p:nvPr/>
        </p:nvSpPr>
        <p:spPr>
          <a:xfrm>
            <a:off x="3469001"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7" name="Oval 96">
            <a:extLst>
              <a:ext uri="{FF2B5EF4-FFF2-40B4-BE49-F238E27FC236}">
                <a16:creationId xmlns:a16="http://schemas.microsoft.com/office/drawing/2014/main" id="{6246328A-5FA9-4C0C-8A01-BE681DCF44B9}"/>
              </a:ext>
            </a:extLst>
          </p:cNvPr>
          <p:cNvSpPr/>
          <p:nvPr/>
        </p:nvSpPr>
        <p:spPr>
          <a:xfrm>
            <a:off x="3499065"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8" name="Oval 97">
            <a:extLst>
              <a:ext uri="{FF2B5EF4-FFF2-40B4-BE49-F238E27FC236}">
                <a16:creationId xmlns:a16="http://schemas.microsoft.com/office/drawing/2014/main" id="{8E34FBC2-1DA0-40C5-8E9D-78CA3826F24B}"/>
              </a:ext>
            </a:extLst>
          </p:cNvPr>
          <p:cNvSpPr/>
          <p:nvPr/>
        </p:nvSpPr>
        <p:spPr>
          <a:xfrm>
            <a:off x="3587111"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9" name="Oval 98">
            <a:extLst>
              <a:ext uri="{FF2B5EF4-FFF2-40B4-BE49-F238E27FC236}">
                <a16:creationId xmlns:a16="http://schemas.microsoft.com/office/drawing/2014/main" id="{4A9384C7-9951-4DA3-8302-28A8F568B9FD}"/>
              </a:ext>
            </a:extLst>
          </p:cNvPr>
          <p:cNvSpPr/>
          <p:nvPr/>
        </p:nvSpPr>
        <p:spPr>
          <a:xfrm>
            <a:off x="3719178"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0" name="Oval 99">
            <a:extLst>
              <a:ext uri="{FF2B5EF4-FFF2-40B4-BE49-F238E27FC236}">
                <a16:creationId xmlns:a16="http://schemas.microsoft.com/office/drawing/2014/main" id="{69B3BA7A-EC63-4795-AA31-058E512BF8F6}"/>
              </a:ext>
            </a:extLst>
          </p:cNvPr>
          <p:cNvSpPr/>
          <p:nvPr/>
        </p:nvSpPr>
        <p:spPr>
          <a:xfrm>
            <a:off x="3851246"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1" name="Oval 100">
            <a:extLst>
              <a:ext uri="{FF2B5EF4-FFF2-40B4-BE49-F238E27FC236}">
                <a16:creationId xmlns:a16="http://schemas.microsoft.com/office/drawing/2014/main" id="{978F1D9D-F0F8-4E50-B735-E270FF7B9E91}"/>
              </a:ext>
            </a:extLst>
          </p:cNvPr>
          <p:cNvSpPr/>
          <p:nvPr/>
        </p:nvSpPr>
        <p:spPr>
          <a:xfrm>
            <a:off x="3927480"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2" name="Oval 101">
            <a:extLst>
              <a:ext uri="{FF2B5EF4-FFF2-40B4-BE49-F238E27FC236}">
                <a16:creationId xmlns:a16="http://schemas.microsoft.com/office/drawing/2014/main" id="{5E277B61-BACE-4DEA-9F76-D8ABC1A8F875}"/>
              </a:ext>
            </a:extLst>
          </p:cNvPr>
          <p:cNvSpPr/>
          <p:nvPr/>
        </p:nvSpPr>
        <p:spPr>
          <a:xfrm>
            <a:off x="3893121"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3" name="TextBox 102">
            <a:extLst>
              <a:ext uri="{FF2B5EF4-FFF2-40B4-BE49-F238E27FC236}">
                <a16:creationId xmlns:a16="http://schemas.microsoft.com/office/drawing/2014/main" id="{0A9A2784-F432-4C1F-B687-16AABE7E6CB5}"/>
              </a:ext>
            </a:extLst>
          </p:cNvPr>
          <p:cNvSpPr txBox="1"/>
          <p:nvPr/>
        </p:nvSpPr>
        <p:spPr>
          <a:xfrm>
            <a:off x="4771795" y="1580306"/>
            <a:ext cx="439544"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100</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4" name="TextBox 103">
            <a:extLst>
              <a:ext uri="{FF2B5EF4-FFF2-40B4-BE49-F238E27FC236}">
                <a16:creationId xmlns:a16="http://schemas.microsoft.com/office/drawing/2014/main" id="{3D1739F1-E70B-4A49-9AC0-30119CA4FEA0}"/>
              </a:ext>
            </a:extLst>
          </p:cNvPr>
          <p:cNvSpPr txBox="1"/>
          <p:nvPr/>
        </p:nvSpPr>
        <p:spPr>
          <a:xfrm>
            <a:off x="4856755" y="2166949"/>
            <a:ext cx="354584"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80</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5" name="TextBox 104">
            <a:extLst>
              <a:ext uri="{FF2B5EF4-FFF2-40B4-BE49-F238E27FC236}">
                <a16:creationId xmlns:a16="http://schemas.microsoft.com/office/drawing/2014/main" id="{938B18E1-88FE-4CE5-9BCD-2E14C6DE58DB}"/>
              </a:ext>
            </a:extLst>
          </p:cNvPr>
          <p:cNvSpPr txBox="1"/>
          <p:nvPr/>
        </p:nvSpPr>
        <p:spPr>
          <a:xfrm>
            <a:off x="4856755" y="2753592"/>
            <a:ext cx="354584"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60</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6" name="TextBox 105">
            <a:extLst>
              <a:ext uri="{FF2B5EF4-FFF2-40B4-BE49-F238E27FC236}">
                <a16:creationId xmlns:a16="http://schemas.microsoft.com/office/drawing/2014/main" id="{2F006E5C-AA55-4793-B4C2-79CDBD82254F}"/>
              </a:ext>
            </a:extLst>
          </p:cNvPr>
          <p:cNvSpPr txBox="1"/>
          <p:nvPr/>
        </p:nvSpPr>
        <p:spPr>
          <a:xfrm>
            <a:off x="4856755" y="3340235"/>
            <a:ext cx="354584"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40</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7" name="TextBox 106">
            <a:extLst>
              <a:ext uri="{FF2B5EF4-FFF2-40B4-BE49-F238E27FC236}">
                <a16:creationId xmlns:a16="http://schemas.microsoft.com/office/drawing/2014/main" id="{23984433-C196-4F60-87F3-C351A44E4E4D}"/>
              </a:ext>
            </a:extLst>
          </p:cNvPr>
          <p:cNvSpPr txBox="1"/>
          <p:nvPr/>
        </p:nvSpPr>
        <p:spPr>
          <a:xfrm>
            <a:off x="4856755" y="3926878"/>
            <a:ext cx="354584"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20</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8" name="TextBox 107">
            <a:extLst>
              <a:ext uri="{FF2B5EF4-FFF2-40B4-BE49-F238E27FC236}">
                <a16:creationId xmlns:a16="http://schemas.microsoft.com/office/drawing/2014/main" id="{82C52BAD-E343-4978-A29B-D9366D67DE91}"/>
              </a:ext>
            </a:extLst>
          </p:cNvPr>
          <p:cNvSpPr txBox="1"/>
          <p:nvPr/>
        </p:nvSpPr>
        <p:spPr>
          <a:xfrm>
            <a:off x="4941713" y="4513522"/>
            <a:ext cx="26962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0</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9" name="Freeform: Shape 199">
            <a:extLst>
              <a:ext uri="{FF2B5EF4-FFF2-40B4-BE49-F238E27FC236}">
                <a16:creationId xmlns:a16="http://schemas.microsoft.com/office/drawing/2014/main" id="{D0B46C0A-D1E1-4908-B1FE-3BFE8F608501}"/>
              </a:ext>
            </a:extLst>
          </p:cNvPr>
          <p:cNvSpPr/>
          <p:nvPr/>
        </p:nvSpPr>
        <p:spPr>
          <a:xfrm>
            <a:off x="5288151" y="1719810"/>
            <a:ext cx="3209938"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10" name="Straight Connector 109">
            <a:extLst>
              <a:ext uri="{FF2B5EF4-FFF2-40B4-BE49-F238E27FC236}">
                <a16:creationId xmlns:a16="http://schemas.microsoft.com/office/drawing/2014/main" id="{23086FE4-EAC1-420D-A5F2-27BF7FC52EE6}"/>
              </a:ext>
            </a:extLst>
          </p:cNvPr>
          <p:cNvCxnSpPr/>
          <p:nvPr/>
        </p:nvCxnSpPr>
        <p:spPr>
          <a:xfrm>
            <a:off x="5179822" y="171880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1" name="Straight Connector 110">
            <a:extLst>
              <a:ext uri="{FF2B5EF4-FFF2-40B4-BE49-F238E27FC236}">
                <a16:creationId xmlns:a16="http://schemas.microsoft.com/office/drawing/2014/main" id="{5FA2FD4D-B5B2-4082-A40B-A76167CB99CC}"/>
              </a:ext>
            </a:extLst>
          </p:cNvPr>
          <p:cNvCxnSpPr/>
          <p:nvPr/>
        </p:nvCxnSpPr>
        <p:spPr>
          <a:xfrm>
            <a:off x="5179822" y="2305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F1F653B7-76B0-46C7-800F-82E1C0F72B0A}"/>
              </a:ext>
            </a:extLst>
          </p:cNvPr>
          <p:cNvCxnSpPr/>
          <p:nvPr/>
        </p:nvCxnSpPr>
        <p:spPr>
          <a:xfrm>
            <a:off x="5179822" y="289148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AA3338F-6409-49D0-B47B-8E4FFDAEA347}"/>
              </a:ext>
            </a:extLst>
          </p:cNvPr>
          <p:cNvCxnSpPr/>
          <p:nvPr/>
        </p:nvCxnSpPr>
        <p:spPr>
          <a:xfrm>
            <a:off x="5179822" y="3477822"/>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224958DB-CEC2-4D0A-B83E-4A0308184F81}"/>
              </a:ext>
            </a:extLst>
          </p:cNvPr>
          <p:cNvCxnSpPr/>
          <p:nvPr/>
        </p:nvCxnSpPr>
        <p:spPr>
          <a:xfrm>
            <a:off x="5179822" y="406416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5" name="Straight Connector 114">
            <a:extLst>
              <a:ext uri="{FF2B5EF4-FFF2-40B4-BE49-F238E27FC236}">
                <a16:creationId xmlns:a16="http://schemas.microsoft.com/office/drawing/2014/main" id="{DE57495D-2036-44C6-A636-F70E28D99109}"/>
              </a:ext>
            </a:extLst>
          </p:cNvPr>
          <p:cNvCxnSpPr/>
          <p:nvPr/>
        </p:nvCxnSpPr>
        <p:spPr>
          <a:xfrm>
            <a:off x="5179822" y="465049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6" name="Straight Connector 115">
            <a:extLst>
              <a:ext uri="{FF2B5EF4-FFF2-40B4-BE49-F238E27FC236}">
                <a16:creationId xmlns:a16="http://schemas.microsoft.com/office/drawing/2014/main" id="{2F399DB8-9904-49E2-973D-D01470322008}"/>
              </a:ext>
            </a:extLst>
          </p:cNvPr>
          <p:cNvCxnSpPr>
            <a:cxnSpLocks/>
          </p:cNvCxnSpPr>
          <p:nvPr/>
        </p:nvCxnSpPr>
        <p:spPr>
          <a:xfrm rot="5400000">
            <a:off x="5242769"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17" name="TextBox 116">
            <a:extLst>
              <a:ext uri="{FF2B5EF4-FFF2-40B4-BE49-F238E27FC236}">
                <a16:creationId xmlns:a16="http://schemas.microsoft.com/office/drawing/2014/main" id="{3768FBC2-CFDC-47BF-860B-3016EE42D538}"/>
              </a:ext>
            </a:extLst>
          </p:cNvPr>
          <p:cNvSpPr txBox="1"/>
          <p:nvPr/>
        </p:nvSpPr>
        <p:spPr>
          <a:xfrm>
            <a:off x="5134491" y="4746837"/>
            <a:ext cx="306558"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0</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118" name="Straight Connector 117">
            <a:extLst>
              <a:ext uri="{FF2B5EF4-FFF2-40B4-BE49-F238E27FC236}">
                <a16:creationId xmlns:a16="http://schemas.microsoft.com/office/drawing/2014/main" id="{D203FE80-9B76-4F3E-B4E4-E1D3652E936F}"/>
              </a:ext>
            </a:extLst>
          </p:cNvPr>
          <p:cNvCxnSpPr>
            <a:cxnSpLocks/>
          </p:cNvCxnSpPr>
          <p:nvPr/>
        </p:nvCxnSpPr>
        <p:spPr>
          <a:xfrm rot="5400000">
            <a:off x="7809681"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19" name="TextBox 118">
            <a:extLst>
              <a:ext uri="{FF2B5EF4-FFF2-40B4-BE49-F238E27FC236}">
                <a16:creationId xmlns:a16="http://schemas.microsoft.com/office/drawing/2014/main" id="{AF128E72-1180-42B8-8F9F-0063C0194546}"/>
              </a:ext>
            </a:extLst>
          </p:cNvPr>
          <p:cNvSpPr txBox="1"/>
          <p:nvPr/>
        </p:nvSpPr>
        <p:spPr>
          <a:xfrm>
            <a:off x="7720573"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12</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0" name="TextBox 119">
            <a:extLst>
              <a:ext uri="{FF2B5EF4-FFF2-40B4-BE49-F238E27FC236}">
                <a16:creationId xmlns:a16="http://schemas.microsoft.com/office/drawing/2014/main" id="{9D3057E1-A11B-41EE-933F-ED64528888EC}"/>
              </a:ext>
            </a:extLst>
          </p:cNvPr>
          <p:cNvSpPr txBox="1"/>
          <p:nvPr/>
        </p:nvSpPr>
        <p:spPr>
          <a:xfrm>
            <a:off x="6638335" y="4910388"/>
            <a:ext cx="509575"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smtClean="0">
                <a:ln>
                  <a:noFill/>
                </a:ln>
                <a:solidFill>
                  <a:srgbClr val="4D4D4D"/>
                </a:solidFill>
                <a:effectLst/>
                <a:uLnTx/>
                <a:uFillTx/>
                <a:latin typeface="Arial" charset="0"/>
                <a:ea typeface="+mn-ea"/>
                <a:cs typeface="Arial" charset="0"/>
              </a:rPr>
              <a:t>Mois</a:t>
            </a:r>
            <a:endParaRPr kumimoji="0" lang="fr-FR" sz="1200" b="0" i="0" u="none" strike="noStrike" kern="1200" cap="none" spc="0" normalizeH="0" baseline="30000" noProof="0" dirty="0">
              <a:ln>
                <a:noFill/>
              </a:ln>
              <a:solidFill>
                <a:srgbClr val="4D4D4D"/>
              </a:solidFill>
              <a:effectLst/>
              <a:uLnTx/>
              <a:uFillTx/>
              <a:latin typeface="Arial" charset="0"/>
              <a:ea typeface="+mn-ea"/>
              <a:cs typeface="Arial" charset="0"/>
            </a:endParaRPr>
          </a:p>
        </p:txBody>
      </p:sp>
      <p:sp>
        <p:nvSpPr>
          <p:cNvPr id="121" name="TextBox 120">
            <a:extLst>
              <a:ext uri="{FF2B5EF4-FFF2-40B4-BE49-F238E27FC236}">
                <a16:creationId xmlns:a16="http://schemas.microsoft.com/office/drawing/2014/main" id="{12CD7BBB-6EB3-46CF-B717-9D566048E24F}"/>
              </a:ext>
            </a:extLst>
          </p:cNvPr>
          <p:cNvSpPr txBox="1"/>
          <p:nvPr/>
        </p:nvSpPr>
        <p:spPr>
          <a:xfrm rot="16200000">
            <a:off x="4333962" y="3046914"/>
            <a:ext cx="695097"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smtClean="0">
                <a:ln>
                  <a:noFill/>
                </a:ln>
                <a:solidFill>
                  <a:srgbClr val="4D4D4D"/>
                </a:solidFill>
                <a:effectLst/>
                <a:uLnTx/>
                <a:uFillTx/>
                <a:latin typeface="Arial" charset="0"/>
                <a:ea typeface="+mn-ea"/>
                <a:cs typeface="Arial" charset="0"/>
              </a:rPr>
              <a:t>SSP, %</a:t>
            </a:r>
            <a:endParaRPr kumimoji="0" lang="fr-FR"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22" name="Straight Connector 121">
            <a:extLst>
              <a:ext uri="{FF2B5EF4-FFF2-40B4-BE49-F238E27FC236}">
                <a16:creationId xmlns:a16="http://schemas.microsoft.com/office/drawing/2014/main" id="{EDACE27B-9C95-4B4F-BD82-6FF523CCE911}"/>
              </a:ext>
            </a:extLst>
          </p:cNvPr>
          <p:cNvCxnSpPr>
            <a:cxnSpLocks/>
          </p:cNvCxnSpPr>
          <p:nvPr/>
        </p:nvCxnSpPr>
        <p:spPr>
          <a:xfrm rot="5400000">
            <a:off x="6526225"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23" name="TextBox 122">
            <a:extLst>
              <a:ext uri="{FF2B5EF4-FFF2-40B4-BE49-F238E27FC236}">
                <a16:creationId xmlns:a16="http://schemas.microsoft.com/office/drawing/2014/main" id="{46FFE535-4D76-46E1-961A-C4DF77E2CCE0}"/>
              </a:ext>
            </a:extLst>
          </p:cNvPr>
          <p:cNvSpPr txBox="1"/>
          <p:nvPr/>
        </p:nvSpPr>
        <p:spPr>
          <a:xfrm>
            <a:off x="6438785"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6</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124" name="Straight Connector 123">
            <a:extLst>
              <a:ext uri="{FF2B5EF4-FFF2-40B4-BE49-F238E27FC236}">
                <a16:creationId xmlns:a16="http://schemas.microsoft.com/office/drawing/2014/main" id="{21C0571F-C42A-465B-AD0D-545EE515CF64}"/>
              </a:ext>
            </a:extLst>
          </p:cNvPr>
          <p:cNvCxnSpPr>
            <a:cxnSpLocks/>
          </p:cNvCxnSpPr>
          <p:nvPr/>
        </p:nvCxnSpPr>
        <p:spPr>
          <a:xfrm rot="5400000">
            <a:off x="7167953"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25" name="TextBox 124">
            <a:extLst>
              <a:ext uri="{FF2B5EF4-FFF2-40B4-BE49-F238E27FC236}">
                <a16:creationId xmlns:a16="http://schemas.microsoft.com/office/drawing/2014/main" id="{64D7681E-99FE-46B4-816D-DA3E0A1FDD36}"/>
              </a:ext>
            </a:extLst>
          </p:cNvPr>
          <p:cNvSpPr txBox="1"/>
          <p:nvPr/>
        </p:nvSpPr>
        <p:spPr>
          <a:xfrm>
            <a:off x="7079679"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9</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126" name="Straight Connector 125">
            <a:extLst>
              <a:ext uri="{FF2B5EF4-FFF2-40B4-BE49-F238E27FC236}">
                <a16:creationId xmlns:a16="http://schemas.microsoft.com/office/drawing/2014/main" id="{4B28E2EA-3520-4DC0-932B-328859FA59BD}"/>
              </a:ext>
            </a:extLst>
          </p:cNvPr>
          <p:cNvCxnSpPr>
            <a:cxnSpLocks/>
          </p:cNvCxnSpPr>
          <p:nvPr/>
        </p:nvCxnSpPr>
        <p:spPr>
          <a:xfrm rot="5400000">
            <a:off x="5884497"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27" name="TextBox 126">
            <a:extLst>
              <a:ext uri="{FF2B5EF4-FFF2-40B4-BE49-F238E27FC236}">
                <a16:creationId xmlns:a16="http://schemas.microsoft.com/office/drawing/2014/main" id="{3A450542-8BAE-4801-9315-950FCF4D0831}"/>
              </a:ext>
            </a:extLst>
          </p:cNvPr>
          <p:cNvSpPr txBox="1"/>
          <p:nvPr/>
        </p:nvSpPr>
        <p:spPr>
          <a:xfrm>
            <a:off x="5797891"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3</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cxnSp>
        <p:nvCxnSpPr>
          <p:cNvPr id="128" name="Straight Connector 127">
            <a:extLst>
              <a:ext uri="{FF2B5EF4-FFF2-40B4-BE49-F238E27FC236}">
                <a16:creationId xmlns:a16="http://schemas.microsoft.com/office/drawing/2014/main" id="{DB6F4A1B-E0AB-4F05-BCE3-E67C6BCC8758}"/>
              </a:ext>
            </a:extLst>
          </p:cNvPr>
          <p:cNvCxnSpPr>
            <a:cxnSpLocks/>
          </p:cNvCxnSpPr>
          <p:nvPr/>
        </p:nvCxnSpPr>
        <p:spPr>
          <a:xfrm rot="5400000">
            <a:off x="8451408"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29" name="TextBox 128">
            <a:extLst>
              <a:ext uri="{FF2B5EF4-FFF2-40B4-BE49-F238E27FC236}">
                <a16:creationId xmlns:a16="http://schemas.microsoft.com/office/drawing/2014/main" id="{F2C2A508-A55B-4463-9DC8-91098F0AD1D5}"/>
              </a:ext>
            </a:extLst>
          </p:cNvPr>
          <p:cNvSpPr txBox="1"/>
          <p:nvPr/>
        </p:nvSpPr>
        <p:spPr>
          <a:xfrm>
            <a:off x="8361466"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15</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0" name="TextBox 129">
            <a:extLst>
              <a:ext uri="{FF2B5EF4-FFF2-40B4-BE49-F238E27FC236}">
                <a16:creationId xmlns:a16="http://schemas.microsoft.com/office/drawing/2014/main" id="{5939D79E-B5B9-42C1-A24B-E55208167024}"/>
              </a:ext>
            </a:extLst>
          </p:cNvPr>
          <p:cNvSpPr txBox="1"/>
          <p:nvPr/>
        </p:nvSpPr>
        <p:spPr>
          <a:xfrm>
            <a:off x="5134491" y="5151195"/>
            <a:ext cx="306558"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29</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1" name="TextBox 130">
            <a:extLst>
              <a:ext uri="{FF2B5EF4-FFF2-40B4-BE49-F238E27FC236}">
                <a16:creationId xmlns:a16="http://schemas.microsoft.com/office/drawing/2014/main" id="{58FE9C8D-76CA-4EFC-A041-AC1200850054}"/>
              </a:ext>
            </a:extLst>
          </p:cNvPr>
          <p:cNvSpPr txBox="1"/>
          <p:nvPr/>
        </p:nvSpPr>
        <p:spPr>
          <a:xfrm>
            <a:off x="7720573"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3</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2" name="TextBox 131">
            <a:extLst>
              <a:ext uri="{FF2B5EF4-FFF2-40B4-BE49-F238E27FC236}">
                <a16:creationId xmlns:a16="http://schemas.microsoft.com/office/drawing/2014/main" id="{2B491F98-32E1-4341-8E9E-499F520F7F79}"/>
              </a:ext>
            </a:extLst>
          </p:cNvPr>
          <p:cNvSpPr txBox="1"/>
          <p:nvPr/>
        </p:nvSpPr>
        <p:spPr>
          <a:xfrm>
            <a:off x="6438785"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17</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3" name="TextBox 132">
            <a:extLst>
              <a:ext uri="{FF2B5EF4-FFF2-40B4-BE49-F238E27FC236}">
                <a16:creationId xmlns:a16="http://schemas.microsoft.com/office/drawing/2014/main" id="{0F8B3A3A-1D41-46B6-8A62-DEA51CD7C533}"/>
              </a:ext>
            </a:extLst>
          </p:cNvPr>
          <p:cNvSpPr txBox="1"/>
          <p:nvPr/>
        </p:nvSpPr>
        <p:spPr>
          <a:xfrm>
            <a:off x="7079679"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9</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4" name="TextBox 133">
            <a:extLst>
              <a:ext uri="{FF2B5EF4-FFF2-40B4-BE49-F238E27FC236}">
                <a16:creationId xmlns:a16="http://schemas.microsoft.com/office/drawing/2014/main" id="{796F67E7-2EBA-4CFF-83C3-6E255272F6BC}"/>
              </a:ext>
            </a:extLst>
          </p:cNvPr>
          <p:cNvSpPr txBox="1"/>
          <p:nvPr/>
        </p:nvSpPr>
        <p:spPr>
          <a:xfrm>
            <a:off x="5797891"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smtClean="0">
                <a:ln>
                  <a:noFill/>
                </a:ln>
                <a:solidFill>
                  <a:srgbClr val="4D4D4D"/>
                </a:solidFill>
                <a:effectLst/>
                <a:uLnTx/>
                <a:uFillTx/>
                <a:latin typeface="Arial" charset="0"/>
                <a:ea typeface="+mn-ea"/>
                <a:cs typeface="Arial" charset="0"/>
              </a:rPr>
              <a:t>27</a:t>
            </a:r>
            <a:endParaRPr kumimoji="0" lang="fr-FR" sz="12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5" name="TextBox 134">
            <a:extLst>
              <a:ext uri="{FF2B5EF4-FFF2-40B4-BE49-F238E27FC236}">
                <a16:creationId xmlns:a16="http://schemas.microsoft.com/office/drawing/2014/main" id="{B347272D-3CC4-465C-ACA0-15E09DF1C3D7}"/>
              </a:ext>
            </a:extLst>
          </p:cNvPr>
          <p:cNvSpPr txBox="1"/>
          <p:nvPr/>
        </p:nvSpPr>
        <p:spPr>
          <a:xfrm>
            <a:off x="4862551" y="4994271"/>
            <a:ext cx="1341087" cy="307777"/>
          </a:xfrm>
          <a:prstGeom prst="rect">
            <a:avLst/>
          </a:prstGeom>
          <a:noFill/>
        </p:spPr>
        <p:txBody>
          <a:bodyPr wrap="none" rtlCol="0" anchor="t"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smtClean="0">
                <a:ln>
                  <a:noFill/>
                </a:ln>
                <a:solidFill>
                  <a:srgbClr val="4D4D4D"/>
                </a:solidFill>
                <a:effectLst/>
                <a:uLnTx/>
                <a:uFillTx/>
                <a:latin typeface="Arial" charset="0"/>
                <a:ea typeface="+mn-ea"/>
                <a:cs typeface="Arial" charset="0"/>
              </a:rPr>
              <a:t>N</a:t>
            </a:r>
            <a:endParaRPr kumimoji="0" lang="fr-FR"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36" name="Straight Connector 135">
            <a:extLst>
              <a:ext uri="{FF2B5EF4-FFF2-40B4-BE49-F238E27FC236}">
                <a16:creationId xmlns:a16="http://schemas.microsoft.com/office/drawing/2014/main" id="{C8609723-8668-4A1B-84D5-3716CE99F228}"/>
              </a:ext>
            </a:extLst>
          </p:cNvPr>
          <p:cNvCxnSpPr>
            <a:cxnSpLocks/>
          </p:cNvCxnSpPr>
          <p:nvPr/>
        </p:nvCxnSpPr>
        <p:spPr>
          <a:xfrm>
            <a:off x="3174040" y="1846204"/>
            <a:ext cx="0" cy="2797267"/>
          </a:xfrm>
          <a:prstGeom prst="line">
            <a:avLst/>
          </a:prstGeom>
          <a:noFill/>
          <a:ln w="26035" cap="sq">
            <a:solidFill>
              <a:schemeClr val="tx1"/>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cxnSp>
      <p:sp>
        <p:nvSpPr>
          <p:cNvPr id="137" name="TextBox 136">
            <a:extLst>
              <a:ext uri="{FF2B5EF4-FFF2-40B4-BE49-F238E27FC236}">
                <a16:creationId xmlns:a16="http://schemas.microsoft.com/office/drawing/2014/main" id="{0F9DF448-250B-4D72-BB78-68548F145C2F}"/>
              </a:ext>
            </a:extLst>
          </p:cNvPr>
          <p:cNvSpPr txBox="1"/>
          <p:nvPr/>
        </p:nvSpPr>
        <p:spPr>
          <a:xfrm>
            <a:off x="6308316" y="1524848"/>
            <a:ext cx="2502383" cy="276999"/>
          </a:xfrm>
          <a:prstGeom prst="rect">
            <a:avLst/>
          </a:prstGeom>
          <a:noFill/>
        </p:spPr>
        <p:txBody>
          <a:bodyPr wrap="none" rtlCol="0" anchor="t"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smtClean="0">
                <a:ln>
                  <a:noFill/>
                </a:ln>
                <a:solidFill>
                  <a:srgbClr val="4D4D4D"/>
                </a:solidFill>
                <a:effectLst/>
                <a:uLnTx/>
                <a:uFillTx/>
                <a:latin typeface="Arial" charset="0"/>
                <a:ea typeface="+mn-ea"/>
                <a:cs typeface="Arial" charset="0"/>
              </a:rPr>
              <a:t>SSPm 8,0 mois (IC95% 5,6 – 9,3)</a:t>
            </a:r>
            <a:endParaRPr kumimoji="0" lang="fr-FR"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8" name="Freeform 5">
            <a:extLst>
              <a:ext uri="{FF2B5EF4-FFF2-40B4-BE49-F238E27FC236}">
                <a16:creationId xmlns:a16="http://schemas.microsoft.com/office/drawing/2014/main" id="{47B53277-6C8C-49A4-B2B7-D747DFDE112B}"/>
              </a:ext>
            </a:extLst>
          </p:cNvPr>
          <p:cNvSpPr>
            <a:spLocks/>
          </p:cNvSpPr>
          <p:nvPr/>
        </p:nvSpPr>
        <p:spPr bwMode="auto">
          <a:xfrm>
            <a:off x="5288847" y="1723213"/>
            <a:ext cx="2954557" cy="2580374"/>
          </a:xfrm>
          <a:custGeom>
            <a:avLst/>
            <a:gdLst>
              <a:gd name="T0" fmla="*/ 0 w 2582"/>
              <a:gd name="T1" fmla="*/ 0 h 2255"/>
              <a:gd name="T2" fmla="*/ 443 w 2582"/>
              <a:gd name="T3" fmla="*/ 0 h 2255"/>
              <a:gd name="T4" fmla="*/ 443 w 2582"/>
              <a:gd name="T5" fmla="*/ 101 h 2255"/>
              <a:gd name="T6" fmla="*/ 573 w 2582"/>
              <a:gd name="T7" fmla="*/ 101 h 2255"/>
              <a:gd name="T8" fmla="*/ 573 w 2582"/>
              <a:gd name="T9" fmla="*/ 196 h 2255"/>
              <a:gd name="T10" fmla="*/ 734 w 2582"/>
              <a:gd name="T11" fmla="*/ 196 h 2255"/>
              <a:gd name="T12" fmla="*/ 734 w 2582"/>
              <a:gd name="T13" fmla="*/ 278 h 2255"/>
              <a:gd name="T14" fmla="*/ 753 w 2582"/>
              <a:gd name="T15" fmla="*/ 278 h 2255"/>
              <a:gd name="T16" fmla="*/ 753 w 2582"/>
              <a:gd name="T17" fmla="*/ 380 h 2255"/>
              <a:gd name="T18" fmla="*/ 772 w 2582"/>
              <a:gd name="T19" fmla="*/ 380 h 2255"/>
              <a:gd name="T20" fmla="*/ 772 w 2582"/>
              <a:gd name="T21" fmla="*/ 646 h 2255"/>
              <a:gd name="T22" fmla="*/ 1022 w 2582"/>
              <a:gd name="T23" fmla="*/ 646 h 2255"/>
              <a:gd name="T24" fmla="*/ 1022 w 2582"/>
              <a:gd name="T25" fmla="*/ 734 h 2255"/>
              <a:gd name="T26" fmla="*/ 1034 w 2582"/>
              <a:gd name="T27" fmla="*/ 734 h 2255"/>
              <a:gd name="T28" fmla="*/ 1034 w 2582"/>
              <a:gd name="T29" fmla="*/ 830 h 2255"/>
              <a:gd name="T30" fmla="*/ 1100 w 2582"/>
              <a:gd name="T31" fmla="*/ 830 h 2255"/>
              <a:gd name="T32" fmla="*/ 1100 w 2582"/>
              <a:gd name="T33" fmla="*/ 927 h 2255"/>
              <a:gd name="T34" fmla="*/ 1293 w 2582"/>
              <a:gd name="T35" fmla="*/ 927 h 2255"/>
              <a:gd name="T36" fmla="*/ 1293 w 2582"/>
              <a:gd name="T37" fmla="*/ 1019 h 2255"/>
              <a:gd name="T38" fmla="*/ 1414 w 2582"/>
              <a:gd name="T39" fmla="*/ 1019 h 2255"/>
              <a:gd name="T40" fmla="*/ 1414 w 2582"/>
              <a:gd name="T41" fmla="*/ 1121 h 2255"/>
              <a:gd name="T42" fmla="*/ 1433 w 2582"/>
              <a:gd name="T43" fmla="*/ 1121 h 2255"/>
              <a:gd name="T44" fmla="*/ 1433 w 2582"/>
              <a:gd name="T45" fmla="*/ 1220 h 2255"/>
              <a:gd name="T46" fmla="*/ 1496 w 2582"/>
              <a:gd name="T47" fmla="*/ 1220 h 2255"/>
              <a:gd name="T48" fmla="*/ 1496 w 2582"/>
              <a:gd name="T49" fmla="*/ 1319 h 2255"/>
              <a:gd name="T50" fmla="*/ 1515 w 2582"/>
              <a:gd name="T51" fmla="*/ 1319 h 2255"/>
              <a:gd name="T52" fmla="*/ 1515 w 2582"/>
              <a:gd name="T53" fmla="*/ 1427 h 2255"/>
              <a:gd name="T54" fmla="*/ 1532 w 2582"/>
              <a:gd name="T55" fmla="*/ 1427 h 2255"/>
              <a:gd name="T56" fmla="*/ 1532 w 2582"/>
              <a:gd name="T57" fmla="*/ 1524 h 2255"/>
              <a:gd name="T58" fmla="*/ 1588 w 2582"/>
              <a:gd name="T59" fmla="*/ 1524 h 2255"/>
              <a:gd name="T60" fmla="*/ 1588 w 2582"/>
              <a:gd name="T61" fmla="*/ 1734 h 2255"/>
              <a:gd name="T62" fmla="*/ 1744 w 2582"/>
              <a:gd name="T63" fmla="*/ 1734 h 2255"/>
              <a:gd name="T64" fmla="*/ 1744 w 2582"/>
              <a:gd name="T65" fmla="*/ 1842 h 2255"/>
              <a:gd name="T66" fmla="*/ 1813 w 2582"/>
              <a:gd name="T67" fmla="*/ 1842 h 2255"/>
              <a:gd name="T68" fmla="*/ 1813 w 2582"/>
              <a:gd name="T69" fmla="*/ 1939 h 2255"/>
              <a:gd name="T70" fmla="*/ 2034 w 2582"/>
              <a:gd name="T71" fmla="*/ 1939 h 2255"/>
              <a:gd name="T72" fmla="*/ 2034 w 2582"/>
              <a:gd name="T73" fmla="*/ 2048 h 2255"/>
              <a:gd name="T74" fmla="*/ 2072 w 2582"/>
              <a:gd name="T75" fmla="*/ 2048 h 2255"/>
              <a:gd name="T76" fmla="*/ 2072 w 2582"/>
              <a:gd name="T77" fmla="*/ 2156 h 2255"/>
              <a:gd name="T78" fmla="*/ 2086 w 2582"/>
              <a:gd name="T79" fmla="*/ 2156 h 2255"/>
              <a:gd name="T80" fmla="*/ 2086 w 2582"/>
              <a:gd name="T81" fmla="*/ 2255 h 2255"/>
              <a:gd name="T82" fmla="*/ 2582 w 2582"/>
              <a:gd name="T83" fmla="*/ 2255 h 2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82" h="2255">
                <a:moveTo>
                  <a:pt x="0" y="0"/>
                </a:moveTo>
                <a:lnTo>
                  <a:pt x="443" y="0"/>
                </a:lnTo>
                <a:lnTo>
                  <a:pt x="443" y="101"/>
                </a:lnTo>
                <a:lnTo>
                  <a:pt x="573" y="101"/>
                </a:lnTo>
                <a:lnTo>
                  <a:pt x="573" y="196"/>
                </a:lnTo>
                <a:lnTo>
                  <a:pt x="734" y="196"/>
                </a:lnTo>
                <a:lnTo>
                  <a:pt x="734" y="278"/>
                </a:lnTo>
                <a:lnTo>
                  <a:pt x="753" y="278"/>
                </a:lnTo>
                <a:lnTo>
                  <a:pt x="753" y="380"/>
                </a:lnTo>
                <a:lnTo>
                  <a:pt x="772" y="380"/>
                </a:lnTo>
                <a:lnTo>
                  <a:pt x="772" y="646"/>
                </a:lnTo>
                <a:lnTo>
                  <a:pt x="1022" y="646"/>
                </a:lnTo>
                <a:lnTo>
                  <a:pt x="1022" y="734"/>
                </a:lnTo>
                <a:lnTo>
                  <a:pt x="1034" y="734"/>
                </a:lnTo>
                <a:lnTo>
                  <a:pt x="1034" y="830"/>
                </a:lnTo>
                <a:lnTo>
                  <a:pt x="1100" y="830"/>
                </a:lnTo>
                <a:lnTo>
                  <a:pt x="1100" y="927"/>
                </a:lnTo>
                <a:lnTo>
                  <a:pt x="1293" y="927"/>
                </a:lnTo>
                <a:lnTo>
                  <a:pt x="1293" y="1019"/>
                </a:lnTo>
                <a:lnTo>
                  <a:pt x="1414" y="1019"/>
                </a:lnTo>
                <a:lnTo>
                  <a:pt x="1414" y="1121"/>
                </a:lnTo>
                <a:lnTo>
                  <a:pt x="1433" y="1121"/>
                </a:lnTo>
                <a:lnTo>
                  <a:pt x="1433" y="1220"/>
                </a:lnTo>
                <a:lnTo>
                  <a:pt x="1496" y="1220"/>
                </a:lnTo>
                <a:lnTo>
                  <a:pt x="1496" y="1319"/>
                </a:lnTo>
                <a:lnTo>
                  <a:pt x="1515" y="1319"/>
                </a:lnTo>
                <a:lnTo>
                  <a:pt x="1515" y="1427"/>
                </a:lnTo>
                <a:lnTo>
                  <a:pt x="1532" y="1427"/>
                </a:lnTo>
                <a:lnTo>
                  <a:pt x="1532" y="1524"/>
                </a:lnTo>
                <a:lnTo>
                  <a:pt x="1588" y="1524"/>
                </a:lnTo>
                <a:lnTo>
                  <a:pt x="1588" y="1734"/>
                </a:lnTo>
                <a:lnTo>
                  <a:pt x="1744" y="1734"/>
                </a:lnTo>
                <a:lnTo>
                  <a:pt x="1744" y="1842"/>
                </a:lnTo>
                <a:lnTo>
                  <a:pt x="1813" y="1842"/>
                </a:lnTo>
                <a:lnTo>
                  <a:pt x="1813" y="1939"/>
                </a:lnTo>
                <a:lnTo>
                  <a:pt x="2034" y="1939"/>
                </a:lnTo>
                <a:lnTo>
                  <a:pt x="2034" y="2048"/>
                </a:lnTo>
                <a:lnTo>
                  <a:pt x="2072" y="2048"/>
                </a:lnTo>
                <a:lnTo>
                  <a:pt x="2072" y="2156"/>
                </a:lnTo>
                <a:lnTo>
                  <a:pt x="2086" y="2156"/>
                </a:lnTo>
                <a:lnTo>
                  <a:pt x="2086" y="2255"/>
                </a:lnTo>
                <a:lnTo>
                  <a:pt x="2582" y="2255"/>
                </a:lnTo>
              </a:path>
            </a:pathLst>
          </a:custGeom>
          <a:noFill/>
          <a:ln w="26035"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9" name="Oval 6">
            <a:extLst>
              <a:ext uri="{FF2B5EF4-FFF2-40B4-BE49-F238E27FC236}">
                <a16:creationId xmlns:a16="http://schemas.microsoft.com/office/drawing/2014/main" id="{45D58F78-3990-4795-979D-FAFF44796759}"/>
              </a:ext>
            </a:extLst>
          </p:cNvPr>
          <p:cNvSpPr>
            <a:spLocks noChangeArrowheads="1"/>
          </p:cNvSpPr>
          <p:nvPr/>
        </p:nvSpPr>
        <p:spPr bwMode="auto">
          <a:xfrm>
            <a:off x="7963053" y="4269258"/>
            <a:ext cx="54000" cy="54000"/>
          </a:xfrm>
          <a:prstGeom prst="ellipse">
            <a:avLst/>
          </a:prstGeom>
          <a:solidFill>
            <a:schemeClr val="tx2"/>
          </a:solidFill>
          <a:ln w="2603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0" name="Oval 7">
            <a:extLst>
              <a:ext uri="{FF2B5EF4-FFF2-40B4-BE49-F238E27FC236}">
                <a16:creationId xmlns:a16="http://schemas.microsoft.com/office/drawing/2014/main" id="{44BC3DE0-0EA8-42B3-A26F-E7742297D153}"/>
              </a:ext>
            </a:extLst>
          </p:cNvPr>
          <p:cNvSpPr>
            <a:spLocks noChangeArrowheads="1"/>
          </p:cNvSpPr>
          <p:nvPr/>
        </p:nvSpPr>
        <p:spPr bwMode="auto">
          <a:xfrm>
            <a:off x="8165593" y="4269258"/>
            <a:ext cx="54000" cy="54000"/>
          </a:xfrm>
          <a:prstGeom prst="ellipse">
            <a:avLst/>
          </a:prstGeom>
          <a:solidFill>
            <a:schemeClr val="tx2"/>
          </a:solidFill>
          <a:ln w="2603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1" name="Oval 8">
            <a:extLst>
              <a:ext uri="{FF2B5EF4-FFF2-40B4-BE49-F238E27FC236}">
                <a16:creationId xmlns:a16="http://schemas.microsoft.com/office/drawing/2014/main" id="{AEF46861-9AB0-4ADF-BD20-D8C03E684469}"/>
              </a:ext>
            </a:extLst>
          </p:cNvPr>
          <p:cNvSpPr>
            <a:spLocks noChangeArrowheads="1"/>
          </p:cNvSpPr>
          <p:nvPr/>
        </p:nvSpPr>
        <p:spPr bwMode="auto">
          <a:xfrm>
            <a:off x="8203353" y="4269258"/>
            <a:ext cx="54000" cy="54000"/>
          </a:xfrm>
          <a:prstGeom prst="ellipse">
            <a:avLst/>
          </a:prstGeom>
          <a:solidFill>
            <a:schemeClr val="tx2"/>
          </a:solidFill>
          <a:ln w="2603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2" name="TextBox 141">
            <a:extLst>
              <a:ext uri="{FF2B5EF4-FFF2-40B4-BE49-F238E27FC236}">
                <a16:creationId xmlns:a16="http://schemas.microsoft.com/office/drawing/2014/main" id="{84D3728A-7A87-4408-A37B-0AFB50E9E648}"/>
              </a:ext>
            </a:extLst>
          </p:cNvPr>
          <p:cNvSpPr txBox="1"/>
          <p:nvPr/>
        </p:nvSpPr>
        <p:spPr>
          <a:xfrm>
            <a:off x="5535434" y="3895413"/>
            <a:ext cx="1882622" cy="7232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fr-FR" sz="1200" b="0" i="0" u="none" strike="noStrike" kern="1200" cap="none" spc="0" normalizeH="0" baseline="0" noProof="0" dirty="0" smtClean="0">
                <a:ln>
                  <a:noFill/>
                </a:ln>
                <a:solidFill>
                  <a:srgbClr val="4D4D4D"/>
                </a:solidFill>
                <a:effectLst/>
                <a:uLnTx/>
                <a:uFillTx/>
                <a:latin typeface="Arial" charset="0"/>
                <a:ea typeface="+mn-ea"/>
                <a:cs typeface="Arial" charset="0"/>
              </a:rPr>
              <a:t>Patients avec mutations</a:t>
            </a:r>
            <a:br>
              <a:rPr kumimoji="0" lang="fr-FR" sz="1200" b="0" i="0" u="none" strike="noStrike" kern="1200" cap="none" spc="0" normalizeH="0" baseline="0" noProof="0" dirty="0" smtClean="0">
                <a:ln>
                  <a:noFill/>
                </a:ln>
                <a:solidFill>
                  <a:srgbClr val="4D4D4D"/>
                </a:solidFill>
                <a:effectLst/>
                <a:uLnTx/>
                <a:uFillTx/>
                <a:latin typeface="Arial" charset="0"/>
                <a:ea typeface="+mn-ea"/>
                <a:cs typeface="Arial" charset="0"/>
              </a:rPr>
            </a:br>
            <a:r>
              <a:rPr kumimoji="0" lang="fr-FR" sz="1200" b="0" i="0" u="none" strike="noStrike" kern="1200" cap="none" spc="0" normalizeH="0" baseline="0" noProof="0" dirty="0" smtClean="0">
                <a:ln>
                  <a:noFill/>
                </a:ln>
                <a:solidFill>
                  <a:srgbClr val="4D4D4D"/>
                </a:solidFill>
                <a:effectLst/>
                <a:uLnTx/>
                <a:uFillTx/>
                <a:latin typeface="Arial" charset="0"/>
                <a:ea typeface="+mn-ea"/>
                <a:cs typeface="Arial" charset="0"/>
              </a:rPr>
              <a:t>BRAF V600E (n=29)</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fr-FR" sz="1200" b="0" i="0" u="none" strike="noStrike" kern="1200" cap="none" spc="0" normalizeH="0" baseline="0" noProof="0" dirty="0" smtClean="0">
                <a:ln>
                  <a:noFill/>
                </a:ln>
                <a:solidFill>
                  <a:srgbClr val="4D4D4D"/>
                </a:solidFill>
                <a:effectLst/>
                <a:uLnTx/>
                <a:uFillTx/>
                <a:latin typeface="Arial" charset="0"/>
                <a:ea typeface="+mn-ea"/>
                <a:cs typeface="Arial" charset="0"/>
              </a:rPr>
              <a:t>Censurés</a:t>
            </a:r>
            <a:endParaRPr kumimoji="0" lang="fr-FR"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43" name="Oval 142">
            <a:extLst>
              <a:ext uri="{FF2B5EF4-FFF2-40B4-BE49-F238E27FC236}">
                <a16:creationId xmlns:a16="http://schemas.microsoft.com/office/drawing/2014/main" id="{CFD03F30-8A7D-4191-B981-F1C1B3314075}"/>
              </a:ext>
            </a:extLst>
          </p:cNvPr>
          <p:cNvSpPr/>
          <p:nvPr/>
        </p:nvSpPr>
        <p:spPr>
          <a:xfrm>
            <a:off x="5406116" y="4447141"/>
            <a:ext cx="83343" cy="83343"/>
          </a:xfrm>
          <a:prstGeom prst="ellipse">
            <a:avLst/>
          </a:prstGeom>
          <a:noFill/>
          <a:ln w="260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a:ln>
                <a:noFill/>
              </a:ln>
              <a:solidFill>
                <a:srgbClr val="4D4D4D"/>
              </a:solidFill>
              <a:effectLst/>
              <a:uLnTx/>
              <a:uFillTx/>
              <a:latin typeface="Arial"/>
              <a:ea typeface="+mn-ea"/>
              <a:cs typeface="Arial"/>
            </a:endParaRPr>
          </a:p>
        </p:txBody>
      </p:sp>
      <p:cxnSp>
        <p:nvCxnSpPr>
          <p:cNvPr id="144" name="Straight Connector 143">
            <a:extLst>
              <a:ext uri="{FF2B5EF4-FFF2-40B4-BE49-F238E27FC236}">
                <a16:creationId xmlns:a16="http://schemas.microsoft.com/office/drawing/2014/main" id="{F430C425-3308-408B-AE76-6D3A18431CB9}"/>
              </a:ext>
            </a:extLst>
          </p:cNvPr>
          <p:cNvCxnSpPr/>
          <p:nvPr/>
        </p:nvCxnSpPr>
        <p:spPr>
          <a:xfrm>
            <a:off x="5358375" y="4035822"/>
            <a:ext cx="178825" cy="0"/>
          </a:xfrm>
          <a:prstGeom prst="line">
            <a:avLst/>
          </a:prstGeom>
          <a:ln w="26035"/>
        </p:spPr>
        <p:style>
          <a:lnRef idx="1">
            <a:schemeClr val="accent1"/>
          </a:lnRef>
          <a:fillRef idx="0">
            <a:schemeClr val="accent1"/>
          </a:fillRef>
          <a:effectRef idx="0">
            <a:schemeClr val="accent1"/>
          </a:effectRef>
          <a:fontRef idx="minor">
            <a:schemeClr val="tx1"/>
          </a:fontRef>
        </p:style>
      </p:cxnSp>
      <p:graphicFrame>
        <p:nvGraphicFramePr>
          <p:cNvPr id="145" name="Group 88">
            <a:extLst>
              <a:ext uri="{FF2B5EF4-FFF2-40B4-BE49-F238E27FC236}">
                <a16:creationId xmlns:a16="http://schemas.microsoft.com/office/drawing/2014/main" id="{57979142-2BD1-44BA-B11E-D4203A52BA59}"/>
              </a:ext>
            </a:extLst>
          </p:cNvPr>
          <p:cNvGraphicFramePr>
            <a:graphicFrameLocks noGrp="1"/>
          </p:cNvGraphicFramePr>
          <p:nvPr>
            <p:extLst/>
          </p:nvPr>
        </p:nvGraphicFramePr>
        <p:xfrm>
          <a:off x="1079061" y="2930546"/>
          <a:ext cx="2024866" cy="873996"/>
        </p:xfrm>
        <a:graphic>
          <a:graphicData uri="http://schemas.openxmlformats.org/drawingml/2006/table">
            <a:tbl>
              <a:tblPr firstRow="1" bandRow="1">
                <a:tableStyleId>{69012ECD-51FC-41F1-AA8D-1B2483CD663E}</a:tableStyleId>
              </a:tblPr>
              <a:tblGrid>
                <a:gridCol w="632293">
                  <a:extLst>
                    <a:ext uri="{9D8B030D-6E8A-4147-A177-3AD203B41FA5}">
                      <a16:colId xmlns:a16="http://schemas.microsoft.com/office/drawing/2014/main" val="20000"/>
                    </a:ext>
                  </a:extLst>
                </a:gridCol>
                <a:gridCol w="679508">
                  <a:extLst>
                    <a:ext uri="{9D8B030D-6E8A-4147-A177-3AD203B41FA5}">
                      <a16:colId xmlns:a16="http://schemas.microsoft.com/office/drawing/2014/main" val="20001"/>
                    </a:ext>
                  </a:extLst>
                </a:gridCol>
                <a:gridCol w="713065">
                  <a:extLst>
                    <a:ext uri="{9D8B030D-6E8A-4147-A177-3AD203B41FA5}">
                      <a16:colId xmlns:a16="http://schemas.microsoft.com/office/drawing/2014/main" val="20002"/>
                    </a:ext>
                  </a:extLst>
                </a:gridCol>
              </a:tblGrid>
              <a:tr h="344806">
                <a:tc>
                  <a:txBody>
                    <a:bodyPr/>
                    <a:lstStyle/>
                    <a:p>
                      <a:r>
                        <a:rPr lang="fr-FR" sz="1000" noProof="0" smtClean="0">
                          <a:solidFill>
                            <a:schemeClr val="tx2"/>
                          </a:solidFill>
                        </a:rPr>
                        <a:t>Taux</a:t>
                      </a:r>
                      <a:r>
                        <a:rPr lang="fr-FR" sz="1000" baseline="0" noProof="0" smtClean="0">
                          <a:solidFill>
                            <a:schemeClr val="tx2"/>
                          </a:solidFill>
                        </a:rPr>
                        <a:t> de survie</a:t>
                      </a:r>
                      <a:endParaRPr lang="fr-FR" sz="1000" noProof="0">
                        <a:solidFill>
                          <a:schemeClr val="tx2"/>
                        </a:solidFill>
                      </a:endParaRPr>
                    </a:p>
                  </a:txBody>
                  <a:tcPr marL="36000" marR="36000" marT="36579" marB="3657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000" noProof="0" smtClean="0">
                          <a:solidFill>
                            <a:schemeClr val="tx2"/>
                          </a:solidFill>
                        </a:rPr>
                        <a:t>1 ligne</a:t>
                      </a:r>
                      <a:r>
                        <a:rPr lang="fr-FR" sz="1000" baseline="0" noProof="0" smtClean="0">
                          <a:solidFill>
                            <a:schemeClr val="tx2"/>
                          </a:solidFill>
                        </a:rPr>
                        <a:t> préalable</a:t>
                      </a:r>
                      <a:endParaRPr lang="fr-FR" sz="1000" noProof="0">
                        <a:solidFill>
                          <a:schemeClr val="tx2"/>
                        </a:solidFill>
                      </a:endParaRPr>
                    </a:p>
                  </a:txBody>
                  <a:tcPr marL="36000" marR="36000" marT="36579" marB="3657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000" noProof="0" smtClean="0">
                          <a:solidFill>
                            <a:schemeClr val="tx2"/>
                          </a:solidFill>
                        </a:rPr>
                        <a:t>2 lignes préalables</a:t>
                      </a:r>
                      <a:endParaRPr lang="fr-FR" sz="1000" noProof="0">
                        <a:solidFill>
                          <a:schemeClr val="tx2"/>
                        </a:solidFill>
                      </a:endParaRPr>
                    </a:p>
                  </a:txBody>
                  <a:tcPr marL="36000" marR="36000" marT="36579" marB="3657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48019">
                <a:tc>
                  <a:txBody>
                    <a:bodyPr/>
                    <a:lstStyle/>
                    <a:p>
                      <a:r>
                        <a:rPr lang="fr-FR" sz="1000" noProof="0" smtClean="0"/>
                        <a:t>6 mois</a:t>
                      </a:r>
                      <a:endParaRPr lang="fr-FR" sz="1000" noProof="0"/>
                    </a:p>
                  </a:txBody>
                  <a:tcPr marL="36000" marR="36000" marT="36579" marB="365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000" noProof="0" smtClean="0"/>
                        <a:t>88%</a:t>
                      </a:r>
                      <a:endParaRPr lang="fr-FR" sz="1000" noProof="0"/>
                    </a:p>
                  </a:txBody>
                  <a:tcPr marL="36000" marR="36000" marT="36579" marB="365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000" noProof="0" smtClean="0"/>
                        <a:t>85%</a:t>
                      </a:r>
                      <a:endParaRPr lang="fr-FR" sz="1000" noProof="0"/>
                    </a:p>
                  </a:txBody>
                  <a:tcPr marL="36000" marR="36000" marT="36579" marB="365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48019">
                <a:tc>
                  <a:txBody>
                    <a:bodyPr/>
                    <a:lstStyle/>
                    <a:p>
                      <a:r>
                        <a:rPr lang="fr-FR" sz="1000" noProof="0" smtClean="0"/>
                        <a:t>12 mois</a:t>
                      </a:r>
                      <a:endParaRPr lang="fr-FR" sz="1000" noProof="0"/>
                    </a:p>
                  </a:txBody>
                  <a:tcPr marL="36000" marR="36000" marT="36579" marB="365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4902"/>
                      </a:srgbClr>
                    </a:solidFill>
                  </a:tcPr>
                </a:tc>
                <a:tc>
                  <a:txBody>
                    <a:bodyPr/>
                    <a:lstStyle/>
                    <a:p>
                      <a:pPr algn="ctr"/>
                      <a:r>
                        <a:rPr lang="fr-FR" sz="1000" noProof="0" smtClean="0"/>
                        <a:t>63%</a:t>
                      </a:r>
                      <a:endParaRPr lang="fr-FR" sz="1000" noProof="0"/>
                    </a:p>
                  </a:txBody>
                  <a:tcPr marL="36000" marR="36000" marT="36579" marB="365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4902"/>
                      </a:srgbClr>
                    </a:solidFill>
                  </a:tcPr>
                </a:tc>
                <a:tc>
                  <a:txBody>
                    <a:bodyPr/>
                    <a:lstStyle/>
                    <a:p>
                      <a:pPr algn="ctr"/>
                      <a:r>
                        <a:rPr lang="fr-FR" sz="1000" noProof="0" dirty="0" smtClean="0"/>
                        <a:t>62%</a:t>
                      </a:r>
                      <a:endParaRPr lang="fr-FR" sz="1000" noProof="0" dirty="0"/>
                    </a:p>
                  </a:txBody>
                  <a:tcPr marL="36000" marR="36000" marT="36579" marB="365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4902"/>
                      </a:srgbClr>
                    </a:solidFill>
                  </a:tcPr>
                </a:tc>
                <a:extLst>
                  <a:ext uri="{0D108BD9-81ED-4DB2-BD59-A6C34878D82A}">
                    <a16:rowId xmlns:a16="http://schemas.microsoft.com/office/drawing/2014/main" val="2443449592"/>
                  </a:ext>
                </a:extLst>
              </a:tr>
            </a:tbl>
          </a:graphicData>
        </a:graphic>
      </p:graphicFrame>
    </p:spTree>
    <p:extLst>
      <p:ext uri="{BB962C8B-B14F-4D97-AF65-F5344CB8AC3E}">
        <p14:creationId xmlns:p14="http://schemas.microsoft.com/office/powerpoint/2010/main" val="35559807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O-027: étude précoce de tolérance BEACON CCR: évaluation de l’association de l’inhibiteur de BRAF encorafenib + inhibiteur de MEK binimetinib + inhibiteur de EGFR cetuximab dans le </a:t>
            </a:r>
            <a:r>
              <a:rPr lang="fr-FR" dirty="0" err="1" smtClean="0"/>
              <a:t>CCRm</a:t>
            </a:r>
            <a:r>
              <a:rPr lang="fr-FR" dirty="0" smtClean="0"/>
              <a:t> </a:t>
            </a:r>
            <a:r>
              <a:rPr lang="fr-FR" i="1" dirty="0" smtClean="0"/>
              <a:t>BRAF</a:t>
            </a:r>
            <a:r>
              <a:rPr lang="fr-FR" i="1" baseline="30000" dirty="0" smtClean="0"/>
              <a:t>V600E</a:t>
            </a:r>
            <a:r>
              <a:rPr lang="fr-FR" dirty="0" smtClean="0"/>
              <a:t/>
            </a:r>
            <a:br>
              <a:rPr lang="fr-FR" dirty="0" smtClean="0"/>
            </a:br>
            <a:r>
              <a:rPr lang="fr-FR" dirty="0" smtClean="0"/>
              <a:t>– Van Cutsem E,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spcBef>
                <a:spcPts val="3000"/>
              </a:spcBef>
              <a:buNone/>
            </a:pPr>
            <a:r>
              <a:rPr lang="fr-FR" b="1" dirty="0" smtClean="0"/>
              <a:t>Conclusions</a:t>
            </a:r>
          </a:p>
          <a:p>
            <a:r>
              <a:rPr lang="fr-FR" b="1" dirty="0" smtClean="0"/>
              <a:t>Chez ces patients avec </a:t>
            </a:r>
            <a:r>
              <a:rPr lang="fr-FR" b="1" dirty="0" err="1" smtClean="0"/>
              <a:t>CCRm</a:t>
            </a:r>
            <a:r>
              <a:rPr lang="fr-FR" b="1" dirty="0" smtClean="0"/>
              <a:t> muté BRAF V600E, l’association de binimetinib, encorafenib et cetuximab a amélioré le TRO, la SSP et la SG</a:t>
            </a:r>
          </a:p>
          <a:p>
            <a:r>
              <a:rPr lang="fr-FR" b="1" dirty="0" smtClean="0"/>
              <a:t>La trithérapie a montré un profil de tolérance acceptable sans toxicités inattendues</a:t>
            </a:r>
          </a:p>
          <a:p>
            <a:r>
              <a:rPr lang="fr-FR" b="1" dirty="0" smtClean="0"/>
              <a:t>Les inclusions dans l’étude de phase III BEACON CRC sont en cours</a:t>
            </a:r>
          </a:p>
          <a:p>
            <a:endParaRPr lang="fr-FR" dirty="0"/>
          </a:p>
        </p:txBody>
      </p:sp>
      <p:sp>
        <p:nvSpPr>
          <p:cNvPr id="9" name="Text Placeholder 3"/>
          <p:cNvSpPr>
            <a:spLocks noGrp="1"/>
          </p:cNvSpPr>
          <p:nvPr>
            <p:ph type="body" sz="quarter" idx="10"/>
          </p:nvPr>
        </p:nvSpPr>
        <p:spPr/>
        <p:txBody>
          <a:bodyPr/>
          <a:lstStyle/>
          <a:p>
            <a:r>
              <a:rPr lang="fr-FR" dirty="0" smtClean="0"/>
              <a:t>*Comprend augmentation de la bilirubine sérique (n=1), hypersensibilité au produit (n=1), dyspnée (n=1), fatigue (n=1), hypersensibilité (n=1), malaise (n=1) et décollement de rétine (n=1); </a:t>
            </a:r>
            <a:r>
              <a:rPr lang="fr-FR" baseline="30000" dirty="0" smtClean="0"/>
              <a:t>†</a:t>
            </a:r>
            <a:r>
              <a:rPr lang="fr-FR" dirty="0" smtClean="0"/>
              <a:t> arrêt ou interruption/modification de dose pour ≥1 médicament de l’étude; </a:t>
            </a:r>
            <a:r>
              <a:rPr lang="fr-FR" baseline="30000" dirty="0" smtClean="0"/>
              <a:t>‡</a:t>
            </a:r>
            <a:r>
              <a:rPr lang="fr-FR" dirty="0" smtClean="0"/>
              <a:t> les décès sous traitement étaient liés à la progression de la maladie</a:t>
            </a:r>
            <a:endParaRPr lang="fr-FR" dirty="0"/>
          </a:p>
        </p:txBody>
      </p:sp>
      <p:sp>
        <p:nvSpPr>
          <p:cNvPr id="8" name="Text Placeholder 4"/>
          <p:cNvSpPr>
            <a:spLocks noGrp="1"/>
          </p:cNvSpPr>
          <p:nvPr>
            <p:ph type="body" sz="quarter" idx="11"/>
          </p:nvPr>
        </p:nvSpPr>
        <p:spPr>
          <a:xfrm>
            <a:off x="4495800" y="6096000"/>
            <a:ext cx="4283075" cy="487363"/>
          </a:xfrm>
        </p:spPr>
        <p:txBody>
          <a:bodyPr/>
          <a:lstStyle/>
          <a:p>
            <a:r>
              <a:rPr lang="fr-FR" dirty="0" smtClean="0"/>
              <a:t> Van Cutsem E,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O-027</a:t>
            </a:r>
            <a:endParaRPr lang="fr-FR" dirty="0"/>
          </a:p>
        </p:txBody>
      </p:sp>
      <p:graphicFrame>
        <p:nvGraphicFramePr>
          <p:cNvPr id="7" name="Tabella 4"/>
          <p:cNvGraphicFramePr>
            <a:graphicFrameLocks noGrp="1"/>
          </p:cNvGraphicFramePr>
          <p:nvPr>
            <p:extLst/>
          </p:nvPr>
        </p:nvGraphicFramePr>
        <p:xfrm>
          <a:off x="365124" y="1648597"/>
          <a:ext cx="8408989" cy="1970135"/>
        </p:xfrm>
        <a:graphic>
          <a:graphicData uri="http://schemas.openxmlformats.org/drawingml/2006/table">
            <a:tbl>
              <a:tblPr>
                <a:tableStyleId>{72833802-FEF1-4C79-8D5D-14CF1EAF98D9}</a:tableStyleId>
              </a:tblPr>
              <a:tblGrid>
                <a:gridCol w="4420892">
                  <a:extLst>
                    <a:ext uri="{9D8B030D-6E8A-4147-A177-3AD203B41FA5}">
                      <a16:colId xmlns:a16="http://schemas.microsoft.com/office/drawing/2014/main" val="20000"/>
                    </a:ext>
                  </a:extLst>
                </a:gridCol>
                <a:gridCol w="3988097">
                  <a:extLst>
                    <a:ext uri="{9D8B030D-6E8A-4147-A177-3AD203B41FA5}">
                      <a16:colId xmlns:a16="http://schemas.microsoft.com/office/drawing/2014/main" val="20001"/>
                    </a:ext>
                  </a:extLst>
                </a:gridCol>
              </a:tblGrid>
              <a:tr h="310159">
                <a:tc>
                  <a:txBody>
                    <a:bodyPr/>
                    <a:lstStyle/>
                    <a:p>
                      <a:pPr>
                        <a:lnSpc>
                          <a:spcPct val="100000"/>
                        </a:lnSpc>
                        <a:spcBef>
                          <a:spcPts val="0"/>
                        </a:spcBef>
                        <a:spcAft>
                          <a:spcPts val="0"/>
                        </a:spcAft>
                      </a:pPr>
                      <a:r>
                        <a:rPr lang="fr-FR" sz="1400" b="1" noProof="0" dirty="0" smtClean="0">
                          <a:solidFill>
                            <a:schemeClr val="tx2"/>
                          </a:solidFill>
                          <a:latin typeface="+mn-lt"/>
                          <a:ea typeface="Calibri"/>
                          <a:cs typeface="Times New Roman"/>
                        </a:rPr>
                        <a:t>EIs, n (%)</a:t>
                      </a:r>
                      <a:endParaRPr lang="fr-FR" sz="1400" b="1" noProof="0" dirty="0">
                        <a:solidFill>
                          <a:schemeClr val="tx2"/>
                        </a:solidFill>
                        <a:latin typeface="+mn-lt"/>
                        <a:ea typeface="Calibri"/>
                        <a:cs typeface="Times New Roman"/>
                      </a:endParaRPr>
                    </a:p>
                  </a:txBody>
                  <a:tcPr marL="68580" marR="68580" marT="0" marB="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Patients (n=30)</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290314">
                <a:tc>
                  <a:txBody>
                    <a:bodyPr/>
                    <a:lstStyle/>
                    <a:p>
                      <a:pPr marL="0" algn="l" defTabSz="914400" rtl="0" eaLnBrk="1" latinLnBrk="0" hangingPunct="1">
                        <a:lnSpc>
                          <a:spcPct val="100000"/>
                        </a:lnSpc>
                        <a:spcAft>
                          <a:spcPts val="0"/>
                        </a:spcAft>
                      </a:pPr>
                      <a:r>
                        <a:rPr lang="fr-FR" sz="1400" kern="1200" noProof="0" dirty="0" smtClean="0">
                          <a:solidFill>
                            <a:schemeClr val="tx1"/>
                          </a:solidFill>
                          <a:latin typeface="+mn-lt"/>
                          <a:ea typeface="Calibri"/>
                          <a:cs typeface="Times New Roman"/>
                        </a:rPr>
                        <a:t>Total EIs</a:t>
                      </a:r>
                      <a:endParaRPr lang="fr-FR" sz="1400" kern="1200" noProof="0" dirty="0">
                        <a:solidFill>
                          <a:schemeClr val="tx1"/>
                        </a:solidFill>
                        <a:latin typeface="+mn-lt"/>
                        <a:ea typeface="Calibri"/>
                        <a:cs typeface="Times New Roman"/>
                      </a:endParaRPr>
                    </a:p>
                  </a:txBody>
                  <a:tcPr marL="68580" marR="68580" marT="36000" marB="36000" anchor="ctr">
                    <a:lnL w="9525" cap="flat" cmpd="sng" algn="ctr">
                      <a:noFill/>
                      <a:prstDash val="soli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marL="0" algn="ctr" defTabSz="914400" rtl="0" eaLnBrk="1" latinLnBrk="0" hangingPunct="1">
                        <a:lnSpc>
                          <a:spcPct val="100000"/>
                        </a:lnSpc>
                        <a:spcAft>
                          <a:spcPts val="0"/>
                        </a:spcAft>
                      </a:pPr>
                      <a:r>
                        <a:rPr lang="fr-FR" sz="1400" kern="1200" noProof="0" smtClean="0">
                          <a:solidFill>
                            <a:schemeClr val="tx1"/>
                          </a:solidFill>
                          <a:latin typeface="+mn-lt"/>
                          <a:ea typeface="Calibri"/>
                          <a:cs typeface="Times New Roman"/>
                        </a:rPr>
                        <a:t>30 (100)</a:t>
                      </a:r>
                      <a:endParaRPr lang="fr-FR" sz="1400" kern="1200" noProof="0">
                        <a:solidFill>
                          <a:schemeClr val="tx1"/>
                        </a:solidFill>
                        <a:latin typeface="+mn-lt"/>
                        <a:ea typeface="Calibri"/>
                        <a:cs typeface="Times New Roman"/>
                      </a:endParaRPr>
                    </a:p>
                  </a:txBody>
                  <a:tcPr marL="68580" marR="68580" marT="36000" marB="36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2"/>
                  </a:ext>
                </a:extLst>
              </a:tr>
              <a:tr h="290314">
                <a:tc>
                  <a:txBody>
                    <a:bodyPr/>
                    <a:lstStyle/>
                    <a:p>
                      <a:pPr marL="185738" lvl="1" indent="0">
                        <a:lnSpc>
                          <a:spcPct val="100000"/>
                        </a:lnSpc>
                        <a:spcAft>
                          <a:spcPts val="0"/>
                        </a:spcAft>
                      </a:pPr>
                      <a:r>
                        <a:rPr lang="fr-FR" sz="1400" noProof="0" dirty="0" smtClean="0">
                          <a:solidFill>
                            <a:schemeClr val="tx1"/>
                          </a:solidFill>
                          <a:latin typeface="+mn-lt"/>
                          <a:ea typeface="Calibri"/>
                          <a:cs typeface="Times New Roman"/>
                        </a:rPr>
                        <a:t>Grade 3/4</a:t>
                      </a:r>
                      <a:endParaRPr lang="fr-FR" sz="1400" noProof="0" dirty="0">
                        <a:solidFill>
                          <a:schemeClr val="tx1"/>
                        </a:solidFill>
                        <a:latin typeface="+mn-lt"/>
                        <a:ea typeface="Calibri"/>
                        <a:cs typeface="Times New Roman"/>
                      </a:endParaRP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400" noProof="0" dirty="0" smtClean="0">
                          <a:solidFill>
                            <a:schemeClr val="tx1"/>
                          </a:solidFill>
                          <a:latin typeface="+mn-lt"/>
                          <a:ea typeface="Calibri"/>
                          <a:cs typeface="Times New Roman"/>
                        </a:rPr>
                        <a:t>21 (70)</a:t>
                      </a:r>
                      <a:endParaRPr lang="fr-FR"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290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solidFill>
                            <a:schemeClr val="tx1"/>
                          </a:solidFill>
                          <a:latin typeface="+mn-lt"/>
                          <a:ea typeface="Calibri"/>
                          <a:cs typeface="Times New Roman"/>
                        </a:rPr>
                        <a:t>Provoquant</a:t>
                      </a:r>
                      <a:r>
                        <a:rPr lang="fr-FR" sz="1400" baseline="0" noProof="0" dirty="0" smtClean="0">
                          <a:solidFill>
                            <a:schemeClr val="tx1"/>
                          </a:solidFill>
                          <a:latin typeface="+mn-lt"/>
                          <a:ea typeface="Calibri"/>
                          <a:cs typeface="Times New Roman"/>
                        </a:rPr>
                        <a:t> l’arrêt*</a:t>
                      </a:r>
                      <a:endParaRPr lang="fr-FR" sz="1400" baseline="30000" noProof="0" dirty="0" smtClean="0">
                        <a:solidFill>
                          <a:schemeClr val="tx1"/>
                        </a:solidFill>
                        <a:latin typeface="+mn-lt"/>
                        <a:ea typeface="Calibri"/>
                        <a:cs typeface="Times New Roman"/>
                      </a:endParaRP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smtClean="0">
                          <a:solidFill>
                            <a:schemeClr val="tx1"/>
                          </a:solidFill>
                          <a:latin typeface="+mn-lt"/>
                          <a:ea typeface="Calibri"/>
                          <a:cs typeface="Times New Roman"/>
                        </a:rPr>
                        <a:t>6 (20)</a:t>
                      </a:r>
                      <a:endParaRPr lang="fr-FR" sz="1400" noProof="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90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solidFill>
                            <a:schemeClr val="tx1"/>
                          </a:solidFill>
                          <a:latin typeface="+mn-lt"/>
                          <a:ea typeface="Calibri"/>
                          <a:cs typeface="Times New Roman"/>
                        </a:rPr>
                        <a:t>Provoquant</a:t>
                      </a:r>
                      <a:r>
                        <a:rPr lang="fr-FR" sz="1400" baseline="0" noProof="0" dirty="0" smtClean="0">
                          <a:solidFill>
                            <a:schemeClr val="tx1"/>
                          </a:solidFill>
                          <a:latin typeface="+mn-lt"/>
                          <a:ea typeface="Calibri"/>
                          <a:cs typeface="Times New Roman"/>
                        </a:rPr>
                        <a:t> interruption ou modification de dose</a:t>
                      </a:r>
                      <a:r>
                        <a:rPr lang="fr-FR" sz="1400" baseline="30000" noProof="0" dirty="0" smtClean="0">
                          <a:solidFill>
                            <a:schemeClr val="tx1"/>
                          </a:solidFill>
                          <a:latin typeface="+mn-lt"/>
                          <a:ea typeface="Calibri"/>
                          <a:cs typeface="Times New Roman"/>
                        </a:rPr>
                        <a:t>†</a:t>
                      </a: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fr-FR" sz="1400" noProof="0" dirty="0" smtClean="0">
                          <a:solidFill>
                            <a:schemeClr val="tx1"/>
                          </a:solidFill>
                          <a:latin typeface="+mn-lt"/>
                          <a:ea typeface="Calibri"/>
                          <a:cs typeface="Times New Roman"/>
                        </a:rPr>
                        <a:t>5 (17)</a:t>
                      </a:r>
                      <a:endParaRPr lang="fr-FR"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2903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solidFill>
                            <a:schemeClr val="tx1"/>
                          </a:solidFill>
                          <a:latin typeface="+mn-lt"/>
                          <a:ea typeface="Calibri"/>
                          <a:cs typeface="Times New Roman"/>
                        </a:rPr>
                        <a:t>Décès</a:t>
                      </a:r>
                      <a:r>
                        <a:rPr lang="fr-FR" sz="1400" baseline="0" noProof="0" dirty="0" smtClean="0">
                          <a:solidFill>
                            <a:schemeClr val="tx1"/>
                          </a:solidFill>
                          <a:latin typeface="+mn-lt"/>
                          <a:ea typeface="Calibri"/>
                          <a:cs typeface="Times New Roman"/>
                        </a:rPr>
                        <a:t> sous traitement</a:t>
                      </a:r>
                      <a:r>
                        <a:rPr lang="fr-FR" sz="1400" baseline="30000" noProof="0" dirty="0" smtClean="0">
                          <a:solidFill>
                            <a:schemeClr val="tx1"/>
                          </a:solidFill>
                          <a:latin typeface="+mn-lt"/>
                          <a:ea typeface="Calibri"/>
                          <a:cs typeface="Times New Roman"/>
                        </a:rPr>
                        <a:t>‡</a:t>
                      </a:r>
                      <a:r>
                        <a:rPr lang="fr-FR" sz="1400" baseline="0" noProof="0" dirty="0" smtClean="0">
                          <a:solidFill>
                            <a:schemeClr val="tx1"/>
                          </a:solidFill>
                          <a:latin typeface="+mn-lt"/>
                          <a:ea typeface="Calibri"/>
                          <a:cs typeface="Times New Roman"/>
                        </a:rPr>
                        <a:t> (incluant les décès au cours des 30 jours suivant l’arrêt de traitement)</a:t>
                      </a:r>
                      <a:endParaRPr lang="fr-FR" sz="1400" baseline="30000" noProof="0" dirty="0">
                        <a:solidFill>
                          <a:schemeClr val="tx1"/>
                        </a:solidFill>
                        <a:latin typeface="+mn-lt"/>
                        <a:ea typeface="Calibri"/>
                        <a:cs typeface="Times New Roman"/>
                      </a:endParaRP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fr-FR" sz="1400" noProof="0" dirty="0" smtClean="0">
                          <a:solidFill>
                            <a:schemeClr val="tx1"/>
                          </a:solidFill>
                          <a:latin typeface="+mn-lt"/>
                          <a:ea typeface="Calibri"/>
                          <a:cs typeface="Times New Roman"/>
                        </a:rPr>
                        <a:t>5 (17)</a:t>
                      </a:r>
                      <a:endParaRPr lang="fr-FR"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22640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fr-FR" dirty="0" smtClean="0"/>
              <a:t>LBA-002: résultats de survie globale d’une étude de phase III évaluant trifluridine/tipiracil vs. placebo chez des patients avec cancer de l’estomac métastatique réfractaire au traitement standard – </a:t>
            </a:r>
            <a:r>
              <a:rPr lang="fr-FR" dirty="0" err="1" smtClean="0"/>
              <a:t>Tabernero</a:t>
            </a:r>
            <a:r>
              <a:rPr lang="fr-FR" dirty="0" smtClean="0"/>
              <a:t> J, et al</a:t>
            </a:r>
            <a:endParaRPr lang="fr-FR" dirty="0"/>
          </a:p>
        </p:txBody>
      </p:sp>
      <p:sp>
        <p:nvSpPr>
          <p:cNvPr id="5" name="Text Placeholder 4"/>
          <p:cNvSpPr>
            <a:spLocks noGrp="1"/>
          </p:cNvSpPr>
          <p:nvPr>
            <p:ph type="body" sz="quarter" idx="11"/>
          </p:nvPr>
        </p:nvSpPr>
        <p:spPr>
          <a:xfrm>
            <a:off x="4414604" y="6096000"/>
            <a:ext cx="4364272" cy="487363"/>
          </a:xfrm>
        </p:spPr>
        <p:txBody>
          <a:bodyPr/>
          <a:lstStyle/>
          <a:p>
            <a:r>
              <a:rPr lang="fr-FR" smtClean="0"/>
              <a:t/>
            </a:r>
            <a:br>
              <a:rPr lang="fr-FR" smtClean="0"/>
            </a:br>
            <a:r>
              <a:rPr lang="fr-FR" smtClean="0"/>
              <a:t>Tabernero J, et al, Ann Oncol 2018;29(suppl 5):abstr LBA-002</a:t>
            </a:r>
            <a:endParaRPr lang="fr-F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fr-FR" b="1" smtClean="0"/>
              <a:t>Résultats</a:t>
            </a:r>
          </a:p>
          <a:p>
            <a:pPr marL="0" indent="0">
              <a:buNone/>
            </a:pPr>
            <a:r>
              <a:rPr lang="fr-FR" smtClean="0"/>
              <a:t> </a:t>
            </a:r>
            <a:endParaRPr lang="fr-FR"/>
          </a:p>
        </p:txBody>
      </p:sp>
      <p:sp>
        <p:nvSpPr>
          <p:cNvPr id="23" name="Text Placeholder 3"/>
          <p:cNvSpPr>
            <a:spLocks noGrp="1"/>
          </p:cNvSpPr>
          <p:nvPr>
            <p:ph type="body" sz="quarter" idx="10"/>
          </p:nvPr>
        </p:nvSpPr>
        <p:spPr>
          <a:xfrm>
            <a:off x="365125" y="6096000"/>
            <a:ext cx="4130675" cy="487363"/>
          </a:xfrm>
        </p:spPr>
        <p:txBody>
          <a:bodyPr/>
          <a:lstStyle/>
          <a:p>
            <a:r>
              <a:rPr lang="fr-FR" dirty="0" smtClean="0"/>
              <a:t>*test du log-</a:t>
            </a:r>
            <a:r>
              <a:rPr lang="fr-FR" dirty="0" err="1" smtClean="0"/>
              <a:t>rank</a:t>
            </a:r>
            <a:r>
              <a:rPr lang="fr-FR" dirty="0" smtClean="0"/>
              <a:t> stratifié</a:t>
            </a:r>
            <a:endParaRPr lang="fr-FR" dirty="0"/>
          </a:p>
        </p:txBody>
      </p:sp>
      <p:graphicFrame>
        <p:nvGraphicFramePr>
          <p:cNvPr id="8" name="Group 88"/>
          <p:cNvGraphicFramePr>
            <a:graphicFrameLocks noGrp="1"/>
          </p:cNvGraphicFramePr>
          <p:nvPr>
            <p:extLst>
              <p:ext uri="{D42A27DB-BD31-4B8C-83A1-F6EECF244321}">
                <p14:modId xmlns:p14="http://schemas.microsoft.com/office/powerpoint/2010/main" val="3108322502"/>
              </p:ext>
            </p:extLst>
          </p:nvPr>
        </p:nvGraphicFramePr>
        <p:xfrm>
          <a:off x="4648351" y="1494937"/>
          <a:ext cx="4371291" cy="1678996"/>
        </p:xfrm>
        <a:graphic>
          <a:graphicData uri="http://schemas.openxmlformats.org/drawingml/2006/table">
            <a:tbl>
              <a:tblPr firstRow="1" bandRow="1">
                <a:tableStyleId>{69012ECD-51FC-41F1-AA8D-1B2483CD663E}</a:tableStyleId>
              </a:tblPr>
              <a:tblGrid>
                <a:gridCol w="1364856">
                  <a:extLst>
                    <a:ext uri="{9D8B030D-6E8A-4147-A177-3AD203B41FA5}">
                      <a16:colId xmlns:a16="http://schemas.microsoft.com/office/drawing/2014/main" val="20000"/>
                    </a:ext>
                  </a:extLst>
                </a:gridCol>
                <a:gridCol w="1780950">
                  <a:extLst>
                    <a:ext uri="{9D8B030D-6E8A-4147-A177-3AD203B41FA5}">
                      <a16:colId xmlns:a16="http://schemas.microsoft.com/office/drawing/2014/main" val="20001"/>
                    </a:ext>
                  </a:extLst>
                </a:gridCol>
                <a:gridCol w="1225485">
                  <a:extLst>
                    <a:ext uri="{9D8B030D-6E8A-4147-A177-3AD203B41FA5}">
                      <a16:colId xmlns:a16="http://schemas.microsoft.com/office/drawing/2014/main" val="20002"/>
                    </a:ext>
                  </a:extLst>
                </a:gridCol>
              </a:tblGrid>
              <a:tr h="3912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altLang="zh-CN" sz="1200" noProof="0" smtClean="0">
                          <a:solidFill>
                            <a:schemeClr val="tx1"/>
                          </a:solidFill>
                          <a:ea typeface="SimSun" pitchFamily="2" charset="-122"/>
                        </a:rPr>
                        <a:t>T</a:t>
                      </a:r>
                      <a:r>
                        <a:rPr lang="fr-FR" sz="1200" noProof="0" smtClean="0">
                          <a:solidFill>
                            <a:schemeClr val="tx1"/>
                          </a:solidFill>
                          <a:ea typeface="SimSun" pitchFamily="2" charset="-122"/>
                        </a:rPr>
                        <a:t>rifluridine/tipiracil</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smtClean="0">
                          <a:ln>
                            <a:noFill/>
                          </a:ln>
                          <a:solidFill>
                            <a:schemeClr val="tx1"/>
                          </a:solidFill>
                          <a:effectLst/>
                          <a:latin typeface="+mn-lt"/>
                          <a:cs typeface="Arial" charset="0"/>
                        </a:rPr>
                        <a:t>(n=337)</a:t>
                      </a:r>
                      <a:endParaRPr kumimoji="0" lang="fr-FR" sz="1200" b="1" i="0" u="none" strike="noStrike" cap="none" normalizeH="0" baseline="0" noProof="0">
                        <a:ln>
                          <a:noFill/>
                        </a:ln>
                        <a:solidFill>
                          <a:schemeClr val="tx1"/>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Placebo</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1"/>
                          </a:solidFill>
                          <a:effectLst/>
                          <a:latin typeface="+mn-lt"/>
                          <a:cs typeface="Arial" charset="0"/>
                        </a:rPr>
                        <a:t>(n=170)</a:t>
                      </a:r>
                      <a:endParaRPr kumimoji="0" lang="en-GB" sz="1200" b="1" i="0" u="none" strike="noStrike" cap="none" normalizeH="0" baseline="0" dirty="0">
                        <a:ln>
                          <a:noFill/>
                        </a:ln>
                        <a:solidFill>
                          <a:schemeClr val="tx1"/>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7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smtClean="0">
                          <a:ln>
                            <a:noFill/>
                          </a:ln>
                          <a:solidFill>
                            <a:schemeClr val="tx1"/>
                          </a:solidFill>
                          <a:effectLst/>
                          <a:latin typeface="+mn-lt"/>
                        </a:rPr>
                        <a:t>Evts, n (%)</a:t>
                      </a:r>
                      <a:endParaRPr kumimoji="0" lang="fr-FR" sz="12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smtClean="0">
                          <a:ln>
                            <a:noFill/>
                          </a:ln>
                          <a:solidFill>
                            <a:schemeClr val="tx1"/>
                          </a:solidFill>
                          <a:effectLst/>
                          <a:latin typeface="+mn-lt"/>
                        </a:rPr>
                        <a:t>244 (72)</a:t>
                      </a:r>
                      <a:endParaRPr kumimoji="0" lang="fr-FR" sz="12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140 (82)</a:t>
                      </a:r>
                      <a:endParaRPr kumimoji="0" lang="en-GB" sz="12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22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smtClean="0">
                          <a:ln>
                            <a:noFill/>
                          </a:ln>
                          <a:solidFill>
                            <a:schemeClr val="tx1"/>
                          </a:solidFill>
                          <a:effectLst/>
                          <a:latin typeface="+mn-lt"/>
                        </a:rPr>
                        <a:t>Médiane, mois</a:t>
                      </a:r>
                      <a:endParaRPr kumimoji="0" lang="fr-FR" sz="12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smtClean="0">
                          <a:ln>
                            <a:noFill/>
                          </a:ln>
                          <a:solidFill>
                            <a:schemeClr val="tx1"/>
                          </a:solidFill>
                          <a:effectLst/>
                          <a:latin typeface="+mn-lt"/>
                        </a:rPr>
                        <a:t>5,7</a:t>
                      </a:r>
                      <a:endParaRPr kumimoji="0" lang="fr-FR" sz="12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3,6</a:t>
                      </a:r>
                      <a:endParaRPr kumimoji="0" lang="en-GB" sz="12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7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smtClean="0">
                          <a:ln>
                            <a:noFill/>
                          </a:ln>
                          <a:solidFill>
                            <a:schemeClr val="tx1"/>
                          </a:solidFill>
                          <a:effectLst/>
                          <a:latin typeface="+mn-lt"/>
                        </a:rPr>
                        <a:t>HR (IC95%)</a:t>
                      </a:r>
                      <a:endParaRPr kumimoji="0" lang="fr-FR" sz="12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smtClean="0">
                          <a:ln>
                            <a:noFill/>
                          </a:ln>
                          <a:solidFill>
                            <a:schemeClr val="tx1"/>
                          </a:solidFill>
                          <a:effectLst/>
                          <a:latin typeface="+mn-lt"/>
                        </a:rPr>
                        <a:t>0,69 (0,56 -</a:t>
                      </a:r>
                      <a:r>
                        <a:rPr kumimoji="0" lang="fr-FR" sz="1200" u="none" strike="noStrike" cap="none" normalizeH="0" baseline="0" noProof="0" smtClean="0">
                          <a:ln>
                            <a:noFill/>
                          </a:ln>
                          <a:solidFill>
                            <a:schemeClr val="tx1"/>
                          </a:solidFill>
                          <a:effectLst/>
                          <a:latin typeface="Arial"/>
                          <a:cs typeface="Arial"/>
                        </a:rPr>
                        <a:t> 0,85)</a:t>
                      </a:r>
                      <a:endParaRPr kumimoji="0" lang="fr-FR" sz="12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17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smtClean="0">
                          <a:ln>
                            <a:noFill/>
                          </a:ln>
                          <a:solidFill>
                            <a:schemeClr val="tx1"/>
                          </a:solidFill>
                          <a:effectLst/>
                          <a:latin typeface="+mn-lt"/>
                        </a:rPr>
                        <a:t>p unilatéral*</a:t>
                      </a:r>
                      <a:endParaRPr kumimoji="0" lang="fr-FR" sz="12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chemeClr val="tx1"/>
                          </a:solidFill>
                          <a:effectLst/>
                          <a:latin typeface="+mn-lt"/>
                        </a:rPr>
                        <a:t>0,0003</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sp>
        <p:nvSpPr>
          <p:cNvPr id="9" name="Line 6"/>
          <p:cNvSpPr>
            <a:spLocks noChangeShapeType="1"/>
          </p:cNvSpPr>
          <p:nvPr/>
        </p:nvSpPr>
        <p:spPr bwMode="auto">
          <a:xfrm>
            <a:off x="1352132" y="1965934"/>
            <a:ext cx="10873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10" name="Line 7"/>
          <p:cNvSpPr>
            <a:spLocks noChangeShapeType="1"/>
          </p:cNvSpPr>
          <p:nvPr/>
        </p:nvSpPr>
        <p:spPr bwMode="auto">
          <a:xfrm>
            <a:off x="1352132" y="2511398"/>
            <a:ext cx="10873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11" name="Line 8"/>
          <p:cNvSpPr>
            <a:spLocks noChangeShapeType="1"/>
          </p:cNvSpPr>
          <p:nvPr/>
        </p:nvSpPr>
        <p:spPr bwMode="auto">
          <a:xfrm>
            <a:off x="1352132" y="3056862"/>
            <a:ext cx="10873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12" name="Line 9"/>
          <p:cNvSpPr>
            <a:spLocks noChangeShapeType="1"/>
          </p:cNvSpPr>
          <p:nvPr/>
        </p:nvSpPr>
        <p:spPr bwMode="auto">
          <a:xfrm>
            <a:off x="1352132" y="3602326"/>
            <a:ext cx="10873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13" name="Line 10"/>
          <p:cNvSpPr>
            <a:spLocks noChangeShapeType="1"/>
          </p:cNvSpPr>
          <p:nvPr/>
        </p:nvSpPr>
        <p:spPr bwMode="auto">
          <a:xfrm>
            <a:off x="1352132" y="4147790"/>
            <a:ext cx="10873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14" name="Line 11"/>
          <p:cNvSpPr>
            <a:spLocks noChangeShapeType="1"/>
          </p:cNvSpPr>
          <p:nvPr/>
        </p:nvSpPr>
        <p:spPr bwMode="auto">
          <a:xfrm>
            <a:off x="1352132" y="4693254"/>
            <a:ext cx="10873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15" name="TextBox 14"/>
          <p:cNvSpPr txBox="1"/>
          <p:nvPr/>
        </p:nvSpPr>
        <p:spPr>
          <a:xfrm rot="16200000">
            <a:off x="565864" y="3206635"/>
            <a:ext cx="592292"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smtClean="0">
                <a:ln>
                  <a:noFill/>
                </a:ln>
                <a:solidFill>
                  <a:srgbClr val="363636"/>
                </a:solidFill>
                <a:effectLst/>
                <a:uLnTx/>
                <a:uFillTx/>
                <a:latin typeface="Arial" charset="0"/>
                <a:ea typeface="+mn-ea"/>
                <a:cs typeface="Arial" charset="0"/>
              </a:rPr>
              <a:t>SG, %</a:t>
            </a:r>
            <a:endParaRPr kumimoji="0" lang="fr-FR" sz="11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6" name="TextBox 15"/>
          <p:cNvSpPr txBox="1"/>
          <p:nvPr/>
        </p:nvSpPr>
        <p:spPr>
          <a:xfrm>
            <a:off x="4705110" y="4992883"/>
            <a:ext cx="509575"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solidFill>
                  <a:srgbClr val="363636"/>
                </a:solidFill>
                <a:effectLst/>
                <a:uLnTx/>
                <a:uFillTx/>
                <a:latin typeface="Arial" charset="0"/>
                <a:ea typeface="+mn-ea"/>
                <a:cs typeface="Arial" charset="0"/>
              </a:rPr>
              <a:t>Mois</a:t>
            </a:r>
            <a:endParaRPr kumimoji="0" lang="fr-FR" sz="12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7" name="TextBox 16"/>
          <p:cNvSpPr txBox="1"/>
          <p:nvPr/>
        </p:nvSpPr>
        <p:spPr>
          <a:xfrm>
            <a:off x="911764" y="1832208"/>
            <a:ext cx="420307"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100</a:t>
            </a:r>
            <a:endParaRPr kumimoji="0" lang="fr-FR" sz="11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8" name="TextBox 17"/>
          <p:cNvSpPr txBox="1"/>
          <p:nvPr/>
        </p:nvSpPr>
        <p:spPr>
          <a:xfrm>
            <a:off x="990312" y="2379710"/>
            <a:ext cx="341760"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80</a:t>
            </a:r>
            <a:endParaRPr kumimoji="0" lang="fr-FR" sz="11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9" name="TextBox 18"/>
          <p:cNvSpPr txBox="1"/>
          <p:nvPr/>
        </p:nvSpPr>
        <p:spPr>
          <a:xfrm>
            <a:off x="990312" y="2924931"/>
            <a:ext cx="341760"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60</a:t>
            </a:r>
            <a:endParaRPr kumimoji="0" lang="fr-FR" sz="11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0" name="TextBox 19"/>
          <p:cNvSpPr txBox="1"/>
          <p:nvPr/>
        </p:nvSpPr>
        <p:spPr>
          <a:xfrm>
            <a:off x="990312" y="3470153"/>
            <a:ext cx="341760"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40</a:t>
            </a:r>
            <a:endParaRPr kumimoji="0" lang="fr-FR" sz="11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1" name="TextBox 20"/>
          <p:cNvSpPr txBox="1"/>
          <p:nvPr/>
        </p:nvSpPr>
        <p:spPr>
          <a:xfrm>
            <a:off x="990312" y="4015374"/>
            <a:ext cx="341760"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20</a:t>
            </a:r>
            <a:endParaRPr kumimoji="0" lang="fr-FR" sz="11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2" name="TextBox 21"/>
          <p:cNvSpPr txBox="1"/>
          <p:nvPr/>
        </p:nvSpPr>
        <p:spPr>
          <a:xfrm>
            <a:off x="1068858" y="4560597"/>
            <a:ext cx="263213"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0</a:t>
            </a:r>
            <a:endParaRPr kumimoji="0" lang="fr-FR" sz="11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4" name="TextBox 23"/>
          <p:cNvSpPr txBox="1"/>
          <p:nvPr/>
        </p:nvSpPr>
        <p:spPr>
          <a:xfrm>
            <a:off x="1250797" y="4786627"/>
            <a:ext cx="420307"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B60D27"/>
                </a:solidFill>
                <a:effectLst/>
                <a:uLnTx/>
                <a:uFillTx/>
                <a:latin typeface="Arial" charset="0"/>
                <a:ea typeface="+mn-ea"/>
                <a:cs typeface="Arial" charset="0"/>
              </a:rPr>
              <a:t>337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B60D27"/>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chemeClr val="accent2"/>
                </a:solidFill>
                <a:effectLst/>
                <a:uLnTx/>
                <a:uFillTx/>
                <a:latin typeface="Arial" charset="0"/>
                <a:ea typeface="+mn-ea"/>
                <a:cs typeface="Arial" charset="0"/>
              </a:rPr>
              <a:t>170</a:t>
            </a:r>
            <a:endParaRPr kumimoji="0" lang="fr-FR" sz="11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26" name="TextBox 25"/>
          <p:cNvSpPr txBox="1"/>
          <p:nvPr/>
        </p:nvSpPr>
        <p:spPr>
          <a:xfrm>
            <a:off x="1805933" y="4784291"/>
            <a:ext cx="420307"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B60D27"/>
                </a:solidFill>
                <a:effectLst/>
                <a:uLnTx/>
                <a:uFillTx/>
                <a:latin typeface="Arial" charset="0"/>
                <a:ea typeface="+mn-ea"/>
                <a:cs typeface="Arial" charset="0"/>
              </a:rPr>
              <a:t>282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chemeClr val="accent2"/>
                </a:solidFill>
                <a:effectLst/>
                <a:uLnTx/>
                <a:uFillTx/>
                <a:latin typeface="Arial" charset="0"/>
                <a:ea typeface="+mn-ea"/>
                <a:cs typeface="Arial" charset="0"/>
              </a:rPr>
              <a:t>131</a:t>
            </a:r>
            <a:endParaRPr kumimoji="0" lang="fr-FR" sz="11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27" name="TextBox 26"/>
          <p:cNvSpPr txBox="1"/>
          <p:nvPr/>
        </p:nvSpPr>
        <p:spPr>
          <a:xfrm>
            <a:off x="22595" y="5125182"/>
            <a:ext cx="1352372" cy="769441"/>
          </a:xfrm>
          <a:prstGeom prst="rect">
            <a:avLst/>
          </a:prstGeom>
          <a:noFill/>
        </p:spPr>
        <p:txBody>
          <a:bodyPr wrap="none"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smtClean="0">
                <a:ln>
                  <a:noFill/>
                </a:ln>
                <a:solidFill>
                  <a:srgbClr val="4D4D4D"/>
                </a:solidFill>
                <a:effectLst/>
                <a:uLnTx/>
                <a:uFillTx/>
                <a:latin typeface="Arial" charset="0"/>
                <a:cs typeface="Arial" charset="0"/>
              </a:rPr>
              <a:t>N</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altLang="zh-CN" sz="1100" b="0" i="0" u="none" strike="noStrike" kern="1200" cap="none" spc="0" normalizeH="0" baseline="0" dirty="0" smtClean="0">
                <a:ln>
                  <a:noFill/>
                </a:ln>
                <a:solidFill>
                  <a:srgbClr val="B60D27"/>
                </a:solidFill>
                <a:effectLst/>
                <a:uLnTx/>
                <a:uFillTx/>
                <a:latin typeface="Arial" charset="0"/>
                <a:ea typeface="SimSun" pitchFamily="2" charset="-122"/>
                <a:cs typeface="Arial" charset="0"/>
              </a:rPr>
              <a:t>T</a:t>
            </a:r>
            <a:r>
              <a:rPr kumimoji="0" lang="fr-FR" sz="1100" b="0" i="0" u="none" strike="noStrike" kern="1200" cap="none" spc="0" normalizeH="0" baseline="0" dirty="0" smtClean="0">
                <a:ln>
                  <a:noFill/>
                </a:ln>
                <a:solidFill>
                  <a:srgbClr val="B60D27"/>
                </a:solidFill>
                <a:effectLst/>
                <a:uLnTx/>
                <a:uFillTx/>
                <a:latin typeface="Arial" charset="0"/>
                <a:ea typeface="SimSun" pitchFamily="2" charset="-122"/>
                <a:cs typeface="Arial" charset="0"/>
              </a:rPr>
              <a:t>rifluridine/tipiracil</a:t>
            </a:r>
            <a:endParaRPr kumimoji="0" lang="fr-FR" sz="1100" b="0" i="0" u="none" strike="noStrike" kern="1200" cap="none" spc="0" normalizeH="0" baseline="0" dirty="0" smtClean="0">
              <a:ln>
                <a:noFill/>
              </a:ln>
              <a:solidFill>
                <a:srgbClr val="4D4D4D"/>
              </a:solidFill>
              <a:effectLst/>
              <a:uLnTx/>
              <a:uFillTx/>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smtClean="0">
              <a:ln>
                <a:noFill/>
              </a:ln>
              <a:solidFill>
                <a:srgbClr val="4D4D4D"/>
              </a:solidFill>
              <a:effectLst/>
              <a:uLnTx/>
              <a:uFillTx/>
              <a:latin typeface="Arial"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smtClean="0">
                <a:ln>
                  <a:noFill/>
                </a:ln>
                <a:solidFill>
                  <a:schemeClr val="accent2"/>
                </a:solidFill>
                <a:effectLst/>
                <a:uLnTx/>
                <a:uFillTx/>
                <a:latin typeface="Arial" charset="0"/>
                <a:cs typeface="Arial" charset="0"/>
              </a:rPr>
              <a:t>Placebo</a:t>
            </a:r>
            <a:endParaRPr kumimoji="0" lang="fr-FR" sz="1100" b="0" i="0" u="none" strike="noStrike" kern="1200" cap="none" spc="0" normalizeH="0" baseline="0" dirty="0">
              <a:ln>
                <a:noFill/>
              </a:ln>
              <a:solidFill>
                <a:schemeClr val="accent2"/>
              </a:solidFill>
              <a:effectLst/>
              <a:uLnTx/>
              <a:uFillTx/>
              <a:latin typeface="Arial" charset="0"/>
              <a:cs typeface="Arial" charset="0"/>
            </a:endParaRPr>
          </a:p>
        </p:txBody>
      </p:sp>
      <p:sp>
        <p:nvSpPr>
          <p:cNvPr id="28" name="Line 21"/>
          <p:cNvSpPr>
            <a:spLocks noChangeShapeType="1"/>
          </p:cNvSpPr>
          <p:nvPr/>
        </p:nvSpPr>
        <p:spPr bwMode="auto">
          <a:xfrm>
            <a:off x="1452083" y="4693254"/>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29" name="Line 20"/>
          <p:cNvSpPr>
            <a:spLocks noChangeShapeType="1"/>
          </p:cNvSpPr>
          <p:nvPr/>
        </p:nvSpPr>
        <p:spPr bwMode="auto">
          <a:xfrm>
            <a:off x="2016086" y="47053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30" name="Freeform 29"/>
          <p:cNvSpPr>
            <a:spLocks/>
          </p:cNvSpPr>
          <p:nvPr/>
        </p:nvSpPr>
        <p:spPr bwMode="auto">
          <a:xfrm>
            <a:off x="1452085" y="1965935"/>
            <a:ext cx="6917063" cy="27268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grpSp>
        <p:nvGrpSpPr>
          <p:cNvPr id="31" name="Group 30"/>
          <p:cNvGrpSpPr/>
          <p:nvPr/>
        </p:nvGrpSpPr>
        <p:grpSpPr>
          <a:xfrm>
            <a:off x="1452085" y="1973279"/>
            <a:ext cx="7099338" cy="3918590"/>
            <a:chOff x="1452085" y="1957513"/>
            <a:chExt cx="7099338" cy="3918590"/>
          </a:xfrm>
        </p:grpSpPr>
        <p:sp>
          <p:nvSpPr>
            <p:cNvPr id="32" name="Line 20"/>
            <p:cNvSpPr>
              <a:spLocks noChangeShapeType="1"/>
            </p:cNvSpPr>
            <p:nvPr/>
          </p:nvSpPr>
          <p:spPr bwMode="auto">
            <a:xfrm>
              <a:off x="1727777"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33" name="TextBox 32"/>
            <p:cNvSpPr txBox="1"/>
            <p:nvPr/>
          </p:nvSpPr>
          <p:spPr>
            <a:xfrm>
              <a:off x="1517053" y="4766144"/>
              <a:ext cx="420307"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B60D27"/>
                  </a:solidFill>
                  <a:effectLst/>
                  <a:uLnTx/>
                  <a:uFillTx/>
                  <a:latin typeface="Arial" charset="0"/>
                  <a:ea typeface="+mn-ea"/>
                  <a:cs typeface="Arial" charset="0"/>
                </a:rPr>
                <a:t>328</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chemeClr val="accent2"/>
                  </a:solidFill>
                  <a:effectLst/>
                  <a:uLnTx/>
                  <a:uFillTx/>
                  <a:latin typeface="Arial" charset="0"/>
                  <a:ea typeface="+mn-ea"/>
                  <a:cs typeface="Arial" charset="0"/>
                </a:rPr>
                <a:t>158</a:t>
              </a:r>
              <a:endParaRPr kumimoji="0" lang="fr-FR" sz="11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34" name="Line 20"/>
            <p:cNvSpPr>
              <a:spLocks noChangeShapeType="1"/>
            </p:cNvSpPr>
            <p:nvPr/>
          </p:nvSpPr>
          <p:spPr bwMode="auto">
            <a:xfrm>
              <a:off x="2305537"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35" name="TextBox 34"/>
            <p:cNvSpPr txBox="1"/>
            <p:nvPr/>
          </p:nvSpPr>
          <p:spPr>
            <a:xfrm>
              <a:off x="2094812" y="4768107"/>
              <a:ext cx="420307"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B60D27"/>
                  </a:solidFill>
                  <a:effectLst/>
                  <a:uLnTx/>
                  <a:uFillTx/>
                  <a:latin typeface="Arial" charset="0"/>
                  <a:ea typeface="+mn-ea"/>
                  <a:cs typeface="Arial" charset="0"/>
                </a:rPr>
                <a:t>240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chemeClr val="accent2"/>
                  </a:solidFill>
                  <a:effectLst/>
                  <a:uLnTx/>
                  <a:uFillTx/>
                  <a:latin typeface="Arial" charset="0"/>
                  <a:ea typeface="+mn-ea"/>
                  <a:cs typeface="Arial" charset="0"/>
                </a:rPr>
                <a:t>101</a:t>
              </a:r>
              <a:endParaRPr kumimoji="0" lang="fr-FR" sz="11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36" name="Line 20"/>
            <p:cNvSpPr>
              <a:spLocks noChangeShapeType="1"/>
            </p:cNvSpPr>
            <p:nvPr/>
          </p:nvSpPr>
          <p:spPr bwMode="auto">
            <a:xfrm>
              <a:off x="2573945"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37" name="TextBox 36"/>
            <p:cNvSpPr txBox="1"/>
            <p:nvPr/>
          </p:nvSpPr>
          <p:spPr>
            <a:xfrm>
              <a:off x="2363189" y="4768107"/>
              <a:ext cx="420371"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B60D27"/>
                  </a:solidFill>
                  <a:effectLst/>
                  <a:uLnTx/>
                  <a:uFillTx/>
                  <a:latin typeface="Arial" charset="0"/>
                  <a:ea typeface="+mn-ea"/>
                  <a:cs typeface="Arial" charset="0"/>
                </a:rPr>
                <a:t>201</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chemeClr val="accent2"/>
                  </a:solidFill>
                  <a:effectLst/>
                  <a:uLnTx/>
                  <a:uFillTx/>
                  <a:latin typeface="Arial" charset="0"/>
                  <a:ea typeface="+mn-ea"/>
                  <a:cs typeface="Arial" charset="0"/>
                </a:rPr>
                <a:t>71</a:t>
              </a:r>
            </a:p>
          </p:txBody>
        </p:sp>
        <p:sp>
          <p:nvSpPr>
            <p:cNvPr id="38" name="Line 20"/>
            <p:cNvSpPr>
              <a:spLocks noChangeShapeType="1"/>
            </p:cNvSpPr>
            <p:nvPr/>
          </p:nvSpPr>
          <p:spPr bwMode="auto">
            <a:xfrm>
              <a:off x="2856001"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39" name="TextBox 38"/>
            <p:cNvSpPr txBox="1"/>
            <p:nvPr/>
          </p:nvSpPr>
          <p:spPr>
            <a:xfrm>
              <a:off x="2645245" y="4768107"/>
              <a:ext cx="420371"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B60D27"/>
                  </a:solidFill>
                  <a:effectLst/>
                  <a:uLnTx/>
                  <a:uFillTx/>
                  <a:latin typeface="Arial" charset="0"/>
                  <a:ea typeface="+mn-ea"/>
                  <a:cs typeface="Arial" charset="0"/>
                </a:rPr>
                <a:t>161</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chemeClr val="accent2"/>
                  </a:solidFill>
                  <a:effectLst/>
                  <a:uLnTx/>
                  <a:uFillTx/>
                  <a:latin typeface="Arial" charset="0"/>
                  <a:ea typeface="+mn-ea"/>
                  <a:cs typeface="Arial" charset="0"/>
                </a:rPr>
                <a:t>60</a:t>
              </a:r>
              <a:endParaRPr kumimoji="0" lang="fr-FR" sz="11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40" name="Line 20"/>
            <p:cNvSpPr>
              <a:spLocks noChangeShapeType="1"/>
            </p:cNvSpPr>
            <p:nvPr/>
          </p:nvSpPr>
          <p:spPr bwMode="auto">
            <a:xfrm>
              <a:off x="3144881"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41" name="TextBox 40"/>
            <p:cNvSpPr txBox="1"/>
            <p:nvPr/>
          </p:nvSpPr>
          <p:spPr>
            <a:xfrm>
              <a:off x="2934125" y="4768107"/>
              <a:ext cx="420371"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6</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B60D27"/>
                  </a:solidFill>
                  <a:effectLst/>
                  <a:uLnTx/>
                  <a:uFillTx/>
                  <a:latin typeface="Arial" charset="0"/>
                  <a:ea typeface="+mn-ea"/>
                  <a:cs typeface="Arial" charset="0"/>
                </a:rPr>
                <a:t>124</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chemeClr val="accent2"/>
                  </a:solidFill>
                  <a:effectLst/>
                  <a:uLnTx/>
                  <a:uFillTx/>
                  <a:latin typeface="Arial" charset="0"/>
                  <a:ea typeface="+mn-ea"/>
                  <a:cs typeface="Arial" charset="0"/>
                </a:rPr>
                <a:t>47</a:t>
              </a:r>
              <a:endParaRPr kumimoji="0" lang="fr-FR" sz="11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42" name="Line 20"/>
            <p:cNvSpPr>
              <a:spLocks noChangeShapeType="1"/>
            </p:cNvSpPr>
            <p:nvPr/>
          </p:nvSpPr>
          <p:spPr bwMode="auto">
            <a:xfrm>
              <a:off x="3426937"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43" name="TextBox 42"/>
            <p:cNvSpPr txBox="1"/>
            <p:nvPr/>
          </p:nvSpPr>
          <p:spPr>
            <a:xfrm>
              <a:off x="3216181" y="4768107"/>
              <a:ext cx="420371"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B60D27"/>
                  </a:solidFill>
                  <a:effectLst/>
                  <a:uLnTx/>
                  <a:uFillTx/>
                  <a:latin typeface="Arial" charset="0"/>
                  <a:ea typeface="+mn-ea"/>
                  <a:cs typeface="Arial" charset="0"/>
                </a:rPr>
                <a:t>102</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chemeClr val="accent2"/>
                  </a:solidFill>
                  <a:effectLst/>
                  <a:uLnTx/>
                  <a:uFillTx/>
                  <a:latin typeface="Arial" charset="0"/>
                  <a:ea typeface="+mn-ea"/>
                  <a:cs typeface="Arial" charset="0"/>
                </a:rPr>
                <a:t>40</a:t>
              </a:r>
              <a:endParaRPr kumimoji="0" lang="fr-FR" sz="11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44" name="Line 20"/>
            <p:cNvSpPr>
              <a:spLocks noChangeShapeType="1"/>
            </p:cNvSpPr>
            <p:nvPr/>
          </p:nvSpPr>
          <p:spPr bwMode="auto">
            <a:xfrm>
              <a:off x="3708993"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45" name="TextBox 44"/>
            <p:cNvSpPr txBox="1"/>
            <p:nvPr/>
          </p:nvSpPr>
          <p:spPr>
            <a:xfrm>
              <a:off x="3537543"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8</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B60D27"/>
                  </a:solidFill>
                  <a:effectLst/>
                  <a:uLnTx/>
                  <a:uFillTx/>
                  <a:latin typeface="Arial" charset="0"/>
                  <a:ea typeface="+mn-ea"/>
                  <a:cs typeface="Arial" charset="0"/>
                </a:rPr>
                <a:t>80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chemeClr val="accent2"/>
                  </a:solidFill>
                  <a:effectLst/>
                  <a:uLnTx/>
                  <a:uFillTx/>
                  <a:latin typeface="Arial" charset="0"/>
                  <a:ea typeface="+mn-ea"/>
                  <a:cs typeface="Arial" charset="0"/>
                </a:rPr>
                <a:t>34</a:t>
              </a:r>
              <a:endParaRPr kumimoji="0" lang="fr-FR" sz="11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46" name="Line 20"/>
            <p:cNvSpPr>
              <a:spLocks noChangeShapeType="1"/>
            </p:cNvSpPr>
            <p:nvPr/>
          </p:nvSpPr>
          <p:spPr bwMode="auto">
            <a:xfrm>
              <a:off x="3991049"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47" name="TextBox 46"/>
            <p:cNvSpPr txBox="1"/>
            <p:nvPr/>
          </p:nvSpPr>
          <p:spPr>
            <a:xfrm>
              <a:off x="3819599"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9</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B60D27"/>
                  </a:solidFill>
                  <a:effectLst/>
                  <a:uLnTx/>
                  <a:uFillTx/>
                  <a:latin typeface="Arial" charset="0"/>
                  <a:ea typeface="+mn-ea"/>
                  <a:cs typeface="Arial" charset="0"/>
                </a:rPr>
                <a:t>66</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chemeClr val="accent2"/>
                  </a:solidFill>
                  <a:effectLst/>
                  <a:uLnTx/>
                  <a:uFillTx/>
                  <a:latin typeface="Arial" charset="0"/>
                  <a:ea typeface="+mn-ea"/>
                  <a:cs typeface="Arial" charset="0"/>
                </a:rPr>
                <a:t>29</a:t>
              </a:r>
              <a:endParaRPr kumimoji="0" lang="fr-FR" sz="11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48" name="Line 20"/>
            <p:cNvSpPr>
              <a:spLocks noChangeShapeType="1"/>
            </p:cNvSpPr>
            <p:nvPr/>
          </p:nvSpPr>
          <p:spPr bwMode="auto">
            <a:xfrm>
              <a:off x="4259457"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49" name="TextBox 48"/>
            <p:cNvSpPr txBox="1"/>
            <p:nvPr/>
          </p:nvSpPr>
          <p:spPr>
            <a:xfrm>
              <a:off x="4088007"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10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B60D27"/>
                  </a:solidFill>
                  <a:effectLst/>
                  <a:uLnTx/>
                  <a:uFillTx/>
                  <a:latin typeface="Arial" charset="0"/>
                  <a:ea typeface="+mn-ea"/>
                  <a:cs typeface="Arial" charset="0"/>
                </a:rPr>
                <a:t>51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chemeClr val="accent2"/>
                  </a:solidFill>
                  <a:effectLst/>
                  <a:uLnTx/>
                  <a:uFillTx/>
                  <a:latin typeface="Arial" charset="0"/>
                  <a:ea typeface="+mn-ea"/>
                  <a:cs typeface="Arial" charset="0"/>
                </a:rPr>
                <a:t>17</a:t>
              </a:r>
              <a:endParaRPr kumimoji="0" lang="fr-FR" sz="11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50" name="Line 20"/>
            <p:cNvSpPr>
              <a:spLocks noChangeShapeType="1"/>
            </p:cNvSpPr>
            <p:nvPr/>
          </p:nvSpPr>
          <p:spPr bwMode="auto">
            <a:xfrm>
              <a:off x="4534689"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51" name="TextBox 50"/>
            <p:cNvSpPr txBox="1"/>
            <p:nvPr/>
          </p:nvSpPr>
          <p:spPr>
            <a:xfrm>
              <a:off x="4363239"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11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B60D27"/>
                  </a:solidFill>
                  <a:effectLst/>
                  <a:uLnTx/>
                  <a:uFillTx/>
                  <a:latin typeface="Arial" charset="0"/>
                  <a:ea typeface="+mn-ea"/>
                  <a:cs typeface="Arial" charset="0"/>
                </a:rPr>
                <a:t>40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chemeClr val="accent2"/>
                  </a:solidFill>
                  <a:effectLst/>
                  <a:uLnTx/>
                  <a:uFillTx/>
                  <a:latin typeface="Arial" charset="0"/>
                  <a:ea typeface="+mn-ea"/>
                  <a:cs typeface="Arial" charset="0"/>
                </a:rPr>
                <a:t>12</a:t>
              </a:r>
              <a:endParaRPr kumimoji="0" lang="fr-FR" sz="11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52" name="Line 20"/>
            <p:cNvSpPr>
              <a:spLocks noChangeShapeType="1"/>
            </p:cNvSpPr>
            <p:nvPr/>
          </p:nvSpPr>
          <p:spPr bwMode="auto">
            <a:xfrm>
              <a:off x="4816745"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53" name="TextBox 52"/>
            <p:cNvSpPr txBox="1"/>
            <p:nvPr/>
          </p:nvSpPr>
          <p:spPr>
            <a:xfrm>
              <a:off x="4645295"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smtClean="0">
                  <a:ln>
                    <a:noFill/>
                  </a:ln>
                  <a:solidFill>
                    <a:srgbClr val="4D4D4D"/>
                  </a:solidFill>
                  <a:effectLst/>
                  <a:uLnTx/>
                  <a:uFillTx/>
                  <a:latin typeface="Arial" charset="0"/>
                  <a:ea typeface="+mn-ea"/>
                  <a:cs typeface="Arial" charset="0"/>
                </a:rPr>
                <a:t>12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smtClean="0">
                  <a:ln>
                    <a:noFill/>
                  </a:ln>
                  <a:solidFill>
                    <a:srgbClr val="B60D27"/>
                  </a:solidFill>
                  <a:effectLst/>
                  <a:uLnTx/>
                  <a:uFillTx/>
                  <a:latin typeface="Arial" charset="0"/>
                  <a:ea typeface="+mn-ea"/>
                  <a:cs typeface="Arial" charset="0"/>
                </a:rPr>
                <a:t>31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smtClean="0">
                  <a:ln>
                    <a:noFill/>
                  </a:ln>
                  <a:solidFill>
                    <a:schemeClr val="accent2"/>
                  </a:solidFill>
                  <a:effectLst/>
                  <a:uLnTx/>
                  <a:uFillTx/>
                  <a:latin typeface="Arial" charset="0"/>
                  <a:ea typeface="+mn-ea"/>
                  <a:cs typeface="Arial" charset="0"/>
                </a:rPr>
                <a:t>10</a:t>
              </a:r>
              <a:endParaRPr kumimoji="0" lang="fr-FR" sz="1100" b="0" i="0" u="none" strike="noStrike" kern="1200" cap="none" spc="0" normalizeH="0" baseline="0" dirty="0">
                <a:ln>
                  <a:noFill/>
                </a:ln>
                <a:solidFill>
                  <a:schemeClr val="accent2"/>
                </a:solidFill>
                <a:effectLst/>
                <a:uLnTx/>
                <a:uFillTx/>
                <a:latin typeface="Arial" charset="0"/>
                <a:ea typeface="+mn-ea"/>
                <a:cs typeface="Arial" charset="0"/>
              </a:endParaRPr>
            </a:p>
          </p:txBody>
        </p:sp>
        <p:sp>
          <p:nvSpPr>
            <p:cNvPr id="54" name="Line 20"/>
            <p:cNvSpPr>
              <a:spLocks noChangeShapeType="1"/>
            </p:cNvSpPr>
            <p:nvPr/>
          </p:nvSpPr>
          <p:spPr bwMode="auto">
            <a:xfrm>
              <a:off x="5098231" y="4693222"/>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55" name="TextBox 54"/>
            <p:cNvSpPr txBox="1"/>
            <p:nvPr/>
          </p:nvSpPr>
          <p:spPr>
            <a:xfrm>
              <a:off x="4926518" y="4768107"/>
              <a:ext cx="343427"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smtClean="0">
                  <a:ln>
                    <a:noFill/>
                  </a:ln>
                  <a:solidFill>
                    <a:srgbClr val="4D4D4D"/>
                  </a:solidFill>
                  <a:effectLst/>
                  <a:uLnTx/>
                  <a:uFillTx/>
                  <a:latin typeface="Arial" charset="0"/>
                  <a:ea typeface="+mn-ea"/>
                  <a:cs typeface="Arial" charset="0"/>
                </a:rPr>
                <a:t>13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smtClean="0">
                  <a:ln>
                    <a:noFill/>
                  </a:ln>
                  <a:solidFill>
                    <a:srgbClr val="B60D27"/>
                  </a:solidFill>
                  <a:effectLst/>
                  <a:uLnTx/>
                  <a:uFillTx/>
                  <a:latin typeface="Arial" charset="0"/>
                  <a:ea typeface="+mn-ea"/>
                  <a:cs typeface="Arial" charset="0"/>
                </a:rPr>
                <a:t>22</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smtClean="0">
                  <a:ln>
                    <a:noFill/>
                  </a:ln>
                  <a:solidFill>
                    <a:schemeClr val="accent2"/>
                  </a:solidFill>
                  <a:effectLst/>
                  <a:uLnTx/>
                  <a:uFillTx/>
                  <a:latin typeface="Arial" charset="0"/>
                  <a:ea typeface="+mn-ea"/>
                  <a:cs typeface="Arial" charset="0"/>
                </a:rPr>
                <a:t>9</a:t>
              </a:r>
              <a:endParaRPr kumimoji="0" lang="fr-FR" sz="1100" b="0" i="0" u="none" strike="noStrike" kern="1200" cap="none" spc="0" normalizeH="0" baseline="0" dirty="0">
                <a:ln>
                  <a:noFill/>
                </a:ln>
                <a:solidFill>
                  <a:schemeClr val="accent2"/>
                </a:solidFill>
                <a:effectLst/>
                <a:uLnTx/>
                <a:uFillTx/>
                <a:latin typeface="Arial" charset="0"/>
                <a:ea typeface="+mn-ea"/>
                <a:cs typeface="Arial" charset="0"/>
              </a:endParaRPr>
            </a:p>
          </p:txBody>
        </p:sp>
        <p:sp>
          <p:nvSpPr>
            <p:cNvPr id="56" name="Line 20"/>
            <p:cNvSpPr>
              <a:spLocks noChangeShapeType="1"/>
            </p:cNvSpPr>
            <p:nvPr/>
          </p:nvSpPr>
          <p:spPr bwMode="auto">
            <a:xfrm>
              <a:off x="5373463"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57" name="TextBox 56"/>
            <p:cNvSpPr txBox="1"/>
            <p:nvPr/>
          </p:nvSpPr>
          <p:spPr>
            <a:xfrm>
              <a:off x="5201750" y="4768107"/>
              <a:ext cx="343427"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14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B60D27"/>
                  </a:solidFill>
                  <a:effectLst/>
                  <a:uLnTx/>
                  <a:uFillTx/>
                  <a:latin typeface="Arial" charset="0"/>
                  <a:ea typeface="+mn-ea"/>
                  <a:cs typeface="Arial" charset="0"/>
                </a:rPr>
                <a:t>16</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chemeClr val="accent2"/>
                  </a:solidFill>
                  <a:effectLst/>
                  <a:uLnTx/>
                  <a:uFillTx/>
                  <a:latin typeface="Arial" charset="0"/>
                  <a:ea typeface="+mn-ea"/>
                  <a:cs typeface="Arial" charset="0"/>
                </a:rPr>
                <a:t>7</a:t>
              </a:r>
              <a:endParaRPr kumimoji="0" lang="fr-FR" sz="11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58" name="Line 20"/>
            <p:cNvSpPr>
              <a:spLocks noChangeShapeType="1"/>
            </p:cNvSpPr>
            <p:nvPr/>
          </p:nvSpPr>
          <p:spPr bwMode="auto">
            <a:xfrm>
              <a:off x="5655519"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59" name="TextBox 58"/>
            <p:cNvSpPr txBox="1"/>
            <p:nvPr/>
          </p:nvSpPr>
          <p:spPr>
            <a:xfrm>
              <a:off x="5483806" y="4768107"/>
              <a:ext cx="343427"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15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B60D27"/>
                  </a:solidFill>
                  <a:effectLst/>
                  <a:uLnTx/>
                  <a:uFillTx/>
                  <a:latin typeface="Arial" charset="0"/>
                  <a:ea typeface="+mn-ea"/>
                  <a:cs typeface="Arial" charset="0"/>
                </a:rPr>
                <a:t>11</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chemeClr val="accent2"/>
                  </a:solidFill>
                  <a:effectLst/>
                  <a:uLnTx/>
                  <a:uFillTx/>
                  <a:latin typeface="Arial" charset="0"/>
                  <a:ea typeface="+mn-ea"/>
                  <a:cs typeface="Arial" charset="0"/>
                </a:rPr>
                <a:t>5</a:t>
              </a:r>
              <a:endParaRPr kumimoji="0" lang="fr-FR" sz="11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60" name="Line 20"/>
            <p:cNvSpPr>
              <a:spLocks noChangeShapeType="1"/>
            </p:cNvSpPr>
            <p:nvPr/>
          </p:nvSpPr>
          <p:spPr bwMode="auto">
            <a:xfrm>
              <a:off x="5930751"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61" name="TextBox 60"/>
            <p:cNvSpPr txBox="1"/>
            <p:nvPr/>
          </p:nvSpPr>
          <p:spPr>
            <a:xfrm>
              <a:off x="5759871"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16</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B60D27"/>
                  </a:solidFill>
                  <a:effectLst/>
                  <a:uLnTx/>
                  <a:uFillTx/>
                  <a:latin typeface="Arial" charset="0"/>
                  <a:ea typeface="+mn-ea"/>
                  <a:cs typeface="Arial" charset="0"/>
                </a:rPr>
                <a:t>9</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chemeClr val="accent2"/>
                  </a:solidFill>
                  <a:effectLst/>
                  <a:uLnTx/>
                  <a:uFillTx/>
                  <a:latin typeface="Arial" charset="0"/>
                  <a:ea typeface="+mn-ea"/>
                  <a:cs typeface="Arial" charset="0"/>
                </a:rPr>
                <a:t>2</a:t>
              </a:r>
              <a:endParaRPr kumimoji="0" lang="fr-FR" sz="11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62" name="Line 20"/>
            <p:cNvSpPr>
              <a:spLocks noChangeShapeType="1"/>
            </p:cNvSpPr>
            <p:nvPr/>
          </p:nvSpPr>
          <p:spPr bwMode="auto">
            <a:xfrm>
              <a:off x="6205983"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63" name="TextBox 62"/>
            <p:cNvSpPr txBox="1"/>
            <p:nvPr/>
          </p:nvSpPr>
          <p:spPr>
            <a:xfrm>
              <a:off x="6035103"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17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B60D27"/>
                  </a:solidFill>
                  <a:effectLst/>
                  <a:uLnTx/>
                  <a:uFillTx/>
                  <a:latin typeface="Arial" charset="0"/>
                  <a:ea typeface="+mn-ea"/>
                  <a:cs typeface="Arial" charset="0"/>
                </a:rPr>
                <a:t>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chemeClr val="accent2"/>
                  </a:solidFill>
                  <a:effectLst/>
                  <a:uLnTx/>
                  <a:uFillTx/>
                  <a:latin typeface="Arial" charset="0"/>
                  <a:ea typeface="+mn-ea"/>
                  <a:cs typeface="Arial" charset="0"/>
                </a:rPr>
                <a:t>2</a:t>
              </a:r>
              <a:endParaRPr kumimoji="0" lang="fr-FR" sz="11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64" name="Line 20"/>
            <p:cNvSpPr>
              <a:spLocks noChangeShapeType="1"/>
            </p:cNvSpPr>
            <p:nvPr/>
          </p:nvSpPr>
          <p:spPr bwMode="auto">
            <a:xfrm>
              <a:off x="6481215"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65" name="TextBox 64"/>
            <p:cNvSpPr txBox="1"/>
            <p:nvPr/>
          </p:nvSpPr>
          <p:spPr>
            <a:xfrm>
              <a:off x="6310335"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18</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B60D27"/>
                  </a:solidFill>
                  <a:effectLst/>
                  <a:uLnTx/>
                  <a:uFillTx/>
                  <a:latin typeface="Arial" charset="0"/>
                  <a:ea typeface="+mn-ea"/>
                  <a:cs typeface="Arial" charset="0"/>
                </a:rPr>
                <a:t>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chemeClr val="accent2"/>
                  </a:solidFill>
                  <a:effectLst/>
                  <a:uLnTx/>
                  <a:uFillTx/>
                  <a:latin typeface="Arial" charset="0"/>
                  <a:ea typeface="+mn-ea"/>
                  <a:cs typeface="Arial" charset="0"/>
                </a:rPr>
                <a:t>0</a:t>
              </a:r>
              <a:endParaRPr kumimoji="0" lang="fr-FR" sz="11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66" name="Line 20"/>
            <p:cNvSpPr>
              <a:spLocks noChangeShapeType="1"/>
            </p:cNvSpPr>
            <p:nvPr/>
          </p:nvSpPr>
          <p:spPr bwMode="auto">
            <a:xfrm>
              <a:off x="6756447"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67" name="TextBox 66"/>
            <p:cNvSpPr txBox="1"/>
            <p:nvPr/>
          </p:nvSpPr>
          <p:spPr>
            <a:xfrm>
              <a:off x="6585567"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19</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B60D27"/>
                  </a:solidFill>
                  <a:effectLst/>
                  <a:uLnTx/>
                  <a:uFillTx/>
                  <a:latin typeface="Arial" charset="0"/>
                  <a:ea typeface="+mn-ea"/>
                  <a:cs typeface="Arial" charset="0"/>
                </a:rPr>
                <a:t>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chemeClr val="accent2"/>
                  </a:solidFill>
                  <a:effectLst/>
                  <a:uLnTx/>
                  <a:uFillTx/>
                  <a:latin typeface="Arial" charset="0"/>
                  <a:ea typeface="+mn-ea"/>
                  <a:cs typeface="Arial" charset="0"/>
                </a:rPr>
                <a:t>0</a:t>
              </a:r>
              <a:endParaRPr kumimoji="0" lang="fr-FR" sz="11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68" name="Line 20"/>
            <p:cNvSpPr>
              <a:spLocks noChangeShapeType="1"/>
            </p:cNvSpPr>
            <p:nvPr/>
          </p:nvSpPr>
          <p:spPr bwMode="auto">
            <a:xfrm>
              <a:off x="7031679"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69" name="TextBox 68"/>
            <p:cNvSpPr txBox="1"/>
            <p:nvPr/>
          </p:nvSpPr>
          <p:spPr>
            <a:xfrm>
              <a:off x="6860799"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20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B60D27"/>
                  </a:solidFill>
                  <a:effectLst/>
                  <a:uLnTx/>
                  <a:uFillTx/>
                  <a:latin typeface="Arial" charset="0"/>
                  <a:ea typeface="+mn-ea"/>
                  <a:cs typeface="Arial" charset="0"/>
                </a:rPr>
                <a:t>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chemeClr val="accent2"/>
                  </a:solidFill>
                  <a:effectLst/>
                  <a:uLnTx/>
                  <a:uFillTx/>
                  <a:latin typeface="Arial" charset="0"/>
                  <a:ea typeface="+mn-ea"/>
                  <a:cs typeface="Arial" charset="0"/>
                </a:rPr>
                <a:t>0</a:t>
              </a:r>
              <a:endParaRPr kumimoji="0" lang="fr-FR" sz="11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70" name="Line 20"/>
            <p:cNvSpPr>
              <a:spLocks noChangeShapeType="1"/>
            </p:cNvSpPr>
            <p:nvPr/>
          </p:nvSpPr>
          <p:spPr bwMode="auto">
            <a:xfrm>
              <a:off x="7306911"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71" name="TextBox 70"/>
            <p:cNvSpPr txBox="1"/>
            <p:nvPr/>
          </p:nvSpPr>
          <p:spPr>
            <a:xfrm>
              <a:off x="7136031"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21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B60D27"/>
                  </a:solidFill>
                  <a:effectLst/>
                  <a:uLnTx/>
                  <a:uFillTx/>
                  <a:latin typeface="Arial" charset="0"/>
                  <a:ea typeface="+mn-ea"/>
                  <a:cs typeface="Arial" charset="0"/>
                </a:rPr>
                <a:t>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chemeClr val="accent2"/>
                  </a:solidFill>
                  <a:effectLst/>
                  <a:uLnTx/>
                  <a:uFillTx/>
                  <a:latin typeface="Arial" charset="0"/>
                  <a:ea typeface="+mn-ea"/>
                  <a:cs typeface="Arial" charset="0"/>
                </a:rPr>
                <a:t>0</a:t>
              </a:r>
              <a:endParaRPr kumimoji="0" lang="fr-FR" sz="11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72" name="Line 20"/>
            <p:cNvSpPr>
              <a:spLocks noChangeShapeType="1"/>
            </p:cNvSpPr>
            <p:nvPr/>
          </p:nvSpPr>
          <p:spPr bwMode="auto">
            <a:xfrm>
              <a:off x="7582143"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73" name="TextBox 72"/>
            <p:cNvSpPr txBox="1"/>
            <p:nvPr/>
          </p:nvSpPr>
          <p:spPr>
            <a:xfrm>
              <a:off x="7411263"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22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B60D27"/>
                  </a:solidFill>
                  <a:effectLst/>
                  <a:uLnTx/>
                  <a:uFillTx/>
                  <a:latin typeface="Arial" charset="0"/>
                  <a:ea typeface="+mn-ea"/>
                  <a:cs typeface="Arial" charset="0"/>
                </a:rPr>
                <a:t>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chemeClr val="accent2"/>
                  </a:solidFill>
                  <a:effectLst/>
                  <a:uLnTx/>
                  <a:uFillTx/>
                  <a:latin typeface="Arial" charset="0"/>
                  <a:ea typeface="+mn-ea"/>
                  <a:cs typeface="Arial" charset="0"/>
                </a:rPr>
                <a:t>0</a:t>
              </a:r>
              <a:endParaRPr kumimoji="0" lang="fr-FR" sz="11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74" name="Line 20"/>
            <p:cNvSpPr>
              <a:spLocks noChangeShapeType="1"/>
            </p:cNvSpPr>
            <p:nvPr/>
          </p:nvSpPr>
          <p:spPr bwMode="auto">
            <a:xfrm>
              <a:off x="7857375"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75" name="TextBox 74"/>
            <p:cNvSpPr txBox="1"/>
            <p:nvPr/>
          </p:nvSpPr>
          <p:spPr>
            <a:xfrm>
              <a:off x="7686495"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23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B60D27"/>
                  </a:solidFill>
                  <a:effectLst/>
                  <a:uLnTx/>
                  <a:uFillTx/>
                  <a:latin typeface="Arial" charset="0"/>
                  <a:ea typeface="+mn-ea"/>
                  <a:cs typeface="Arial" charset="0"/>
                </a:rPr>
                <a:t>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chemeClr val="accent2"/>
                  </a:solidFill>
                  <a:effectLst/>
                  <a:uLnTx/>
                  <a:uFillTx/>
                  <a:latin typeface="Arial" charset="0"/>
                  <a:ea typeface="+mn-ea"/>
                  <a:cs typeface="Arial" charset="0"/>
                </a:rPr>
                <a:t>0</a:t>
              </a:r>
              <a:endParaRPr kumimoji="0" lang="fr-FR" sz="11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76" name="Line 20"/>
            <p:cNvSpPr>
              <a:spLocks noChangeShapeType="1"/>
            </p:cNvSpPr>
            <p:nvPr/>
          </p:nvSpPr>
          <p:spPr bwMode="auto">
            <a:xfrm>
              <a:off x="8132607"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77" name="TextBox 76"/>
            <p:cNvSpPr txBox="1"/>
            <p:nvPr/>
          </p:nvSpPr>
          <p:spPr>
            <a:xfrm>
              <a:off x="7961727"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24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B60D27"/>
                  </a:solidFill>
                  <a:effectLst/>
                  <a:uLnTx/>
                  <a:uFillTx/>
                  <a:latin typeface="Arial" charset="0"/>
                  <a:ea typeface="+mn-ea"/>
                  <a:cs typeface="Arial" charset="0"/>
                </a:rPr>
                <a:t>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chemeClr val="accent2"/>
                  </a:solidFill>
                  <a:effectLst/>
                  <a:uLnTx/>
                  <a:uFillTx/>
                  <a:latin typeface="Arial" charset="0"/>
                  <a:ea typeface="+mn-ea"/>
                  <a:cs typeface="Arial" charset="0"/>
                </a:rPr>
                <a:t>0</a:t>
              </a:r>
              <a:endParaRPr kumimoji="0" lang="fr-FR" sz="11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78" name="Line 20"/>
            <p:cNvSpPr>
              <a:spLocks noChangeShapeType="1"/>
            </p:cNvSpPr>
            <p:nvPr/>
          </p:nvSpPr>
          <p:spPr bwMode="auto">
            <a:xfrm>
              <a:off x="8373343"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a:ln>
                  <a:noFill/>
                </a:ln>
                <a:solidFill>
                  <a:srgbClr val="363636"/>
                </a:solidFill>
                <a:effectLst/>
                <a:uLnTx/>
                <a:uFillTx/>
                <a:latin typeface="Arial" charset="0"/>
                <a:ea typeface="+mn-ea"/>
                <a:cs typeface="Arial" charset="0"/>
              </a:endParaRPr>
            </a:p>
          </p:txBody>
        </p:sp>
        <p:sp>
          <p:nvSpPr>
            <p:cNvPr id="79" name="TextBox 78"/>
            <p:cNvSpPr txBox="1"/>
            <p:nvPr/>
          </p:nvSpPr>
          <p:spPr>
            <a:xfrm>
              <a:off x="8209663"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4D4D4D"/>
                  </a:solidFill>
                  <a:effectLst/>
                  <a:uLnTx/>
                  <a:uFillTx/>
                  <a:latin typeface="Arial" charset="0"/>
                  <a:ea typeface="+mn-ea"/>
                  <a:cs typeface="Arial" charset="0"/>
                </a:rPr>
                <a:t>25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rgbClr val="B60D27"/>
                  </a:solidFill>
                  <a:effectLst/>
                  <a:uLnTx/>
                  <a:uFillTx/>
                  <a:latin typeface="Arial" charset="0"/>
                  <a:ea typeface="+mn-ea"/>
                  <a:cs typeface="Arial"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smtClean="0">
                  <a:ln>
                    <a:noFill/>
                  </a:ln>
                  <a:solidFill>
                    <a:schemeClr val="accent2"/>
                  </a:solidFill>
                  <a:effectLst/>
                  <a:uLnTx/>
                  <a:uFillTx/>
                  <a:latin typeface="Arial" charset="0"/>
                  <a:ea typeface="+mn-ea"/>
                  <a:cs typeface="Arial" charset="0"/>
                </a:rPr>
                <a:t>0</a:t>
              </a:r>
              <a:endParaRPr kumimoji="0" lang="fr-FR" sz="1100" b="0" i="0" u="none" strike="noStrike" kern="1200" cap="none" spc="0" normalizeH="0" baseline="0">
                <a:ln>
                  <a:noFill/>
                </a:ln>
                <a:solidFill>
                  <a:schemeClr val="accent2"/>
                </a:solidFill>
                <a:effectLst/>
                <a:uLnTx/>
                <a:uFillTx/>
                <a:latin typeface="Arial" charset="0"/>
                <a:ea typeface="+mn-ea"/>
                <a:cs typeface="Arial" charset="0"/>
              </a:endParaRPr>
            </a:p>
          </p:txBody>
        </p:sp>
        <p:sp>
          <p:nvSpPr>
            <p:cNvPr id="80" name="Freeform 2"/>
            <p:cNvSpPr>
              <a:spLocks/>
            </p:cNvSpPr>
            <p:nvPr/>
          </p:nvSpPr>
          <p:spPr bwMode="auto">
            <a:xfrm>
              <a:off x="1459648" y="1963013"/>
              <a:ext cx="6876000" cy="2597584"/>
            </a:xfrm>
            <a:custGeom>
              <a:avLst/>
              <a:gdLst>
                <a:gd name="T0" fmla="*/ 426 w 540"/>
                <a:gd name="T1" fmla="*/ 201 h 205"/>
                <a:gd name="T2" fmla="*/ 356 w 540"/>
                <a:gd name="T3" fmla="*/ 197 h 205"/>
                <a:gd name="T4" fmla="*/ 324 w 540"/>
                <a:gd name="T5" fmla="*/ 190 h 205"/>
                <a:gd name="T6" fmla="*/ 309 w 540"/>
                <a:gd name="T7" fmla="*/ 187 h 205"/>
                <a:gd name="T8" fmla="*/ 303 w 540"/>
                <a:gd name="T9" fmla="*/ 184 h 205"/>
                <a:gd name="T10" fmla="*/ 284 w 540"/>
                <a:gd name="T11" fmla="*/ 182 h 205"/>
                <a:gd name="T12" fmla="*/ 270 w 540"/>
                <a:gd name="T13" fmla="*/ 175 h 205"/>
                <a:gd name="T14" fmla="*/ 265 w 540"/>
                <a:gd name="T15" fmla="*/ 173 h 205"/>
                <a:gd name="T16" fmla="*/ 261 w 540"/>
                <a:gd name="T17" fmla="*/ 168 h 205"/>
                <a:gd name="T18" fmla="*/ 229 w 540"/>
                <a:gd name="T19" fmla="*/ 164 h 205"/>
                <a:gd name="T20" fmla="*/ 215 w 540"/>
                <a:gd name="T21" fmla="*/ 159 h 205"/>
                <a:gd name="T22" fmla="*/ 208 w 540"/>
                <a:gd name="T23" fmla="*/ 158 h 205"/>
                <a:gd name="T24" fmla="*/ 206 w 540"/>
                <a:gd name="T25" fmla="*/ 153 h 205"/>
                <a:gd name="T26" fmla="*/ 194 w 540"/>
                <a:gd name="T27" fmla="*/ 151 h 205"/>
                <a:gd name="T28" fmla="*/ 182 w 540"/>
                <a:gd name="T29" fmla="*/ 145 h 205"/>
                <a:gd name="T30" fmla="*/ 169 w 540"/>
                <a:gd name="T31" fmla="*/ 144 h 205"/>
                <a:gd name="T32" fmla="*/ 166 w 540"/>
                <a:gd name="T33" fmla="*/ 138 h 205"/>
                <a:gd name="T34" fmla="*/ 157 w 540"/>
                <a:gd name="T35" fmla="*/ 136 h 205"/>
                <a:gd name="T36" fmla="*/ 155 w 540"/>
                <a:gd name="T37" fmla="*/ 132 h 205"/>
                <a:gd name="T38" fmla="*/ 151 w 540"/>
                <a:gd name="T39" fmla="*/ 130 h 205"/>
                <a:gd name="T40" fmla="*/ 150 w 540"/>
                <a:gd name="T41" fmla="*/ 127 h 205"/>
                <a:gd name="T42" fmla="*/ 143 w 540"/>
                <a:gd name="T43" fmla="*/ 125 h 205"/>
                <a:gd name="T44" fmla="*/ 141 w 540"/>
                <a:gd name="T45" fmla="*/ 123 h 205"/>
                <a:gd name="T46" fmla="*/ 135 w 540"/>
                <a:gd name="T47" fmla="*/ 120 h 205"/>
                <a:gd name="T48" fmla="*/ 133 w 540"/>
                <a:gd name="T49" fmla="*/ 116 h 205"/>
                <a:gd name="T50" fmla="*/ 127 w 540"/>
                <a:gd name="T51" fmla="*/ 113 h 205"/>
                <a:gd name="T52" fmla="*/ 125 w 540"/>
                <a:gd name="T53" fmla="*/ 109 h 205"/>
                <a:gd name="T54" fmla="*/ 118 w 540"/>
                <a:gd name="T55" fmla="*/ 106 h 205"/>
                <a:gd name="T56" fmla="*/ 116 w 540"/>
                <a:gd name="T57" fmla="*/ 101 h 205"/>
                <a:gd name="T58" fmla="*/ 111 w 540"/>
                <a:gd name="T59" fmla="*/ 99 h 205"/>
                <a:gd name="T60" fmla="*/ 106 w 540"/>
                <a:gd name="T61" fmla="*/ 95 h 205"/>
                <a:gd name="T62" fmla="*/ 102 w 540"/>
                <a:gd name="T63" fmla="*/ 94 h 205"/>
                <a:gd name="T64" fmla="*/ 99 w 540"/>
                <a:gd name="T65" fmla="*/ 88 h 205"/>
                <a:gd name="T66" fmla="*/ 94 w 540"/>
                <a:gd name="T67" fmla="*/ 85 h 205"/>
                <a:gd name="T68" fmla="*/ 88 w 540"/>
                <a:gd name="T69" fmla="*/ 77 h 205"/>
                <a:gd name="T70" fmla="*/ 80 w 540"/>
                <a:gd name="T71" fmla="*/ 74 h 205"/>
                <a:gd name="T72" fmla="*/ 77 w 540"/>
                <a:gd name="T73" fmla="*/ 70 h 205"/>
                <a:gd name="T74" fmla="*/ 71 w 540"/>
                <a:gd name="T75" fmla="*/ 67 h 205"/>
                <a:gd name="T76" fmla="*/ 70 w 540"/>
                <a:gd name="T77" fmla="*/ 63 h 205"/>
                <a:gd name="T78" fmla="*/ 66 w 540"/>
                <a:gd name="T79" fmla="*/ 61 h 205"/>
                <a:gd name="T80" fmla="*/ 64 w 540"/>
                <a:gd name="T81" fmla="*/ 56 h 205"/>
                <a:gd name="T82" fmla="*/ 61 w 540"/>
                <a:gd name="T83" fmla="*/ 53 h 205"/>
                <a:gd name="T84" fmla="*/ 58 w 540"/>
                <a:gd name="T85" fmla="*/ 47 h 205"/>
                <a:gd name="T86" fmla="*/ 52 w 540"/>
                <a:gd name="T87" fmla="*/ 44 h 205"/>
                <a:gd name="T88" fmla="*/ 49 w 540"/>
                <a:gd name="T89" fmla="*/ 41 h 205"/>
                <a:gd name="T90" fmla="*/ 46 w 540"/>
                <a:gd name="T91" fmla="*/ 38 h 205"/>
                <a:gd name="T92" fmla="*/ 43 w 540"/>
                <a:gd name="T93" fmla="*/ 33 h 205"/>
                <a:gd name="T94" fmla="*/ 39 w 540"/>
                <a:gd name="T95" fmla="*/ 30 h 205"/>
                <a:gd name="T96" fmla="*/ 36 w 540"/>
                <a:gd name="T97" fmla="*/ 24 h 205"/>
                <a:gd name="T98" fmla="*/ 32 w 540"/>
                <a:gd name="T99" fmla="*/ 20 h 205"/>
                <a:gd name="T100" fmla="*/ 30 w 540"/>
                <a:gd name="T101" fmla="*/ 15 h 205"/>
                <a:gd name="T102" fmla="*/ 28 w 540"/>
                <a:gd name="T103" fmla="*/ 11 h 205"/>
                <a:gd name="T104" fmla="*/ 24 w 540"/>
                <a:gd name="T105" fmla="*/ 9 h 205"/>
                <a:gd name="T106" fmla="*/ 19 w 540"/>
                <a:gd name="T107" fmla="*/ 4 h 205"/>
                <a:gd name="T108" fmla="*/ 14 w 540"/>
                <a:gd name="T109" fmla="*/ 3 h 205"/>
                <a:gd name="T110" fmla="*/ 8 w 540"/>
                <a:gd name="T11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205">
                  <a:moveTo>
                    <a:pt x="540" y="205"/>
                  </a:moveTo>
                  <a:lnTo>
                    <a:pt x="426" y="205"/>
                  </a:lnTo>
                  <a:lnTo>
                    <a:pt x="426" y="201"/>
                  </a:lnTo>
                  <a:lnTo>
                    <a:pt x="418" y="201"/>
                  </a:lnTo>
                  <a:lnTo>
                    <a:pt x="418" y="197"/>
                  </a:lnTo>
                  <a:lnTo>
                    <a:pt x="356" y="197"/>
                  </a:lnTo>
                  <a:lnTo>
                    <a:pt x="356" y="194"/>
                  </a:lnTo>
                  <a:lnTo>
                    <a:pt x="324" y="194"/>
                  </a:lnTo>
                  <a:lnTo>
                    <a:pt x="324" y="190"/>
                  </a:lnTo>
                  <a:lnTo>
                    <a:pt x="317" y="190"/>
                  </a:lnTo>
                  <a:lnTo>
                    <a:pt x="317" y="187"/>
                  </a:lnTo>
                  <a:lnTo>
                    <a:pt x="309" y="187"/>
                  </a:lnTo>
                  <a:lnTo>
                    <a:pt x="309" y="185"/>
                  </a:lnTo>
                  <a:lnTo>
                    <a:pt x="303" y="185"/>
                  </a:lnTo>
                  <a:lnTo>
                    <a:pt x="303" y="184"/>
                  </a:lnTo>
                  <a:lnTo>
                    <a:pt x="295" y="184"/>
                  </a:lnTo>
                  <a:lnTo>
                    <a:pt x="295" y="182"/>
                  </a:lnTo>
                  <a:lnTo>
                    <a:pt x="284" y="182"/>
                  </a:lnTo>
                  <a:lnTo>
                    <a:pt x="284" y="180"/>
                  </a:lnTo>
                  <a:lnTo>
                    <a:pt x="270" y="180"/>
                  </a:lnTo>
                  <a:lnTo>
                    <a:pt x="270" y="175"/>
                  </a:lnTo>
                  <a:lnTo>
                    <a:pt x="268" y="175"/>
                  </a:lnTo>
                  <a:lnTo>
                    <a:pt x="268" y="173"/>
                  </a:lnTo>
                  <a:lnTo>
                    <a:pt x="265" y="173"/>
                  </a:lnTo>
                  <a:lnTo>
                    <a:pt x="265" y="170"/>
                  </a:lnTo>
                  <a:lnTo>
                    <a:pt x="261" y="170"/>
                  </a:lnTo>
                  <a:lnTo>
                    <a:pt x="261" y="168"/>
                  </a:lnTo>
                  <a:lnTo>
                    <a:pt x="240" y="168"/>
                  </a:lnTo>
                  <a:lnTo>
                    <a:pt x="240" y="164"/>
                  </a:lnTo>
                  <a:lnTo>
                    <a:pt x="229" y="164"/>
                  </a:lnTo>
                  <a:lnTo>
                    <a:pt x="229" y="160"/>
                  </a:lnTo>
                  <a:lnTo>
                    <a:pt x="215" y="160"/>
                  </a:lnTo>
                  <a:lnTo>
                    <a:pt x="215" y="159"/>
                  </a:lnTo>
                  <a:lnTo>
                    <a:pt x="213" y="159"/>
                  </a:lnTo>
                  <a:lnTo>
                    <a:pt x="213" y="158"/>
                  </a:lnTo>
                  <a:lnTo>
                    <a:pt x="208" y="158"/>
                  </a:lnTo>
                  <a:lnTo>
                    <a:pt x="208" y="157"/>
                  </a:lnTo>
                  <a:lnTo>
                    <a:pt x="206" y="157"/>
                  </a:lnTo>
                  <a:lnTo>
                    <a:pt x="206" y="153"/>
                  </a:lnTo>
                  <a:lnTo>
                    <a:pt x="200" y="153"/>
                  </a:lnTo>
                  <a:lnTo>
                    <a:pt x="200" y="151"/>
                  </a:lnTo>
                  <a:lnTo>
                    <a:pt x="194" y="151"/>
                  </a:lnTo>
                  <a:lnTo>
                    <a:pt x="194" y="148"/>
                  </a:lnTo>
                  <a:lnTo>
                    <a:pt x="182" y="148"/>
                  </a:lnTo>
                  <a:lnTo>
                    <a:pt x="182" y="145"/>
                  </a:lnTo>
                  <a:lnTo>
                    <a:pt x="174" y="145"/>
                  </a:lnTo>
                  <a:lnTo>
                    <a:pt x="174" y="144"/>
                  </a:lnTo>
                  <a:lnTo>
                    <a:pt x="169" y="144"/>
                  </a:lnTo>
                  <a:lnTo>
                    <a:pt x="169" y="141"/>
                  </a:lnTo>
                  <a:lnTo>
                    <a:pt x="166" y="141"/>
                  </a:lnTo>
                  <a:lnTo>
                    <a:pt x="166" y="138"/>
                  </a:lnTo>
                  <a:lnTo>
                    <a:pt x="161" y="138"/>
                  </a:lnTo>
                  <a:lnTo>
                    <a:pt x="161" y="136"/>
                  </a:lnTo>
                  <a:lnTo>
                    <a:pt x="157" y="136"/>
                  </a:lnTo>
                  <a:lnTo>
                    <a:pt x="157" y="134"/>
                  </a:lnTo>
                  <a:lnTo>
                    <a:pt x="155" y="134"/>
                  </a:lnTo>
                  <a:lnTo>
                    <a:pt x="155" y="132"/>
                  </a:lnTo>
                  <a:lnTo>
                    <a:pt x="153" y="132"/>
                  </a:lnTo>
                  <a:lnTo>
                    <a:pt x="153" y="130"/>
                  </a:lnTo>
                  <a:lnTo>
                    <a:pt x="151" y="130"/>
                  </a:lnTo>
                  <a:lnTo>
                    <a:pt x="151" y="128"/>
                  </a:lnTo>
                  <a:lnTo>
                    <a:pt x="150" y="128"/>
                  </a:lnTo>
                  <a:lnTo>
                    <a:pt x="150" y="127"/>
                  </a:lnTo>
                  <a:lnTo>
                    <a:pt x="145" y="127"/>
                  </a:lnTo>
                  <a:lnTo>
                    <a:pt x="145" y="125"/>
                  </a:lnTo>
                  <a:lnTo>
                    <a:pt x="143" y="125"/>
                  </a:lnTo>
                  <a:lnTo>
                    <a:pt x="143" y="124"/>
                  </a:lnTo>
                  <a:lnTo>
                    <a:pt x="141" y="124"/>
                  </a:lnTo>
                  <a:lnTo>
                    <a:pt x="141" y="123"/>
                  </a:lnTo>
                  <a:lnTo>
                    <a:pt x="138" y="123"/>
                  </a:lnTo>
                  <a:lnTo>
                    <a:pt x="138" y="120"/>
                  </a:lnTo>
                  <a:lnTo>
                    <a:pt x="135" y="120"/>
                  </a:lnTo>
                  <a:lnTo>
                    <a:pt x="135" y="119"/>
                  </a:lnTo>
                  <a:lnTo>
                    <a:pt x="133" y="119"/>
                  </a:lnTo>
                  <a:lnTo>
                    <a:pt x="133" y="116"/>
                  </a:lnTo>
                  <a:lnTo>
                    <a:pt x="131" y="116"/>
                  </a:lnTo>
                  <a:lnTo>
                    <a:pt x="131" y="113"/>
                  </a:lnTo>
                  <a:lnTo>
                    <a:pt x="127" y="113"/>
                  </a:lnTo>
                  <a:lnTo>
                    <a:pt x="127" y="111"/>
                  </a:lnTo>
                  <a:lnTo>
                    <a:pt x="125" y="111"/>
                  </a:lnTo>
                  <a:lnTo>
                    <a:pt x="125" y="109"/>
                  </a:lnTo>
                  <a:lnTo>
                    <a:pt x="124" y="109"/>
                  </a:lnTo>
                  <a:lnTo>
                    <a:pt x="124" y="106"/>
                  </a:lnTo>
                  <a:lnTo>
                    <a:pt x="118" y="106"/>
                  </a:lnTo>
                  <a:lnTo>
                    <a:pt x="118" y="103"/>
                  </a:lnTo>
                  <a:lnTo>
                    <a:pt x="116" y="103"/>
                  </a:lnTo>
                  <a:lnTo>
                    <a:pt x="116" y="101"/>
                  </a:lnTo>
                  <a:lnTo>
                    <a:pt x="113" y="101"/>
                  </a:lnTo>
                  <a:lnTo>
                    <a:pt x="113" y="99"/>
                  </a:lnTo>
                  <a:lnTo>
                    <a:pt x="111" y="99"/>
                  </a:lnTo>
                  <a:lnTo>
                    <a:pt x="111" y="96"/>
                  </a:lnTo>
                  <a:lnTo>
                    <a:pt x="106" y="96"/>
                  </a:lnTo>
                  <a:lnTo>
                    <a:pt x="106" y="95"/>
                  </a:lnTo>
                  <a:lnTo>
                    <a:pt x="104" y="95"/>
                  </a:lnTo>
                  <a:lnTo>
                    <a:pt x="104" y="94"/>
                  </a:lnTo>
                  <a:lnTo>
                    <a:pt x="102" y="94"/>
                  </a:lnTo>
                  <a:lnTo>
                    <a:pt x="102" y="92"/>
                  </a:lnTo>
                  <a:lnTo>
                    <a:pt x="99" y="92"/>
                  </a:lnTo>
                  <a:lnTo>
                    <a:pt x="99" y="88"/>
                  </a:lnTo>
                  <a:lnTo>
                    <a:pt x="97" y="88"/>
                  </a:lnTo>
                  <a:lnTo>
                    <a:pt x="97" y="85"/>
                  </a:lnTo>
                  <a:lnTo>
                    <a:pt x="94" y="85"/>
                  </a:lnTo>
                  <a:lnTo>
                    <a:pt x="94" y="80"/>
                  </a:lnTo>
                  <a:lnTo>
                    <a:pt x="88" y="80"/>
                  </a:lnTo>
                  <a:lnTo>
                    <a:pt x="88" y="77"/>
                  </a:lnTo>
                  <a:lnTo>
                    <a:pt x="84" y="77"/>
                  </a:lnTo>
                  <a:lnTo>
                    <a:pt x="84" y="74"/>
                  </a:lnTo>
                  <a:lnTo>
                    <a:pt x="80" y="74"/>
                  </a:lnTo>
                  <a:lnTo>
                    <a:pt x="80" y="71"/>
                  </a:lnTo>
                  <a:lnTo>
                    <a:pt x="77" y="71"/>
                  </a:lnTo>
                  <a:lnTo>
                    <a:pt x="77" y="70"/>
                  </a:lnTo>
                  <a:lnTo>
                    <a:pt x="73" y="70"/>
                  </a:lnTo>
                  <a:lnTo>
                    <a:pt x="73" y="67"/>
                  </a:lnTo>
                  <a:lnTo>
                    <a:pt x="71" y="67"/>
                  </a:lnTo>
                  <a:lnTo>
                    <a:pt x="71" y="66"/>
                  </a:lnTo>
                  <a:lnTo>
                    <a:pt x="70" y="66"/>
                  </a:lnTo>
                  <a:lnTo>
                    <a:pt x="70" y="63"/>
                  </a:lnTo>
                  <a:lnTo>
                    <a:pt x="68" y="63"/>
                  </a:lnTo>
                  <a:lnTo>
                    <a:pt x="68" y="61"/>
                  </a:lnTo>
                  <a:lnTo>
                    <a:pt x="66" y="61"/>
                  </a:lnTo>
                  <a:lnTo>
                    <a:pt x="66" y="59"/>
                  </a:lnTo>
                  <a:lnTo>
                    <a:pt x="64" y="59"/>
                  </a:lnTo>
                  <a:lnTo>
                    <a:pt x="64" y="56"/>
                  </a:lnTo>
                  <a:lnTo>
                    <a:pt x="62" y="56"/>
                  </a:lnTo>
                  <a:lnTo>
                    <a:pt x="62" y="53"/>
                  </a:lnTo>
                  <a:lnTo>
                    <a:pt x="61" y="53"/>
                  </a:lnTo>
                  <a:lnTo>
                    <a:pt x="61" y="51"/>
                  </a:lnTo>
                  <a:lnTo>
                    <a:pt x="58" y="51"/>
                  </a:lnTo>
                  <a:lnTo>
                    <a:pt x="58" y="47"/>
                  </a:lnTo>
                  <a:lnTo>
                    <a:pt x="55" y="47"/>
                  </a:lnTo>
                  <a:lnTo>
                    <a:pt x="55" y="44"/>
                  </a:lnTo>
                  <a:lnTo>
                    <a:pt x="52" y="44"/>
                  </a:lnTo>
                  <a:lnTo>
                    <a:pt x="52" y="43"/>
                  </a:lnTo>
                  <a:lnTo>
                    <a:pt x="49" y="43"/>
                  </a:lnTo>
                  <a:lnTo>
                    <a:pt x="49" y="41"/>
                  </a:lnTo>
                  <a:lnTo>
                    <a:pt x="47" y="41"/>
                  </a:lnTo>
                  <a:lnTo>
                    <a:pt x="47" y="38"/>
                  </a:lnTo>
                  <a:lnTo>
                    <a:pt x="46" y="38"/>
                  </a:lnTo>
                  <a:lnTo>
                    <a:pt x="46" y="35"/>
                  </a:lnTo>
                  <a:lnTo>
                    <a:pt x="43" y="35"/>
                  </a:lnTo>
                  <a:lnTo>
                    <a:pt x="43" y="33"/>
                  </a:lnTo>
                  <a:lnTo>
                    <a:pt x="40" y="33"/>
                  </a:lnTo>
                  <a:lnTo>
                    <a:pt x="40" y="30"/>
                  </a:lnTo>
                  <a:lnTo>
                    <a:pt x="39" y="30"/>
                  </a:lnTo>
                  <a:lnTo>
                    <a:pt x="39" y="28"/>
                  </a:lnTo>
                  <a:lnTo>
                    <a:pt x="36" y="28"/>
                  </a:lnTo>
                  <a:lnTo>
                    <a:pt x="36" y="24"/>
                  </a:lnTo>
                  <a:lnTo>
                    <a:pt x="35" y="24"/>
                  </a:lnTo>
                  <a:lnTo>
                    <a:pt x="35" y="20"/>
                  </a:lnTo>
                  <a:lnTo>
                    <a:pt x="32" y="20"/>
                  </a:lnTo>
                  <a:lnTo>
                    <a:pt x="32" y="17"/>
                  </a:lnTo>
                  <a:lnTo>
                    <a:pt x="30" y="17"/>
                  </a:lnTo>
                  <a:lnTo>
                    <a:pt x="30" y="15"/>
                  </a:lnTo>
                  <a:lnTo>
                    <a:pt x="30" y="13"/>
                  </a:lnTo>
                  <a:lnTo>
                    <a:pt x="28" y="13"/>
                  </a:lnTo>
                  <a:lnTo>
                    <a:pt x="28" y="11"/>
                  </a:lnTo>
                  <a:lnTo>
                    <a:pt x="26" y="11"/>
                  </a:lnTo>
                  <a:lnTo>
                    <a:pt x="26" y="9"/>
                  </a:lnTo>
                  <a:lnTo>
                    <a:pt x="24" y="9"/>
                  </a:lnTo>
                  <a:lnTo>
                    <a:pt x="24" y="6"/>
                  </a:lnTo>
                  <a:lnTo>
                    <a:pt x="19" y="6"/>
                  </a:lnTo>
                  <a:lnTo>
                    <a:pt x="19" y="4"/>
                  </a:lnTo>
                  <a:lnTo>
                    <a:pt x="17" y="4"/>
                  </a:lnTo>
                  <a:lnTo>
                    <a:pt x="17" y="3"/>
                  </a:lnTo>
                  <a:lnTo>
                    <a:pt x="14" y="3"/>
                  </a:lnTo>
                  <a:lnTo>
                    <a:pt x="14" y="1"/>
                  </a:lnTo>
                  <a:lnTo>
                    <a:pt x="8" y="1"/>
                  </a:lnTo>
                  <a:lnTo>
                    <a:pt x="8"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81" name="Oval 80"/>
            <p:cNvSpPr/>
            <p:nvPr/>
          </p:nvSpPr>
          <p:spPr>
            <a:xfrm>
              <a:off x="8272543" y="4506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82" name="Oval 81"/>
            <p:cNvSpPr/>
            <p:nvPr/>
          </p:nvSpPr>
          <p:spPr>
            <a:xfrm>
              <a:off x="7974255" y="4506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83" name="Oval 82"/>
            <p:cNvSpPr/>
            <p:nvPr/>
          </p:nvSpPr>
          <p:spPr>
            <a:xfrm>
              <a:off x="7789169" y="4506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84" name="Oval 83"/>
            <p:cNvSpPr/>
            <p:nvPr/>
          </p:nvSpPr>
          <p:spPr>
            <a:xfrm>
              <a:off x="7562377" y="4506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85" name="Oval 84"/>
            <p:cNvSpPr/>
            <p:nvPr/>
          </p:nvSpPr>
          <p:spPr>
            <a:xfrm>
              <a:off x="6702447" y="4398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86" name="Oval 85"/>
            <p:cNvSpPr/>
            <p:nvPr/>
          </p:nvSpPr>
          <p:spPr>
            <a:xfrm>
              <a:off x="5876751" y="4365450"/>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87" name="Oval 86"/>
            <p:cNvSpPr/>
            <p:nvPr/>
          </p:nvSpPr>
          <p:spPr>
            <a:xfrm>
              <a:off x="5705871" y="4365450"/>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88" name="Oval 87"/>
            <p:cNvSpPr/>
            <p:nvPr/>
          </p:nvSpPr>
          <p:spPr>
            <a:xfrm>
              <a:off x="5597550" y="4365450"/>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89" name="Oval 88"/>
            <p:cNvSpPr/>
            <p:nvPr/>
          </p:nvSpPr>
          <p:spPr>
            <a:xfrm>
              <a:off x="5438956" y="4290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90" name="Oval 89"/>
            <p:cNvSpPr/>
            <p:nvPr/>
          </p:nvSpPr>
          <p:spPr>
            <a:xfrm>
              <a:off x="5270266" y="4236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91" name="Oval 90"/>
            <p:cNvSpPr/>
            <p:nvPr/>
          </p:nvSpPr>
          <p:spPr>
            <a:xfrm>
              <a:off x="5161945" y="4236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92" name="Oval 91"/>
            <p:cNvSpPr/>
            <p:nvPr/>
          </p:nvSpPr>
          <p:spPr>
            <a:xfrm>
              <a:off x="5053175" y="4222984"/>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93" name="Oval 92"/>
            <p:cNvSpPr/>
            <p:nvPr/>
          </p:nvSpPr>
          <p:spPr>
            <a:xfrm>
              <a:off x="4879055" y="4175689"/>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94" name="Oval 93"/>
            <p:cNvSpPr/>
            <p:nvPr/>
          </p:nvSpPr>
          <p:spPr>
            <a:xfrm>
              <a:off x="4683997" y="4039790"/>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95" name="Oval 94"/>
            <p:cNvSpPr/>
            <p:nvPr/>
          </p:nvSpPr>
          <p:spPr>
            <a:xfrm>
              <a:off x="4575676" y="4039790"/>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96" name="Oval 95"/>
            <p:cNvSpPr/>
            <p:nvPr/>
          </p:nvSpPr>
          <p:spPr>
            <a:xfrm>
              <a:off x="4325023" y="3952086"/>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97" name="Oval 96"/>
            <p:cNvSpPr/>
            <p:nvPr/>
          </p:nvSpPr>
          <p:spPr>
            <a:xfrm>
              <a:off x="4216702" y="3952086"/>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98" name="Oval 97"/>
            <p:cNvSpPr/>
            <p:nvPr/>
          </p:nvSpPr>
          <p:spPr>
            <a:xfrm>
              <a:off x="4034007" y="38708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99" name="Oval 98"/>
            <p:cNvSpPr/>
            <p:nvPr/>
          </p:nvSpPr>
          <p:spPr>
            <a:xfrm>
              <a:off x="3918878" y="382245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00" name="Oval 99"/>
            <p:cNvSpPr/>
            <p:nvPr/>
          </p:nvSpPr>
          <p:spPr>
            <a:xfrm>
              <a:off x="3825495" y="378335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01" name="Oval 100"/>
            <p:cNvSpPr/>
            <p:nvPr/>
          </p:nvSpPr>
          <p:spPr>
            <a:xfrm>
              <a:off x="3732112" y="3779996"/>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02" name="Oval 101"/>
            <p:cNvSpPr/>
            <p:nvPr/>
          </p:nvSpPr>
          <p:spPr>
            <a:xfrm>
              <a:off x="3638729" y="3737912"/>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03" name="Oval 102"/>
            <p:cNvSpPr/>
            <p:nvPr/>
          </p:nvSpPr>
          <p:spPr>
            <a:xfrm>
              <a:off x="3545346" y="369582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04" name="Oval 103"/>
            <p:cNvSpPr/>
            <p:nvPr/>
          </p:nvSpPr>
          <p:spPr>
            <a:xfrm>
              <a:off x="3451963" y="3653744"/>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05" name="Oval 104"/>
            <p:cNvSpPr/>
            <p:nvPr/>
          </p:nvSpPr>
          <p:spPr>
            <a:xfrm>
              <a:off x="3340706" y="3547864"/>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06" name="Oval 105"/>
            <p:cNvSpPr/>
            <p:nvPr/>
          </p:nvSpPr>
          <p:spPr>
            <a:xfrm>
              <a:off x="3229449" y="347424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07" name="Oval 106"/>
            <p:cNvSpPr/>
            <p:nvPr/>
          </p:nvSpPr>
          <p:spPr>
            <a:xfrm>
              <a:off x="3118192" y="3396416"/>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08" name="Oval 107"/>
            <p:cNvSpPr/>
            <p:nvPr/>
          </p:nvSpPr>
          <p:spPr>
            <a:xfrm>
              <a:off x="3006935" y="329177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09" name="Oval 108"/>
            <p:cNvSpPr/>
            <p:nvPr/>
          </p:nvSpPr>
          <p:spPr>
            <a:xfrm>
              <a:off x="2934405" y="3219899"/>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10" name="Oval 109"/>
            <p:cNvSpPr/>
            <p:nvPr/>
          </p:nvSpPr>
          <p:spPr>
            <a:xfrm>
              <a:off x="2838043" y="3148025"/>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11" name="Oval 110"/>
            <p:cNvSpPr/>
            <p:nvPr/>
          </p:nvSpPr>
          <p:spPr>
            <a:xfrm>
              <a:off x="2741681" y="309998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12" name="Oval 111"/>
            <p:cNvSpPr/>
            <p:nvPr/>
          </p:nvSpPr>
          <p:spPr>
            <a:xfrm>
              <a:off x="2645319" y="301619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13" name="Oval 112"/>
            <p:cNvSpPr/>
            <p:nvPr/>
          </p:nvSpPr>
          <p:spPr>
            <a:xfrm>
              <a:off x="2563852" y="293240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14" name="Oval 113"/>
            <p:cNvSpPr/>
            <p:nvPr/>
          </p:nvSpPr>
          <p:spPr>
            <a:xfrm>
              <a:off x="2482385" y="284861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15" name="Oval 114"/>
            <p:cNvSpPr/>
            <p:nvPr/>
          </p:nvSpPr>
          <p:spPr>
            <a:xfrm>
              <a:off x="2400918" y="277673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16" name="Oval 115"/>
            <p:cNvSpPr/>
            <p:nvPr/>
          </p:nvSpPr>
          <p:spPr>
            <a:xfrm>
              <a:off x="2016086" y="2402515"/>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17" name="Freeform 3"/>
            <p:cNvSpPr>
              <a:spLocks/>
            </p:cNvSpPr>
            <p:nvPr/>
          </p:nvSpPr>
          <p:spPr bwMode="auto">
            <a:xfrm>
              <a:off x="1452085" y="1957513"/>
              <a:ext cx="5029130" cy="2700000"/>
            </a:xfrm>
            <a:custGeom>
              <a:avLst/>
              <a:gdLst>
                <a:gd name="T0" fmla="*/ 387 w 391"/>
                <a:gd name="T1" fmla="*/ 211 h 214"/>
                <a:gd name="T2" fmla="*/ 344 w 391"/>
                <a:gd name="T3" fmla="*/ 200 h 214"/>
                <a:gd name="T4" fmla="*/ 290 w 391"/>
                <a:gd name="T5" fmla="*/ 195 h 214"/>
                <a:gd name="T6" fmla="*/ 271 w 391"/>
                <a:gd name="T7" fmla="*/ 189 h 214"/>
                <a:gd name="T8" fmla="*/ 239 w 391"/>
                <a:gd name="T9" fmla="*/ 187 h 214"/>
                <a:gd name="T10" fmla="*/ 230 w 391"/>
                <a:gd name="T11" fmla="*/ 182 h 214"/>
                <a:gd name="T12" fmla="*/ 214 w 391"/>
                <a:gd name="T13" fmla="*/ 179 h 214"/>
                <a:gd name="T14" fmla="*/ 205 w 391"/>
                <a:gd name="T15" fmla="*/ 174 h 214"/>
                <a:gd name="T16" fmla="*/ 202 w 391"/>
                <a:gd name="T17" fmla="*/ 171 h 214"/>
                <a:gd name="T18" fmla="*/ 196 w 391"/>
                <a:gd name="T19" fmla="*/ 167 h 214"/>
                <a:gd name="T20" fmla="*/ 191 w 391"/>
                <a:gd name="T21" fmla="*/ 165 h 214"/>
                <a:gd name="T22" fmla="*/ 189 w 391"/>
                <a:gd name="T23" fmla="*/ 162 h 214"/>
                <a:gd name="T24" fmla="*/ 171 w 391"/>
                <a:gd name="T25" fmla="*/ 160 h 214"/>
                <a:gd name="T26" fmla="*/ 167 w 391"/>
                <a:gd name="T27" fmla="*/ 154 h 214"/>
                <a:gd name="T28" fmla="*/ 138 w 391"/>
                <a:gd name="T29" fmla="*/ 152 h 214"/>
                <a:gd name="T30" fmla="*/ 137 w 391"/>
                <a:gd name="T31" fmla="*/ 149 h 214"/>
                <a:gd name="T32" fmla="*/ 129 w 391"/>
                <a:gd name="T33" fmla="*/ 147 h 214"/>
                <a:gd name="T34" fmla="*/ 122 w 391"/>
                <a:gd name="T35" fmla="*/ 141 h 214"/>
                <a:gd name="T36" fmla="*/ 115 w 391"/>
                <a:gd name="T37" fmla="*/ 138 h 214"/>
                <a:gd name="T38" fmla="*/ 108 w 391"/>
                <a:gd name="T39" fmla="*/ 131 h 214"/>
                <a:gd name="T40" fmla="*/ 104 w 391"/>
                <a:gd name="T41" fmla="*/ 128 h 214"/>
                <a:gd name="T42" fmla="*/ 101 w 391"/>
                <a:gd name="T43" fmla="*/ 124 h 214"/>
                <a:gd name="T44" fmla="*/ 83 w 391"/>
                <a:gd name="T45" fmla="*/ 123 h 214"/>
                <a:gd name="T46" fmla="*/ 81 w 391"/>
                <a:gd name="T47" fmla="*/ 112 h 214"/>
                <a:gd name="T48" fmla="*/ 76 w 391"/>
                <a:gd name="T49" fmla="*/ 110 h 214"/>
                <a:gd name="T50" fmla="*/ 73 w 391"/>
                <a:gd name="T51" fmla="*/ 98 h 214"/>
                <a:gd name="T52" fmla="*/ 70 w 391"/>
                <a:gd name="T53" fmla="*/ 97 h 214"/>
                <a:gd name="T54" fmla="*/ 68 w 391"/>
                <a:gd name="T55" fmla="*/ 88 h 214"/>
                <a:gd name="T56" fmla="*/ 64 w 391"/>
                <a:gd name="T57" fmla="*/ 85 h 214"/>
                <a:gd name="T58" fmla="*/ 60 w 391"/>
                <a:gd name="T59" fmla="*/ 81 h 214"/>
                <a:gd name="T60" fmla="*/ 54 w 391"/>
                <a:gd name="T61" fmla="*/ 79 h 214"/>
                <a:gd name="T62" fmla="*/ 53 w 391"/>
                <a:gd name="T63" fmla="*/ 74 h 214"/>
                <a:gd name="T64" fmla="*/ 49 w 391"/>
                <a:gd name="T65" fmla="*/ 70 h 214"/>
                <a:gd name="T66" fmla="*/ 47 w 391"/>
                <a:gd name="T67" fmla="*/ 60 h 214"/>
                <a:gd name="T68" fmla="*/ 44 w 391"/>
                <a:gd name="T69" fmla="*/ 54 h 214"/>
                <a:gd name="T70" fmla="*/ 42 w 391"/>
                <a:gd name="T71" fmla="*/ 48 h 214"/>
                <a:gd name="T72" fmla="*/ 38 w 391"/>
                <a:gd name="T73" fmla="*/ 46 h 214"/>
                <a:gd name="T74" fmla="*/ 36 w 391"/>
                <a:gd name="T75" fmla="*/ 39 h 214"/>
                <a:gd name="T76" fmla="*/ 31 w 391"/>
                <a:gd name="T77" fmla="*/ 32 h 214"/>
                <a:gd name="T78" fmla="*/ 30 w 391"/>
                <a:gd name="T79" fmla="*/ 25 h 214"/>
                <a:gd name="T80" fmla="*/ 26 w 391"/>
                <a:gd name="T81" fmla="*/ 24 h 214"/>
                <a:gd name="T82" fmla="*/ 23 w 391"/>
                <a:gd name="T83" fmla="*/ 17 h 214"/>
                <a:gd name="T84" fmla="*/ 19 w 391"/>
                <a:gd name="T85" fmla="*/ 14 h 214"/>
                <a:gd name="T86" fmla="*/ 17 w 391"/>
                <a:gd name="T87" fmla="*/ 9 h 214"/>
                <a:gd name="T88" fmla="*/ 10 w 391"/>
                <a:gd name="T89" fmla="*/ 6 h 214"/>
                <a:gd name="T90" fmla="*/ 7 w 391"/>
                <a:gd name="T91" fmla="*/ 3 h 214"/>
                <a:gd name="T92" fmla="*/ 0 w 391"/>
                <a:gd name="T9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1" h="214">
                  <a:moveTo>
                    <a:pt x="391" y="214"/>
                  </a:moveTo>
                  <a:lnTo>
                    <a:pt x="391" y="211"/>
                  </a:lnTo>
                  <a:lnTo>
                    <a:pt x="387" y="211"/>
                  </a:lnTo>
                  <a:lnTo>
                    <a:pt x="387" y="206"/>
                  </a:lnTo>
                  <a:lnTo>
                    <a:pt x="344" y="206"/>
                  </a:lnTo>
                  <a:lnTo>
                    <a:pt x="344" y="200"/>
                  </a:lnTo>
                  <a:lnTo>
                    <a:pt x="307" y="200"/>
                  </a:lnTo>
                  <a:lnTo>
                    <a:pt x="307" y="195"/>
                  </a:lnTo>
                  <a:lnTo>
                    <a:pt x="290" y="195"/>
                  </a:lnTo>
                  <a:lnTo>
                    <a:pt x="290" y="192"/>
                  </a:lnTo>
                  <a:lnTo>
                    <a:pt x="271" y="192"/>
                  </a:lnTo>
                  <a:lnTo>
                    <a:pt x="271" y="189"/>
                  </a:lnTo>
                  <a:lnTo>
                    <a:pt x="241" y="189"/>
                  </a:lnTo>
                  <a:lnTo>
                    <a:pt x="241" y="187"/>
                  </a:lnTo>
                  <a:lnTo>
                    <a:pt x="239" y="187"/>
                  </a:lnTo>
                  <a:lnTo>
                    <a:pt x="239" y="184"/>
                  </a:lnTo>
                  <a:lnTo>
                    <a:pt x="230" y="184"/>
                  </a:lnTo>
                  <a:lnTo>
                    <a:pt x="230" y="182"/>
                  </a:lnTo>
                  <a:lnTo>
                    <a:pt x="218" y="182"/>
                  </a:lnTo>
                  <a:lnTo>
                    <a:pt x="218" y="179"/>
                  </a:lnTo>
                  <a:lnTo>
                    <a:pt x="214" y="179"/>
                  </a:lnTo>
                  <a:lnTo>
                    <a:pt x="214" y="177"/>
                  </a:lnTo>
                  <a:lnTo>
                    <a:pt x="205" y="177"/>
                  </a:lnTo>
                  <a:lnTo>
                    <a:pt x="205" y="174"/>
                  </a:lnTo>
                  <a:lnTo>
                    <a:pt x="203" y="174"/>
                  </a:lnTo>
                  <a:lnTo>
                    <a:pt x="203" y="171"/>
                  </a:lnTo>
                  <a:lnTo>
                    <a:pt x="202" y="171"/>
                  </a:lnTo>
                  <a:lnTo>
                    <a:pt x="202" y="168"/>
                  </a:lnTo>
                  <a:lnTo>
                    <a:pt x="196" y="168"/>
                  </a:lnTo>
                  <a:lnTo>
                    <a:pt x="196" y="167"/>
                  </a:lnTo>
                  <a:lnTo>
                    <a:pt x="195" y="167"/>
                  </a:lnTo>
                  <a:lnTo>
                    <a:pt x="195" y="165"/>
                  </a:lnTo>
                  <a:lnTo>
                    <a:pt x="191" y="165"/>
                  </a:lnTo>
                  <a:lnTo>
                    <a:pt x="191" y="163"/>
                  </a:lnTo>
                  <a:lnTo>
                    <a:pt x="189" y="163"/>
                  </a:lnTo>
                  <a:lnTo>
                    <a:pt x="189" y="162"/>
                  </a:lnTo>
                  <a:lnTo>
                    <a:pt x="185" y="162"/>
                  </a:lnTo>
                  <a:lnTo>
                    <a:pt x="185" y="160"/>
                  </a:lnTo>
                  <a:lnTo>
                    <a:pt x="171" y="160"/>
                  </a:lnTo>
                  <a:lnTo>
                    <a:pt x="171" y="157"/>
                  </a:lnTo>
                  <a:lnTo>
                    <a:pt x="167" y="157"/>
                  </a:lnTo>
                  <a:lnTo>
                    <a:pt x="167" y="154"/>
                  </a:lnTo>
                  <a:lnTo>
                    <a:pt x="140" y="154"/>
                  </a:lnTo>
                  <a:lnTo>
                    <a:pt x="140" y="152"/>
                  </a:lnTo>
                  <a:lnTo>
                    <a:pt x="138" y="152"/>
                  </a:lnTo>
                  <a:lnTo>
                    <a:pt x="138" y="150"/>
                  </a:lnTo>
                  <a:lnTo>
                    <a:pt x="137" y="150"/>
                  </a:lnTo>
                  <a:lnTo>
                    <a:pt x="137" y="149"/>
                  </a:lnTo>
                  <a:lnTo>
                    <a:pt x="135" y="149"/>
                  </a:lnTo>
                  <a:lnTo>
                    <a:pt x="135" y="147"/>
                  </a:lnTo>
                  <a:lnTo>
                    <a:pt x="129" y="147"/>
                  </a:lnTo>
                  <a:lnTo>
                    <a:pt x="129" y="143"/>
                  </a:lnTo>
                  <a:lnTo>
                    <a:pt x="122" y="143"/>
                  </a:lnTo>
                  <a:lnTo>
                    <a:pt x="122" y="141"/>
                  </a:lnTo>
                  <a:lnTo>
                    <a:pt x="118" y="141"/>
                  </a:lnTo>
                  <a:lnTo>
                    <a:pt x="118" y="138"/>
                  </a:lnTo>
                  <a:lnTo>
                    <a:pt x="115" y="138"/>
                  </a:lnTo>
                  <a:lnTo>
                    <a:pt x="115" y="133"/>
                  </a:lnTo>
                  <a:lnTo>
                    <a:pt x="108" y="133"/>
                  </a:lnTo>
                  <a:lnTo>
                    <a:pt x="108" y="131"/>
                  </a:lnTo>
                  <a:lnTo>
                    <a:pt x="107" y="131"/>
                  </a:lnTo>
                  <a:lnTo>
                    <a:pt x="107" y="128"/>
                  </a:lnTo>
                  <a:lnTo>
                    <a:pt x="104" y="128"/>
                  </a:lnTo>
                  <a:lnTo>
                    <a:pt x="104" y="126"/>
                  </a:lnTo>
                  <a:lnTo>
                    <a:pt x="101" y="126"/>
                  </a:lnTo>
                  <a:lnTo>
                    <a:pt x="101" y="124"/>
                  </a:lnTo>
                  <a:lnTo>
                    <a:pt x="88" y="124"/>
                  </a:lnTo>
                  <a:lnTo>
                    <a:pt x="88" y="123"/>
                  </a:lnTo>
                  <a:lnTo>
                    <a:pt x="83" y="123"/>
                  </a:lnTo>
                  <a:lnTo>
                    <a:pt x="83" y="118"/>
                  </a:lnTo>
                  <a:lnTo>
                    <a:pt x="81" y="118"/>
                  </a:lnTo>
                  <a:lnTo>
                    <a:pt x="81" y="112"/>
                  </a:lnTo>
                  <a:lnTo>
                    <a:pt x="78" y="112"/>
                  </a:lnTo>
                  <a:lnTo>
                    <a:pt x="78" y="110"/>
                  </a:lnTo>
                  <a:lnTo>
                    <a:pt x="76" y="110"/>
                  </a:lnTo>
                  <a:lnTo>
                    <a:pt x="76" y="102"/>
                  </a:lnTo>
                  <a:lnTo>
                    <a:pt x="73" y="102"/>
                  </a:lnTo>
                  <a:lnTo>
                    <a:pt x="73" y="98"/>
                  </a:lnTo>
                  <a:lnTo>
                    <a:pt x="72" y="98"/>
                  </a:lnTo>
                  <a:lnTo>
                    <a:pt x="72" y="97"/>
                  </a:lnTo>
                  <a:lnTo>
                    <a:pt x="70" y="97"/>
                  </a:lnTo>
                  <a:lnTo>
                    <a:pt x="70" y="96"/>
                  </a:lnTo>
                  <a:lnTo>
                    <a:pt x="68" y="96"/>
                  </a:lnTo>
                  <a:lnTo>
                    <a:pt x="68" y="88"/>
                  </a:lnTo>
                  <a:lnTo>
                    <a:pt x="66" y="88"/>
                  </a:lnTo>
                  <a:lnTo>
                    <a:pt x="66" y="85"/>
                  </a:lnTo>
                  <a:lnTo>
                    <a:pt x="64" y="85"/>
                  </a:lnTo>
                  <a:lnTo>
                    <a:pt x="64" y="84"/>
                  </a:lnTo>
                  <a:lnTo>
                    <a:pt x="60" y="84"/>
                  </a:lnTo>
                  <a:lnTo>
                    <a:pt x="60" y="81"/>
                  </a:lnTo>
                  <a:lnTo>
                    <a:pt x="58" y="81"/>
                  </a:lnTo>
                  <a:lnTo>
                    <a:pt x="58" y="79"/>
                  </a:lnTo>
                  <a:lnTo>
                    <a:pt x="54" y="79"/>
                  </a:lnTo>
                  <a:lnTo>
                    <a:pt x="54" y="76"/>
                  </a:lnTo>
                  <a:lnTo>
                    <a:pt x="53" y="76"/>
                  </a:lnTo>
                  <a:lnTo>
                    <a:pt x="53" y="74"/>
                  </a:lnTo>
                  <a:lnTo>
                    <a:pt x="52" y="74"/>
                  </a:lnTo>
                  <a:lnTo>
                    <a:pt x="52" y="70"/>
                  </a:lnTo>
                  <a:lnTo>
                    <a:pt x="49" y="70"/>
                  </a:lnTo>
                  <a:lnTo>
                    <a:pt x="49" y="64"/>
                  </a:lnTo>
                  <a:lnTo>
                    <a:pt x="47" y="64"/>
                  </a:lnTo>
                  <a:lnTo>
                    <a:pt x="47" y="60"/>
                  </a:lnTo>
                  <a:lnTo>
                    <a:pt x="45" y="60"/>
                  </a:lnTo>
                  <a:lnTo>
                    <a:pt x="45" y="54"/>
                  </a:lnTo>
                  <a:lnTo>
                    <a:pt x="44" y="54"/>
                  </a:lnTo>
                  <a:lnTo>
                    <a:pt x="44" y="49"/>
                  </a:lnTo>
                  <a:lnTo>
                    <a:pt x="42" y="49"/>
                  </a:lnTo>
                  <a:lnTo>
                    <a:pt x="42" y="48"/>
                  </a:lnTo>
                  <a:lnTo>
                    <a:pt x="40" y="48"/>
                  </a:lnTo>
                  <a:lnTo>
                    <a:pt x="40" y="46"/>
                  </a:lnTo>
                  <a:lnTo>
                    <a:pt x="38" y="46"/>
                  </a:lnTo>
                  <a:lnTo>
                    <a:pt x="38" y="41"/>
                  </a:lnTo>
                  <a:lnTo>
                    <a:pt x="36" y="41"/>
                  </a:lnTo>
                  <a:lnTo>
                    <a:pt x="36" y="39"/>
                  </a:lnTo>
                  <a:lnTo>
                    <a:pt x="35" y="39"/>
                  </a:lnTo>
                  <a:lnTo>
                    <a:pt x="35" y="32"/>
                  </a:lnTo>
                  <a:lnTo>
                    <a:pt x="31" y="32"/>
                  </a:lnTo>
                  <a:lnTo>
                    <a:pt x="31" y="29"/>
                  </a:lnTo>
                  <a:lnTo>
                    <a:pt x="30" y="29"/>
                  </a:lnTo>
                  <a:lnTo>
                    <a:pt x="30" y="25"/>
                  </a:lnTo>
                  <a:lnTo>
                    <a:pt x="27" y="25"/>
                  </a:lnTo>
                  <a:lnTo>
                    <a:pt x="27" y="24"/>
                  </a:lnTo>
                  <a:lnTo>
                    <a:pt x="26" y="24"/>
                  </a:lnTo>
                  <a:lnTo>
                    <a:pt x="26" y="22"/>
                  </a:lnTo>
                  <a:lnTo>
                    <a:pt x="23" y="22"/>
                  </a:lnTo>
                  <a:lnTo>
                    <a:pt x="23" y="17"/>
                  </a:lnTo>
                  <a:lnTo>
                    <a:pt x="22" y="17"/>
                  </a:lnTo>
                  <a:lnTo>
                    <a:pt x="22" y="14"/>
                  </a:lnTo>
                  <a:lnTo>
                    <a:pt x="19" y="14"/>
                  </a:lnTo>
                  <a:lnTo>
                    <a:pt x="19" y="12"/>
                  </a:lnTo>
                  <a:lnTo>
                    <a:pt x="17" y="12"/>
                  </a:lnTo>
                  <a:lnTo>
                    <a:pt x="17" y="9"/>
                  </a:lnTo>
                  <a:lnTo>
                    <a:pt x="15" y="9"/>
                  </a:lnTo>
                  <a:lnTo>
                    <a:pt x="15" y="6"/>
                  </a:lnTo>
                  <a:lnTo>
                    <a:pt x="10" y="6"/>
                  </a:lnTo>
                  <a:lnTo>
                    <a:pt x="10" y="4"/>
                  </a:lnTo>
                  <a:lnTo>
                    <a:pt x="7" y="4"/>
                  </a:lnTo>
                  <a:lnTo>
                    <a:pt x="7" y="3"/>
                  </a:lnTo>
                  <a:lnTo>
                    <a:pt x="6" y="3"/>
                  </a:lnTo>
                  <a:lnTo>
                    <a:pt x="6"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18" name="Isosceles Triangle 117"/>
            <p:cNvSpPr/>
            <p:nvPr/>
          </p:nvSpPr>
          <p:spPr>
            <a:xfrm>
              <a:off x="6393555" y="4555672"/>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19" name="Isosceles Triangle 118"/>
            <p:cNvSpPr/>
            <p:nvPr/>
          </p:nvSpPr>
          <p:spPr>
            <a:xfrm>
              <a:off x="5655519" y="4419450"/>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20" name="Isosceles Triangle 119"/>
            <p:cNvSpPr/>
            <p:nvPr/>
          </p:nvSpPr>
          <p:spPr>
            <a:xfrm>
              <a:off x="5543550" y="4418266"/>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21" name="Isosceles Triangle 120"/>
            <p:cNvSpPr/>
            <p:nvPr/>
          </p:nvSpPr>
          <p:spPr>
            <a:xfrm>
              <a:off x="5162266" y="4364266"/>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22" name="Isosceles Triangle 121"/>
            <p:cNvSpPr/>
            <p:nvPr/>
          </p:nvSpPr>
          <p:spPr>
            <a:xfrm>
              <a:off x="4480689" y="4250925"/>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23" name="Isosceles Triangle 122"/>
            <p:cNvSpPr/>
            <p:nvPr/>
          </p:nvSpPr>
          <p:spPr>
            <a:xfrm>
              <a:off x="4363239" y="4209280"/>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24" name="Isosceles Triangle 123"/>
            <p:cNvSpPr/>
            <p:nvPr/>
          </p:nvSpPr>
          <p:spPr>
            <a:xfrm>
              <a:off x="4245789" y="4182991"/>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25" name="Isosceles Triangle 124"/>
            <p:cNvSpPr/>
            <p:nvPr/>
          </p:nvSpPr>
          <p:spPr>
            <a:xfrm>
              <a:off x="4169150" y="4147790"/>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26" name="Isosceles Triangle 125"/>
            <p:cNvSpPr/>
            <p:nvPr/>
          </p:nvSpPr>
          <p:spPr>
            <a:xfrm>
              <a:off x="4116139" y="4147790"/>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27" name="Isosceles Triangle 126"/>
            <p:cNvSpPr/>
            <p:nvPr/>
          </p:nvSpPr>
          <p:spPr>
            <a:xfrm>
              <a:off x="3682067" y="3905849"/>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28" name="Isosceles Triangle 127"/>
            <p:cNvSpPr/>
            <p:nvPr/>
          </p:nvSpPr>
          <p:spPr>
            <a:xfrm>
              <a:off x="3599346" y="3905198"/>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29" name="Isosceles Triangle 128"/>
            <p:cNvSpPr/>
            <p:nvPr/>
          </p:nvSpPr>
          <p:spPr>
            <a:xfrm>
              <a:off x="3475166" y="3845912"/>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30" name="Isosceles Triangle 129"/>
            <p:cNvSpPr/>
            <p:nvPr/>
          </p:nvSpPr>
          <p:spPr>
            <a:xfrm>
              <a:off x="3392445" y="3845261"/>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31" name="Isosceles Triangle 130"/>
            <p:cNvSpPr/>
            <p:nvPr/>
          </p:nvSpPr>
          <p:spPr>
            <a:xfrm>
              <a:off x="3144881" y="3759417"/>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32" name="Isosceles Triangle 131"/>
            <p:cNvSpPr/>
            <p:nvPr/>
          </p:nvSpPr>
          <p:spPr>
            <a:xfrm>
              <a:off x="3054893" y="3704776"/>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33" name="Isosceles Triangle 132"/>
            <p:cNvSpPr/>
            <p:nvPr/>
          </p:nvSpPr>
          <p:spPr>
            <a:xfrm>
              <a:off x="2699319" y="3470281"/>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sp>
          <p:nvSpPr>
            <p:cNvPr id="134" name="Isosceles Triangle 133"/>
            <p:cNvSpPr/>
            <p:nvPr/>
          </p:nvSpPr>
          <p:spPr>
            <a:xfrm>
              <a:off x="2581713" y="3466276"/>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a:ea typeface="+mn-ea"/>
                <a:cs typeface="Arial"/>
              </a:endParaRPr>
            </a:p>
          </p:txBody>
        </p:sp>
      </p:grpSp>
      <p:cxnSp>
        <p:nvCxnSpPr>
          <p:cNvPr id="135" name="Straight Connector 134"/>
          <p:cNvCxnSpPr/>
          <p:nvPr/>
        </p:nvCxnSpPr>
        <p:spPr>
          <a:xfrm flipV="1">
            <a:off x="4816745" y="4122723"/>
            <a:ext cx="0" cy="576000"/>
          </a:xfrm>
          <a:prstGeom prst="line">
            <a:avLst/>
          </a:prstGeom>
          <a:ln w="2540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648351" y="3783353"/>
            <a:ext cx="1731413"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rgbClr val="B60D27"/>
                </a:solidFill>
                <a:effectLst/>
                <a:uLnTx/>
                <a:uFillTx/>
                <a:latin typeface="Arial" charset="0"/>
                <a:ea typeface="+mn-ea"/>
                <a:cs typeface="Arial" charset="0"/>
              </a:rPr>
              <a:t>SG à 12 mois: 21%</a:t>
            </a:r>
            <a:endParaRPr kumimoji="0" lang="fr-FR" sz="1400" b="0" i="0" u="none" strike="noStrike" kern="1200" cap="none" spc="0" normalizeH="0" baseline="0" dirty="0">
              <a:ln>
                <a:noFill/>
              </a:ln>
              <a:solidFill>
                <a:srgbClr val="B60D27"/>
              </a:solidFill>
              <a:effectLst/>
              <a:uLnTx/>
              <a:uFillTx/>
              <a:latin typeface="Arial" charset="0"/>
              <a:ea typeface="+mn-ea"/>
              <a:cs typeface="Arial" charset="0"/>
            </a:endParaRPr>
          </a:p>
        </p:txBody>
      </p:sp>
      <p:sp>
        <p:nvSpPr>
          <p:cNvPr id="137" name="TextBox 136"/>
          <p:cNvSpPr txBox="1"/>
          <p:nvPr/>
        </p:nvSpPr>
        <p:spPr>
          <a:xfrm>
            <a:off x="2878268" y="4372725"/>
            <a:ext cx="1731413"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smtClean="0">
                <a:ln>
                  <a:noFill/>
                </a:ln>
                <a:solidFill>
                  <a:schemeClr val="accent2"/>
                </a:solidFill>
                <a:effectLst/>
                <a:uLnTx/>
                <a:uFillTx/>
                <a:latin typeface="Arial" charset="0"/>
                <a:ea typeface="+mn-ea"/>
                <a:cs typeface="Arial" charset="0"/>
              </a:rPr>
              <a:t>SG à 12 mois:</a:t>
            </a:r>
            <a:r>
              <a:rPr kumimoji="0" lang="fr-FR" sz="1400" b="0" i="0" u="none" strike="noStrike" kern="1200" cap="none" spc="0" normalizeH="0" dirty="0" smtClean="0">
                <a:ln>
                  <a:noFill/>
                </a:ln>
                <a:solidFill>
                  <a:schemeClr val="accent2"/>
                </a:solidFill>
                <a:effectLst/>
                <a:uLnTx/>
                <a:uFillTx/>
                <a:latin typeface="Arial" charset="0"/>
                <a:ea typeface="+mn-ea"/>
                <a:cs typeface="Arial" charset="0"/>
              </a:rPr>
              <a:t> </a:t>
            </a:r>
            <a:r>
              <a:rPr kumimoji="0" lang="fr-FR" sz="1400" b="0" i="0" u="none" strike="noStrike" kern="1200" cap="none" spc="0" normalizeH="0" baseline="0" dirty="0" smtClean="0">
                <a:ln>
                  <a:noFill/>
                </a:ln>
                <a:solidFill>
                  <a:schemeClr val="accent2"/>
                </a:solidFill>
                <a:effectLst/>
                <a:uLnTx/>
                <a:uFillTx/>
                <a:latin typeface="Arial" charset="0"/>
                <a:ea typeface="+mn-ea"/>
                <a:cs typeface="Arial" charset="0"/>
              </a:rPr>
              <a:t>13%</a:t>
            </a:r>
            <a:endParaRPr kumimoji="0" lang="fr-FR" sz="1400" b="0" i="0" u="none" strike="noStrike" kern="1200" cap="none" spc="0" normalizeH="0" baseline="0" dirty="0">
              <a:ln>
                <a:noFill/>
              </a:ln>
              <a:solidFill>
                <a:schemeClr val="accent2"/>
              </a:solidFill>
              <a:effectLst/>
              <a:uLnTx/>
              <a:uFillTx/>
              <a:latin typeface="Arial" charset="0"/>
              <a:ea typeface="+mn-ea"/>
              <a:cs typeface="Arial" charset="0"/>
            </a:endParaRPr>
          </a:p>
        </p:txBody>
      </p:sp>
      <p:sp>
        <p:nvSpPr>
          <p:cNvPr id="138" name="TextBox 137"/>
          <p:cNvSpPr txBox="1"/>
          <p:nvPr/>
        </p:nvSpPr>
        <p:spPr>
          <a:xfrm>
            <a:off x="7411263" y="3653744"/>
            <a:ext cx="1456553"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zh-CN" sz="1200" b="0" i="0" u="none" strike="noStrike" kern="1200" cap="none" spc="0" normalizeH="0" baseline="0" dirty="0" smtClean="0">
                <a:ln>
                  <a:noFill/>
                </a:ln>
                <a:solidFill>
                  <a:srgbClr val="B60D27"/>
                </a:solidFill>
                <a:effectLst/>
                <a:uLnTx/>
                <a:uFillTx/>
                <a:latin typeface="Arial" charset="0"/>
                <a:ea typeface="SimSun" pitchFamily="2" charset="-122"/>
                <a:cs typeface="Arial" charset="0"/>
              </a:rPr>
              <a:t>T</a:t>
            </a:r>
            <a:r>
              <a:rPr kumimoji="0" lang="fr-FR" sz="1200" b="0" i="0" u="none" strike="noStrike" kern="1200" cap="none" spc="0" normalizeH="0" baseline="0" dirty="0" smtClean="0">
                <a:ln>
                  <a:noFill/>
                </a:ln>
                <a:solidFill>
                  <a:srgbClr val="B60D27"/>
                </a:solidFill>
                <a:effectLst/>
                <a:uLnTx/>
                <a:uFillTx/>
                <a:latin typeface="Arial" charset="0"/>
                <a:ea typeface="SimSun" pitchFamily="2" charset="-122"/>
                <a:cs typeface="Arial" charset="0"/>
              </a:rPr>
              <a:t>rifluridine/tipiracil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smtClean="0">
                <a:ln>
                  <a:noFill/>
                </a:ln>
                <a:solidFill>
                  <a:schemeClr val="accent2"/>
                </a:solidFill>
                <a:effectLst/>
                <a:uLnTx/>
                <a:uFillTx/>
                <a:latin typeface="Arial" charset="0"/>
                <a:cs typeface="Arial" charset="0"/>
              </a:rPr>
              <a:t>Placebo</a:t>
            </a:r>
            <a:endParaRPr kumimoji="0" lang="fr-FR" sz="1200" b="0" i="0" u="none" strike="noStrike" kern="1200" cap="none" spc="0" normalizeH="0" baseline="0" dirty="0">
              <a:ln>
                <a:noFill/>
              </a:ln>
              <a:solidFill>
                <a:schemeClr val="accent2"/>
              </a:solidFill>
              <a:effectLst/>
              <a:uLnTx/>
              <a:uFillTx/>
              <a:latin typeface="Arial" charset="0"/>
              <a:cs typeface="Arial" charset="0"/>
            </a:endParaRPr>
          </a:p>
        </p:txBody>
      </p:sp>
      <p:cxnSp>
        <p:nvCxnSpPr>
          <p:cNvPr id="139" name="Straight Connector 138"/>
          <p:cNvCxnSpPr/>
          <p:nvPr/>
        </p:nvCxnSpPr>
        <p:spPr>
          <a:xfrm>
            <a:off x="7031679" y="3783353"/>
            <a:ext cx="379584" cy="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40" name="Straight Connector 139"/>
          <p:cNvCxnSpPr/>
          <p:nvPr/>
        </p:nvCxnSpPr>
        <p:spPr>
          <a:xfrm>
            <a:off x="7031679" y="3984694"/>
            <a:ext cx="379584"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41" name="TextBox 140"/>
          <p:cNvSpPr txBox="1"/>
          <p:nvPr/>
        </p:nvSpPr>
        <p:spPr>
          <a:xfrm>
            <a:off x="2047780" y="1654884"/>
            <a:ext cx="228279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smtClean="0">
                <a:ln>
                  <a:noFill/>
                </a:ln>
                <a:solidFill>
                  <a:srgbClr val="4D4D4D"/>
                </a:solidFill>
                <a:effectLst/>
                <a:uLnTx/>
                <a:uFillTx/>
                <a:latin typeface="Arial" charset="0"/>
                <a:ea typeface="+mn-ea"/>
                <a:cs typeface="Arial" charset="0"/>
              </a:rPr>
              <a:t>Critère principal – SG</a:t>
            </a:r>
            <a:endParaRPr kumimoji="0" lang="fr-FR" sz="1600" b="1" i="0" u="none" strike="noStrike" kern="1200" cap="none" spc="0" normalizeH="0" baseline="0" dirty="0">
              <a:ln>
                <a:noFill/>
              </a:ln>
              <a:solidFill>
                <a:srgbClr val="4D4D4D"/>
              </a:solidFill>
              <a:effectLst/>
              <a:uLnTx/>
              <a:uFillTx/>
              <a:latin typeface="Arial" charset="0"/>
              <a:ea typeface="+mn-ea"/>
              <a:cs typeface="Arial" charset="0"/>
            </a:endParaRPr>
          </a:p>
        </p:txBody>
      </p:sp>
    </p:spTree>
    <p:extLst>
      <p:ext uri="{BB962C8B-B14F-4D97-AF65-F5344CB8AC3E}">
        <p14:creationId xmlns:p14="http://schemas.microsoft.com/office/powerpoint/2010/main" val="71631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fr-FR" dirty="0" smtClean="0"/>
              <a:t>LBA-002: résultats de survie globale d’une étude de phase III évaluant trifluridine/tipiracil vs. placebo chez des patients avec cancer de l’estomac métastatique réfractaire au traitement standard – </a:t>
            </a:r>
            <a:r>
              <a:rPr lang="fr-FR" dirty="0" err="1" smtClean="0"/>
              <a:t>Tabernero</a:t>
            </a:r>
            <a:r>
              <a:rPr lang="fr-FR" dirty="0" smtClean="0"/>
              <a:t> J, et al</a:t>
            </a:r>
            <a:endParaRPr lang="fr-FR" dirty="0"/>
          </a:p>
        </p:txBody>
      </p:sp>
      <p:sp>
        <p:nvSpPr>
          <p:cNvPr id="5" name="Text Placeholder 4"/>
          <p:cNvSpPr>
            <a:spLocks noGrp="1"/>
          </p:cNvSpPr>
          <p:nvPr>
            <p:ph type="body" sz="quarter" idx="11"/>
          </p:nvPr>
        </p:nvSpPr>
        <p:spPr>
          <a:xfrm>
            <a:off x="4414604" y="6096000"/>
            <a:ext cx="4364272" cy="487363"/>
          </a:xfrm>
        </p:spPr>
        <p:txBody>
          <a:bodyPr/>
          <a:lstStyle/>
          <a:p>
            <a:r>
              <a:rPr lang="fr-FR" smtClean="0"/>
              <a:t/>
            </a:r>
            <a:br>
              <a:rPr lang="fr-FR" smtClean="0"/>
            </a:br>
            <a:r>
              <a:rPr lang="fr-FR" smtClean="0"/>
              <a:t>Tabernero J, et al, Ann Oncol 2018;29(suppl 5):abstr LBA-002</a:t>
            </a:r>
            <a:endParaRPr lang="fr-F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fr-FR" b="1" dirty="0" smtClean="0"/>
              <a:t>Résultats </a:t>
            </a:r>
          </a:p>
          <a:p>
            <a:pPr marL="0" indent="0">
              <a:buFontTx/>
              <a:buNone/>
            </a:pPr>
            <a:endParaRPr lang="fr-FR" b="1" dirty="0" smtClean="0"/>
          </a:p>
          <a:p>
            <a:pPr marL="0" indent="0">
              <a:buFontTx/>
              <a:buNone/>
            </a:pPr>
            <a:endParaRPr lang="fr-FR" b="1" dirty="0" smtClean="0"/>
          </a:p>
          <a:p>
            <a:pPr marL="0" indent="0">
              <a:buFontTx/>
              <a:buNone/>
            </a:pPr>
            <a:endParaRPr lang="fr-FR" b="1" dirty="0" smtClean="0"/>
          </a:p>
          <a:p>
            <a:pPr marL="0" indent="0">
              <a:buFontTx/>
              <a:buNone/>
            </a:pPr>
            <a:endParaRPr lang="fr-FR" b="1" dirty="0" smtClean="0"/>
          </a:p>
          <a:p>
            <a:pPr marL="0" indent="0">
              <a:buFontTx/>
              <a:buNone/>
            </a:pPr>
            <a:endParaRPr lang="fr-FR" b="1" dirty="0" smtClean="0"/>
          </a:p>
          <a:p>
            <a:pPr marL="0" indent="0">
              <a:buFontTx/>
              <a:buNone/>
            </a:pPr>
            <a:endParaRPr lang="fr-FR" b="1" dirty="0" smtClean="0"/>
          </a:p>
          <a:p>
            <a:pPr marL="0" indent="0">
              <a:buFontTx/>
              <a:buNone/>
            </a:pPr>
            <a:endParaRPr lang="fr-FR" b="1" dirty="0" smtClean="0"/>
          </a:p>
          <a:p>
            <a:pPr marL="0" indent="0">
              <a:buFontTx/>
              <a:buNone/>
            </a:pPr>
            <a:endParaRPr lang="fr-FR" b="1" dirty="0" smtClean="0"/>
          </a:p>
          <a:p>
            <a:pPr marL="0" indent="0">
              <a:buFontTx/>
              <a:buNone/>
            </a:pPr>
            <a:endParaRPr lang="fr-FR" b="1" dirty="0" smtClean="0"/>
          </a:p>
          <a:p>
            <a:r>
              <a:rPr lang="fr-FR" dirty="0" smtClean="0"/>
              <a:t>La plus fréquente des anomalies biologiques hématologiques observée chez les patients traités par trifluridine/tipiracil (n=328)* était la neutropénie grade 3/4 (38%) comparativement à aucun cas dans le bras placebo</a:t>
            </a:r>
          </a:p>
          <a:p>
            <a:pPr lvl="1"/>
            <a:r>
              <a:rPr lang="fr-FR" dirty="0" smtClean="0"/>
              <a:t>Chez 2% des patients traités par trifluridine/tipiracil, des neutropénies fébriles grade ≥3 ont été rapportées</a:t>
            </a:r>
          </a:p>
          <a:p>
            <a:endParaRPr lang="fr-FR" dirty="0"/>
          </a:p>
        </p:txBody>
      </p:sp>
      <p:sp>
        <p:nvSpPr>
          <p:cNvPr id="23" name="Text Placeholder 3"/>
          <p:cNvSpPr>
            <a:spLocks noGrp="1"/>
          </p:cNvSpPr>
          <p:nvPr>
            <p:ph type="body" sz="quarter" idx="10"/>
          </p:nvPr>
        </p:nvSpPr>
        <p:spPr>
          <a:xfrm>
            <a:off x="365125" y="6096000"/>
            <a:ext cx="4130675" cy="487363"/>
          </a:xfrm>
        </p:spPr>
        <p:txBody>
          <a:bodyPr/>
          <a:lstStyle/>
          <a:p>
            <a:r>
              <a:rPr lang="fr-FR" dirty="0" smtClean="0"/>
              <a:t>*Patients traités avec ≥1 évaluation initiale</a:t>
            </a:r>
            <a:endParaRPr lang="fr-FR" dirty="0"/>
          </a:p>
        </p:txBody>
      </p:sp>
      <p:graphicFrame>
        <p:nvGraphicFramePr>
          <p:cNvPr id="7" name="Group 88"/>
          <p:cNvGraphicFramePr>
            <a:graphicFrameLocks noGrp="1"/>
          </p:cNvGraphicFramePr>
          <p:nvPr>
            <p:extLst>
              <p:ext uri="{D42A27DB-BD31-4B8C-83A1-F6EECF244321}">
                <p14:modId xmlns:p14="http://schemas.microsoft.com/office/powerpoint/2010/main" val="1682396042"/>
              </p:ext>
            </p:extLst>
          </p:nvPr>
        </p:nvGraphicFramePr>
        <p:xfrm>
          <a:off x="369887" y="1638464"/>
          <a:ext cx="8404226" cy="2505070"/>
        </p:xfrm>
        <a:graphic>
          <a:graphicData uri="http://schemas.openxmlformats.org/drawingml/2006/table">
            <a:tbl>
              <a:tblPr firstRow="1" bandRow="1">
                <a:tableStyleId>{69012ECD-51FC-41F1-AA8D-1B2483CD663E}</a:tableStyleId>
              </a:tblPr>
              <a:tblGrid>
                <a:gridCol w="4029313">
                  <a:extLst>
                    <a:ext uri="{9D8B030D-6E8A-4147-A177-3AD203B41FA5}">
                      <a16:colId xmlns:a16="http://schemas.microsoft.com/office/drawing/2014/main" val="20000"/>
                    </a:ext>
                  </a:extLst>
                </a:gridCol>
                <a:gridCol w="2224800">
                  <a:extLst>
                    <a:ext uri="{9D8B030D-6E8A-4147-A177-3AD203B41FA5}">
                      <a16:colId xmlns:a16="http://schemas.microsoft.com/office/drawing/2014/main" val="20001"/>
                    </a:ext>
                  </a:extLst>
                </a:gridCol>
                <a:gridCol w="2150113">
                  <a:extLst>
                    <a:ext uri="{9D8B030D-6E8A-4147-A177-3AD203B41FA5}">
                      <a16:colId xmlns:a16="http://schemas.microsoft.com/office/drawing/2014/main" val="20002"/>
                    </a:ext>
                  </a:extLst>
                </a:gridCol>
              </a:tblGrid>
              <a:tr h="4314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smtClean="0">
                          <a:ln>
                            <a:noFill/>
                          </a:ln>
                          <a:solidFill>
                            <a:schemeClr val="tx2"/>
                          </a:solidFill>
                          <a:effectLst/>
                          <a:latin typeface="Arial" charset="0"/>
                          <a:cs typeface="Arial" charset="0"/>
                        </a:rPr>
                        <a:t>EIs, %</a:t>
                      </a:r>
                      <a:endParaRPr kumimoji="0" lang="fr-FR" sz="16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defTabSz="892175" eaLnBrk="0" hangingPunct="0">
                        <a:defRPr/>
                      </a:pPr>
                      <a:r>
                        <a:rPr kumimoji="0" lang="fr-FR"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Trifluridine/tipiracil (n=355)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defTabSz="892175" eaLnBrk="0" hangingPunct="0">
                        <a:defRPr/>
                      </a:pPr>
                      <a:r>
                        <a:rPr kumimoji="0" lang="fr-FR" altLang="zh-CN" sz="1600" b="1" i="0" u="none" strike="noStrike" kern="1200" cap="none" spc="0" normalizeH="0" baseline="0" noProof="0" smtClean="0">
                          <a:ln>
                            <a:noFill/>
                          </a:ln>
                          <a:solidFill>
                            <a:srgbClr val="FFFFFF"/>
                          </a:solidFill>
                          <a:effectLst/>
                          <a:uLnTx/>
                          <a:uFillTx/>
                          <a:latin typeface="Arial" charset="0"/>
                          <a:ea typeface="SimSun" pitchFamily="2" charset="-122"/>
                          <a:cs typeface="Arial" charset="0"/>
                        </a:rPr>
                        <a:t>Placebo </a:t>
                      </a:r>
                      <a:br>
                        <a:rPr kumimoji="0" lang="fr-FR" altLang="zh-CN" sz="1600" b="1" i="0" u="none" strike="noStrike" kern="1200" cap="none" spc="0" normalizeH="0" baseline="0" noProof="0" smtClean="0">
                          <a:ln>
                            <a:noFill/>
                          </a:ln>
                          <a:solidFill>
                            <a:srgbClr val="FFFFFF"/>
                          </a:solidFill>
                          <a:effectLst/>
                          <a:uLnTx/>
                          <a:uFillTx/>
                          <a:latin typeface="Arial" charset="0"/>
                          <a:ea typeface="SimSun" pitchFamily="2" charset="-122"/>
                          <a:cs typeface="Arial" charset="0"/>
                        </a:rPr>
                      </a:br>
                      <a:r>
                        <a:rPr kumimoji="0" lang="fr-FR" altLang="zh-CN" sz="1600" b="1" i="0" u="none" strike="noStrike" kern="1200" cap="none" spc="0" normalizeH="0" baseline="0" noProof="0" smtClean="0">
                          <a:ln>
                            <a:noFill/>
                          </a:ln>
                          <a:solidFill>
                            <a:srgbClr val="FFFFFF"/>
                          </a:solidFill>
                          <a:effectLst/>
                          <a:uLnTx/>
                          <a:uFillTx/>
                          <a:latin typeface="Arial" charset="0"/>
                          <a:ea typeface="SimSun" pitchFamily="2" charset="-122"/>
                          <a:cs typeface="Arial" charset="0"/>
                        </a:rPr>
                        <a:t>(n=168)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851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Tous EIs</a:t>
                      </a:r>
                      <a:endParaRPr kumimoji="0" lang="fr-FR" sz="16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solidFill>
                            <a:schemeClr val="tx1"/>
                          </a:solidFill>
                        </a:rPr>
                        <a:t>97</a:t>
                      </a:r>
                      <a:endParaRPr lang="fr-FR" sz="1600" noProof="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solidFill>
                            <a:schemeClr val="tx1"/>
                          </a:solidFill>
                        </a:rPr>
                        <a:t>93</a:t>
                      </a:r>
                      <a:endParaRPr lang="fr-FR" sz="1600" noProof="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3851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EIs grade ≥3 </a:t>
                      </a:r>
                      <a:endParaRPr kumimoji="0" lang="fr-FR" sz="16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solidFill>
                            <a:schemeClr val="tx1"/>
                          </a:solidFill>
                        </a:rPr>
                        <a:t>80</a:t>
                      </a:r>
                      <a:endParaRPr lang="fr-FR" sz="1600" noProof="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solidFill>
                            <a:schemeClr val="tx1"/>
                          </a:solidFill>
                        </a:rPr>
                        <a:t>58</a:t>
                      </a:r>
                      <a:endParaRPr lang="fr-FR" sz="1600" noProof="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3851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EIs provoquant l’arrêt</a:t>
                      </a:r>
                      <a:endParaRPr kumimoji="0" lang="fr-FR" sz="16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solidFill>
                            <a:schemeClr val="tx1"/>
                          </a:solidFill>
                        </a:rPr>
                        <a:t>13</a:t>
                      </a:r>
                      <a:endParaRPr lang="fr-FR" sz="1600" noProof="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solidFill>
                            <a:schemeClr val="tx1"/>
                          </a:solidFill>
                        </a:rPr>
                        <a:t>17</a:t>
                      </a:r>
                      <a:endParaRPr lang="fr-FR" sz="1600" noProof="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3851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err="1" smtClean="0">
                          <a:ln>
                            <a:noFill/>
                          </a:ln>
                          <a:solidFill>
                            <a:schemeClr val="tx1"/>
                          </a:solidFill>
                          <a:effectLst/>
                          <a:latin typeface="Arial" charset="0"/>
                          <a:cs typeface="Arial" charset="0"/>
                        </a:rPr>
                        <a:t>EILTs</a:t>
                      </a:r>
                      <a:endParaRPr kumimoji="0" lang="fr-FR" sz="16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solidFill>
                            <a:schemeClr val="tx1"/>
                          </a:solidFill>
                        </a:rPr>
                        <a:t>81</a:t>
                      </a:r>
                      <a:endParaRPr lang="fr-FR" sz="1600" noProof="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solidFill>
                            <a:schemeClr val="tx1"/>
                          </a:solidFill>
                        </a:rPr>
                        <a:t>57</a:t>
                      </a:r>
                      <a:endParaRPr lang="fr-FR" sz="1600" noProof="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3851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Arial" charset="0"/>
                          <a:cs typeface="Arial" charset="0"/>
                        </a:rPr>
                        <a:t>Décès toxiques</a:t>
                      </a:r>
                      <a:endParaRPr kumimoji="0" lang="fr-FR" sz="16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solidFill>
                            <a:schemeClr val="tx1"/>
                          </a:solidFill>
                        </a:rPr>
                        <a:t>0,3</a:t>
                      </a:r>
                      <a:endParaRPr lang="fr-FR" sz="1600" noProof="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dirty="0" smtClean="0">
                          <a:solidFill>
                            <a:schemeClr val="tx1"/>
                          </a:solidFill>
                        </a:rPr>
                        <a:t>0,6</a:t>
                      </a:r>
                      <a:endParaRPr lang="fr-FR" sz="1600" noProof="0" dirty="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215896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faadf709-d7ed-4cce-9b97-4b3ea821642f"/>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7470</TotalTime>
  <Words>9543</Words>
  <Application>Microsoft Office PowerPoint</Application>
  <PresentationFormat>On-screen Show (4:3)</PresentationFormat>
  <Paragraphs>3005</Paragraphs>
  <Slides>74</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74</vt:i4>
      </vt:variant>
    </vt:vector>
  </HeadingPairs>
  <TitlesOfParts>
    <vt:vector size="81" baseType="lpstr">
      <vt:lpstr>SimSun</vt:lpstr>
      <vt:lpstr>Arial</vt:lpstr>
      <vt:lpstr>Calibri</vt:lpstr>
      <vt:lpstr>Times New Roman</vt:lpstr>
      <vt:lpstr>Wingdings</vt:lpstr>
      <vt:lpstr>Default Design</vt:lpstr>
      <vt:lpstr>1_Default Design</vt:lpstr>
      <vt:lpstr>DIAPORAMA GI 2018 Abstracts sélectionnés de:</vt:lpstr>
      <vt:lpstr>Lettre de l’ESDO</vt:lpstr>
      <vt:lpstr>Diaporama ESDO oncologie médicale Contributeurs 2018</vt:lpstr>
      <vt:lpstr>Glossaire</vt:lpstr>
      <vt:lpstr>Sommaire</vt:lpstr>
      <vt:lpstr>Cancers de l’oesophage et de l’estomac</vt:lpstr>
      <vt:lpstr>LBA-002: résultats de survie globale d’une étude de phase III évaluant trifluridine/tipiracil vs. placebo chez des patients avec cancer de l’estomac métastatique réfractaire au traitement standard – Tabernero J, et al</vt:lpstr>
      <vt:lpstr>LBA-002: résultats de survie globale d’une étude de phase III évaluant trifluridine/tipiracil vs. placebo chez des patients avec cancer de l’estomac métastatique réfractaire au traitement standard – Tabernero J, et al</vt:lpstr>
      <vt:lpstr>LBA-002: résultats de survie globale d’une étude de phase III évaluant trifluridine/tipiracil vs. placebo chez des patients avec cancer de l’estomac métastatique réfractaire au traitement standard – Tabernero J, et al</vt:lpstr>
      <vt:lpstr>LBA-002: résultats de survie globale d’une étude de phase III évaluant trifluridine/tipiracil vs. placebo chez des patients avec cancer de l’estomac métastatique réfractaire au traitement standard – Tabernero J, et al</vt:lpstr>
      <vt:lpstr>O-010: cisplatine/5-fluorouracil +/- panitumumab chez les patients avec cancer de l’œsophage épidermoïde non résécable, avancé ou métastatique:  un essai randomisé de phase III AIO/EORTC avec programme étendu d’étude des biomarqueurs – Moehler M, et al</vt:lpstr>
      <vt:lpstr>O-010: cisplatine/5-fluorouracil +/- panitumumab chez les patients avec cancer de l’œsophage épidermoïde non résécable, avancé ou métastatique:  un essai randomisé de phase III AIO/EORTC avec programme étendu d’étude des biomarqueurs – Moehler M, et al</vt:lpstr>
      <vt:lpstr>O-010: cisplatine/5-fluorouracil +/- panitumumab chez les patients avec cancer de l’œsophage épidermoïde non résécable, avancé ou métastatique:  un essai randomisé de phase III AIO/EORTC avec programme étendu d’étude des biomarqueurs – Moehler M, et al</vt:lpstr>
      <vt:lpstr>O-010: cisplatine/5-fluorouracil +/- panitumumab chez les patients avec cancer de l’œsophage épidermoïde non résécable, avancé ou métastatique:  un essai randomisé de phase III AIO/EORTC avec programme étendu d’étude des biomarqueurs – Moehler M, et al</vt:lpstr>
      <vt:lpstr>Cancers du pancréas, de l’intestin grêle et du tractus hépatobiliaire</vt:lpstr>
      <vt:lpstr>Cancer du pancréas</vt:lpstr>
      <vt:lpstr>O-002: Variations géographiques dans le traitement systémique en vraie vie des patients avec cancer du pancréas métastatique en Europe  – Taieb J, et al</vt:lpstr>
      <vt:lpstr>O-002: Variations géographiques dans le traitement systémique en vraie vie des patients avec cancer du pancréas métastatique en Europe  – Taieb J, et al</vt:lpstr>
      <vt:lpstr>O-002: Variations géographiques dans le traitement systémique en vraie vie des patients avec cancer du pancréas métastatique en Europe  – Taieb J, et al</vt:lpstr>
      <vt:lpstr>O-002: Variations géographiques dans le traitement systémique en vraie vie des patients avec cancer du pancréas métastatique en Europe  – Taieb J, et al</vt:lpstr>
      <vt:lpstr>Carcinome Hépatocellulaire</vt:lpstr>
      <vt:lpstr>LBA-001: Ramucirumab en traitement de 2e ligne chez les patients avec carcinome hépatocellulaire (CHC) avancé et alpha-fetoprotéine (AFP) élevée après une 1e ligne de sorafénib: données poolées d’efficacité et tolérance de deux études randomisées de phase 3 (REACH-2 et REACH) – Zhu A, et al</vt:lpstr>
      <vt:lpstr>LBA-001: Ramucirumab en traitement de 2e ligne chez les patients avec carcinome hépatocellulaire (CHC) avancé et alpha-fetoprotéine (AFP) élevée après une 1e ligne de sorafénib: données poolées d’efficacité et tolérance de deux études randomisées de phase 3 (REACH-2 et REACH) – Zhu A, et al</vt:lpstr>
      <vt:lpstr>LBA-001: Ramucirumab en traitement de 2e ligne chez les patients avec carcinome hépatocellulaire (CHC) avancé et alpha-fetoprotéine (AFP) élevée après une 1e ligne de sorafénib: données poolées d’efficacité et tolérance de deux études randomisées de phase 3 (REACH-2 et REACH) – Zhu A, et al</vt:lpstr>
      <vt:lpstr>LBA-001: Ramucirumab en traitement de 2e ligne chez les patients avec carcinome hépatocellulaire (CHC) avancé et alpha-fetoprotéine (AFP) élevée après une 1e ligne de sorafénib: données poolées d’efficacité et tolérance de deux études randomisées de phase 3 (REACH-2 et REACH) – Zhu A, et al</vt:lpstr>
      <vt:lpstr>O-011: Evaluation de la réponse tumorale, de la réponse AFP et du délai jusqu’à progression dans l’étude de phase 3 CELESTIAL évaluant cabozantinib versus placebo dans le carcinome hépatocellulaire (CHC) avancé – Merle P, et al</vt:lpstr>
      <vt:lpstr>O-011: Evaluation de la réponse tumorale, de la réponse AFP et du délai jusqu’à progression dans l’étude de phase 3 CELESTIAL évaluant cabozantinib versus placebo dans le carcinome hépatocellulaire (CHC) avancé – Merle P, et al</vt:lpstr>
      <vt:lpstr>O-011: Evaluation de la réponse tumorale, de la réponse AFP et du délai jusqu’à progression dans l’étude de phase 3 CELESTIAL évaluant cabozantinib versus placebo dans le carcinome hépatocellulaire (CHC) avancé – Merle P, et al</vt:lpstr>
      <vt:lpstr>O-011: Evaluation de la réponse tumorale, de la réponse AFP et du délai jusqu’à progression dans l’étude de phase 3 CELESTIAL évaluant cabozantinib versus placebo dans le carcinome hépatocellulaire (CHC) avancé – Merle P, et al</vt:lpstr>
      <vt:lpstr>Cancers du colon, du rectum et de l’anus</vt:lpstr>
      <vt:lpstr>LBA-004: Résultats d’efficacité et tolérance de IMblaze370, une étude randomisée de phase III comparant atézolizumab plus cobimetinib et atézolizumab en monothérapie vs. regorafenib dans le cancer colorectal métastatique réfractaire à la chimiothérapie – Bendell J, et al</vt:lpstr>
      <vt:lpstr>LBA-004: Résultats d’efficacité et tolérance de IMblaze370, une étude randomisée de phase III comparant atézolizumab plus cobimetinib et atézolizumab en monothérapie vs. regorafenib dans le cancer colorectal métastatique réfractaire à la chimiothérapie – Bendell J, et al</vt:lpstr>
      <vt:lpstr>LBA-004: Résultats d’efficacité et tolérance de IMblaze370, une étude randomisée de phase III comparant atézolizumab plus cobimetinib et atézolizumab en monothérapie vs. regorafenib dans le cancer colorectal métastatique réfractaire à la chimiothérapie – Bendell J, et al</vt:lpstr>
      <vt:lpstr>LBA-004: Résultats d’efficacité et tolérance de IMblaze370, une étude randomisée de phase III comparant atézolizumab plus cobimetinib et atézolizumab en monothérapie vs. regorafenib dans le cancer colorectal métastatique réfractaire à la chimiothérapie – Bendell J, et al</vt:lpstr>
      <vt:lpstr>LBA-004: Résultats d’efficacité et tolérance de IMblaze370, une étude randomisée de phase III comparant atézolizumab plus cobimetinib et atézolizumab en monothérapie vs. regorafenib dans le cancer colorectal métastatique réfractaire à la chimiothérapie – Bendell J, et al</vt:lpstr>
      <vt:lpstr>O-012: Tolérance et efficacité du regorafenib chez les patients avec cancer colorectal métastatique (CCRm) en routine: analyse finale de l’étude prospective observationnelle CORRELATE – Ducreux M, et al</vt:lpstr>
      <vt:lpstr>O-012: Tolérance et efficacité du regorafenib chez les patients avec cancer colorectal métastatique (CCRm) en routine: analyse finale de l’étude prospective observationnelle CORRELATE – Ducreux M, et al</vt:lpstr>
      <vt:lpstr>O-012: Tolérance et efficacité du regorafenib chez les patients avec cancer colorectal métastatique (CCRm) en routine: analyse finale de l’étude prospective observationnelle CORRELATE – Ducreux M, et al</vt:lpstr>
      <vt:lpstr>O-012: Tolérance et efficacité du regorafenib chez les patients avec cancer colorectal métastatique (CCRm) en routine: analyse finale de l’étude prospective observationnelle CORRELATE – Ducreux M, et al</vt:lpstr>
      <vt:lpstr>O-013: Tolérance et efficacité du trifluridine/tipiracil dans le cancer colorectal métastatique (CCRm) prétraité: résultats préliminaires de l’étude internationale ouverte de phase IIIb PRECONNECT – Falcone A, et al</vt:lpstr>
      <vt:lpstr>O-013: Tolérance et efficacité du trifluridine/tipiracil dans le cancer colorectal métastatique (CCRm) prétraité: résultats préliminaires de l’étude internationale ouverte de phase IIIb PRECONNECT – Falcone A, et al</vt:lpstr>
      <vt:lpstr>O-013: Tolérance et efficacité du trifluridine/tipiracil dans le cancer colorectal métastatique (CCRm) prétraité: résultats préliminaires de l’étude internationale ouverte de phase IIIb PRECONNECT – Falcone A, et al</vt:lpstr>
      <vt:lpstr>O-013: Tolérance et efficacité du trifluridine/tipiracil dans le cancer colorectal métastatique (CCRm) prétraité: résultats préliminaires de l’étude internationale ouverte de phase IIIb PRECONNECT – Falcone A, et al</vt:lpstr>
      <vt:lpstr>O-014: Etude d’optimisation de dose du regorafenib (ReDOS): essai randomisé de phase II évaluant une stratégie d’escalade de dose et stéroïdes topiques en préemptif pour le regorafenib dans le cancer colorectal métastatique (CCRm) réfractaire – une étude du réseau ACCRU – Bekaii-Saab T, et al</vt:lpstr>
      <vt:lpstr>O-014: Etude d’optimisation de dose du regorafenib (ReDOS): essai randomisé de phase II évaluant une stratégie d’escalade de dose et stéroïdes topiques en préemptif pour le regorafenib dans le cancer colorectal métastatique (CCRm) réfractaire – une étude du réseau ACCRU – Bekaii-Saab T, et al</vt:lpstr>
      <vt:lpstr>O-014: Etude d’optimisation de dose du regorafenib (ReDOS): essai randomisé de phase II évaluant une stratégie d’escalade de dose et stéroïdes topiques en préemptif pour le regorafenib dans le cancer colorectal métastatique (CCRm) réfractaire – une étude du réseau ACCRU – Bekaii-Saab T, et al</vt:lpstr>
      <vt:lpstr>O-014: Etude d’optimisation de dose du regorafenib (ReDOS): essai randomisé de phase II évaluant une stratégie d’escalade de dose et stéroïdes topiques en préemptif pour le regorafenib dans le cancer colorectal métastatique (CCRm) réfractaire – une étude du réseau ACCRU – Bekaii-Saab T, et al</vt:lpstr>
      <vt:lpstr>O-016: Traitement de 1e ligne par FOLFOX plus panitumumab suivi de  5-FU/LV plus panitumumab ou panitumumab monothérapie en maintenance chez les patients avec cancer colorectal métastatique RAS sauvage: l’étude VALENTINO – Pietrantonio F, et al</vt:lpstr>
      <vt:lpstr>O-016: Traitement de 1e ligne par FOLFOX plus panitumumab suivi de  5-FU/LV plus panitumumab ou panitumumab monothérapie en maintenance chez les patients avec cancer colorectal métastatique RAS sauvage: l’étude VALENTINO – Pietrantonio F, et al</vt:lpstr>
      <vt:lpstr>O-016: Traitement de 1e ligne par FOLFOX plus panitumumab suivi de  5-FU/LV plus panitumumab ou panitumumab monothérapie en maintenance chez les patients avec cancer colorectal métastatique RAS sauvage: l’étude VALENTINO – Pietrantonio F, et al</vt:lpstr>
      <vt:lpstr>O-016: Traitement de 1e ligne par FOLFOX plus panitumumab suivi de  5-FU/LV plus panitumumab ou panitumumab monothérapie en maintenance chez les patients avec cancer colorectal métastatique RAS sauvage: l’étude VALENTINO – Pietrantonio F, et al</vt:lpstr>
      <vt:lpstr>O-017: FOLFOXIRI plus bevacizumab (bev) suivi de maintenance par bev seul ou bev plus CT métronomique dans le CCRm: résultats définitifs de l’étude de phase II randomisée MOMA du GONO – Marmorino F, et al</vt:lpstr>
      <vt:lpstr>O-017: FOLFOXIRI plus bevacizumab (bev) suivi de maintenance par bev seul ou bev plus CT métronomique dans le CCRm: résultats définitifs de l’étude de phase II randomisée MOMA du GONO – Marmorino F, et al</vt:lpstr>
      <vt:lpstr>O-017: FOLFOXIRI plus bevacizumab (bev) suivi de maintenance par bev seul ou bev plus CT métronomique dans le CCRm: résultats définitifs de l’étude de phase II randomisée MOMA du GONO – Marmorino F, et al</vt:lpstr>
      <vt:lpstr>O-017: FOLFOXIRI plus bevacizumab (bev) suivi de maintenance par bev seul ou bev plus CT métronomique dans le CCRm: résultats définitifs de l’étude de phase II randomisée MOMA du GONO – Marmorino F, et al</vt:lpstr>
      <vt:lpstr>O-020: Activité du larotrectinib chez les patients avec tumeurs malignes gastrointestinales et fusion TRK – Nathenson M, et al</vt:lpstr>
      <vt:lpstr>O-020: Activité du larotrectinib chez les patients avec tumeurs malignes gastrointestinales et fusion TRK – Nathenson M, et al</vt:lpstr>
      <vt:lpstr>O-020: Activité du larotrectinib chez les patients avec tumeurs malignes gastrointestinales et fusion TRK – Nathenson M, et al</vt:lpstr>
      <vt:lpstr>O-021: Tolérance et activité antitumorale du pembrolizumab chez les patients avec cancer colorectal et instabilité microsatellitaire élevée (MSI-H): KEYNOTE-164 – Le D, et al</vt:lpstr>
      <vt:lpstr>O-021: Tolérance et activité antitumorale du pembrolizumab chez les patients avec cancer colorectal et instabilité microsatellitaire élevée (MSI-H): KEYNOTE-164 – Le D, et al</vt:lpstr>
      <vt:lpstr>O-021: Tolérance et activité antitumorale du pembrolizumab chez les patients avec cancer colorectal et instabilité microsatellitaire élevée (MSI-H): KEYNOTE-164 – Le D, et al</vt:lpstr>
      <vt:lpstr>O-021: Tolérance et activité antitumorale du pembrolizumab chez les patients avec cancer colorectal et instabilité microsatellitaire élevée (MSI-H): KEYNOTE-164 – Le D, et al</vt:lpstr>
      <vt:lpstr>O-022: Etude de phase II évaluant trifluridine/tipiracil+bevacizumab et capécitabine+bevacizumab en 1e ligne du cancer colorectal métastatique non résécable chez des patients non éligibles à un traitement intensif (TASCO1): résultats de l’analyse principale – Van Cutsem E, et al</vt:lpstr>
      <vt:lpstr>O-022: Etude de phase II évaluant trifluridine/tipiracil+bevacizumab et capécitabine+bevacizumab en 1e ligne du cancer colorectal métastatique non résécable chez des patients non éligibles à un traitement intensif (TASCO1): résultats de l’analyse principale – Van Cutsem E, et al</vt:lpstr>
      <vt:lpstr>O-022: Etude de phase II évaluant trifluridine/tipiracil+bevacizumab et capécitabine+bevacizumab en 1e ligne du cancer colorectal métastatique non résécable chez des patients non éligibles à un traitement intensif (TASCO1): résultats de l’analyse principale – Van Cutsem E, et al</vt:lpstr>
      <vt:lpstr>O-022: Etude de phase II évaluant trifluridine/tipiracil+bevacizumab et capécitabine+bevacizumab en 1e ligne du cancer colorectal métastatique non résécable chez des patients non éligibles à un traitement intensif (TASCO1): résultats de l’analyse principale – Van Cutsem E, et al</vt:lpstr>
      <vt:lpstr>O-024: mFOLFOXIRI + panitumumab versus FOLFOXIRI en traitement de 1e ligne de patients avec cancer colorectal métastatique (CCRm) RAS sauvage: étude randomisée de phase II VOLFI de l’AIO (AIO-KRK0109)  – Geissler M, et al</vt:lpstr>
      <vt:lpstr>O-024: mFOLFOXIRI + panitumumab versus FOLFOXIRI en traitement de 1e ligne de patients avec cancer colorectal métastatique (CCRm) RAS sauvage: étude randomisée de phase II VOLFI de l’AIO (AIO-KRK0109)  – Geissler M, et al</vt:lpstr>
      <vt:lpstr>O-024: mFOLFOXIRI + panitumumab versus FOLFOXIRI en traitement de 1e ligne de patients avec cancer colorectal métastatique (CCRm) RAS sauvage: étude randomisée de phase II VOLFI de l’AIO (AIO-KRK0109)  – Geissler M, et al</vt:lpstr>
      <vt:lpstr>O-024: mFOLFOXIRI + panitumumab versus FOLFOXIRI en traitement de 1e ligne de patients avec cancer colorectal métastatique (CCRm) RAS sauvage: étude randomisée de phase II VOLFI de l’AIO (AIO-KRK0109)  – Geissler M, et al</vt:lpstr>
      <vt:lpstr>O-027: étude précoce de tolérance BEACON CCR: évaluation de l’association de l’inhibiteur de BRAF encorafenib + inhibiteur de MEK binimetinib + inhibiteur de EGFR cetuximab dans le CCRm BRAFV600E  – Van Cutsem E, et al</vt:lpstr>
      <vt:lpstr>O-027: étude précoce de tolérance BEACON CCR: évaluation de l’association de l’inhibiteur de BRAF encorafenib + inhibiteur de MEK binimetinib + inhibiteur de EGFR cetuximab dans le CCRm BRAFV600E  – Van Cutsem E, et al</vt:lpstr>
      <vt:lpstr>O-027: étude précoce de tolérance BEACON CCR: évaluation de l’association de l’inhibiteur de BRAF encorafenib + inhibiteur de MEK binimetinib + inhibiteur de EGFR cetuximab dans le CCRm BRAFV600E  – Van Cutsem E, et al</vt:lpstr>
      <vt:lpstr>O-027: étude précoce de tolérance BEACON CCR: évaluation de l’association de l’inhibiteur de BRAF encorafenib + inhibiteur de MEK binimetinib + inhibiteur de EGFR cetuximab dans le CCRm BRAFV600E – Van Cutsem E, et al</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Wheatcroft, Clare, Springer</cp:lastModifiedBy>
  <cp:revision>852</cp:revision>
  <cp:lastPrinted>2018-07-08T13:41:05Z</cp:lastPrinted>
  <dcterms:created xsi:type="dcterms:W3CDTF">2011-02-23T10:20:57Z</dcterms:created>
  <dcterms:modified xsi:type="dcterms:W3CDTF">2018-07-12T07:49:50Z</dcterms:modified>
</cp:coreProperties>
</file>