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7"/>
  </p:notesMasterIdLst>
  <p:handoutMasterIdLst>
    <p:handoutMasterId r:id="rId78"/>
  </p:handoutMasterIdLst>
  <p:sldIdLst>
    <p:sldId id="534" r:id="rId3"/>
    <p:sldId id="269" r:id="rId4"/>
    <p:sldId id="433" r:id="rId5"/>
    <p:sldId id="400" r:id="rId6"/>
    <p:sldId id="401" r:id="rId7"/>
    <p:sldId id="502" r:id="rId8"/>
    <p:sldId id="543" r:id="rId9"/>
    <p:sldId id="544" r:id="rId10"/>
    <p:sldId id="545" r:id="rId11"/>
    <p:sldId id="546" r:id="rId12"/>
    <p:sldId id="551" r:id="rId13"/>
    <p:sldId id="552" r:id="rId14"/>
    <p:sldId id="553" r:id="rId15"/>
    <p:sldId id="554" r:id="rId16"/>
    <p:sldId id="403" r:id="rId17"/>
    <p:sldId id="515" r:id="rId18"/>
    <p:sldId id="535" r:id="rId19"/>
    <p:sldId id="536" r:id="rId20"/>
    <p:sldId id="537" r:id="rId21"/>
    <p:sldId id="538" r:id="rId22"/>
    <p:sldId id="516" r:id="rId23"/>
    <p:sldId id="564" r:id="rId24"/>
    <p:sldId id="565" r:id="rId25"/>
    <p:sldId id="566" r:id="rId26"/>
    <p:sldId id="567" r:id="rId27"/>
    <p:sldId id="555" r:id="rId28"/>
    <p:sldId id="556" r:id="rId29"/>
    <p:sldId id="557" r:id="rId30"/>
    <p:sldId id="558" r:id="rId31"/>
    <p:sldId id="412" r:id="rId32"/>
    <p:sldId id="522" r:id="rId33"/>
    <p:sldId id="523" r:id="rId34"/>
    <p:sldId id="524" r:id="rId35"/>
    <p:sldId id="525" r:id="rId36"/>
    <p:sldId id="526" r:id="rId37"/>
    <p:sldId id="462" r:id="rId38"/>
    <p:sldId id="464" r:id="rId39"/>
    <p:sldId id="463"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531" r:id="rId58"/>
    <p:sldId id="532" r:id="rId59"/>
    <p:sldId id="533" r:id="rId60"/>
    <p:sldId id="527" r:id="rId61"/>
    <p:sldId id="528" r:id="rId62"/>
    <p:sldId id="529" r:id="rId63"/>
    <p:sldId id="530" r:id="rId64"/>
    <p:sldId id="518" r:id="rId65"/>
    <p:sldId id="519" r:id="rId66"/>
    <p:sldId id="520" r:id="rId67"/>
    <p:sldId id="521" r:id="rId68"/>
    <p:sldId id="568" r:id="rId69"/>
    <p:sldId id="569" r:id="rId70"/>
    <p:sldId id="570" r:id="rId71"/>
    <p:sldId id="571" r:id="rId72"/>
    <p:sldId id="572" r:id="rId73"/>
    <p:sldId id="573" r:id="rId74"/>
    <p:sldId id="574" r:id="rId75"/>
    <p:sldId id="575"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21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Ackroyd, Jonathon, Springer Healthcare UK" initials="AJSHU" lastIdx="18" clrIdx="3"/>
  <p:cmAuthor id="4" name="miwanana" initials="m" lastIdx="12" clrIdx="4">
    <p:extLst>
      <p:ext uri="{19B8F6BF-5375-455C-9EA6-DF929625EA0E}">
        <p15:presenceInfo xmlns:p15="http://schemas.microsoft.com/office/powerpoint/2012/main" userId="miwanana" providerId="None"/>
      </p:ext>
    </p:extLst>
  </p:cmAuthor>
  <p:cmAuthor id="5" name="Veronica Alvarez" initials="VA"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0000"/>
    <a:srgbClr val="2894FF"/>
    <a:srgbClr val="4D4D4D"/>
    <a:srgbClr val="043882"/>
    <a:srgbClr val="DDDDDD"/>
    <a:srgbClr val="C0C0C0"/>
    <a:srgbClr val="B60D27"/>
    <a:srgbClr val="DAE1EC"/>
    <a:srgbClr val="E23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33" d="100"/>
          <a:sy n="133" d="100"/>
        </p:scale>
        <p:origin x="1260" y="120"/>
      </p:cViewPr>
      <p:guideLst>
        <p:guide orient="horz" pos="4148"/>
        <p:guide orient="horz" pos="105"/>
        <p:guide orient="horz" pos="2160"/>
        <p:guide pos="2880"/>
        <p:guide pos="233"/>
        <p:guide pos="5527"/>
        <p:guide orient="horz" pos="731"/>
        <p:guide orient="horz" pos="2165"/>
      </p:guideLst>
    </p:cSldViewPr>
  </p:slideViewPr>
  <p:notesTextViewPr>
    <p:cViewPr>
      <p:scale>
        <a:sx n="100" d="100"/>
        <a:sy n="100" d="100"/>
      </p:scale>
      <p:origin x="0" y="0"/>
    </p:cViewPr>
  </p:notesTextViewPr>
  <p:sorterViewPr>
    <p:cViewPr>
      <p:scale>
        <a:sx n="200" d="100"/>
        <a:sy n="200" d="100"/>
      </p:scale>
      <p:origin x="0" y="-88488"/>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3160234689719E-2"/>
          <c:y val="4.0062498301267645E-2"/>
          <c:w val="0.69417208433151245"/>
          <c:h val="0.86434376239776611"/>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47.2</c:v>
                </c:pt>
                <c:pt idx="1">
                  <c:v>33.6</c:v>
                </c:pt>
                <c:pt idx="2">
                  <c:v>27.2</c:v>
                </c:pt>
                <c:pt idx="3">
                  <c:v>29.8</c:v>
                </c:pt>
                <c:pt idx="4">
                  <c:v>40.1</c:v>
                </c:pt>
              </c:numCache>
            </c:numRef>
          </c:val>
          <c:extLst>
            <c:ext xmlns:c16="http://schemas.microsoft.com/office/drawing/2014/chart" uri="{C3380CC4-5D6E-409C-BE32-E72D297353CC}">
              <c16:uniqueId val="{00000000-DCC6-4A04-88E7-47D605D12352}"/>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10.8</c:v>
                </c:pt>
                <c:pt idx="1">
                  <c:v>31</c:v>
                </c:pt>
                <c:pt idx="2">
                  <c:v>34.4</c:v>
                </c:pt>
                <c:pt idx="3">
                  <c:v>32.700000000000003</c:v>
                </c:pt>
                <c:pt idx="4">
                  <c:v>17.899999999999999</c:v>
                </c:pt>
              </c:numCache>
            </c:numRef>
          </c:val>
          <c:extLst>
            <c:ext xmlns:c16="http://schemas.microsoft.com/office/drawing/2014/chart" uri="{C3380CC4-5D6E-409C-BE32-E72D297353CC}">
              <c16:uniqueId val="{00000001-DCC6-4A04-88E7-47D605D12352}"/>
            </c:ext>
          </c:extLst>
        </c:ser>
        <c:ser>
          <c:idx val="2"/>
          <c:order val="2"/>
          <c:tx>
            <c:strRef>
              <c:f>Sheet1!$D$1</c:f>
              <c:strCache>
                <c:ptCount val="1"/>
                <c:pt idx="0">
                  <c:v>Gemcitabine monotherapy</c:v>
                </c:pt>
              </c:strCache>
            </c:strRef>
          </c:tx>
          <c:spPr>
            <a:solidFill>
              <a:srgbClr val="B60D27"/>
            </a:solidFill>
          </c:spPr>
          <c:invertIfNegative val="0"/>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28.3</c:v>
                </c:pt>
                <c:pt idx="1">
                  <c:v>15.9</c:v>
                </c:pt>
                <c:pt idx="2">
                  <c:v>19.8</c:v>
                </c:pt>
                <c:pt idx="3">
                  <c:v>17.899999999999999</c:v>
                </c:pt>
                <c:pt idx="4">
                  <c:v>23.4</c:v>
                </c:pt>
              </c:numCache>
            </c:numRef>
          </c:val>
          <c:extLst>
            <c:ext xmlns:c16="http://schemas.microsoft.com/office/drawing/2014/chart" uri="{C3380CC4-5D6E-409C-BE32-E72D297353CC}">
              <c16:uniqueId val="{00000002-DCC6-4A04-88E7-47D605D12352}"/>
            </c:ext>
          </c:extLst>
        </c:ser>
        <c:ser>
          <c:idx val="3"/>
          <c:order val="3"/>
          <c:tx>
            <c:strRef>
              <c:f>Sheet1!$E$1</c:f>
              <c:strCache>
                <c:ptCount val="1"/>
                <c:pt idx="0">
                  <c:v>Other gemcitabine-based therapies</c:v>
                </c:pt>
              </c:strCache>
            </c:strRef>
          </c:tx>
          <c:spPr>
            <a:solidFill>
              <a:srgbClr val="FFC000"/>
            </a:solidFill>
          </c:spPr>
          <c:invertIfNegative val="0"/>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7.1</c:v>
                </c:pt>
                <c:pt idx="1">
                  <c:v>10.6</c:v>
                </c:pt>
                <c:pt idx="2">
                  <c:v>5.6</c:v>
                </c:pt>
                <c:pt idx="3">
                  <c:v>8.9</c:v>
                </c:pt>
                <c:pt idx="4">
                  <c:v>12.8</c:v>
                </c:pt>
              </c:numCache>
            </c:numRef>
          </c:val>
          <c:extLst>
            <c:ext xmlns:c16="http://schemas.microsoft.com/office/drawing/2014/chart" uri="{C3380CC4-5D6E-409C-BE32-E72D297353CC}">
              <c16:uniqueId val="{00000003-DCC6-4A04-88E7-47D605D12352}"/>
            </c:ext>
          </c:extLst>
        </c:ser>
        <c:ser>
          <c:idx val="4"/>
          <c:order val="4"/>
          <c:tx>
            <c:strRef>
              <c:f>Sheet1!$F$1</c:f>
              <c:strCache>
                <c:ptCount val="1"/>
                <c:pt idx="0">
                  <c:v>5FU + oxaliplatin</c:v>
                </c:pt>
              </c:strCache>
            </c:strRef>
          </c:tx>
          <c:spPr>
            <a:solidFill>
              <a:srgbClr val="E75C00"/>
            </a:solidFill>
          </c:spPr>
          <c:invertIfNegative val="0"/>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4.4000000000000004</c:v>
                </c:pt>
                <c:pt idx="1">
                  <c:v>6.8</c:v>
                </c:pt>
                <c:pt idx="2">
                  <c:v>5</c:v>
                </c:pt>
                <c:pt idx="3">
                  <c:v>6.6</c:v>
                </c:pt>
                <c:pt idx="4">
                  <c:v>3.2</c:v>
                </c:pt>
              </c:numCache>
            </c:numRef>
          </c:val>
          <c:extLst>
            <c:ext xmlns:c16="http://schemas.microsoft.com/office/drawing/2014/chart" uri="{C3380CC4-5D6E-409C-BE32-E72D297353CC}">
              <c16:uniqueId val="{00000004-DCC6-4A04-88E7-47D605D12352}"/>
            </c:ext>
          </c:extLst>
        </c:ser>
        <c:ser>
          <c:idx val="5"/>
          <c:order val="5"/>
          <c:tx>
            <c:strRef>
              <c:f>Sheet1!$G$1</c:f>
              <c:strCache>
                <c:ptCount val="1"/>
                <c:pt idx="0">
                  <c:v>5FU + irinotecan</c:v>
                </c:pt>
              </c:strCache>
            </c:strRef>
          </c:tx>
          <c:invertIfNegative val="0"/>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1.4</c:v>
                </c:pt>
                <c:pt idx="1">
                  <c:v>0.8</c:v>
                </c:pt>
                <c:pt idx="2">
                  <c:v>0.4</c:v>
                </c:pt>
                <c:pt idx="3">
                  <c:v>1</c:v>
                </c:pt>
                <c:pt idx="4">
                  <c:v>0.2</c:v>
                </c:pt>
              </c:numCache>
            </c:numRef>
          </c:val>
          <c:extLst>
            <c:ext xmlns:c16="http://schemas.microsoft.com/office/drawing/2014/chart" uri="{C3380CC4-5D6E-409C-BE32-E72D297353CC}">
              <c16:uniqueId val="{00000005-DCC6-4A04-88E7-47D605D12352}"/>
            </c:ext>
          </c:extLst>
        </c:ser>
        <c:ser>
          <c:idx val="6"/>
          <c:order val="6"/>
          <c:tx>
            <c:strRef>
              <c:f>Sheet1!$H$1</c:f>
              <c:strCache>
                <c:ptCount val="1"/>
                <c:pt idx="0">
                  <c:v>5FU monotherapy</c:v>
                </c:pt>
              </c:strCache>
            </c:strRef>
          </c:tx>
          <c:spPr>
            <a:solidFill>
              <a:srgbClr val="4D4D4D"/>
            </a:solidFill>
          </c:spPr>
          <c:invertIfNegative val="0"/>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1.8</c:v>
                </c:pt>
                <c:pt idx="1">
                  <c:v>1.8</c:v>
                </c:pt>
                <c:pt idx="2">
                  <c:v>2.4</c:v>
                </c:pt>
                <c:pt idx="3">
                  <c:v>3.4</c:v>
                </c:pt>
                <c:pt idx="4">
                  <c:v>2</c:v>
                </c:pt>
              </c:numCache>
            </c:numRef>
          </c:val>
          <c:extLst>
            <c:ext xmlns:c16="http://schemas.microsoft.com/office/drawing/2014/chart" uri="{C3380CC4-5D6E-409C-BE32-E72D297353CC}">
              <c16:uniqueId val="{00000006-DCC6-4A04-88E7-47D605D12352}"/>
            </c:ext>
          </c:extLst>
        </c:ser>
        <c:ser>
          <c:idx val="7"/>
          <c:order val="7"/>
          <c:tx>
            <c:strRef>
              <c:f>Sheet1!$I$1</c:f>
              <c:strCache>
                <c:ptCount val="1"/>
                <c:pt idx="0">
                  <c:v>Other</c:v>
                </c:pt>
              </c:strCache>
            </c:strRef>
          </c:tx>
          <c:spPr>
            <a:solidFill>
              <a:srgbClr val="969696"/>
            </a:solidFill>
          </c:spPr>
          <c:invertIfNegative val="0"/>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0</c:v>
                </c:pt>
                <c:pt idx="1">
                  <c:v>0</c:v>
                </c:pt>
                <c:pt idx="2">
                  <c:v>3.2</c:v>
                </c:pt>
                <c:pt idx="3">
                  <c:v>2</c:v>
                </c:pt>
                <c:pt idx="4">
                  <c:v>0.8</c:v>
                </c:pt>
              </c:numCache>
            </c:numRef>
          </c:val>
          <c:extLst>
            <c:ext xmlns:c16="http://schemas.microsoft.com/office/drawing/2014/chart" uri="{C3380CC4-5D6E-409C-BE32-E72D297353CC}">
              <c16:uniqueId val="{00000007-DCC6-4A04-88E7-47D605D12352}"/>
            </c:ext>
          </c:extLst>
        </c:ser>
        <c:dLbls>
          <c:showLegendKey val="0"/>
          <c:showVal val="0"/>
          <c:showCatName val="0"/>
          <c:showSerName val="0"/>
          <c:showPercent val="0"/>
          <c:showBubbleSize val="0"/>
        </c:dLbls>
        <c:gapWidth val="150"/>
        <c:axId val="329347072"/>
        <c:axId val="329348608"/>
      </c:barChart>
      <c:catAx>
        <c:axId val="329347072"/>
        <c:scaling>
          <c:orientation val="minMax"/>
        </c:scaling>
        <c:delete val="0"/>
        <c:axPos val="b"/>
        <c:numFmt formatCode="General" sourceLinked="0"/>
        <c:majorTickMark val="out"/>
        <c:minorTickMark val="none"/>
        <c:tickLblPos val="nextTo"/>
        <c:txPr>
          <a:bodyPr/>
          <a:lstStyle/>
          <a:p>
            <a:pPr>
              <a:defRPr sz="1400" b="0" smtId="4294967295"/>
            </a:pPr>
            <a:endParaRPr lang="en-US"/>
          </a:p>
        </c:txPr>
        <c:crossAx val="329348608"/>
        <c:crosses val="autoZero"/>
        <c:auto val="0"/>
        <c:lblAlgn val="ctr"/>
        <c:lblOffset val="100"/>
        <c:noMultiLvlLbl val="0"/>
      </c:catAx>
      <c:valAx>
        <c:axId val="329348608"/>
        <c:scaling>
          <c:orientation val="minMax"/>
          <c:max val="60"/>
          <c:min val="0"/>
        </c:scaling>
        <c:delete val="0"/>
        <c:axPos val="l"/>
        <c:numFmt formatCode="General" sourceLinked="1"/>
        <c:majorTickMark val="out"/>
        <c:minorTickMark val="none"/>
        <c:tickLblPos val="nextTo"/>
        <c:txPr>
          <a:bodyPr/>
          <a:lstStyle/>
          <a:p>
            <a:pPr>
              <a:defRPr sz="1400" b="0" smtId="4294967295"/>
            </a:pPr>
            <a:endParaRPr lang="en-US"/>
          </a:p>
        </c:txPr>
        <c:crossAx val="329347072"/>
        <c:crosses val="autoZero"/>
        <c:crossBetween val="between"/>
        <c:majorUnit val="10"/>
      </c:valAx>
    </c:plotArea>
    <c:legend>
      <c:legendPos val="r"/>
      <c:legendEntry>
        <c:idx val="0"/>
        <c:txPr>
          <a:bodyPr/>
          <a:lstStyle/>
          <a:p>
            <a:pPr>
              <a:defRPr sz="1200" smtId="4294967295">
                <a:latin typeface="+mn-lt"/>
              </a:defRPr>
            </a:pPr>
            <a:endParaRPr lang="en-US"/>
          </a:p>
        </c:txPr>
      </c:legendEntry>
      <c:layout>
        <c:manualLayout>
          <c:xMode val="edge"/>
          <c:yMode val="edge"/>
          <c:x val="0.23257802426815025"/>
          <c:y val="7.6138779520988464E-2"/>
          <c:w val="0.4785225689411165"/>
          <c:h val="0.19147244095802315"/>
        </c:manualLayout>
      </c:layout>
      <c:overlay val="0"/>
      <c:txPr>
        <a:bodyPr/>
        <a:lstStyle/>
        <a:p>
          <a:pPr>
            <a:defRPr sz="1200" smtId="4294967295"/>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3160234689719E-2"/>
          <c:y val="4.0062498301267645E-2"/>
          <c:w val="0.69417208433151245"/>
          <c:h val="0.86434376239776611"/>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2.2000000000000002</c:v>
                </c:pt>
                <c:pt idx="1">
                  <c:v>2.7</c:v>
                </c:pt>
                <c:pt idx="2">
                  <c:v>3.3</c:v>
                </c:pt>
                <c:pt idx="3">
                  <c:v>4</c:v>
                </c:pt>
                <c:pt idx="4">
                  <c:v>7.1</c:v>
                </c:pt>
              </c:numCache>
            </c:numRef>
          </c:val>
          <c:extLst>
            <c:ext xmlns:c16="http://schemas.microsoft.com/office/drawing/2014/chart" uri="{C3380CC4-5D6E-409C-BE32-E72D297353CC}">
              <c16:uniqueId val="{00000000-C494-49CA-B039-A4F94750BBE0}"/>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12.8</c:v>
                </c:pt>
                <c:pt idx="1">
                  <c:v>34.800000000000004</c:v>
                </c:pt>
                <c:pt idx="2">
                  <c:v>11.1</c:v>
                </c:pt>
                <c:pt idx="3">
                  <c:v>22.4</c:v>
                </c:pt>
                <c:pt idx="4">
                  <c:v>4.5</c:v>
                </c:pt>
              </c:numCache>
            </c:numRef>
          </c:val>
          <c:extLst>
            <c:ext xmlns:c16="http://schemas.microsoft.com/office/drawing/2014/chart" uri="{C3380CC4-5D6E-409C-BE32-E72D297353CC}">
              <c16:uniqueId val="{00000001-C494-49CA-B039-A4F94750BBE0}"/>
            </c:ext>
          </c:extLst>
        </c:ser>
        <c:ser>
          <c:idx val="2"/>
          <c:order val="2"/>
          <c:tx>
            <c:strRef>
              <c:f>Sheet1!$D$1</c:f>
              <c:strCache>
                <c:ptCount val="1"/>
                <c:pt idx="0">
                  <c:v>Gemcitabine monotherapy</c:v>
                </c:pt>
              </c:strCache>
            </c:strRef>
          </c:tx>
          <c:spPr>
            <a:solidFill>
              <a:srgbClr val="B60D27"/>
            </a:solidFill>
          </c:spPr>
          <c:invertIfNegative val="0"/>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50</c:v>
                </c:pt>
                <c:pt idx="1">
                  <c:v>16.3</c:v>
                </c:pt>
                <c:pt idx="2">
                  <c:v>22.6</c:v>
                </c:pt>
                <c:pt idx="3">
                  <c:v>12.5</c:v>
                </c:pt>
                <c:pt idx="4">
                  <c:v>34.1</c:v>
                </c:pt>
              </c:numCache>
            </c:numRef>
          </c:val>
          <c:extLst>
            <c:ext xmlns:c16="http://schemas.microsoft.com/office/drawing/2014/chart" uri="{C3380CC4-5D6E-409C-BE32-E72D297353CC}">
              <c16:uniqueId val="{00000002-C494-49CA-B039-A4F94750BBE0}"/>
            </c:ext>
          </c:extLst>
        </c:ser>
        <c:ser>
          <c:idx val="3"/>
          <c:order val="3"/>
          <c:tx>
            <c:strRef>
              <c:f>Sheet1!$E$1</c:f>
              <c:strCache>
                <c:ptCount val="1"/>
                <c:pt idx="0">
                  <c:v>Other gemcitabine-based therapies</c:v>
                </c:pt>
              </c:strCache>
            </c:strRef>
          </c:tx>
          <c:spPr>
            <a:solidFill>
              <a:srgbClr val="FFC000"/>
            </a:solidFill>
          </c:spPr>
          <c:invertIfNegative val="0"/>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4.2</c:v>
                </c:pt>
                <c:pt idx="1">
                  <c:v>10.5</c:v>
                </c:pt>
                <c:pt idx="2">
                  <c:v>5</c:v>
                </c:pt>
                <c:pt idx="3">
                  <c:v>9.9</c:v>
                </c:pt>
                <c:pt idx="4">
                  <c:v>12.5</c:v>
                </c:pt>
              </c:numCache>
            </c:numRef>
          </c:val>
          <c:extLst>
            <c:ext xmlns:c16="http://schemas.microsoft.com/office/drawing/2014/chart" uri="{C3380CC4-5D6E-409C-BE32-E72D297353CC}">
              <c16:uniqueId val="{00000003-C494-49CA-B039-A4F94750BBE0}"/>
            </c:ext>
          </c:extLst>
        </c:ser>
        <c:ser>
          <c:idx val="4"/>
          <c:order val="4"/>
          <c:tx>
            <c:strRef>
              <c:f>Sheet1!$F$1</c:f>
              <c:strCache>
                <c:ptCount val="1"/>
                <c:pt idx="0">
                  <c:v>5FU + oxaliplatin</c:v>
                </c:pt>
              </c:strCache>
            </c:strRef>
          </c:tx>
          <c:spPr>
            <a:solidFill>
              <a:srgbClr val="E75C00"/>
            </a:solidFill>
          </c:spPr>
          <c:invertIfNegative val="0"/>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10.9</c:v>
                </c:pt>
                <c:pt idx="1">
                  <c:v>17.7</c:v>
                </c:pt>
                <c:pt idx="2">
                  <c:v>20.8</c:v>
                </c:pt>
                <c:pt idx="3">
                  <c:v>17.3</c:v>
                </c:pt>
                <c:pt idx="4">
                  <c:v>20.9</c:v>
                </c:pt>
              </c:numCache>
            </c:numRef>
          </c:val>
          <c:extLst>
            <c:ext xmlns:c16="http://schemas.microsoft.com/office/drawing/2014/chart" uri="{C3380CC4-5D6E-409C-BE32-E72D297353CC}">
              <c16:uniqueId val="{00000004-C494-49CA-B039-A4F94750BBE0}"/>
            </c:ext>
          </c:extLst>
        </c:ser>
        <c:ser>
          <c:idx val="5"/>
          <c:order val="5"/>
          <c:tx>
            <c:strRef>
              <c:f>Sheet1!$G$1</c:f>
              <c:strCache>
                <c:ptCount val="1"/>
                <c:pt idx="0">
                  <c:v>5FU + irinotecan</c:v>
                </c:pt>
              </c:strCache>
            </c:strRef>
          </c:tx>
          <c:invertIfNegative val="0"/>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9.2000000000000011</c:v>
                </c:pt>
                <c:pt idx="1">
                  <c:v>7.2</c:v>
                </c:pt>
                <c:pt idx="2">
                  <c:v>9.7000000000000011</c:v>
                </c:pt>
                <c:pt idx="3">
                  <c:v>6.6</c:v>
                </c:pt>
                <c:pt idx="4">
                  <c:v>1.3</c:v>
                </c:pt>
              </c:numCache>
            </c:numRef>
          </c:val>
          <c:extLst>
            <c:ext xmlns:c16="http://schemas.microsoft.com/office/drawing/2014/chart" uri="{C3380CC4-5D6E-409C-BE32-E72D297353CC}">
              <c16:uniqueId val="{00000005-C494-49CA-B039-A4F94750BBE0}"/>
            </c:ext>
          </c:extLst>
        </c:ser>
        <c:ser>
          <c:idx val="6"/>
          <c:order val="6"/>
          <c:tx>
            <c:strRef>
              <c:f>Sheet1!$H$1</c:f>
              <c:strCache>
                <c:ptCount val="1"/>
                <c:pt idx="0">
                  <c:v>5FU monotherapy</c:v>
                </c:pt>
              </c:strCache>
            </c:strRef>
          </c:tx>
          <c:spPr>
            <a:solidFill>
              <a:srgbClr val="4D4D4D"/>
            </a:solidFill>
          </c:spPr>
          <c:invertIfNegative val="0"/>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9.5</c:v>
                </c:pt>
                <c:pt idx="1">
                  <c:v>9</c:v>
                </c:pt>
                <c:pt idx="2">
                  <c:v>26.4</c:v>
                </c:pt>
                <c:pt idx="3">
                  <c:v>23.9</c:v>
                </c:pt>
                <c:pt idx="4">
                  <c:v>18.3</c:v>
                </c:pt>
              </c:numCache>
            </c:numRef>
          </c:val>
          <c:extLst>
            <c:ext xmlns:c16="http://schemas.microsoft.com/office/drawing/2014/chart" uri="{C3380CC4-5D6E-409C-BE32-E72D297353CC}">
              <c16:uniqueId val="{00000006-C494-49CA-B039-A4F94750BBE0}"/>
            </c:ext>
          </c:extLst>
        </c:ser>
        <c:ser>
          <c:idx val="7"/>
          <c:order val="7"/>
          <c:tx>
            <c:strRef>
              <c:f>Sheet1!$I$1</c:f>
              <c:strCache>
                <c:ptCount val="1"/>
                <c:pt idx="0">
                  <c:v>Other</c:v>
                </c:pt>
              </c:strCache>
            </c:strRef>
          </c:tx>
          <c:spPr>
            <a:solidFill>
              <a:srgbClr val="969696"/>
            </a:solidFill>
          </c:spPr>
          <c:invertIfNegative val="0"/>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1.1000000000000001</c:v>
                </c:pt>
                <c:pt idx="1">
                  <c:v>1.2</c:v>
                </c:pt>
                <c:pt idx="2">
                  <c:v>3.2</c:v>
                </c:pt>
                <c:pt idx="3">
                  <c:v>2.8</c:v>
                </c:pt>
                <c:pt idx="4">
                  <c:v>1.3</c:v>
                </c:pt>
              </c:numCache>
            </c:numRef>
          </c:val>
          <c:extLst>
            <c:ext xmlns:c16="http://schemas.microsoft.com/office/drawing/2014/chart" uri="{C3380CC4-5D6E-409C-BE32-E72D297353CC}">
              <c16:uniqueId val="{00000007-C494-49CA-B039-A4F94750BBE0}"/>
            </c:ext>
          </c:extLst>
        </c:ser>
        <c:dLbls>
          <c:showLegendKey val="0"/>
          <c:showVal val="0"/>
          <c:showCatName val="0"/>
          <c:showSerName val="0"/>
          <c:showPercent val="0"/>
          <c:showBubbleSize val="0"/>
        </c:dLbls>
        <c:gapWidth val="150"/>
        <c:axId val="329537792"/>
        <c:axId val="329539584"/>
      </c:barChart>
      <c:catAx>
        <c:axId val="329537792"/>
        <c:scaling>
          <c:orientation val="minMax"/>
        </c:scaling>
        <c:delete val="0"/>
        <c:axPos val="b"/>
        <c:numFmt formatCode="General" sourceLinked="0"/>
        <c:majorTickMark val="out"/>
        <c:minorTickMark val="none"/>
        <c:tickLblPos val="nextTo"/>
        <c:txPr>
          <a:bodyPr/>
          <a:lstStyle/>
          <a:p>
            <a:pPr>
              <a:defRPr sz="1400" b="0" smtId="4294967295"/>
            </a:pPr>
            <a:endParaRPr lang="en-US"/>
          </a:p>
        </c:txPr>
        <c:crossAx val="329539584"/>
        <c:crosses val="autoZero"/>
        <c:auto val="0"/>
        <c:lblAlgn val="ctr"/>
        <c:lblOffset val="100"/>
        <c:noMultiLvlLbl val="0"/>
      </c:catAx>
      <c:valAx>
        <c:axId val="329539584"/>
        <c:scaling>
          <c:orientation val="minMax"/>
        </c:scaling>
        <c:delete val="0"/>
        <c:axPos val="l"/>
        <c:numFmt formatCode="General" sourceLinked="1"/>
        <c:majorTickMark val="out"/>
        <c:minorTickMark val="none"/>
        <c:tickLblPos val="nextTo"/>
        <c:txPr>
          <a:bodyPr/>
          <a:lstStyle/>
          <a:p>
            <a:pPr>
              <a:defRPr sz="1400" b="0" smtId="4294967295"/>
            </a:pPr>
            <a:endParaRPr lang="en-US"/>
          </a:p>
        </c:txPr>
        <c:crossAx val="329537792"/>
        <c:crosses val="autoZero"/>
        <c:crossBetween val="between"/>
      </c:valAx>
    </c:plotArea>
    <c:legend>
      <c:legendPos val="r"/>
      <c:legendEntry>
        <c:idx val="0"/>
        <c:txPr>
          <a:bodyPr/>
          <a:lstStyle/>
          <a:p>
            <a:pPr>
              <a:defRPr sz="1200" smtId="4294967295">
                <a:latin typeface="+mn-lt"/>
              </a:defRPr>
            </a:pPr>
            <a:endParaRPr lang="en-US"/>
          </a:p>
        </c:txPr>
      </c:legendEntry>
      <c:layout>
        <c:manualLayout>
          <c:xMode val="edge"/>
          <c:yMode val="edge"/>
          <c:x val="0.23257802426815025"/>
          <c:y val="7.6138779520988464E-2"/>
          <c:w val="0.4785225689411165"/>
          <c:h val="0.19147244095802315"/>
        </c:manualLayout>
      </c:layout>
      <c:overlay val="0"/>
      <c:txPr>
        <a:bodyPr/>
        <a:lstStyle/>
        <a:p>
          <a:pPr>
            <a:defRPr sz="1200" smtId="4294967295"/>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Cabozantinib</c:v>
                </c:pt>
              </c:strCache>
            </c:strRef>
          </c:tx>
          <c:spPr>
            <a:solidFill>
              <a:schemeClr val="accent3"/>
            </a:solidFill>
          </c:spPr>
          <c:invertIfNegative val="0"/>
          <c:dLbls>
            <c:dLbl>
              <c:idx val="0"/>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C42-4F24-B01C-6A3FDF9F7A2B}"/>
                </c:ext>
              </c:extLst>
            </c:dLbl>
            <c:dLbl>
              <c:idx val="1"/>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42-4F24-B01C-6A3FDF9F7A2B}"/>
                </c:ext>
              </c:extLst>
            </c:dLbl>
            <c:dLbl>
              <c:idx val="2"/>
              <c:layout/>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C42-4F24-B01C-6A3FDF9F7A2B}"/>
                </c:ext>
              </c:extLst>
            </c:dLbl>
            <c:dLbl>
              <c:idx val="3"/>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C42-4F24-B01C-6A3FDF9F7A2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Sheet1!$A$2:$A$5</c:f>
            </c:multiLvlStrRef>
          </c:cat>
          <c:val>
            <c:numRef>
              <c:f>Sheet1!$B$2:$B$5</c:f>
              <c:numCache>
                <c:formatCode>General</c:formatCode>
                <c:ptCount val="4"/>
                <c:pt idx="0">
                  <c:v>18</c:v>
                </c:pt>
                <c:pt idx="1">
                  <c:v>25</c:v>
                </c:pt>
                <c:pt idx="2">
                  <c:v>24</c:v>
                </c:pt>
                <c:pt idx="3">
                  <c:v>22</c:v>
                </c:pt>
              </c:numCache>
            </c:numRef>
          </c:val>
          <c:extLst>
            <c:ext xmlns:c16="http://schemas.microsoft.com/office/drawing/2014/chart" uri="{C3380CC4-5D6E-409C-BE32-E72D297353CC}">
              <c16:uniqueId val="{00000004-F32E-41B5-9B4C-CCFDDE8B9463}"/>
            </c:ext>
          </c:extLst>
        </c:ser>
        <c:ser>
          <c:idx val="1"/>
          <c:order val="1"/>
          <c:tx>
            <c:strRef>
              <c:f>Sheet1!$C$1</c:f>
              <c:strCache>
                <c:ptCount val="1"/>
                <c:pt idx="0">
                  <c:v>Placebo</c:v>
                </c:pt>
              </c:strCache>
            </c:strRef>
          </c:tx>
          <c:spPr>
            <a:solidFill>
              <a:schemeClr val="accent2"/>
            </a:solidFill>
          </c:spPr>
          <c:invertIfNegative val="0"/>
          <c:dLbls>
            <c:dLbl>
              <c:idx val="0"/>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42-4F24-B01C-6A3FDF9F7A2B}"/>
                </c:ext>
              </c:extLst>
            </c:dLbl>
            <c:dLbl>
              <c:idx val="1"/>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C42-4F24-B01C-6A3FDF9F7A2B}"/>
                </c:ext>
              </c:extLst>
            </c:dLbl>
            <c:dLbl>
              <c:idx val="2"/>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C42-4F24-B01C-6A3FDF9F7A2B}"/>
                </c:ext>
              </c:extLst>
            </c:dLbl>
            <c:dLbl>
              <c:idx val="3"/>
              <c:layout>
                <c:manualLayout>
                  <c:x val="7.0583261549472835E-3"/>
                  <c:y val="0"/>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C42-4F24-B01C-6A3FDF9F7A2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Sheet1!$A$2:$A$5</c:f>
            </c:multiLvlStrRef>
          </c:cat>
          <c:val>
            <c:numRef>
              <c:f>Sheet1!$C$2:$C$5</c:f>
              <c:numCache>
                <c:formatCode>General</c:formatCode>
                <c:ptCount val="4"/>
                <c:pt idx="0">
                  <c:v>1</c:v>
                </c:pt>
                <c:pt idx="1">
                  <c:v>8</c:v>
                </c:pt>
                <c:pt idx="2">
                  <c:v>4</c:v>
                </c:pt>
                <c:pt idx="3">
                  <c:v>7</c:v>
                </c:pt>
              </c:numCache>
            </c:numRef>
          </c:val>
          <c:extLst>
            <c:ext xmlns:c16="http://schemas.microsoft.com/office/drawing/2014/chart" uri="{C3380CC4-5D6E-409C-BE32-E72D297353CC}">
              <c16:uniqueId val="{00000009-F32E-41B5-9B4C-CCFDDE8B9463}"/>
            </c:ext>
          </c:extLst>
        </c:ser>
        <c:dLbls>
          <c:showLegendKey val="0"/>
          <c:showVal val="0"/>
          <c:showCatName val="0"/>
          <c:showSerName val="0"/>
          <c:showPercent val="0"/>
          <c:showBubbleSize val="0"/>
        </c:dLbls>
        <c:gapWidth val="150"/>
        <c:axId val="330948992"/>
        <c:axId val="330950528"/>
      </c:barChart>
      <c:catAx>
        <c:axId val="330948992"/>
        <c:scaling>
          <c:orientation val="minMax"/>
        </c:scaling>
        <c:delete val="0"/>
        <c:axPos val="b"/>
        <c:numFmt formatCode="General" sourceLinked="1"/>
        <c:majorTickMark val="out"/>
        <c:minorTickMark val="none"/>
        <c:tickLblPos val="nextTo"/>
        <c:crossAx val="330950528"/>
        <c:crosses val="autoZero"/>
        <c:auto val="0"/>
        <c:lblAlgn val="ctr"/>
        <c:lblOffset val="100"/>
        <c:noMultiLvlLbl val="0"/>
      </c:catAx>
      <c:valAx>
        <c:axId val="330950528"/>
        <c:scaling>
          <c:orientation val="minMax"/>
        </c:scaling>
        <c:delete val="0"/>
        <c:axPos val="l"/>
        <c:numFmt formatCode="General" sourceLinked="1"/>
        <c:majorTickMark val="out"/>
        <c:minorTickMark val="none"/>
        <c:tickLblPos val="nextTo"/>
        <c:crossAx val="330948992"/>
        <c:crosses val="autoZero"/>
        <c:crossBetween val="between"/>
      </c:valAx>
    </c:plotArea>
    <c:plotVisOnly val="1"/>
    <c:dispBlanksAs val="gap"/>
    <c:showDLblsOverMax val="0"/>
  </c:chart>
  <c:txPr>
    <a:bodyPr/>
    <a:lstStyle/>
    <a:p>
      <a:pPr>
        <a:defRPr sz="1200" smtId="4294967295">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2-FCA4-4D2D-8468-2D24E961903A}"/>
              </c:ext>
            </c:extLst>
          </c:dPt>
          <c:dLbls>
            <c:spPr>
              <a:noFill/>
              <a:ln>
                <a:noFill/>
              </a:ln>
              <a:effectLst/>
            </c:spPr>
            <c:txPr>
              <a:bodyPr/>
              <a:lstStyle/>
              <a:p>
                <a:pPr>
                  <a:defRPr sz="1400" smtId="4294967295"/>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FCA4-4D2D-8468-2D24E961903A}"/>
            </c:ext>
          </c:extLst>
        </c:ser>
        <c:ser>
          <c:idx val="1"/>
          <c:order val="1"/>
          <c:tx>
            <c:strRef>
              <c:f>Sheet1!$C$1</c:f>
              <c:strCache>
                <c:ptCount val="1"/>
                <c:pt idx="0">
                  <c:v>Series 2</c:v>
                </c:pt>
              </c:strCache>
            </c:strRef>
          </c:tx>
          <c:spPr>
            <a:solidFill>
              <a:schemeClr val="accent6"/>
            </a:solidFill>
          </c:spPr>
          <c:invertIfNegative val="0"/>
          <c:dLbls>
            <c:spPr>
              <a:noFill/>
              <a:ln>
                <a:noFill/>
              </a:ln>
              <a:effectLst/>
            </c:spPr>
            <c:txPr>
              <a:bodyPr/>
              <a:lstStyle/>
              <a:p>
                <a:pPr>
                  <a:defRPr sz="1400" smtId="4294967295"/>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FCA4-4D2D-8468-2D24E961903A}"/>
            </c:ext>
          </c:extLst>
        </c:ser>
        <c:dLbls>
          <c:showLegendKey val="0"/>
          <c:showVal val="0"/>
          <c:showCatName val="0"/>
          <c:showSerName val="0"/>
          <c:showPercent val="0"/>
          <c:showBubbleSize val="0"/>
        </c:dLbls>
        <c:gapWidth val="150"/>
        <c:overlap val="-40"/>
        <c:axId val="339292160"/>
        <c:axId val="339293696"/>
      </c:barChart>
      <c:catAx>
        <c:axId val="339292160"/>
        <c:scaling>
          <c:orientation val="minMax"/>
        </c:scaling>
        <c:delete val="1"/>
        <c:axPos val="b"/>
        <c:numFmt formatCode="General" sourceLinked="0"/>
        <c:majorTickMark val="out"/>
        <c:minorTickMark val="none"/>
        <c:tickLblPos val="none"/>
        <c:crossAx val="339293696"/>
        <c:crosses val="autoZero"/>
        <c:auto val="0"/>
        <c:lblAlgn val="ctr"/>
        <c:lblOffset val="100"/>
        <c:noMultiLvlLbl val="0"/>
      </c:catAx>
      <c:valAx>
        <c:axId val="339293696"/>
        <c:scaling>
          <c:orientation val="minMax"/>
          <c:max val="50"/>
          <c:min val="0"/>
        </c:scaling>
        <c:delete val="0"/>
        <c:axPos val="l"/>
        <c:numFmt formatCode="General" sourceLinked="1"/>
        <c:majorTickMark val="out"/>
        <c:minorTickMark val="none"/>
        <c:tickLblPos val="nextTo"/>
        <c:spPr>
          <a:ln w="19050">
            <a:solidFill>
              <a:srgbClr val="000000"/>
            </a:solidFill>
          </a:ln>
        </c:spPr>
        <c:txPr>
          <a:bodyPr/>
          <a:lstStyle/>
          <a:p>
            <a:pPr>
              <a:defRPr sz="1400" smtId="4294967295"/>
            </a:pPr>
            <a:endParaRPr lang="en-US"/>
          </a:p>
        </c:txPr>
        <c:crossAx val="339292160"/>
        <c:crosses val="autoZero"/>
        <c:crossBetween val="between"/>
        <c:majorUnit val="10"/>
      </c:valAx>
    </c:plotArea>
    <c:plotVisOnly val="1"/>
    <c:dispBlanksAs val="gap"/>
    <c:showDLblsOverMax val="0"/>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1984745264053"/>
          <c:y val="6.2671996653079987E-2"/>
          <c:w val="0.88956940174102728"/>
          <c:h val="0.48945447802543657"/>
        </c:manualLayout>
      </c:layout>
      <c:barChart>
        <c:barDir val="col"/>
        <c:grouping val="stacked"/>
        <c:varyColors val="0"/>
        <c:ser>
          <c:idx val="0"/>
          <c:order val="0"/>
          <c:tx>
            <c:strRef>
              <c:f>Sheet1!$B$1</c:f>
              <c:strCache>
                <c:ptCount val="1"/>
                <c:pt idx="0">
                  <c:v>Series 1</c:v>
                </c:pt>
              </c:strCache>
            </c:strRef>
          </c:tx>
          <c:spPr>
            <a:solidFill>
              <a:srgbClr val="043882"/>
            </a:solidFill>
          </c:spPr>
          <c:invertIfNegative val="0"/>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Sheet1!$B$2:$B$14</c:f>
              <c:numCache>
                <c:formatCode>General</c:formatCode>
                <c:ptCount val="13"/>
                <c:pt idx="0">
                  <c:v>3.5</c:v>
                </c:pt>
                <c:pt idx="1">
                  <c:v>12</c:v>
                </c:pt>
                <c:pt idx="2">
                  <c:v>17</c:v>
                </c:pt>
                <c:pt idx="3">
                  <c:v>7</c:v>
                </c:pt>
                <c:pt idx="4">
                  <c:v>9</c:v>
                </c:pt>
                <c:pt idx="5">
                  <c:v>19</c:v>
                </c:pt>
                <c:pt idx="6">
                  <c:v>6</c:v>
                </c:pt>
                <c:pt idx="7">
                  <c:v>6</c:v>
                </c:pt>
                <c:pt idx="8">
                  <c:v>8</c:v>
                </c:pt>
                <c:pt idx="9">
                  <c:v>6</c:v>
                </c:pt>
                <c:pt idx="10">
                  <c:v>8</c:v>
                </c:pt>
                <c:pt idx="11">
                  <c:v>7</c:v>
                </c:pt>
                <c:pt idx="12">
                  <c:v>6</c:v>
                </c:pt>
              </c:numCache>
            </c:numRef>
          </c:val>
          <c:extLst>
            <c:ext xmlns:c16="http://schemas.microsoft.com/office/drawing/2014/chart" uri="{C3380CC4-5D6E-409C-BE32-E72D297353CC}">
              <c16:uniqueId val="{00000000-A23E-409A-8593-AF21E1FF6075}"/>
            </c:ext>
          </c:extLst>
        </c:ser>
        <c:ser>
          <c:idx val="1"/>
          <c:order val="1"/>
          <c:tx>
            <c:strRef>
              <c:f>Sheet1!$C$1</c:f>
              <c:strCache>
                <c:ptCount val="1"/>
                <c:pt idx="0">
                  <c:v>Series 2</c:v>
                </c:pt>
              </c:strCache>
            </c:strRef>
          </c:tx>
          <c:spPr>
            <a:solidFill>
              <a:srgbClr val="B2C0EC"/>
            </a:solidFill>
          </c:spPr>
          <c:invertIfNegative val="0"/>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Sheet1!$C$2:$C$14</c:f>
              <c:numCache>
                <c:formatCode>General</c:formatCode>
                <c:ptCount val="13"/>
                <c:pt idx="0">
                  <c:v>2</c:v>
                </c:pt>
                <c:pt idx="3">
                  <c:v>2</c:v>
                </c:pt>
              </c:numCache>
            </c:numRef>
          </c:val>
          <c:extLst>
            <c:ext xmlns:c16="http://schemas.microsoft.com/office/drawing/2014/chart" uri="{C3380CC4-5D6E-409C-BE32-E72D297353CC}">
              <c16:uniqueId val="{00000001-A23E-409A-8593-AF21E1FF6075}"/>
            </c:ext>
          </c:extLst>
        </c:ser>
        <c:dLbls>
          <c:showLegendKey val="0"/>
          <c:showVal val="0"/>
          <c:showCatName val="0"/>
          <c:showSerName val="0"/>
          <c:showPercent val="0"/>
          <c:showBubbleSize val="0"/>
        </c:dLbls>
        <c:gapWidth val="65"/>
        <c:overlap val="100"/>
        <c:axId val="369752704"/>
        <c:axId val="370061696"/>
      </c:barChart>
      <c:catAx>
        <c:axId val="369752704"/>
        <c:scaling>
          <c:orientation val="minMax"/>
        </c:scaling>
        <c:delete val="0"/>
        <c:axPos val="b"/>
        <c:numFmt formatCode="General" sourceLinked="0"/>
        <c:majorTickMark val="out"/>
        <c:minorTickMark val="none"/>
        <c:tickLblPos val="nextTo"/>
        <c:txPr>
          <a:bodyPr/>
          <a:lstStyle/>
          <a:p>
            <a:pPr>
              <a:defRPr sz="1200" smtId="4294967295"/>
            </a:pPr>
            <a:endParaRPr lang="en-US"/>
          </a:p>
        </c:txPr>
        <c:crossAx val="370061696"/>
        <c:crosses val="autoZero"/>
        <c:auto val="0"/>
        <c:lblAlgn val="ctr"/>
        <c:lblOffset val="100"/>
        <c:noMultiLvlLbl val="0"/>
      </c:catAx>
      <c:valAx>
        <c:axId val="370061696"/>
        <c:scaling>
          <c:orientation val="minMax"/>
          <c:max val="20"/>
        </c:scaling>
        <c:delete val="0"/>
        <c:axPos val="l"/>
        <c:numFmt formatCode="General" sourceLinked="1"/>
        <c:majorTickMark val="out"/>
        <c:minorTickMark val="none"/>
        <c:tickLblPos val="nextTo"/>
        <c:txPr>
          <a:bodyPr/>
          <a:lstStyle/>
          <a:p>
            <a:pPr>
              <a:defRPr sz="1200" smtId="4294967295"/>
            </a:pPr>
            <a:endParaRPr lang="en-US"/>
          </a:p>
        </c:txPr>
        <c:crossAx val="369752704"/>
        <c:crosses val="autoZero"/>
        <c:crossBetween val="between"/>
        <c:majorUnit val="4"/>
      </c:valAx>
    </c:plotArea>
    <c:plotVisOnly val="1"/>
    <c:dispBlanksAs val="gap"/>
    <c:showDLblsOverMax val="0"/>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28"/>
          <c:h val="0.89869266748428389"/>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712D-4841-BC67-245A4AD209B4}"/>
              </c:ext>
            </c:extLst>
          </c:dPt>
          <c:cat>
            <c:multiLvlStrRef>
              <c:f>Sheet1!$A$2</c:f>
            </c:multiLvlStrRef>
          </c:cat>
          <c:val>
            <c:numRef>
              <c:f>Sheet1!$B$2</c:f>
              <c:numCache>
                <c:formatCode>General</c:formatCode>
                <c:ptCount val="1"/>
                <c:pt idx="0">
                  <c:v>33.300000000000004</c:v>
                </c:pt>
              </c:numCache>
            </c:numRef>
          </c:val>
          <c:extLst>
            <c:ext xmlns:c16="http://schemas.microsoft.com/office/drawing/2014/chart" uri="{C3380CC4-5D6E-409C-BE32-E72D297353CC}">
              <c16:uniqueId val="{00000002-712D-4841-BC67-245A4AD209B4}"/>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712D-4841-BC67-245A4AD209B4}"/>
              </c:ext>
            </c:extLst>
          </c:dPt>
          <c:cat>
            <c:multiLvlStrRef>
              <c:f>Sheet1!$A$2</c:f>
            </c:multiLvlStrRef>
          </c:cat>
          <c:val>
            <c:numRef>
              <c:f>Sheet1!$C$2</c:f>
              <c:numCache>
                <c:formatCode>General</c:formatCode>
                <c:ptCount val="1"/>
                <c:pt idx="0">
                  <c:v>12.1</c:v>
                </c:pt>
              </c:numCache>
            </c:numRef>
          </c:val>
          <c:extLst>
            <c:ext xmlns:c16="http://schemas.microsoft.com/office/drawing/2014/chart" uri="{C3380CC4-5D6E-409C-BE32-E72D297353CC}">
              <c16:uniqueId val="{00000005-712D-4841-BC67-245A4AD209B4}"/>
            </c:ext>
          </c:extLst>
        </c:ser>
        <c:dLbls>
          <c:showLegendKey val="0"/>
          <c:showVal val="0"/>
          <c:showCatName val="0"/>
          <c:showSerName val="0"/>
          <c:showPercent val="0"/>
          <c:showBubbleSize val="0"/>
        </c:dLbls>
        <c:gapWidth val="150"/>
        <c:overlap val="-82"/>
        <c:axId val="372388992"/>
        <c:axId val="372390528"/>
      </c:barChart>
      <c:catAx>
        <c:axId val="372388992"/>
        <c:scaling>
          <c:orientation val="minMax"/>
        </c:scaling>
        <c:delete val="0"/>
        <c:axPos val="b"/>
        <c:numFmt formatCode="General" sourceLinked="1"/>
        <c:majorTickMark val="out"/>
        <c:minorTickMark val="none"/>
        <c:tickLblPos val="nextTo"/>
        <c:crossAx val="372390528"/>
        <c:crosses val="autoZero"/>
        <c:auto val="0"/>
        <c:lblAlgn val="ctr"/>
        <c:lblOffset val="100"/>
        <c:noMultiLvlLbl val="0"/>
      </c:catAx>
      <c:valAx>
        <c:axId val="372390528"/>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372388992"/>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28"/>
          <c:h val="0.89869266748428389"/>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8E79-4A7C-B59C-0CE8A2F2D33F}"/>
              </c:ext>
            </c:extLst>
          </c:dPt>
          <c:cat>
            <c:multiLvlStrRef>
              <c:f>Sheet1!$A$2</c:f>
            </c:multiLvlStrRef>
          </c:cat>
          <c:val>
            <c:numRef>
              <c:f>Sheet1!$B$2</c:f>
              <c:numCache>
                <c:formatCode>General</c:formatCode>
                <c:ptCount val="1"/>
                <c:pt idx="0">
                  <c:v>14</c:v>
                </c:pt>
              </c:numCache>
            </c:numRef>
          </c:val>
          <c:extLst>
            <c:ext xmlns:c16="http://schemas.microsoft.com/office/drawing/2014/chart" uri="{C3380CC4-5D6E-409C-BE32-E72D297353CC}">
              <c16:uniqueId val="{00000002-8E79-4A7C-B59C-0CE8A2F2D33F}"/>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8E79-4A7C-B59C-0CE8A2F2D33F}"/>
              </c:ext>
            </c:extLst>
          </c:dPt>
          <c:cat>
            <c:multiLvlStrRef>
              <c:f>Sheet1!$A$2</c:f>
            </c:multiLvlStrRef>
          </c:cat>
          <c:val>
            <c:numRef>
              <c:f>Sheet1!$C$2</c:f>
              <c:numCache>
                <c:formatCode>General</c:formatCode>
                <c:ptCount val="1"/>
                <c:pt idx="0">
                  <c:v>0</c:v>
                </c:pt>
              </c:numCache>
            </c:numRef>
          </c:val>
          <c:extLst>
            <c:ext xmlns:c16="http://schemas.microsoft.com/office/drawing/2014/chart" uri="{C3380CC4-5D6E-409C-BE32-E72D297353CC}">
              <c16:uniqueId val="{00000005-8E79-4A7C-B59C-0CE8A2F2D33F}"/>
            </c:ext>
          </c:extLst>
        </c:ser>
        <c:dLbls>
          <c:showLegendKey val="0"/>
          <c:showVal val="0"/>
          <c:showCatName val="0"/>
          <c:showSerName val="0"/>
          <c:showPercent val="0"/>
          <c:showBubbleSize val="0"/>
        </c:dLbls>
        <c:gapWidth val="150"/>
        <c:overlap val="-82"/>
        <c:axId val="372491392"/>
        <c:axId val="372492928"/>
      </c:barChart>
      <c:catAx>
        <c:axId val="372491392"/>
        <c:scaling>
          <c:orientation val="minMax"/>
        </c:scaling>
        <c:delete val="0"/>
        <c:axPos val="b"/>
        <c:numFmt formatCode="General" sourceLinked="1"/>
        <c:majorTickMark val="out"/>
        <c:minorTickMark val="none"/>
        <c:tickLblPos val="nextTo"/>
        <c:crossAx val="372492928"/>
        <c:crosses val="autoZero"/>
        <c:auto val="0"/>
        <c:lblAlgn val="ctr"/>
        <c:lblOffset val="100"/>
        <c:noMultiLvlLbl val="0"/>
      </c:catAx>
      <c:valAx>
        <c:axId val="372492928"/>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372491392"/>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676200389862"/>
          <c:y val="3.628878295421601E-2"/>
          <c:w val="0.88956940174102728"/>
          <c:h val="0.89869266748428389"/>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3EA6-45B9-A3C9-B41A0A9FDCA0}"/>
              </c:ext>
            </c:extLst>
          </c:dPt>
          <c:cat>
            <c:multiLvlStrRef>
              <c:f>Sheet1!$A$2</c:f>
            </c:multiLvlStrRef>
          </c:cat>
          <c:val>
            <c:numRef>
              <c:f>Sheet1!$B$2</c:f>
              <c:numCache>
                <c:formatCode>General</c:formatCode>
                <c:ptCount val="1"/>
                <c:pt idx="0">
                  <c:v>75</c:v>
                </c:pt>
              </c:numCache>
            </c:numRef>
          </c:val>
          <c:extLst>
            <c:ext xmlns:c16="http://schemas.microsoft.com/office/drawing/2014/chart" uri="{C3380CC4-5D6E-409C-BE32-E72D297353CC}">
              <c16:uniqueId val="{00000002-3EA6-45B9-A3C9-B41A0A9FDCA0}"/>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3EA6-45B9-A3C9-B41A0A9FDCA0}"/>
              </c:ext>
            </c:extLst>
          </c:dPt>
          <c:cat>
            <c:multiLvlStrRef>
              <c:f>Sheet1!$A$2</c:f>
            </c:multiLvlStrRef>
          </c:cat>
          <c:val>
            <c:numRef>
              <c:f>Sheet1!$C$2</c:f>
              <c:numCache>
                <c:formatCode>General</c:formatCode>
                <c:ptCount val="1"/>
                <c:pt idx="0">
                  <c:v>36.4</c:v>
                </c:pt>
              </c:numCache>
            </c:numRef>
          </c:val>
          <c:extLst>
            <c:ext xmlns:c16="http://schemas.microsoft.com/office/drawing/2014/chart" uri="{C3380CC4-5D6E-409C-BE32-E72D297353CC}">
              <c16:uniqueId val="{00000005-3EA6-45B9-A3C9-B41A0A9FDCA0}"/>
            </c:ext>
          </c:extLst>
        </c:ser>
        <c:dLbls>
          <c:showLegendKey val="0"/>
          <c:showVal val="0"/>
          <c:showCatName val="0"/>
          <c:showSerName val="0"/>
          <c:showPercent val="0"/>
          <c:showBubbleSize val="0"/>
        </c:dLbls>
        <c:gapWidth val="150"/>
        <c:overlap val="-82"/>
        <c:axId val="372540544"/>
        <c:axId val="372542080"/>
      </c:barChart>
      <c:catAx>
        <c:axId val="372540544"/>
        <c:scaling>
          <c:orientation val="minMax"/>
        </c:scaling>
        <c:delete val="0"/>
        <c:axPos val="b"/>
        <c:numFmt formatCode="General" sourceLinked="1"/>
        <c:majorTickMark val="out"/>
        <c:minorTickMark val="none"/>
        <c:tickLblPos val="nextTo"/>
        <c:crossAx val="372542080"/>
        <c:crosses val="autoZero"/>
        <c:auto val="0"/>
        <c:lblAlgn val="ctr"/>
        <c:lblOffset val="100"/>
        <c:noMultiLvlLbl val="0"/>
      </c:catAx>
      <c:valAx>
        <c:axId val="372542080"/>
        <c:scaling>
          <c:orientation val="minMax"/>
          <c:max val="80"/>
          <c:min val="0"/>
        </c:scaling>
        <c:delete val="0"/>
        <c:axPos val="l"/>
        <c:numFmt formatCode="General" sourceLinked="1"/>
        <c:majorTickMark val="out"/>
        <c:minorTickMark val="none"/>
        <c:tickLblPos val="nextTo"/>
        <c:txPr>
          <a:bodyPr/>
          <a:lstStyle/>
          <a:p>
            <a:pPr>
              <a:defRPr sz="1100" smtId="4294967295"/>
            </a:pPr>
            <a:endParaRPr lang="en-US"/>
          </a:p>
        </c:txPr>
        <c:crossAx val="372540544"/>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27/07/2018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8168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73</a:t>
            </a:fld>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66961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effectLst/>
                <a:uFillTx/>
                <a:ea typeface="MS UI Gothic"/>
              </a:rPr>
              <a:t>2017年9月8日～12日　スペイン、マドリード</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B7230-13EF-4FB6-857D-5E8753117B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81" b="25152"/>
          <a:stretch>
            <a:fillRect/>
          </a:stretch>
        </p:blipFill>
        <p:spPr>
          <a:xfrm>
            <a:off x="0" y="1474220"/>
            <a:ext cx="9144000" cy="454556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710517" y="1571793"/>
            <a:ext cx="7722966" cy="671231"/>
          </a:xfrm>
          <a:prstGeom prst="rect">
            <a:avLst/>
          </a:prstGeom>
          <a:noFill/>
        </p:spPr>
        <p:txBody>
          <a:bodyPr wrap="square">
            <a:spAutoFit/>
          </a:bodyPr>
          <a:lstStyle/>
          <a:p>
            <a:pPr algn="ctr">
              <a:spcAft>
                <a:spcPts val="600"/>
              </a:spcAft>
            </a:pPr>
            <a:r>
              <a:rPr lang="ja-JP" sz="2000" b="1" i="0" u="none" strike="noStrike" cap="none" baseline="0">
                <a:solidFill>
                  <a:srgbClr val="FFFFFF"/>
                </a:solidFill>
                <a:effectLst/>
                <a:uFillTx/>
                <a:ea typeface="MS UI Gothic"/>
              </a:rPr>
              <a:t>第20回世界消化管癌会議</a:t>
            </a:r>
            <a:r>
              <a:rPr sz="2000"/>
              <a:t/>
            </a:r>
            <a:br>
              <a:rPr sz="2000"/>
            </a:br>
            <a:r>
              <a:rPr lang="ja-JP" sz="1800" b="0" i="0" u="none" strike="noStrike" cap="none" baseline="0">
                <a:solidFill>
                  <a:srgbClr val="FFFFFF"/>
                </a:solidFill>
                <a:effectLst/>
                <a:uFillTx/>
                <a:ea typeface="MS UI Gothic"/>
              </a:rPr>
              <a:t>2018年6月20～23日  | スペイン、バルセロナ</a:t>
            </a:r>
          </a:p>
        </p:txBody>
      </p:sp>
    </p:spTree>
    <p:extLst>
      <p:ext uri="{BB962C8B-B14F-4D97-AF65-F5344CB8AC3E}">
        <p14:creationId xmlns:p14="http://schemas.microsoft.com/office/powerpoint/2010/main" val="2402455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181747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56208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2672680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9653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9894584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057982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0985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833446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783175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1905370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effectLst/>
                <a:uFillTx/>
                <a:ea typeface="MS UI Gothic"/>
              </a:rPr>
              <a:t>2017年9月8日～12日　スペイン、マドリード</a:t>
            </a:r>
          </a:p>
        </p:txBody>
      </p:sp>
    </p:spTree>
    <p:extLst>
      <p:ext uri="{BB962C8B-B14F-4D97-AF65-F5344CB8AC3E}">
        <p14:creationId xmlns:p14="http://schemas.microsoft.com/office/powerpoint/2010/main" val="17382313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70198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580399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283192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20150072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6311588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38034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328827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56" r:id="rId1"/>
    <p:sldLayoutId id="2147483650" r:id="rId2"/>
    <p:sldLayoutId id="2147483664" r:id="rId3"/>
    <p:sldLayoutId id="2147483651" r:id="rId4"/>
    <p:sldLayoutId id="2147483652" r:id="rId5"/>
    <p:sldLayoutId id="2147483654" r:id="rId6"/>
    <p:sldLayoutId id="2147483655" r:id="rId7"/>
    <p:sldLayoutId id="2147483687" r:id="rId8"/>
    <p:sldLayoutId id="2147483688" r:id="rId9"/>
    <p:sldLayoutId id="2147483690" r:id="rId10"/>
    <p:sldLayoutId id="2147483694" r:id="rId11"/>
    <p:sldLayoutId id="2147483697" r:id="rId12"/>
    <p:sldLayoutId id="2147483698" r:id="rId13"/>
    <p:sldLayoutId id="2147483700" r:id="rId14"/>
    <p:sldLayoutId id="2147483675" r:id="rId15"/>
    <p:sldLayoutId id="2147483678" r:id="rId16"/>
    <p:sldLayoutId id="2147483679" r:id="rId17"/>
    <p:sldLayoutId id="2147483681" r:id="rId18"/>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588467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dirty="0">
                <a:solidFill>
                  <a:srgbClr val="FFFFFF"/>
                </a:solidFill>
                <a:effectLst/>
                <a:uFillTx/>
                <a:ea typeface="MS UI Gothic"/>
              </a:rPr>
              <a:t>GIスライドデッキ2018</a:t>
            </a:r>
            <a:r>
              <a:rPr sz="3600" dirty="0"/>
              <a:t/>
            </a:r>
            <a:br>
              <a:rPr sz="3600" dirty="0"/>
            </a:br>
            <a:r>
              <a:rPr lang="ja-JP" sz="2800" b="0" i="0" u="none" strike="noStrike" cap="none" baseline="0" dirty="0">
                <a:solidFill>
                  <a:srgbClr val="FFFFFF"/>
                </a:solidFill>
                <a:effectLst/>
                <a:uFillTx/>
                <a:ea typeface="MS UI Gothic"/>
              </a:rPr>
              <a:t>以下の会議で発表された特定の抄録：</a:t>
            </a:r>
          </a:p>
        </p:txBody>
      </p:sp>
    </p:spTree>
    <p:extLst>
      <p:ext uri="{BB962C8B-B14F-4D97-AF65-F5344CB8AC3E}">
        <p14:creationId xmlns:p14="http://schemas.microsoft.com/office/powerpoint/2010/main" val="35537180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LBA-002: 転移性胃癌の標準療法に対して治療抵抗性を示す患者のトリフルリジン／チピラシル対プラセボ第III相試験における全生存に関する結果(TAGS) – Tabernero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en-US" altLang="ja-JP" dirty="0" err="1">
                <a:ea typeface="MS UI Gothic"/>
              </a:rPr>
              <a:t>Tabernero</a:t>
            </a:r>
            <a:r>
              <a:rPr lang="en-GB" altLang="ja-JP" dirty="0">
                <a:ea typeface="MS UI Gothic"/>
              </a:rPr>
              <a:t> </a:t>
            </a:r>
            <a:r>
              <a:rPr lang="en-GB" altLang="ja-JP" dirty="0" smtClean="0">
                <a:ea typeface="MS UI Gothic"/>
              </a:rPr>
              <a:t>J</a:t>
            </a:r>
            <a:r>
              <a:rPr lang="ja-JP" sz="1200" b="0" i="0" u="none" strike="noStrike" cap="none" baseline="0" dirty="0" smtClean="0">
                <a:solidFill>
                  <a:srgbClr val="4D4D4D"/>
                </a:solidFill>
                <a:effectLst/>
                <a:uFillTx/>
                <a:ea typeface="MS UI Gothic"/>
              </a:rPr>
              <a: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 Ann Oncol 2018;29(suppl 5):abstr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多数の治療歴のある転移性胃癌患者では、トリフルリジン／チピラシルは、プラセボと比較して臨床的な意義のある統計学的に有意な改善と関連していた</a:t>
            </a:r>
          </a:p>
          <a:p>
            <a:r>
              <a:rPr lang="ja-JP" sz="1600" b="1" i="0" u="none" strike="noStrike" cap="none" baseline="0">
                <a:solidFill>
                  <a:srgbClr val="4D4D4D"/>
                </a:solidFill>
                <a:effectLst/>
                <a:uFillTx/>
                <a:ea typeface="MS UI Gothic"/>
              </a:rPr>
              <a:t>新たな安全性シグナルは確認されず、安全性プロファイルはこれまでに他の患者集団で見られたものと一致していた</a:t>
            </a:r>
          </a:p>
          <a:p>
            <a:endParaRPr lang="en-GB"/>
          </a:p>
        </p:txBody>
      </p:sp>
    </p:spTree>
    <p:extLst>
      <p:ext uri="{BB962C8B-B14F-4D97-AF65-F5344CB8AC3E}">
        <p14:creationId xmlns:p14="http://schemas.microsoft.com/office/powerpoint/2010/main" val="28999916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O-010: </a:t>
            </a:r>
            <a:r>
              <a:rPr lang="ja-JP" altLang="en-US" dirty="0">
                <a:solidFill>
                  <a:srgbClr val="043882"/>
                </a:solidFill>
                <a:ea typeface="MS UI Gothic"/>
              </a:rPr>
              <a:t>切除不能、進行性または転移性の食道扁平上皮癌患者のためのシスプラチン／ </a:t>
            </a:r>
            <a:r>
              <a:rPr lang="en-US" altLang="ja-JP" dirty="0">
                <a:solidFill>
                  <a:srgbClr val="043882"/>
                </a:solidFill>
                <a:ea typeface="MS UI Gothic"/>
              </a:rPr>
              <a:t>5-</a:t>
            </a:r>
            <a:r>
              <a:rPr lang="ja-JP" altLang="en-US" dirty="0">
                <a:solidFill>
                  <a:srgbClr val="043882"/>
                </a:solidFill>
                <a:ea typeface="MS UI Gothic"/>
              </a:rPr>
              <a:t>フルオロウラシル＋／－パニツムマブ：</a:t>
            </a:r>
            <a:r>
              <a:rPr lang="en-GB" altLang="ja-JP" dirty="0">
                <a:solidFill>
                  <a:srgbClr val="043882"/>
                </a:solidFill>
                <a:ea typeface="MS UI Gothic"/>
              </a:rPr>
              <a:t> </a:t>
            </a:r>
            <a:r>
              <a:rPr lang="ja-JP" altLang="en-US" dirty="0">
                <a:solidFill>
                  <a:srgbClr val="043882"/>
                </a:solidFill>
                <a:ea typeface="MS UI Gothic"/>
              </a:rPr>
              <a:t>大規模なバイオマーカープログラムによる無作為化第</a:t>
            </a:r>
            <a:r>
              <a:rPr lang="en-US" altLang="ja-JP" dirty="0">
                <a:solidFill>
                  <a:srgbClr val="043882"/>
                </a:solidFill>
                <a:ea typeface="MS UI Gothic"/>
              </a:rPr>
              <a:t>III</a:t>
            </a:r>
            <a:r>
              <a:rPr lang="ja-JP" altLang="en-US" dirty="0">
                <a:solidFill>
                  <a:srgbClr val="043882"/>
                </a:solidFill>
                <a:ea typeface="MS UI Gothic"/>
              </a:rPr>
              <a:t>相</a:t>
            </a:r>
            <a:r>
              <a:rPr lang="en-US" altLang="ja-JP" dirty="0">
                <a:solidFill>
                  <a:srgbClr val="043882"/>
                </a:solidFill>
                <a:ea typeface="MS UI Gothic"/>
              </a:rPr>
              <a:t>AIO</a:t>
            </a:r>
            <a:r>
              <a:rPr lang="ja-JP" altLang="en-US" dirty="0">
                <a:solidFill>
                  <a:srgbClr val="043882"/>
                </a:solidFill>
                <a:ea typeface="MS UI Gothic"/>
              </a:rPr>
              <a:t>／</a:t>
            </a:r>
            <a:r>
              <a:rPr lang="en-US" altLang="ja-JP" dirty="0">
                <a:solidFill>
                  <a:srgbClr val="043882"/>
                </a:solidFill>
                <a:ea typeface="MS UI Gothic"/>
              </a:rPr>
              <a:t>EORTC</a:t>
            </a:r>
            <a:r>
              <a:rPr lang="ja-JP" altLang="en-US" dirty="0">
                <a:solidFill>
                  <a:srgbClr val="043882"/>
                </a:solidFill>
                <a:ea typeface="MS UI Gothic"/>
              </a:rPr>
              <a:t>試験 </a:t>
            </a:r>
            <a:r>
              <a:rPr lang="en-US" altLang="ja-JP" dirty="0">
                <a:solidFill>
                  <a:srgbClr val="043882"/>
                </a:solidFill>
                <a:ea typeface="MS UI Gothic"/>
              </a:rPr>
              <a:t>–</a:t>
            </a:r>
            <a:r>
              <a:rPr lang="ja-JP" altLang="en-US" dirty="0">
                <a:solidFill>
                  <a:srgbClr val="043882"/>
                </a:solidFill>
                <a:ea typeface="MS UI Gothic"/>
              </a:rPr>
              <a:t> </a:t>
            </a:r>
            <a:r>
              <a:rPr lang="en-US" altLang="ja-JP" dirty="0" err="1">
                <a:solidFill>
                  <a:srgbClr val="043882"/>
                </a:solidFill>
                <a:ea typeface="MS UI Gothic"/>
              </a:rPr>
              <a:t>Moehler</a:t>
            </a:r>
            <a:r>
              <a:rPr lang="en-US" altLang="ja-JP" dirty="0">
                <a:solidFill>
                  <a:srgbClr val="043882"/>
                </a:solidFill>
                <a:ea typeface="MS UI Gothic"/>
              </a:rPr>
              <a:t> M</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AIO／EORTC試験でESCC患者においてシスプラチン+ 5FUとパニツムマブとの併用あり／なしの有効性と安全性を評価する*</a:t>
            </a:r>
          </a:p>
        </p:txBody>
      </p:sp>
      <p:sp>
        <p:nvSpPr>
          <p:cNvPr id="9" name="Text Placeholder 8"/>
          <p:cNvSpPr>
            <a:spLocks noGrp="1"/>
          </p:cNvSpPr>
          <p:nvPr>
            <p:ph type="body" sz="quarter" idx="10"/>
          </p:nvPr>
        </p:nvSpPr>
        <p:spPr>
          <a:xfrm>
            <a:off x="365125" y="6096000"/>
            <a:ext cx="3947675" cy="487363"/>
          </a:xfrm>
        </p:spPr>
        <p:txBody>
          <a:bodyPr/>
          <a:lstStyle/>
          <a:p>
            <a:r>
              <a:rPr lang="ja-JP" sz="1000" b="0" i="0" u="none" strike="noStrike" cap="none" baseline="0" dirty="0">
                <a:solidFill>
                  <a:srgbClr val="4D4D4D"/>
                </a:solidFill>
                <a:effectLst/>
                <a:uFillTx/>
                <a:ea typeface="MS UI Gothic"/>
              </a:rPr>
              <a:t>*無益性のため、また安全上の懸念があるため早期に試験を中止した; </a:t>
            </a:r>
            <a:r>
              <a:rPr lang="ja-JP" sz="1000" b="0" i="0" u="none" strike="noStrike" cap="none" baseline="30000" dirty="0">
                <a:solidFill>
                  <a:srgbClr val="4D4D4D"/>
                </a:solidFill>
                <a:effectLst/>
                <a:uFillTx/>
                <a:ea typeface="MS UI Gothic"/>
              </a:rPr>
              <a:t>†</a:t>
            </a:r>
            <a:r>
              <a:rPr lang="ja-JP" sz="1000" b="0" i="0" u="none" strike="noStrike" cap="none" baseline="0" dirty="0">
                <a:solidFill>
                  <a:srgbClr val="4D4D4D"/>
                </a:solidFill>
                <a:effectLst/>
                <a:uFillTx/>
                <a:ea typeface="MS UI Gothic"/>
              </a:rPr>
              <a:t>CT q3wに先行する各サイクルのパニツムマブD1 9mg / kg; </a:t>
            </a:r>
            <a:r>
              <a:rPr lang="ja-JP" sz="1000" b="0" i="0" u="none" strike="noStrike" cap="none" baseline="30000" dirty="0">
                <a:solidFill>
                  <a:srgbClr val="4D4D4D"/>
                </a:solidFill>
                <a:effectLst/>
                <a:uFillTx/>
                <a:ea typeface="MS UI Gothic"/>
              </a:rPr>
              <a:t>‡</a:t>
            </a:r>
            <a:r>
              <a:rPr lang="ja-JP" sz="1000" b="0" i="0" u="none" strike="noStrike" cap="none" baseline="0" dirty="0">
                <a:solidFill>
                  <a:srgbClr val="4D4D4D"/>
                </a:solidFill>
                <a:effectLst/>
                <a:uFillTx/>
                <a:ea typeface="MS UI Gothic"/>
              </a:rPr>
              <a:t>シスプラチン100 mg/m</a:t>
            </a:r>
            <a:r>
              <a:rPr lang="ja-JP" sz="1000" b="0" i="0" u="none" strike="noStrike" cap="none" baseline="30000" dirty="0">
                <a:solidFill>
                  <a:srgbClr val="4D4D4D"/>
                </a:solidFill>
                <a:effectLst/>
                <a:uFillTx/>
                <a:ea typeface="MS UI Gothic"/>
              </a:rPr>
              <a:t>2</a:t>
            </a:r>
            <a:r>
              <a:rPr lang="ja-JP" sz="1000" b="0" i="0" u="none" strike="noStrike" cap="none" baseline="0" dirty="0">
                <a:solidFill>
                  <a:srgbClr val="4D4D4D"/>
                </a:solidFill>
                <a:effectLst/>
                <a:uFillTx/>
                <a:ea typeface="MS UI Gothic"/>
              </a:rPr>
              <a:t>を2時間以上IV注入D1 + 5FU 1000 mg/m</a:t>
            </a:r>
            <a:r>
              <a:rPr lang="ja-JP" sz="1000" b="0" i="0" u="none" strike="noStrike" cap="none" baseline="30000" dirty="0">
                <a:solidFill>
                  <a:srgbClr val="4D4D4D"/>
                </a:solidFill>
                <a:effectLst/>
                <a:uFillTx/>
                <a:ea typeface="MS UI Gothic"/>
              </a:rPr>
              <a:t>2</a:t>
            </a:r>
            <a:r>
              <a:rPr lang="ja-JP" sz="1000" b="0" i="0" u="none" strike="noStrike" cap="none" baseline="0" dirty="0">
                <a:solidFill>
                  <a:srgbClr val="4D4D4D"/>
                </a:solidFill>
                <a:effectLst/>
                <a:uFillTx/>
                <a:ea typeface="MS UI Gothic"/>
              </a:rPr>
              <a:t>を24時間以上IV注入D1</a:t>
            </a:r>
            <a:r>
              <a:rPr lang="en-US" altLang="ja-JP" sz="1000" b="0" i="0" u="none" strike="noStrike" cap="none" baseline="0" dirty="0">
                <a:solidFill>
                  <a:srgbClr val="4D4D4D"/>
                </a:solidFill>
                <a:effectLst/>
                <a:uFillTx/>
                <a:ea typeface="MS UI Gothic"/>
              </a:rPr>
              <a:t>–</a:t>
            </a:r>
            <a:r>
              <a:rPr lang="ja-JP" sz="1000" b="0" i="0" u="none" strike="noStrike" cap="none" baseline="0" dirty="0">
                <a:solidFill>
                  <a:srgbClr val="4D4D4D"/>
                </a:solidFill>
                <a:effectLst/>
                <a:uFillTx/>
                <a:ea typeface="MS UI Gothic"/>
              </a:rPr>
              <a:t>4q3w</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Moehler </a:t>
            </a:r>
            <a:r>
              <a:rPr lang="ja-JP" sz="1200" b="0" i="0" u="none" strike="noStrike" cap="none" baseline="0" dirty="0" smtClean="0">
                <a:solidFill>
                  <a:srgbClr val="4D4D4D"/>
                </a:solidFill>
                <a:effectLst/>
                <a:uFillTx/>
                <a:ea typeface="MS UI Gothic"/>
              </a:rPr>
              <a:t>M</a:t>
            </a:r>
            <a:r>
              <a:rPr lang="ja-JP" altLang="en-US" dirty="0" smtClean="0">
                <a:ea typeface="MS UI Gothic"/>
              </a:rPr>
              <a:t>ら、</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O-010</a:t>
            </a:r>
          </a:p>
        </p:txBody>
      </p:sp>
      <p:sp>
        <p:nvSpPr>
          <p:cNvPr id="8" name="Rectangle 9"/>
          <p:cNvSpPr txBox="1">
            <a:spLocks noChangeArrowheads="1"/>
          </p:cNvSpPr>
          <p:nvPr/>
        </p:nvSpPr>
        <p:spPr bwMode="auto">
          <a:xfrm>
            <a:off x="365124" y="5067969"/>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a:rPr>
              <a:t>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a:rPr>
              <a:t>BOR、OS、PFSおよび安全性</a:t>
            </a:r>
          </a:p>
        </p:txBody>
      </p:sp>
      <p:sp>
        <p:nvSpPr>
          <p:cNvPr id="11" name="Oval 14"/>
          <p:cNvSpPr>
            <a:spLocks noChangeArrowheads="1"/>
          </p:cNvSpPr>
          <p:nvPr/>
        </p:nvSpPr>
        <p:spPr bwMode="auto">
          <a:xfrm>
            <a:off x="3941537" y="347604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1:1</a:t>
            </a:r>
          </a:p>
        </p:txBody>
      </p:sp>
      <p:cxnSp>
        <p:nvCxnSpPr>
          <p:cNvPr id="12" name="AutoShape 15"/>
          <p:cNvCxnSpPr>
            <a:cxnSpLocks noChangeShapeType="1"/>
            <a:stCxn id="11" idx="0"/>
            <a:endCxn id="17" idx="1"/>
          </p:cNvCxnSpPr>
          <p:nvPr/>
        </p:nvCxnSpPr>
        <p:spPr bwMode="auto">
          <a:xfrm rot="5400000" flipH="1" flipV="1">
            <a:off x="4196641" y="2807373"/>
            <a:ext cx="705362" cy="63197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116435" y="2501595"/>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15" name="AutoShape 19"/>
          <p:cNvCxnSpPr>
            <a:cxnSpLocks noChangeShapeType="1"/>
            <a:stCxn id="18" idx="3"/>
            <a:endCxn id="11" idx="2"/>
          </p:cNvCxnSpPr>
          <p:nvPr/>
        </p:nvCxnSpPr>
        <p:spPr bwMode="auto">
          <a:xfrm>
            <a:off x="3790880" y="3768141"/>
            <a:ext cx="150657"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flipV="1">
            <a:off x="7675638" y="2765914"/>
            <a:ext cx="440797" cy="4765"/>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65309" y="2266533"/>
            <a:ext cx="2810329" cy="1008292"/>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FFFFFF"/>
                </a:solidFill>
                <a:effectLst/>
                <a:uFillTx/>
                <a:ea typeface="MS UI Gothic"/>
              </a:rPr>
              <a:t>パニツムマブ</a:t>
            </a:r>
            <a:r>
              <a:rPr lang="ja-JP" sz="1800" b="0" i="0" u="none" strike="noStrike" cap="none" baseline="30000" dirty="0">
                <a:solidFill>
                  <a:srgbClr val="FFFFFF"/>
                </a:solidFill>
                <a:effectLst/>
                <a:uFillTx/>
                <a:ea typeface="MS UI Gothic"/>
              </a:rPr>
              <a:t>†</a:t>
            </a:r>
            <a:r>
              <a:rPr lang="ja-JP" sz="1800" b="0" i="0" u="none" strike="noStrike" cap="none" baseline="0" dirty="0">
                <a:solidFill>
                  <a:srgbClr val="FFFFFF"/>
                </a:solidFill>
                <a:effectLst/>
                <a:uFillTx/>
                <a:ea typeface="MS UI Gothic"/>
              </a:rPr>
              <a:t> +</a:t>
            </a:r>
            <a:r>
              <a:rPr sz="1800" dirty="0"/>
              <a:t/>
            </a:r>
            <a:br>
              <a:rPr sz="1800" dirty="0"/>
            </a:br>
            <a:r>
              <a:rPr lang="ja-JP" sz="1800" b="0" i="0" u="none" strike="noStrike" cap="none" baseline="0" dirty="0">
                <a:solidFill>
                  <a:srgbClr val="FFFFFF"/>
                </a:solidFill>
                <a:effectLst/>
                <a:uFillTx/>
                <a:ea typeface="MS UI Gothic"/>
              </a:rPr>
              <a:t>シスプラチン + 5FU</a:t>
            </a:r>
            <a:r>
              <a:rPr lang="ja-JP" sz="1800" b="0" i="0" u="none" strike="noStrike" cap="none" baseline="30000" dirty="0">
                <a:solidFill>
                  <a:srgbClr val="FFFFFF"/>
                </a:solidFill>
                <a:effectLst/>
                <a:uFillTx/>
                <a:ea typeface="MS UI Gothic"/>
              </a:rPr>
              <a:t>‡</a:t>
            </a:r>
            <a:r>
              <a:rPr sz="1800" dirty="0"/>
              <a:t/>
            </a:r>
            <a:br>
              <a:rPr sz="1800" dirty="0"/>
            </a:br>
            <a:r>
              <a:rPr lang="ja-JP" sz="1800" b="0" i="0" u="none" strike="noStrike" cap="none" baseline="0" dirty="0">
                <a:solidFill>
                  <a:srgbClr val="FFFFFF"/>
                </a:solidFill>
                <a:effectLst/>
                <a:uFillTx/>
                <a:ea typeface="MS UI Gothic"/>
              </a:rPr>
              <a:t>(n=73)</a:t>
            </a:r>
          </a:p>
        </p:txBody>
      </p:sp>
      <p:sp>
        <p:nvSpPr>
          <p:cNvPr id="18" name="AutoShape 9"/>
          <p:cNvSpPr>
            <a:spLocks noChangeArrowheads="1"/>
          </p:cNvSpPr>
          <p:nvPr/>
        </p:nvSpPr>
        <p:spPr bwMode="auto">
          <a:xfrm>
            <a:off x="365124" y="2906110"/>
            <a:ext cx="3425756" cy="172406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切除不能な局所進行または転移性ESCC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 </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(n=146)</a:t>
            </a:r>
          </a:p>
        </p:txBody>
      </p:sp>
      <p:cxnSp>
        <p:nvCxnSpPr>
          <p:cNvPr id="19" name="AutoShape 16"/>
          <p:cNvCxnSpPr>
            <a:cxnSpLocks noChangeShapeType="1"/>
            <a:stCxn id="11" idx="4"/>
            <a:endCxn id="22" idx="1"/>
          </p:cNvCxnSpPr>
          <p:nvPr/>
        </p:nvCxnSpPr>
        <p:spPr bwMode="auto">
          <a:xfrm rot="16200000" flipH="1">
            <a:off x="4238430" y="4055146"/>
            <a:ext cx="621784" cy="631974"/>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116435" y="4417706"/>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21" name="AutoShape 20"/>
          <p:cNvCxnSpPr>
            <a:cxnSpLocks noChangeShapeType="1"/>
            <a:stCxn id="22" idx="3"/>
            <a:endCxn id="20" idx="1"/>
          </p:cNvCxnSpPr>
          <p:nvPr/>
        </p:nvCxnSpPr>
        <p:spPr bwMode="auto">
          <a:xfrm>
            <a:off x="7673980" y="4682025"/>
            <a:ext cx="442455"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effectLst/>
                <a:uFillTx/>
                <a:ea typeface="MS UI Gothic"/>
              </a:rPr>
              <a:t>シスプラチン + 5FU</a:t>
            </a:r>
            <a:r>
              <a:rPr lang="ja-JP" sz="1800" b="0" i="0" u="none" strike="noStrike" cap="none" baseline="30000">
                <a:solidFill>
                  <a:srgbClr val="4D4D4D"/>
                </a:solidFill>
                <a:effectLst/>
                <a:uFillTx/>
                <a:ea typeface="MS UI Gothic"/>
              </a:rPr>
              <a:t>‡</a:t>
            </a:r>
          </a:p>
          <a:p>
            <a:pPr lvl="0" algn="ctr" defTabSz="892175" eaLnBrk="0" hangingPunct="0">
              <a:defRPr/>
            </a:pPr>
            <a:r>
              <a:rPr lang="ja-JP" sz="1800" b="0" i="0" u="none" strike="noStrike" cap="none" baseline="0">
                <a:solidFill>
                  <a:srgbClr val="4D4D4D"/>
                </a:solidFill>
                <a:effectLst/>
                <a:uFillTx/>
                <a:ea typeface="MS UI Gothic"/>
              </a:rPr>
              <a:t>(n=73)</a:t>
            </a:r>
          </a:p>
        </p:txBody>
      </p:sp>
    </p:spTree>
    <p:extLst>
      <p:ext uri="{BB962C8B-B14F-4D97-AF65-F5344CB8AC3E}">
        <p14:creationId xmlns:p14="http://schemas.microsoft.com/office/powerpoint/2010/main" val="14200630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O-010: 切除不能、進行性または転移性の食道扁平上皮癌患者のためのシスプラチン／ 5-フルオロウラシル＋／－パニツムマブ</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大</a:t>
            </a:r>
            <a:r>
              <a:rPr lang="ja-JP" sz="1800" b="1" i="0" u="none" strike="noStrike" cap="none" baseline="0" dirty="0">
                <a:solidFill>
                  <a:srgbClr val="043882"/>
                </a:solidFill>
                <a:effectLst/>
                <a:uFillTx/>
                <a:ea typeface="MS UI Gothic"/>
              </a:rPr>
              <a:t>規模なバイオマーカープログラムによる無作為化第III相AIO／EORTC試験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Moehler Mら</a:t>
            </a:r>
          </a:p>
        </p:txBody>
      </p:sp>
      <p:sp>
        <p:nvSpPr>
          <p:cNvPr id="6"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5" name="Text Placeholder 4"/>
          <p:cNvSpPr>
            <a:spLocks noGrp="1"/>
          </p:cNvSpPr>
          <p:nvPr>
            <p:ph type="body" sz="quarter" idx="11"/>
          </p:nvPr>
        </p:nvSpPr>
        <p:spPr>
          <a:xfrm>
            <a:off x="4648200" y="6096000"/>
            <a:ext cx="4130675" cy="487363"/>
          </a:xfrm>
        </p:spPr>
        <p:txBody>
          <a:bodyPr/>
          <a:lstStyle/>
          <a:p>
            <a:r>
              <a:rPr sz="1200" dirty="0"/>
              <a:t/>
            </a:r>
            <a:br>
              <a:rPr sz="1200" dirty="0"/>
            </a:br>
            <a:r>
              <a:rPr lang="ja-JP" sz="1200" b="0" i="0" u="none" strike="noStrike" cap="none" baseline="0" dirty="0">
                <a:solidFill>
                  <a:srgbClr val="4D4D4D"/>
                </a:solidFill>
                <a:effectLst/>
                <a:uFillTx/>
                <a:ea typeface="MS UI Gothic"/>
              </a:rPr>
              <a:t>Moehler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O-010</a:t>
            </a:r>
          </a:p>
        </p:txBody>
      </p:sp>
      <p:grpSp>
        <p:nvGrpSpPr>
          <p:cNvPr id="8" name="Group 7"/>
          <p:cNvGrpSpPr/>
          <p:nvPr/>
        </p:nvGrpSpPr>
        <p:grpSpPr>
          <a:xfrm>
            <a:off x="-80045" y="2237862"/>
            <a:ext cx="4652044" cy="3136854"/>
            <a:chOff x="34255" y="1949844"/>
            <a:chExt cx="4652044" cy="3136854"/>
          </a:xfrm>
        </p:grpSpPr>
        <p:sp>
          <p:nvSpPr>
            <p:cNvPr id="10" name="TextBox 9"/>
            <p:cNvSpPr txBox="1"/>
            <p:nvPr/>
          </p:nvSpPr>
          <p:spPr>
            <a:xfrm>
              <a:off x="2250413" y="1949844"/>
              <a:ext cx="578465"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PFS</a:t>
              </a:r>
            </a:p>
          </p:txBody>
        </p:sp>
        <p:sp>
          <p:nvSpPr>
            <p:cNvPr id="11" name="TextBox 10"/>
            <p:cNvSpPr txBox="1"/>
            <p:nvPr/>
          </p:nvSpPr>
          <p:spPr>
            <a:xfrm>
              <a:off x="2381926" y="4288618"/>
              <a:ext cx="566033"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PFS、日</a:t>
              </a:r>
            </a:p>
          </p:txBody>
        </p:sp>
        <p:grpSp>
          <p:nvGrpSpPr>
            <p:cNvPr id="12" name="Group 11"/>
            <p:cNvGrpSpPr/>
            <p:nvPr/>
          </p:nvGrpSpPr>
          <p:grpSpPr>
            <a:xfrm>
              <a:off x="34255" y="2048467"/>
              <a:ext cx="4652044" cy="3038231"/>
              <a:chOff x="211231" y="1665019"/>
              <a:chExt cx="4652044" cy="3038231"/>
            </a:xfrm>
          </p:grpSpPr>
          <p:sp>
            <p:nvSpPr>
              <p:cNvPr id="13" name="TextBox 12"/>
              <p:cNvSpPr txBox="1"/>
              <p:nvPr/>
            </p:nvSpPr>
            <p:spPr>
              <a:xfrm>
                <a:off x="609679" y="166501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a:t>
                </a:r>
              </a:p>
            </p:txBody>
          </p:sp>
          <p:grpSp>
            <p:nvGrpSpPr>
              <p:cNvPr id="14" name="Group 13"/>
              <p:cNvGrpSpPr/>
              <p:nvPr/>
            </p:nvGrpSpPr>
            <p:grpSpPr>
              <a:xfrm>
                <a:off x="211231" y="1803292"/>
                <a:ext cx="4652044" cy="2899958"/>
                <a:chOff x="211231" y="1803292"/>
                <a:chExt cx="4652044" cy="2899958"/>
              </a:xfrm>
            </p:grpSpPr>
            <p:sp>
              <p:nvSpPr>
                <p:cNvPr id="15" name="TextBox 14"/>
                <p:cNvSpPr txBox="1"/>
                <p:nvPr/>
              </p:nvSpPr>
              <p:spPr>
                <a:xfrm>
                  <a:off x="211231" y="3964586"/>
                  <a:ext cx="821122" cy="73866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リスクに</a:t>
                  </a:r>
                  <a:endParaRPr lang="en-US" altLang="ja-JP" sz="1000" b="0" i="0" u="none" strike="noStrike" cap="none" baseline="0" dirty="0">
                    <a:solidFill>
                      <a:srgbClr val="4D4D4D"/>
                    </a:solidFill>
                    <a:effectLst/>
                    <a:uFillTx/>
                    <a:ea typeface="MS UI Gothic"/>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晒されていた</a:t>
                  </a:r>
                  <a:endParaRPr lang="en-US" altLang="ja-JP" sz="1000" b="0" i="0" u="none" strike="noStrike" cap="none" baseline="0" dirty="0">
                    <a:solidFill>
                      <a:srgbClr val="4D4D4D"/>
                    </a:solidFill>
                    <a:effectLst/>
                    <a:uFillTx/>
                    <a:ea typeface="MS UI Gothic"/>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患者数</a:t>
                  </a:r>
                  <a:r>
                    <a:rPr sz="1200" dirty="0"/>
                    <a:t/>
                  </a:r>
                  <a:br>
                    <a:rPr sz="1200" dirty="0"/>
                  </a:br>
                  <a:endParaRPr sz="1200" dirty="0"/>
                </a:p>
              </p:txBody>
            </p:sp>
            <p:sp>
              <p:nvSpPr>
                <p:cNvPr id="16" name="Freeform 15"/>
                <p:cNvSpPr/>
                <p:nvPr/>
              </p:nvSpPr>
              <p:spPr bwMode="auto">
                <a:xfrm>
                  <a:off x="1029476" y="1804320"/>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Line 6"/>
                <p:cNvSpPr>
                  <a:spLocks noChangeShapeType="1"/>
                </p:cNvSpPr>
                <p:nvPr/>
              </p:nvSpPr>
              <p:spPr bwMode="auto">
                <a:xfrm>
                  <a:off x="944110" y="1804319"/>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Line 7"/>
                <p:cNvSpPr>
                  <a:spLocks noChangeShapeType="1"/>
                </p:cNvSpPr>
                <p:nvPr/>
              </p:nvSpPr>
              <p:spPr bwMode="auto">
                <a:xfrm>
                  <a:off x="944110" y="2159212"/>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Line 8"/>
                <p:cNvSpPr>
                  <a:spLocks noChangeShapeType="1"/>
                </p:cNvSpPr>
                <p:nvPr/>
              </p:nvSpPr>
              <p:spPr bwMode="auto">
                <a:xfrm>
                  <a:off x="944110" y="2506329"/>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0" name="Line 9"/>
                <p:cNvSpPr>
                  <a:spLocks noChangeShapeType="1"/>
                </p:cNvSpPr>
                <p:nvPr/>
              </p:nvSpPr>
              <p:spPr bwMode="auto">
                <a:xfrm>
                  <a:off x="944110" y="286511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1" name="Line 10"/>
                <p:cNvSpPr>
                  <a:spLocks noChangeShapeType="1"/>
                </p:cNvSpPr>
                <p:nvPr/>
              </p:nvSpPr>
              <p:spPr bwMode="auto">
                <a:xfrm>
                  <a:off x="944110" y="321611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2" name="Line 11"/>
                <p:cNvSpPr>
                  <a:spLocks noChangeShapeType="1"/>
                </p:cNvSpPr>
                <p:nvPr/>
              </p:nvSpPr>
              <p:spPr bwMode="auto">
                <a:xfrm>
                  <a:off x="944110" y="357101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3" name="Line 13"/>
                <p:cNvSpPr>
                  <a:spLocks noChangeShapeType="1"/>
                </p:cNvSpPr>
                <p:nvPr/>
              </p:nvSpPr>
              <p:spPr bwMode="auto">
                <a:xfrm flipH="1">
                  <a:off x="1993946"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4" name="Line 14"/>
                <p:cNvSpPr>
                  <a:spLocks noChangeShapeType="1"/>
                </p:cNvSpPr>
                <p:nvPr/>
              </p:nvSpPr>
              <p:spPr bwMode="auto">
                <a:xfrm flipH="1">
                  <a:off x="3260380"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5" name="Line 19"/>
                <p:cNvSpPr>
                  <a:spLocks noChangeShapeType="1"/>
                </p:cNvSpPr>
                <p:nvPr/>
              </p:nvSpPr>
              <p:spPr bwMode="auto">
                <a:xfrm flipH="1">
                  <a:off x="1545985"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6" name="Line 21"/>
                <p:cNvSpPr>
                  <a:spLocks noChangeShapeType="1"/>
                </p:cNvSpPr>
                <p:nvPr/>
              </p:nvSpPr>
              <p:spPr bwMode="auto">
                <a:xfrm flipH="1">
                  <a:off x="1098702" y="3675999"/>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7" name="TextBox 26"/>
                <p:cNvSpPr txBox="1"/>
                <p:nvPr/>
              </p:nvSpPr>
              <p:spPr>
                <a:xfrm rot="16200000">
                  <a:off x="361051" y="2608246"/>
                  <a:ext cx="311779"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生存率</a:t>
                  </a:r>
                </a:p>
              </p:txBody>
            </p:sp>
            <p:sp>
              <p:nvSpPr>
                <p:cNvPr id="28" name="TextBox 27"/>
                <p:cNvSpPr txBox="1"/>
                <p:nvPr/>
              </p:nvSpPr>
              <p:spPr>
                <a:xfrm>
                  <a:off x="609681" y="202131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0.8</a:t>
                  </a:r>
                </a:p>
              </p:txBody>
            </p:sp>
            <p:sp>
              <p:nvSpPr>
                <p:cNvPr id="29" name="TextBox 28"/>
                <p:cNvSpPr txBox="1"/>
                <p:nvPr/>
              </p:nvSpPr>
              <p:spPr>
                <a:xfrm>
                  <a:off x="609681" y="236826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0.6</a:t>
                  </a:r>
                </a:p>
              </p:txBody>
            </p:sp>
            <p:sp>
              <p:nvSpPr>
                <p:cNvPr id="30" name="TextBox 29"/>
                <p:cNvSpPr txBox="1"/>
                <p:nvPr/>
              </p:nvSpPr>
              <p:spPr>
                <a:xfrm>
                  <a:off x="609681" y="2726876"/>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0.4</a:t>
                  </a:r>
                </a:p>
              </p:txBody>
            </p:sp>
            <p:sp>
              <p:nvSpPr>
                <p:cNvPr id="31" name="TextBox 30"/>
                <p:cNvSpPr txBox="1"/>
                <p:nvPr/>
              </p:nvSpPr>
              <p:spPr>
                <a:xfrm>
                  <a:off x="609681" y="3077715"/>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0.2</a:t>
                  </a:r>
                </a:p>
              </p:txBody>
            </p:sp>
            <p:sp>
              <p:nvSpPr>
                <p:cNvPr id="32" name="TextBox 31"/>
                <p:cNvSpPr txBox="1"/>
                <p:nvPr/>
              </p:nvSpPr>
              <p:spPr>
                <a:xfrm>
                  <a:off x="609685" y="343244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0.0</a:t>
                  </a:r>
                </a:p>
              </p:txBody>
            </p:sp>
            <p:sp>
              <p:nvSpPr>
                <p:cNvPr id="33" name="TextBox 32"/>
                <p:cNvSpPr txBox="1"/>
                <p:nvPr/>
              </p:nvSpPr>
              <p:spPr>
                <a:xfrm>
                  <a:off x="927608" y="3717993"/>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68</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68</a:t>
                  </a:r>
                </a:p>
              </p:txBody>
            </p:sp>
            <p:sp>
              <p:nvSpPr>
                <p:cNvPr id="34" name="TextBox 33"/>
                <p:cNvSpPr txBox="1"/>
                <p:nvPr/>
              </p:nvSpPr>
              <p:spPr>
                <a:xfrm>
                  <a:off x="1371996" y="3717993"/>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49</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39</a:t>
                  </a:r>
                </a:p>
              </p:txBody>
            </p:sp>
            <p:sp>
              <p:nvSpPr>
                <p:cNvPr id="35" name="TextBox 34"/>
                <p:cNvSpPr txBox="1"/>
                <p:nvPr/>
              </p:nvSpPr>
              <p:spPr>
                <a:xfrm>
                  <a:off x="2316334" y="3717992"/>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6" name="TextBox 35"/>
                <p:cNvSpPr txBox="1"/>
                <p:nvPr/>
              </p:nvSpPr>
              <p:spPr>
                <a:xfrm>
                  <a:off x="1772501" y="3717993"/>
                  <a:ext cx="435728"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29</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22</a:t>
                  </a:r>
                </a:p>
              </p:txBody>
            </p:sp>
            <p:grpSp>
              <p:nvGrpSpPr>
                <p:cNvPr id="37" name="Group 36"/>
                <p:cNvGrpSpPr/>
                <p:nvPr/>
              </p:nvGrpSpPr>
              <p:grpSpPr>
                <a:xfrm>
                  <a:off x="2254135" y="3676000"/>
                  <a:ext cx="354584" cy="872990"/>
                  <a:chOff x="2254135" y="3678277"/>
                  <a:chExt cx="354584" cy="817711"/>
                </a:xfrm>
              </p:grpSpPr>
              <p:sp>
                <p:nvSpPr>
                  <p:cNvPr id="6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6" name="TextBox 65"/>
                  <p:cNvSpPr txBox="1"/>
                  <p:nvPr/>
                </p:nvSpPr>
                <p:spPr>
                  <a:xfrm>
                    <a:off x="2255674"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15</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12</a:t>
                    </a:r>
                  </a:p>
                </p:txBody>
              </p:sp>
            </p:grpSp>
            <p:sp>
              <p:nvSpPr>
                <p:cNvPr id="38" name="TextBox 37"/>
                <p:cNvSpPr txBox="1"/>
                <p:nvPr/>
              </p:nvSpPr>
              <p:spPr>
                <a:xfrm>
                  <a:off x="3125373" y="3717993"/>
                  <a:ext cx="267285"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5</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a:t>
                  </a:r>
                </a:p>
              </p:txBody>
            </p:sp>
            <p:grpSp>
              <p:nvGrpSpPr>
                <p:cNvPr id="39" name="Group 38"/>
                <p:cNvGrpSpPr/>
                <p:nvPr/>
              </p:nvGrpSpPr>
              <p:grpSpPr>
                <a:xfrm>
                  <a:off x="3439796" y="3676000"/>
                  <a:ext cx="439543" cy="872990"/>
                  <a:chOff x="3528284" y="4313589"/>
                  <a:chExt cx="439543" cy="817711"/>
                </a:xfrm>
              </p:grpSpPr>
              <p:sp>
                <p:nvSpPr>
                  <p:cNvPr id="63" name="Line 17"/>
                  <p:cNvSpPr>
                    <a:spLocks noChangeShapeType="1"/>
                  </p:cNvSpPr>
                  <p:nvPr/>
                </p:nvSpPr>
                <p:spPr bwMode="auto">
                  <a:xfrm flipH="1">
                    <a:off x="3745136"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4" name="TextBox 63"/>
                  <p:cNvSpPr txBox="1"/>
                  <p:nvPr/>
                </p:nvSpPr>
                <p:spPr>
                  <a:xfrm>
                    <a:off x="3530191" y="4352923"/>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2</a:t>
                    </a:r>
                  </a:p>
                </p:txBody>
              </p:sp>
            </p:grpSp>
            <p:grpSp>
              <p:nvGrpSpPr>
                <p:cNvPr id="40" name="Group 39"/>
                <p:cNvGrpSpPr/>
                <p:nvPr/>
              </p:nvGrpSpPr>
              <p:grpSpPr>
                <a:xfrm>
                  <a:off x="3922865" y="3676000"/>
                  <a:ext cx="269626" cy="872990"/>
                  <a:chOff x="3500041" y="4313589"/>
                  <a:chExt cx="269626" cy="817711"/>
                </a:xfrm>
              </p:grpSpPr>
              <p:sp>
                <p:nvSpPr>
                  <p:cNvPr id="61" name="Line 17"/>
                  <p:cNvSpPr>
                    <a:spLocks noChangeShapeType="1"/>
                  </p:cNvSpPr>
                  <p:nvPr/>
                </p:nvSpPr>
                <p:spPr bwMode="auto">
                  <a:xfrm flipH="1">
                    <a:off x="3631934"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2" name="TextBox 61"/>
                  <p:cNvSpPr txBox="1"/>
                  <p:nvPr/>
                </p:nvSpPr>
                <p:spPr>
                  <a:xfrm>
                    <a:off x="3501212" y="4352923"/>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a:t>
                    </a:r>
                  </a:p>
                </p:txBody>
              </p:sp>
            </p:grpSp>
            <p:cxnSp>
              <p:nvCxnSpPr>
                <p:cNvPr id="41" name="Straight Connector 40"/>
                <p:cNvCxnSpPr/>
                <p:nvPr/>
              </p:nvCxnSpPr>
              <p:spPr>
                <a:xfrm>
                  <a:off x="2156292" y="274000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6292" y="258194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42495" y="1854834"/>
                  <a:ext cx="3420780" cy="25933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mPFS </a:t>
                  </a:r>
                  <a:r>
                    <a:rPr lang="ja-JP" sz="1100" b="0" i="0" u="none" strike="noStrike" cap="none" baseline="0">
                      <a:solidFill>
                        <a:srgbClr val="B60D27"/>
                      </a:solidFill>
                      <a:effectLst/>
                      <a:uFillTx/>
                      <a:ea typeface="MS UI Gothic"/>
                    </a:rPr>
                    <a:t>5.3 </a:t>
                  </a:r>
                  <a:r>
                    <a:rPr lang="ja-JP" sz="1100" b="0" i="0" u="none" strike="noStrike" cap="none" baseline="0">
                      <a:solidFill>
                        <a:srgbClr val="4D4D4D"/>
                      </a:solidFill>
                      <a:effectLst/>
                      <a:uFillTx/>
                      <a:ea typeface="MS UI Gothic"/>
                    </a:rPr>
                    <a:t>対 </a:t>
                  </a:r>
                  <a:r>
                    <a:rPr lang="ja-JP" sz="1100" b="0" i="0" u="none" strike="noStrike" cap="none" baseline="0">
                      <a:solidFill>
                        <a:srgbClr val="B2C0D8"/>
                      </a:solidFill>
                      <a:effectLst/>
                      <a:uFillTx/>
                      <a:ea typeface="MS UI Gothic"/>
                    </a:rPr>
                    <a:t>5.8 </a:t>
                  </a:r>
                  <a:r>
                    <a:rPr lang="ja-JP" sz="1100" b="0" i="0" u="none" strike="noStrike" cap="none" baseline="0">
                      <a:solidFill>
                        <a:srgbClr val="4D4D4D"/>
                      </a:solidFill>
                      <a:effectLst/>
                      <a:uFillTx/>
                      <a:ea typeface="MS UI Gothic"/>
                    </a:rPr>
                    <a:t>カ月</a:t>
                  </a:r>
                </a:p>
              </p:txBody>
            </p:sp>
            <p:sp>
              <p:nvSpPr>
                <p:cNvPr id="45" name="Rectangle 44"/>
                <p:cNvSpPr/>
                <p:nvPr/>
              </p:nvSpPr>
              <p:spPr>
                <a:xfrm>
                  <a:off x="1857007" y="2209833"/>
                  <a:ext cx="2615956" cy="27459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HR 1.21 (95%CI 0.85, 1.73); p=0.29</a:t>
                  </a:r>
                </a:p>
              </p:txBody>
            </p:sp>
            <p:sp>
              <p:nvSpPr>
                <p:cNvPr id="46" name="Rectangle 45"/>
                <p:cNvSpPr/>
                <p:nvPr/>
              </p:nvSpPr>
              <p:spPr>
                <a:xfrm>
                  <a:off x="2370529" y="2455576"/>
                  <a:ext cx="1061828" cy="39663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シスプラチン+ 5FU+ パニツムマブ</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シスプラチン+ 5FU</a:t>
                  </a:r>
                </a:p>
              </p:txBody>
            </p:sp>
            <p:grpSp>
              <p:nvGrpSpPr>
                <p:cNvPr id="47" name="Group 46"/>
                <p:cNvGrpSpPr/>
                <p:nvPr/>
              </p:nvGrpSpPr>
              <p:grpSpPr>
                <a:xfrm>
                  <a:off x="2633681" y="3676000"/>
                  <a:ext cx="439543" cy="872990"/>
                  <a:chOff x="2211655" y="3678277"/>
                  <a:chExt cx="439543" cy="817711"/>
                </a:xfrm>
              </p:grpSpPr>
              <p:sp>
                <p:nvSpPr>
                  <p:cNvPr id="5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0" name="TextBox 59"/>
                  <p:cNvSpPr txBox="1"/>
                  <p:nvPr/>
                </p:nvSpPr>
                <p:spPr>
                  <a:xfrm>
                    <a:off x="2213563" y="3717612"/>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400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7</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8</a:t>
                    </a:r>
                  </a:p>
                </p:txBody>
              </p:sp>
            </p:grpSp>
            <p:grpSp>
              <p:nvGrpSpPr>
                <p:cNvPr id="48" name="Group 47"/>
                <p:cNvGrpSpPr/>
                <p:nvPr/>
              </p:nvGrpSpPr>
              <p:grpSpPr>
                <a:xfrm>
                  <a:off x="4217415" y="3676000"/>
                  <a:ext cx="439543" cy="872990"/>
                  <a:chOff x="2211655" y="3678277"/>
                  <a:chExt cx="439543" cy="817711"/>
                </a:xfrm>
              </p:grpSpPr>
              <p:sp>
                <p:nvSpPr>
                  <p:cNvPr id="57"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8" name="TextBox 57"/>
                  <p:cNvSpPr txBox="1"/>
                  <p:nvPr/>
                </p:nvSpPr>
                <p:spPr>
                  <a:xfrm>
                    <a:off x="2213562" y="3717612"/>
                    <a:ext cx="435728"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800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0</a:t>
                    </a:r>
                  </a:p>
                </p:txBody>
              </p:sp>
            </p:grpSp>
            <p:sp>
              <p:nvSpPr>
                <p:cNvPr id="49" name="Freeform 3"/>
                <p:cNvSpPr/>
                <p:nvPr/>
              </p:nvSpPr>
              <p:spPr bwMode="auto">
                <a:xfrm>
                  <a:off x="1098549" y="1803292"/>
                  <a:ext cx="3525105" cy="1799158"/>
                </a:xfrm>
                <a:custGeom>
                  <a:avLst/>
                  <a:gdLst>
                    <a:gd name="T0" fmla="*/ 274 w 274"/>
                    <a:gd name="T1" fmla="*/ 132 h 135"/>
                    <a:gd name="T2" fmla="*/ 264 w 274"/>
                    <a:gd name="T3" fmla="*/ 129 h 135"/>
                    <a:gd name="T4" fmla="*/ 236 w 274"/>
                    <a:gd name="T5" fmla="*/ 126 h 135"/>
                    <a:gd name="T6" fmla="*/ 199 w 274"/>
                    <a:gd name="T7" fmla="*/ 120 h 135"/>
                    <a:gd name="T8" fmla="*/ 154 w 274"/>
                    <a:gd name="T9" fmla="*/ 118 h 135"/>
                    <a:gd name="T10" fmla="*/ 148 w 274"/>
                    <a:gd name="T11" fmla="*/ 116 h 135"/>
                    <a:gd name="T12" fmla="*/ 132 w 274"/>
                    <a:gd name="T13" fmla="*/ 113 h 135"/>
                    <a:gd name="T14" fmla="*/ 124 w 274"/>
                    <a:gd name="T15" fmla="*/ 110 h 135"/>
                    <a:gd name="T16" fmla="*/ 120 w 274"/>
                    <a:gd name="T17" fmla="*/ 109 h 135"/>
                    <a:gd name="T18" fmla="*/ 113 w 274"/>
                    <a:gd name="T19" fmla="*/ 106 h 135"/>
                    <a:gd name="T20" fmla="*/ 112 w 274"/>
                    <a:gd name="T21" fmla="*/ 104 h 135"/>
                    <a:gd name="T22" fmla="*/ 111 w 274"/>
                    <a:gd name="T23" fmla="*/ 102 h 135"/>
                    <a:gd name="T24" fmla="*/ 107 w 274"/>
                    <a:gd name="T25" fmla="*/ 100 h 135"/>
                    <a:gd name="T26" fmla="*/ 98 w 274"/>
                    <a:gd name="T27" fmla="*/ 97 h 135"/>
                    <a:gd name="T28" fmla="*/ 86 w 274"/>
                    <a:gd name="T29" fmla="*/ 95 h 135"/>
                    <a:gd name="T30" fmla="*/ 85 w 274"/>
                    <a:gd name="T31" fmla="*/ 93 h 135"/>
                    <a:gd name="T32" fmla="*/ 83 w 274"/>
                    <a:gd name="T33" fmla="*/ 91 h 135"/>
                    <a:gd name="T34" fmla="*/ 82 w 274"/>
                    <a:gd name="T35" fmla="*/ 86 h 135"/>
                    <a:gd name="T36" fmla="*/ 77 w 274"/>
                    <a:gd name="T37" fmla="*/ 84 h 135"/>
                    <a:gd name="T38" fmla="*/ 75 w 274"/>
                    <a:gd name="T39" fmla="*/ 82 h 135"/>
                    <a:gd name="T40" fmla="*/ 74 w 274"/>
                    <a:gd name="T41" fmla="*/ 80 h 135"/>
                    <a:gd name="T42" fmla="*/ 72 w 274"/>
                    <a:gd name="T43" fmla="*/ 77 h 135"/>
                    <a:gd name="T44" fmla="*/ 71 w 274"/>
                    <a:gd name="T45" fmla="*/ 76 h 135"/>
                    <a:gd name="T46" fmla="*/ 70 w 274"/>
                    <a:gd name="T47" fmla="*/ 73 h 135"/>
                    <a:gd name="T48" fmla="*/ 68 w 274"/>
                    <a:gd name="T49" fmla="*/ 69 h 135"/>
                    <a:gd name="T50" fmla="*/ 64 w 274"/>
                    <a:gd name="T51" fmla="*/ 67 h 135"/>
                    <a:gd name="T52" fmla="*/ 61 w 274"/>
                    <a:gd name="T53" fmla="*/ 65 h 135"/>
                    <a:gd name="T54" fmla="*/ 59 w 274"/>
                    <a:gd name="T55" fmla="*/ 63 h 135"/>
                    <a:gd name="T56" fmla="*/ 58 w 274"/>
                    <a:gd name="T57" fmla="*/ 61 h 135"/>
                    <a:gd name="T58" fmla="*/ 50 w 274"/>
                    <a:gd name="T59" fmla="*/ 54 h 135"/>
                    <a:gd name="T60" fmla="*/ 48 w 274"/>
                    <a:gd name="T61" fmla="*/ 50 h 135"/>
                    <a:gd name="T62" fmla="*/ 46 w 274"/>
                    <a:gd name="T63" fmla="*/ 46 h 135"/>
                    <a:gd name="T64" fmla="*/ 44 w 274"/>
                    <a:gd name="T65" fmla="*/ 42 h 135"/>
                    <a:gd name="T66" fmla="*/ 41 w 274"/>
                    <a:gd name="T67" fmla="*/ 36 h 135"/>
                    <a:gd name="T68" fmla="*/ 40 w 274"/>
                    <a:gd name="T69" fmla="*/ 34 h 135"/>
                    <a:gd name="T70" fmla="*/ 34 w 274"/>
                    <a:gd name="T71" fmla="*/ 33 h 135"/>
                    <a:gd name="T72" fmla="*/ 33 w 274"/>
                    <a:gd name="T73" fmla="*/ 30 h 135"/>
                    <a:gd name="T74" fmla="*/ 30 w 274"/>
                    <a:gd name="T75" fmla="*/ 28 h 135"/>
                    <a:gd name="T76" fmla="*/ 28 w 274"/>
                    <a:gd name="T77" fmla="*/ 25 h 135"/>
                    <a:gd name="T78" fmla="*/ 27 w 274"/>
                    <a:gd name="T79" fmla="*/ 23 h 135"/>
                    <a:gd name="T80" fmla="*/ 25 w 274"/>
                    <a:gd name="T81" fmla="*/ 20 h 135"/>
                    <a:gd name="T82" fmla="*/ 23 w 274"/>
                    <a:gd name="T83" fmla="*/ 18 h 135"/>
                    <a:gd name="T84" fmla="*/ 22 w 274"/>
                    <a:gd name="T85" fmla="*/ 13 h 135"/>
                    <a:gd name="T86" fmla="*/ 20 w 274"/>
                    <a:gd name="T87" fmla="*/ 9 h 135"/>
                    <a:gd name="T88" fmla="*/ 17 w 274"/>
                    <a:gd name="T89" fmla="*/ 8 h 135"/>
                    <a:gd name="T90" fmla="*/ 16 w 274"/>
                    <a:gd name="T91" fmla="*/ 5 h 135"/>
                    <a:gd name="T92" fmla="*/ 9 w 274"/>
                    <a:gd name="T93" fmla="*/ 3 h 135"/>
                    <a:gd name="T94" fmla="*/ 3 w 274"/>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35">
                      <a:moveTo>
                        <a:pt x="274" y="135"/>
                      </a:moveTo>
                      <a:lnTo>
                        <a:pt x="274" y="132"/>
                      </a:lnTo>
                      <a:lnTo>
                        <a:pt x="264" y="132"/>
                      </a:lnTo>
                      <a:lnTo>
                        <a:pt x="264" y="129"/>
                      </a:lnTo>
                      <a:lnTo>
                        <a:pt x="236" y="129"/>
                      </a:lnTo>
                      <a:lnTo>
                        <a:pt x="236" y="126"/>
                      </a:lnTo>
                      <a:lnTo>
                        <a:pt x="199" y="126"/>
                      </a:lnTo>
                      <a:lnTo>
                        <a:pt x="199" y="120"/>
                      </a:lnTo>
                      <a:lnTo>
                        <a:pt x="154" y="120"/>
                      </a:lnTo>
                      <a:lnTo>
                        <a:pt x="154" y="118"/>
                      </a:lnTo>
                      <a:lnTo>
                        <a:pt x="148" y="118"/>
                      </a:lnTo>
                      <a:lnTo>
                        <a:pt x="148" y="116"/>
                      </a:lnTo>
                      <a:lnTo>
                        <a:pt x="132" y="116"/>
                      </a:lnTo>
                      <a:lnTo>
                        <a:pt x="132" y="113"/>
                      </a:lnTo>
                      <a:lnTo>
                        <a:pt x="124" y="113"/>
                      </a:lnTo>
                      <a:lnTo>
                        <a:pt x="124" y="110"/>
                      </a:lnTo>
                      <a:lnTo>
                        <a:pt x="120" y="110"/>
                      </a:lnTo>
                      <a:lnTo>
                        <a:pt x="120" y="109"/>
                      </a:lnTo>
                      <a:lnTo>
                        <a:pt x="113" y="109"/>
                      </a:lnTo>
                      <a:lnTo>
                        <a:pt x="113" y="106"/>
                      </a:lnTo>
                      <a:lnTo>
                        <a:pt x="112" y="106"/>
                      </a:lnTo>
                      <a:lnTo>
                        <a:pt x="112" y="104"/>
                      </a:lnTo>
                      <a:lnTo>
                        <a:pt x="111" y="104"/>
                      </a:lnTo>
                      <a:lnTo>
                        <a:pt x="111" y="102"/>
                      </a:lnTo>
                      <a:lnTo>
                        <a:pt x="107" y="102"/>
                      </a:lnTo>
                      <a:lnTo>
                        <a:pt x="107" y="100"/>
                      </a:lnTo>
                      <a:lnTo>
                        <a:pt x="98" y="100"/>
                      </a:lnTo>
                      <a:lnTo>
                        <a:pt x="98" y="97"/>
                      </a:lnTo>
                      <a:lnTo>
                        <a:pt x="86" y="97"/>
                      </a:lnTo>
                      <a:lnTo>
                        <a:pt x="86" y="95"/>
                      </a:lnTo>
                      <a:lnTo>
                        <a:pt x="85" y="95"/>
                      </a:lnTo>
                      <a:lnTo>
                        <a:pt x="85" y="93"/>
                      </a:lnTo>
                      <a:lnTo>
                        <a:pt x="83" y="93"/>
                      </a:lnTo>
                      <a:lnTo>
                        <a:pt x="83" y="91"/>
                      </a:lnTo>
                      <a:lnTo>
                        <a:pt x="82" y="91"/>
                      </a:lnTo>
                      <a:lnTo>
                        <a:pt x="82" y="86"/>
                      </a:lnTo>
                      <a:lnTo>
                        <a:pt x="77" y="86"/>
                      </a:lnTo>
                      <a:lnTo>
                        <a:pt x="77" y="84"/>
                      </a:lnTo>
                      <a:lnTo>
                        <a:pt x="75" y="84"/>
                      </a:lnTo>
                      <a:lnTo>
                        <a:pt x="75" y="82"/>
                      </a:lnTo>
                      <a:lnTo>
                        <a:pt x="74" y="82"/>
                      </a:lnTo>
                      <a:lnTo>
                        <a:pt x="74" y="80"/>
                      </a:lnTo>
                      <a:lnTo>
                        <a:pt x="72" y="80"/>
                      </a:lnTo>
                      <a:lnTo>
                        <a:pt x="72" y="77"/>
                      </a:lnTo>
                      <a:lnTo>
                        <a:pt x="71" y="77"/>
                      </a:lnTo>
                      <a:lnTo>
                        <a:pt x="71" y="76"/>
                      </a:lnTo>
                      <a:lnTo>
                        <a:pt x="70" y="76"/>
                      </a:lnTo>
                      <a:lnTo>
                        <a:pt x="70" y="73"/>
                      </a:lnTo>
                      <a:lnTo>
                        <a:pt x="68" y="73"/>
                      </a:lnTo>
                      <a:lnTo>
                        <a:pt x="68" y="69"/>
                      </a:lnTo>
                      <a:lnTo>
                        <a:pt x="64" y="69"/>
                      </a:lnTo>
                      <a:lnTo>
                        <a:pt x="64" y="67"/>
                      </a:lnTo>
                      <a:lnTo>
                        <a:pt x="61" y="67"/>
                      </a:lnTo>
                      <a:lnTo>
                        <a:pt x="61" y="65"/>
                      </a:lnTo>
                      <a:lnTo>
                        <a:pt x="59" y="65"/>
                      </a:lnTo>
                      <a:lnTo>
                        <a:pt x="59" y="63"/>
                      </a:lnTo>
                      <a:lnTo>
                        <a:pt x="58" y="63"/>
                      </a:lnTo>
                      <a:lnTo>
                        <a:pt x="58" y="61"/>
                      </a:lnTo>
                      <a:lnTo>
                        <a:pt x="50" y="61"/>
                      </a:lnTo>
                      <a:lnTo>
                        <a:pt x="50" y="54"/>
                      </a:lnTo>
                      <a:lnTo>
                        <a:pt x="48" y="54"/>
                      </a:lnTo>
                      <a:lnTo>
                        <a:pt x="48" y="50"/>
                      </a:lnTo>
                      <a:lnTo>
                        <a:pt x="46" y="50"/>
                      </a:lnTo>
                      <a:lnTo>
                        <a:pt x="46" y="46"/>
                      </a:lnTo>
                      <a:lnTo>
                        <a:pt x="44" y="46"/>
                      </a:lnTo>
                      <a:lnTo>
                        <a:pt x="44" y="42"/>
                      </a:lnTo>
                      <a:lnTo>
                        <a:pt x="41" y="42"/>
                      </a:lnTo>
                      <a:lnTo>
                        <a:pt x="41" y="36"/>
                      </a:lnTo>
                      <a:lnTo>
                        <a:pt x="40" y="36"/>
                      </a:lnTo>
                      <a:lnTo>
                        <a:pt x="40" y="34"/>
                      </a:lnTo>
                      <a:lnTo>
                        <a:pt x="34" y="34"/>
                      </a:lnTo>
                      <a:lnTo>
                        <a:pt x="34" y="33"/>
                      </a:lnTo>
                      <a:lnTo>
                        <a:pt x="33" y="33"/>
                      </a:lnTo>
                      <a:lnTo>
                        <a:pt x="33" y="30"/>
                      </a:lnTo>
                      <a:lnTo>
                        <a:pt x="30" y="30"/>
                      </a:lnTo>
                      <a:lnTo>
                        <a:pt x="30" y="28"/>
                      </a:lnTo>
                      <a:lnTo>
                        <a:pt x="28" y="28"/>
                      </a:lnTo>
                      <a:lnTo>
                        <a:pt x="28" y="25"/>
                      </a:lnTo>
                      <a:lnTo>
                        <a:pt x="27" y="25"/>
                      </a:lnTo>
                      <a:lnTo>
                        <a:pt x="27" y="23"/>
                      </a:lnTo>
                      <a:lnTo>
                        <a:pt x="25" y="23"/>
                      </a:lnTo>
                      <a:lnTo>
                        <a:pt x="25" y="20"/>
                      </a:lnTo>
                      <a:lnTo>
                        <a:pt x="23" y="20"/>
                      </a:lnTo>
                      <a:lnTo>
                        <a:pt x="23" y="18"/>
                      </a:lnTo>
                      <a:lnTo>
                        <a:pt x="22" y="18"/>
                      </a:lnTo>
                      <a:lnTo>
                        <a:pt x="22" y="13"/>
                      </a:lnTo>
                      <a:lnTo>
                        <a:pt x="20" y="13"/>
                      </a:lnTo>
                      <a:lnTo>
                        <a:pt x="20" y="9"/>
                      </a:lnTo>
                      <a:lnTo>
                        <a:pt x="17" y="9"/>
                      </a:lnTo>
                      <a:lnTo>
                        <a:pt x="17" y="8"/>
                      </a:lnTo>
                      <a:lnTo>
                        <a:pt x="16" y="8"/>
                      </a:lnTo>
                      <a:lnTo>
                        <a:pt x="16" y="5"/>
                      </a:lnTo>
                      <a:lnTo>
                        <a:pt x="9" y="5"/>
                      </a:lnTo>
                      <a:lnTo>
                        <a:pt x="9" y="3"/>
                      </a:lnTo>
                      <a:lnTo>
                        <a:pt x="3" y="3"/>
                      </a:lnTo>
                      <a:lnTo>
                        <a:pt x="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4"/>
                <p:cNvSpPr>
                  <a:spLocks noChangeShapeType="1"/>
                </p:cNvSpPr>
                <p:nvPr/>
              </p:nvSpPr>
              <p:spPr bwMode="auto">
                <a:xfrm flipH="1">
                  <a:off x="1626028"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5"/>
                <p:cNvSpPr>
                  <a:spLocks noChangeShapeType="1"/>
                </p:cNvSpPr>
                <p:nvPr/>
              </p:nvSpPr>
              <p:spPr bwMode="auto">
                <a:xfrm flipH="1">
                  <a:off x="2565199" y="3172382"/>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6"/>
                <p:cNvSpPr>
                  <a:spLocks noChangeShapeType="1"/>
                </p:cNvSpPr>
                <p:nvPr/>
              </p:nvSpPr>
              <p:spPr bwMode="auto">
                <a:xfrm flipH="1">
                  <a:off x="1664624"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7"/>
                <p:cNvSpPr>
                  <a:spLocks noChangeShapeType="1"/>
                </p:cNvSpPr>
                <p:nvPr/>
              </p:nvSpPr>
              <p:spPr bwMode="auto">
                <a:xfrm flipH="1">
                  <a:off x="1445913" y="2073019"/>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8"/>
                <p:cNvSpPr>
                  <a:spLocks noChangeShapeType="1"/>
                </p:cNvSpPr>
                <p:nvPr/>
              </p:nvSpPr>
              <p:spPr bwMode="auto">
                <a:xfrm flipH="1">
                  <a:off x="1342991" y="1861094"/>
                  <a:ext cx="0" cy="662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Line 9"/>
                <p:cNvSpPr>
                  <a:spLocks noChangeShapeType="1"/>
                </p:cNvSpPr>
                <p:nvPr/>
              </p:nvSpPr>
              <p:spPr bwMode="auto">
                <a:xfrm>
                  <a:off x="1638894" y="2337926"/>
                  <a:ext cx="643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Freeform 11"/>
                <p:cNvSpPr/>
                <p:nvPr/>
              </p:nvSpPr>
              <p:spPr bwMode="auto">
                <a:xfrm>
                  <a:off x="1098549" y="1803292"/>
                  <a:ext cx="3330170" cy="1788117"/>
                </a:xfrm>
                <a:custGeom>
                  <a:avLst/>
                  <a:gdLst>
                    <a:gd name="T0" fmla="*/ 222 w 256"/>
                    <a:gd name="T1" fmla="*/ 133 h 133"/>
                    <a:gd name="T2" fmla="*/ 169 w 256"/>
                    <a:gd name="T3" fmla="*/ 129 h 133"/>
                    <a:gd name="T4" fmla="*/ 164 w 256"/>
                    <a:gd name="T5" fmla="*/ 126 h 133"/>
                    <a:gd name="T6" fmla="*/ 158 w 256"/>
                    <a:gd name="T7" fmla="*/ 124 h 133"/>
                    <a:gd name="T8" fmla="*/ 156 w 256"/>
                    <a:gd name="T9" fmla="*/ 121 h 133"/>
                    <a:gd name="T10" fmla="*/ 141 w 256"/>
                    <a:gd name="T11" fmla="*/ 119 h 133"/>
                    <a:gd name="T12" fmla="*/ 137 w 256"/>
                    <a:gd name="T13" fmla="*/ 116 h 133"/>
                    <a:gd name="T14" fmla="*/ 114 w 256"/>
                    <a:gd name="T15" fmla="*/ 114 h 133"/>
                    <a:gd name="T16" fmla="*/ 111 w 256"/>
                    <a:gd name="T17" fmla="*/ 111 h 133"/>
                    <a:gd name="T18" fmla="*/ 101 w 256"/>
                    <a:gd name="T19" fmla="*/ 108 h 133"/>
                    <a:gd name="T20" fmla="*/ 94 w 256"/>
                    <a:gd name="T21" fmla="*/ 106 h 133"/>
                    <a:gd name="T22" fmla="*/ 92 w 256"/>
                    <a:gd name="T23" fmla="*/ 103 h 133"/>
                    <a:gd name="T24" fmla="*/ 89 w 256"/>
                    <a:gd name="T25" fmla="*/ 99 h 133"/>
                    <a:gd name="T26" fmla="*/ 87 w 256"/>
                    <a:gd name="T27" fmla="*/ 95 h 133"/>
                    <a:gd name="T28" fmla="*/ 80 w 256"/>
                    <a:gd name="T29" fmla="*/ 91 h 133"/>
                    <a:gd name="T30" fmla="*/ 78 w 256"/>
                    <a:gd name="T31" fmla="*/ 89 h 133"/>
                    <a:gd name="T32" fmla="*/ 70 w 256"/>
                    <a:gd name="T33" fmla="*/ 87 h 133"/>
                    <a:gd name="T34" fmla="*/ 66 w 256"/>
                    <a:gd name="T35" fmla="*/ 84 h 133"/>
                    <a:gd name="T36" fmla="*/ 64 w 256"/>
                    <a:gd name="T37" fmla="*/ 77 h 133"/>
                    <a:gd name="T38" fmla="*/ 62 w 256"/>
                    <a:gd name="T39" fmla="*/ 74 h 133"/>
                    <a:gd name="T40" fmla="*/ 59 w 256"/>
                    <a:gd name="T41" fmla="*/ 72 h 133"/>
                    <a:gd name="T42" fmla="*/ 54 w 256"/>
                    <a:gd name="T43" fmla="*/ 67 h 133"/>
                    <a:gd name="T44" fmla="*/ 52 w 256"/>
                    <a:gd name="T45" fmla="*/ 64 h 133"/>
                    <a:gd name="T46" fmla="*/ 47 w 256"/>
                    <a:gd name="T47" fmla="*/ 63 h 133"/>
                    <a:gd name="T48" fmla="*/ 43 w 256"/>
                    <a:gd name="T49" fmla="*/ 57 h 133"/>
                    <a:gd name="T50" fmla="*/ 38 w 256"/>
                    <a:gd name="T51" fmla="*/ 55 h 133"/>
                    <a:gd name="T52" fmla="*/ 34 w 256"/>
                    <a:gd name="T53" fmla="*/ 50 h 133"/>
                    <a:gd name="T54" fmla="*/ 31 w 256"/>
                    <a:gd name="T55" fmla="*/ 48 h 133"/>
                    <a:gd name="T56" fmla="*/ 26 w 256"/>
                    <a:gd name="T57" fmla="*/ 43 h 133"/>
                    <a:gd name="T58" fmla="*/ 25 w 256"/>
                    <a:gd name="T59" fmla="*/ 41 h 133"/>
                    <a:gd name="T60" fmla="*/ 22 w 256"/>
                    <a:gd name="T61" fmla="*/ 37 h 133"/>
                    <a:gd name="T62" fmla="*/ 21 w 256"/>
                    <a:gd name="T63" fmla="*/ 28 h 133"/>
                    <a:gd name="T64" fmla="*/ 19 w 256"/>
                    <a:gd name="T65" fmla="*/ 24 h 133"/>
                    <a:gd name="T66" fmla="*/ 17 w 256"/>
                    <a:gd name="T67" fmla="*/ 17 h 133"/>
                    <a:gd name="T68" fmla="*/ 15 w 256"/>
                    <a:gd name="T69" fmla="*/ 13 h 133"/>
                    <a:gd name="T70" fmla="*/ 13 w 256"/>
                    <a:gd name="T71" fmla="*/ 11 h 133"/>
                    <a:gd name="T72" fmla="*/ 9 w 256"/>
                    <a:gd name="T73" fmla="*/ 9 h 133"/>
                    <a:gd name="T74" fmla="*/ 5 w 256"/>
                    <a:gd name="T75" fmla="*/ 5 h 133"/>
                    <a:gd name="T76" fmla="*/ 3 w 256"/>
                    <a:gd name="T77" fmla="*/ 3 h 133"/>
                    <a:gd name="T78" fmla="*/ 0 w 256"/>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133">
                      <a:moveTo>
                        <a:pt x="256" y="133"/>
                      </a:moveTo>
                      <a:lnTo>
                        <a:pt x="222" y="133"/>
                      </a:lnTo>
                      <a:lnTo>
                        <a:pt x="222" y="129"/>
                      </a:lnTo>
                      <a:lnTo>
                        <a:pt x="169" y="129"/>
                      </a:lnTo>
                      <a:lnTo>
                        <a:pt x="169" y="126"/>
                      </a:lnTo>
                      <a:lnTo>
                        <a:pt x="164" y="126"/>
                      </a:lnTo>
                      <a:lnTo>
                        <a:pt x="164" y="124"/>
                      </a:lnTo>
                      <a:lnTo>
                        <a:pt x="158" y="124"/>
                      </a:lnTo>
                      <a:lnTo>
                        <a:pt x="158" y="121"/>
                      </a:lnTo>
                      <a:lnTo>
                        <a:pt x="156" y="121"/>
                      </a:lnTo>
                      <a:lnTo>
                        <a:pt x="156" y="119"/>
                      </a:lnTo>
                      <a:lnTo>
                        <a:pt x="141" y="119"/>
                      </a:lnTo>
                      <a:lnTo>
                        <a:pt x="141" y="116"/>
                      </a:lnTo>
                      <a:lnTo>
                        <a:pt x="137" y="116"/>
                      </a:lnTo>
                      <a:lnTo>
                        <a:pt x="137" y="114"/>
                      </a:lnTo>
                      <a:lnTo>
                        <a:pt x="114" y="114"/>
                      </a:lnTo>
                      <a:lnTo>
                        <a:pt x="114" y="111"/>
                      </a:lnTo>
                      <a:lnTo>
                        <a:pt x="111" y="111"/>
                      </a:lnTo>
                      <a:lnTo>
                        <a:pt x="111" y="108"/>
                      </a:lnTo>
                      <a:lnTo>
                        <a:pt x="101" y="108"/>
                      </a:lnTo>
                      <a:lnTo>
                        <a:pt x="101" y="106"/>
                      </a:lnTo>
                      <a:lnTo>
                        <a:pt x="94" y="106"/>
                      </a:lnTo>
                      <a:lnTo>
                        <a:pt x="94" y="103"/>
                      </a:lnTo>
                      <a:lnTo>
                        <a:pt x="92" y="103"/>
                      </a:lnTo>
                      <a:lnTo>
                        <a:pt x="92" y="99"/>
                      </a:lnTo>
                      <a:lnTo>
                        <a:pt x="89" y="99"/>
                      </a:lnTo>
                      <a:lnTo>
                        <a:pt x="89" y="95"/>
                      </a:lnTo>
                      <a:lnTo>
                        <a:pt x="87" y="95"/>
                      </a:lnTo>
                      <a:lnTo>
                        <a:pt x="87" y="91"/>
                      </a:lnTo>
                      <a:lnTo>
                        <a:pt x="80" y="91"/>
                      </a:lnTo>
                      <a:lnTo>
                        <a:pt x="80" y="89"/>
                      </a:lnTo>
                      <a:lnTo>
                        <a:pt x="78" y="89"/>
                      </a:lnTo>
                      <a:lnTo>
                        <a:pt x="78" y="87"/>
                      </a:lnTo>
                      <a:lnTo>
                        <a:pt x="70" y="87"/>
                      </a:lnTo>
                      <a:lnTo>
                        <a:pt x="70" y="84"/>
                      </a:lnTo>
                      <a:lnTo>
                        <a:pt x="66" y="84"/>
                      </a:lnTo>
                      <a:lnTo>
                        <a:pt x="66" y="77"/>
                      </a:lnTo>
                      <a:lnTo>
                        <a:pt x="64" y="77"/>
                      </a:lnTo>
                      <a:lnTo>
                        <a:pt x="64" y="74"/>
                      </a:lnTo>
                      <a:lnTo>
                        <a:pt x="62" y="74"/>
                      </a:lnTo>
                      <a:lnTo>
                        <a:pt x="62" y="72"/>
                      </a:lnTo>
                      <a:lnTo>
                        <a:pt x="59" y="72"/>
                      </a:lnTo>
                      <a:lnTo>
                        <a:pt x="59" y="67"/>
                      </a:lnTo>
                      <a:lnTo>
                        <a:pt x="54" y="67"/>
                      </a:lnTo>
                      <a:lnTo>
                        <a:pt x="54" y="64"/>
                      </a:lnTo>
                      <a:lnTo>
                        <a:pt x="52" y="64"/>
                      </a:lnTo>
                      <a:lnTo>
                        <a:pt x="52" y="63"/>
                      </a:lnTo>
                      <a:lnTo>
                        <a:pt x="47" y="63"/>
                      </a:lnTo>
                      <a:lnTo>
                        <a:pt x="47" y="57"/>
                      </a:lnTo>
                      <a:lnTo>
                        <a:pt x="43" y="57"/>
                      </a:lnTo>
                      <a:lnTo>
                        <a:pt x="43" y="55"/>
                      </a:lnTo>
                      <a:lnTo>
                        <a:pt x="38" y="55"/>
                      </a:lnTo>
                      <a:lnTo>
                        <a:pt x="38" y="50"/>
                      </a:lnTo>
                      <a:lnTo>
                        <a:pt x="34" y="50"/>
                      </a:lnTo>
                      <a:lnTo>
                        <a:pt x="34" y="48"/>
                      </a:lnTo>
                      <a:lnTo>
                        <a:pt x="31" y="48"/>
                      </a:lnTo>
                      <a:lnTo>
                        <a:pt x="31" y="43"/>
                      </a:lnTo>
                      <a:lnTo>
                        <a:pt x="26" y="43"/>
                      </a:lnTo>
                      <a:lnTo>
                        <a:pt x="26" y="41"/>
                      </a:lnTo>
                      <a:lnTo>
                        <a:pt x="25" y="41"/>
                      </a:lnTo>
                      <a:lnTo>
                        <a:pt x="25" y="37"/>
                      </a:lnTo>
                      <a:lnTo>
                        <a:pt x="22" y="37"/>
                      </a:lnTo>
                      <a:lnTo>
                        <a:pt x="22" y="28"/>
                      </a:lnTo>
                      <a:lnTo>
                        <a:pt x="21" y="28"/>
                      </a:lnTo>
                      <a:lnTo>
                        <a:pt x="21" y="24"/>
                      </a:lnTo>
                      <a:lnTo>
                        <a:pt x="19" y="24"/>
                      </a:lnTo>
                      <a:lnTo>
                        <a:pt x="19" y="17"/>
                      </a:lnTo>
                      <a:lnTo>
                        <a:pt x="17" y="17"/>
                      </a:lnTo>
                      <a:lnTo>
                        <a:pt x="17" y="13"/>
                      </a:lnTo>
                      <a:lnTo>
                        <a:pt x="15" y="13"/>
                      </a:lnTo>
                      <a:lnTo>
                        <a:pt x="15" y="11"/>
                      </a:lnTo>
                      <a:lnTo>
                        <a:pt x="13" y="11"/>
                      </a:lnTo>
                      <a:lnTo>
                        <a:pt x="13" y="9"/>
                      </a:lnTo>
                      <a:lnTo>
                        <a:pt x="9" y="9"/>
                      </a:lnTo>
                      <a:lnTo>
                        <a:pt x="9" y="5"/>
                      </a:lnTo>
                      <a:lnTo>
                        <a:pt x="5" y="5"/>
                      </a:lnTo>
                      <a:lnTo>
                        <a:pt x="5" y="3"/>
                      </a:lnTo>
                      <a:lnTo>
                        <a:pt x="3" y="3"/>
                      </a:lnTo>
                      <a:lnTo>
                        <a:pt x="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grpSp>
      <p:grpSp>
        <p:nvGrpSpPr>
          <p:cNvPr id="67" name="Group 66"/>
          <p:cNvGrpSpPr/>
          <p:nvPr/>
        </p:nvGrpSpPr>
        <p:grpSpPr>
          <a:xfrm>
            <a:off x="4371763" y="2237862"/>
            <a:ext cx="4702442" cy="2982594"/>
            <a:chOff x="4486063" y="1949844"/>
            <a:chExt cx="4702442" cy="2982594"/>
          </a:xfrm>
        </p:grpSpPr>
        <p:sp>
          <p:nvSpPr>
            <p:cNvPr id="68" name="TextBox 67"/>
            <p:cNvSpPr txBox="1"/>
            <p:nvPr/>
          </p:nvSpPr>
          <p:spPr>
            <a:xfrm>
              <a:off x="6597703" y="1949844"/>
              <a:ext cx="476819"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OS</a:t>
              </a:r>
            </a:p>
          </p:txBody>
        </p:sp>
        <p:sp>
          <p:nvSpPr>
            <p:cNvPr id="69" name="TextBox 68"/>
            <p:cNvSpPr txBox="1"/>
            <p:nvPr/>
          </p:nvSpPr>
          <p:spPr>
            <a:xfrm>
              <a:off x="7008380" y="4286090"/>
              <a:ext cx="489757"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OS、日</a:t>
              </a:r>
            </a:p>
          </p:txBody>
        </p:sp>
        <p:sp>
          <p:nvSpPr>
            <p:cNvPr id="70" name="TextBox 69"/>
            <p:cNvSpPr txBox="1"/>
            <p:nvPr/>
          </p:nvSpPr>
          <p:spPr>
            <a:xfrm>
              <a:off x="4827933" y="2048466"/>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a:t>
              </a:r>
            </a:p>
          </p:txBody>
        </p:sp>
        <p:sp>
          <p:nvSpPr>
            <p:cNvPr id="71" name="TextBox 70"/>
            <p:cNvSpPr txBox="1"/>
            <p:nvPr/>
          </p:nvSpPr>
          <p:spPr>
            <a:xfrm>
              <a:off x="4486063" y="4354434"/>
              <a:ext cx="821058" cy="553998"/>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リスクに</a:t>
              </a:r>
              <a:endParaRPr lang="en-US" altLang="ja-JP" sz="1000" b="0" i="0" u="none" strike="noStrike" cap="none" baseline="0" dirty="0">
                <a:solidFill>
                  <a:srgbClr val="4D4D4D"/>
                </a:solidFill>
                <a:effectLst/>
                <a:uFillTx/>
                <a:ea typeface="MS UI Gothic"/>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晒されていた</a:t>
              </a:r>
              <a:endParaRPr lang="en-US" altLang="ja-JP" sz="1000" b="0" i="0" u="none" strike="noStrike" cap="none" baseline="0" dirty="0">
                <a:solidFill>
                  <a:srgbClr val="4D4D4D"/>
                </a:solidFill>
                <a:effectLst/>
                <a:uFillTx/>
                <a:ea typeface="MS UI Gothic"/>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患者数</a:t>
              </a:r>
            </a:p>
          </p:txBody>
        </p:sp>
        <p:sp>
          <p:nvSpPr>
            <p:cNvPr id="72" name="Freeform 71"/>
            <p:cNvSpPr/>
            <p:nvPr/>
          </p:nvSpPr>
          <p:spPr bwMode="auto">
            <a:xfrm>
              <a:off x="5247730" y="2187768"/>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3" name="Line 6"/>
            <p:cNvSpPr>
              <a:spLocks noChangeShapeType="1"/>
            </p:cNvSpPr>
            <p:nvPr/>
          </p:nvSpPr>
          <p:spPr bwMode="auto">
            <a:xfrm>
              <a:off x="5162364" y="218776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4" name="Line 7"/>
            <p:cNvSpPr>
              <a:spLocks noChangeShapeType="1"/>
            </p:cNvSpPr>
            <p:nvPr/>
          </p:nvSpPr>
          <p:spPr bwMode="auto">
            <a:xfrm>
              <a:off x="5162364" y="2542660"/>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5" name="Line 8"/>
            <p:cNvSpPr>
              <a:spLocks noChangeShapeType="1"/>
            </p:cNvSpPr>
            <p:nvPr/>
          </p:nvSpPr>
          <p:spPr bwMode="auto">
            <a:xfrm>
              <a:off x="5162364" y="2889777"/>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6" name="Line 9"/>
            <p:cNvSpPr>
              <a:spLocks noChangeShapeType="1"/>
            </p:cNvSpPr>
            <p:nvPr/>
          </p:nvSpPr>
          <p:spPr bwMode="auto">
            <a:xfrm>
              <a:off x="5162364" y="3248558"/>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7" name="Line 10"/>
            <p:cNvSpPr>
              <a:spLocks noChangeShapeType="1"/>
            </p:cNvSpPr>
            <p:nvPr/>
          </p:nvSpPr>
          <p:spPr bwMode="auto">
            <a:xfrm>
              <a:off x="5162364" y="3599565"/>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8" name="Line 11"/>
            <p:cNvSpPr>
              <a:spLocks noChangeShapeType="1"/>
            </p:cNvSpPr>
            <p:nvPr/>
          </p:nvSpPr>
          <p:spPr bwMode="auto">
            <a:xfrm>
              <a:off x="5162364" y="3954458"/>
              <a:ext cx="8536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9" name="Line 21"/>
            <p:cNvSpPr>
              <a:spLocks noChangeShapeType="1"/>
            </p:cNvSpPr>
            <p:nvPr/>
          </p:nvSpPr>
          <p:spPr bwMode="auto">
            <a:xfrm flipH="1">
              <a:off x="5316956" y="4059447"/>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0" name="TextBox 79"/>
            <p:cNvSpPr txBox="1"/>
            <p:nvPr/>
          </p:nvSpPr>
          <p:spPr>
            <a:xfrm rot="16200000">
              <a:off x="4579304" y="2991694"/>
              <a:ext cx="311779"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生存率</a:t>
              </a:r>
            </a:p>
          </p:txBody>
        </p:sp>
        <p:sp>
          <p:nvSpPr>
            <p:cNvPr id="81" name="TextBox 80"/>
            <p:cNvSpPr txBox="1"/>
            <p:nvPr/>
          </p:nvSpPr>
          <p:spPr>
            <a:xfrm>
              <a:off x="4827936" y="240475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0.8</a:t>
              </a:r>
            </a:p>
          </p:txBody>
        </p:sp>
        <p:sp>
          <p:nvSpPr>
            <p:cNvPr id="82" name="TextBox 81"/>
            <p:cNvSpPr txBox="1"/>
            <p:nvPr/>
          </p:nvSpPr>
          <p:spPr>
            <a:xfrm>
              <a:off x="4827936" y="2751708"/>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0.6</a:t>
              </a:r>
            </a:p>
          </p:txBody>
        </p:sp>
        <p:sp>
          <p:nvSpPr>
            <p:cNvPr id="83" name="TextBox 82"/>
            <p:cNvSpPr txBox="1"/>
            <p:nvPr/>
          </p:nvSpPr>
          <p:spPr>
            <a:xfrm>
              <a:off x="4827936" y="3110324"/>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0.4</a:t>
              </a:r>
            </a:p>
          </p:txBody>
        </p:sp>
        <p:sp>
          <p:nvSpPr>
            <p:cNvPr id="84" name="TextBox 83"/>
            <p:cNvSpPr txBox="1"/>
            <p:nvPr/>
          </p:nvSpPr>
          <p:spPr>
            <a:xfrm>
              <a:off x="4827936" y="3461163"/>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0.2</a:t>
              </a:r>
            </a:p>
          </p:txBody>
        </p:sp>
        <p:sp>
          <p:nvSpPr>
            <p:cNvPr id="85" name="TextBox 84"/>
            <p:cNvSpPr txBox="1"/>
            <p:nvPr/>
          </p:nvSpPr>
          <p:spPr>
            <a:xfrm>
              <a:off x="4827940" y="38158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0.0</a:t>
              </a:r>
            </a:p>
          </p:txBody>
        </p:sp>
        <p:sp>
          <p:nvSpPr>
            <p:cNvPr id="86" name="TextBox 85"/>
            <p:cNvSpPr txBox="1"/>
            <p:nvPr/>
          </p:nvSpPr>
          <p:spPr>
            <a:xfrm>
              <a:off x="5145861" y="4101441"/>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72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73</a:t>
              </a:r>
            </a:p>
          </p:txBody>
        </p:sp>
        <p:grpSp>
          <p:nvGrpSpPr>
            <p:cNvPr id="87" name="Group 86"/>
            <p:cNvGrpSpPr/>
            <p:nvPr/>
          </p:nvGrpSpPr>
          <p:grpSpPr>
            <a:xfrm>
              <a:off x="5452137" y="4059447"/>
              <a:ext cx="354584" cy="872991"/>
              <a:chOff x="5452137" y="3808731"/>
              <a:chExt cx="354584" cy="872991"/>
            </a:xfrm>
          </p:grpSpPr>
          <p:sp>
            <p:nvSpPr>
              <p:cNvPr id="167" name="Line 19"/>
              <p:cNvSpPr>
                <a:spLocks noChangeShapeType="1"/>
              </p:cNvSpPr>
              <p:nvPr/>
            </p:nvSpPr>
            <p:spPr bwMode="auto">
              <a:xfrm flipH="1">
                <a:off x="5627665" y="3808731"/>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8" name="TextBox 167"/>
              <p:cNvSpPr txBox="1"/>
              <p:nvPr/>
            </p:nvSpPr>
            <p:spPr>
              <a:xfrm>
                <a:off x="5453676" y="3850725"/>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64</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49</a:t>
                </a:r>
              </a:p>
            </p:txBody>
          </p:sp>
        </p:grpSp>
        <p:sp>
          <p:nvSpPr>
            <p:cNvPr id="88" name="TextBox 87"/>
            <p:cNvSpPr txBox="1"/>
            <p:nvPr/>
          </p:nvSpPr>
          <p:spPr>
            <a:xfrm>
              <a:off x="6534588" y="4101440"/>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 name="TextBox 88"/>
            <p:cNvSpPr txBox="1"/>
            <p:nvPr/>
          </p:nvSpPr>
          <p:spPr>
            <a:xfrm>
              <a:off x="5877933" y="4101440"/>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250</a:t>
              </a:r>
            </a:p>
          </p:txBody>
        </p:sp>
        <p:grpSp>
          <p:nvGrpSpPr>
            <p:cNvPr id="90" name="Group 89"/>
            <p:cNvGrpSpPr/>
            <p:nvPr/>
          </p:nvGrpSpPr>
          <p:grpSpPr>
            <a:xfrm>
              <a:off x="6412549" y="4059448"/>
              <a:ext cx="354584" cy="872990"/>
              <a:chOff x="2254135" y="3678277"/>
              <a:chExt cx="354584" cy="817711"/>
            </a:xfrm>
          </p:grpSpPr>
          <p:sp>
            <p:nvSpPr>
              <p:cNvPr id="16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6" name="TextBox 165"/>
              <p:cNvSpPr txBox="1"/>
              <p:nvPr/>
            </p:nvSpPr>
            <p:spPr>
              <a:xfrm>
                <a:off x="2255673"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24</a:t>
                </a:r>
              </a:p>
            </p:txBody>
          </p:sp>
        </p:grpSp>
        <p:sp>
          <p:nvSpPr>
            <p:cNvPr id="91" name="Line 14"/>
            <p:cNvSpPr>
              <a:spLocks noChangeShapeType="1"/>
            </p:cNvSpPr>
            <p:nvPr/>
          </p:nvSpPr>
          <p:spPr bwMode="auto">
            <a:xfrm flipH="1">
              <a:off x="7110938" y="4059447"/>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2" name="TextBox 91"/>
            <p:cNvSpPr txBox="1"/>
            <p:nvPr/>
          </p:nvSpPr>
          <p:spPr>
            <a:xfrm>
              <a:off x="6933821" y="4101441"/>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9</a:t>
              </a:r>
            </a:p>
          </p:txBody>
        </p:sp>
        <p:sp>
          <p:nvSpPr>
            <p:cNvPr id="93" name="TextBox 92"/>
            <p:cNvSpPr txBox="1"/>
            <p:nvPr/>
          </p:nvSpPr>
          <p:spPr>
            <a:xfrm>
              <a:off x="7357118" y="410144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750</a:t>
              </a:r>
            </a:p>
          </p:txBody>
        </p:sp>
        <p:grpSp>
          <p:nvGrpSpPr>
            <p:cNvPr id="94" name="Group 93"/>
            <p:cNvGrpSpPr/>
            <p:nvPr/>
          </p:nvGrpSpPr>
          <p:grpSpPr>
            <a:xfrm>
              <a:off x="7225759" y="4059448"/>
              <a:ext cx="269626" cy="872990"/>
              <a:chOff x="3500041" y="4313589"/>
              <a:chExt cx="269626" cy="817711"/>
            </a:xfrm>
          </p:grpSpPr>
          <p:sp>
            <p:nvSpPr>
              <p:cNvPr id="163" name="Line 17"/>
              <p:cNvSpPr>
                <a:spLocks noChangeShapeType="1"/>
              </p:cNvSpPr>
              <p:nvPr/>
            </p:nvSpPr>
            <p:spPr bwMode="auto">
              <a:xfrm flipH="1">
                <a:off x="3631934" y="4313589"/>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4" name="TextBox 163"/>
              <p:cNvSpPr txBox="1"/>
              <p:nvPr/>
            </p:nvSpPr>
            <p:spPr>
              <a:xfrm>
                <a:off x="3501213" y="4352923"/>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9</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2</a:t>
                </a:r>
              </a:p>
            </p:txBody>
          </p:sp>
        </p:grpSp>
        <p:cxnSp>
          <p:nvCxnSpPr>
            <p:cNvPr id="95" name="Straight Connector 94"/>
            <p:cNvCxnSpPr/>
            <p:nvPr/>
          </p:nvCxnSpPr>
          <p:spPr>
            <a:xfrm>
              <a:off x="5287892" y="396222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87892" y="380416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980212" y="2225582"/>
              <a:ext cx="4030516" cy="25933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mOS </a:t>
              </a:r>
              <a:r>
                <a:rPr lang="ja-JP" sz="1100" b="0" i="0" u="none" strike="noStrike" cap="none" baseline="0">
                  <a:solidFill>
                    <a:srgbClr val="B60D27"/>
                  </a:solidFill>
                  <a:effectLst/>
                  <a:uFillTx/>
                  <a:ea typeface="MS UI Gothic"/>
                </a:rPr>
                <a:t>9.4 </a:t>
              </a:r>
              <a:r>
                <a:rPr lang="ja-JP" sz="1100" b="0" i="0" u="none" strike="noStrike" cap="none" baseline="0">
                  <a:solidFill>
                    <a:srgbClr val="4D4D4D"/>
                  </a:solidFill>
                  <a:effectLst/>
                  <a:uFillTx/>
                  <a:ea typeface="MS UI Gothic"/>
                </a:rPr>
                <a:t>対 </a:t>
              </a:r>
              <a:r>
                <a:rPr lang="ja-JP" sz="1100" b="0" i="0" u="none" strike="noStrike" cap="none" baseline="0">
                  <a:solidFill>
                    <a:srgbClr val="B2C0D8"/>
                  </a:solidFill>
                  <a:effectLst/>
                  <a:uFillTx/>
                  <a:ea typeface="MS UI Gothic"/>
                </a:rPr>
                <a:t>10.2 </a:t>
              </a:r>
              <a:r>
                <a:rPr lang="ja-JP" sz="1100" b="0" i="0" u="none" strike="noStrike" cap="none" baseline="0">
                  <a:solidFill>
                    <a:srgbClr val="4D4D4D"/>
                  </a:solidFill>
                  <a:effectLst/>
                  <a:uFillTx/>
                  <a:ea typeface="MS UI Gothic"/>
                </a:rPr>
                <a:t>カ月</a:t>
              </a:r>
            </a:p>
          </p:txBody>
        </p:sp>
        <p:sp>
          <p:nvSpPr>
            <p:cNvPr id="99" name="Rectangle 98"/>
            <p:cNvSpPr/>
            <p:nvPr/>
          </p:nvSpPr>
          <p:spPr>
            <a:xfrm>
              <a:off x="6075259" y="2593280"/>
              <a:ext cx="2615956" cy="27459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HR 1.17 (95%CI 0.79, 1.75); p=0.43</a:t>
              </a:r>
            </a:p>
          </p:txBody>
        </p:sp>
        <p:sp>
          <p:nvSpPr>
            <p:cNvPr id="100" name="Rectangle 99"/>
            <p:cNvSpPr/>
            <p:nvPr/>
          </p:nvSpPr>
          <p:spPr>
            <a:xfrm>
              <a:off x="5479800" y="3677796"/>
              <a:ext cx="1061828" cy="39663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シスプラチン+ 5FU+ パニツムマブ</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シスプラチン+ 5FU</a:t>
              </a:r>
            </a:p>
          </p:txBody>
        </p:sp>
        <p:grpSp>
          <p:nvGrpSpPr>
            <p:cNvPr id="101" name="Group 100"/>
            <p:cNvGrpSpPr/>
            <p:nvPr/>
          </p:nvGrpSpPr>
          <p:grpSpPr>
            <a:xfrm>
              <a:off x="6638167" y="4059441"/>
              <a:ext cx="439543" cy="872995"/>
              <a:chOff x="2211655" y="3678277"/>
              <a:chExt cx="439543" cy="817717"/>
            </a:xfrm>
          </p:grpSpPr>
          <p:sp>
            <p:nvSpPr>
              <p:cNvPr id="161"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2" name="TextBox 161"/>
              <p:cNvSpPr txBox="1"/>
              <p:nvPr/>
            </p:nvSpPr>
            <p:spPr>
              <a:xfrm>
                <a:off x="2213562" y="3717616"/>
                <a:ext cx="435728" cy="771621"/>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500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15</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14</a:t>
                </a:r>
              </a:p>
            </p:txBody>
          </p:sp>
        </p:grpSp>
        <p:grpSp>
          <p:nvGrpSpPr>
            <p:cNvPr id="102" name="Group 101"/>
            <p:cNvGrpSpPr/>
            <p:nvPr/>
          </p:nvGrpSpPr>
          <p:grpSpPr>
            <a:xfrm>
              <a:off x="7576485" y="4059448"/>
              <a:ext cx="269626" cy="872990"/>
              <a:chOff x="2296613" y="3678277"/>
              <a:chExt cx="269626" cy="817711"/>
            </a:xfrm>
          </p:grpSpPr>
          <p:sp>
            <p:nvSpPr>
              <p:cNvPr id="15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0" name="TextBox 159"/>
              <p:cNvSpPr txBox="1"/>
              <p:nvPr/>
            </p:nvSpPr>
            <p:spPr>
              <a:xfrm>
                <a:off x="2297786"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8</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a:t>
                </a:r>
              </a:p>
            </p:txBody>
          </p:sp>
        </p:grpSp>
        <p:grpSp>
          <p:nvGrpSpPr>
            <p:cNvPr id="103" name="Group 102"/>
            <p:cNvGrpSpPr/>
            <p:nvPr/>
          </p:nvGrpSpPr>
          <p:grpSpPr>
            <a:xfrm>
              <a:off x="5719647" y="4059447"/>
              <a:ext cx="354584" cy="872991"/>
              <a:chOff x="5452137" y="3808731"/>
              <a:chExt cx="354584" cy="872991"/>
            </a:xfrm>
          </p:grpSpPr>
          <p:sp>
            <p:nvSpPr>
              <p:cNvPr id="157" name="Line 19"/>
              <p:cNvSpPr>
                <a:spLocks noChangeShapeType="1"/>
              </p:cNvSpPr>
              <p:nvPr/>
            </p:nvSpPr>
            <p:spPr bwMode="auto">
              <a:xfrm flipH="1">
                <a:off x="5627665" y="3808731"/>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8" name="TextBox 157"/>
              <p:cNvSpPr txBox="1"/>
              <p:nvPr/>
            </p:nvSpPr>
            <p:spPr>
              <a:xfrm>
                <a:off x="5453676" y="3850725"/>
                <a:ext cx="351506"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46</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42</a:t>
                </a:r>
              </a:p>
            </p:txBody>
          </p:sp>
        </p:grpSp>
        <p:grpSp>
          <p:nvGrpSpPr>
            <p:cNvPr id="104" name="Group 103"/>
            <p:cNvGrpSpPr/>
            <p:nvPr/>
          </p:nvGrpSpPr>
          <p:grpSpPr>
            <a:xfrm>
              <a:off x="7859521" y="4059448"/>
              <a:ext cx="269626" cy="872990"/>
              <a:chOff x="2296613" y="3678277"/>
              <a:chExt cx="269626" cy="817711"/>
            </a:xfrm>
          </p:grpSpPr>
          <p:sp>
            <p:nvSpPr>
              <p:cNvPr id="155"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6" name="TextBox 155"/>
              <p:cNvSpPr txBox="1"/>
              <p:nvPr/>
            </p:nvSpPr>
            <p:spPr>
              <a:xfrm>
                <a:off x="2297786"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6</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a:t>
                </a:r>
              </a:p>
            </p:txBody>
          </p:sp>
        </p:grpSp>
        <p:sp>
          <p:nvSpPr>
            <p:cNvPr id="105" name="TextBox 104"/>
            <p:cNvSpPr txBox="1"/>
            <p:nvPr/>
          </p:nvSpPr>
          <p:spPr>
            <a:xfrm>
              <a:off x="7997274" y="4101441"/>
              <a:ext cx="519949" cy="82378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1000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0</a:t>
              </a:r>
            </a:p>
          </p:txBody>
        </p:sp>
        <p:grpSp>
          <p:nvGrpSpPr>
            <p:cNvPr id="106" name="Group 105"/>
            <p:cNvGrpSpPr/>
            <p:nvPr/>
          </p:nvGrpSpPr>
          <p:grpSpPr>
            <a:xfrm>
              <a:off x="8436255" y="4059448"/>
              <a:ext cx="269626" cy="872990"/>
              <a:chOff x="2296613" y="3678277"/>
              <a:chExt cx="269626" cy="817711"/>
            </a:xfrm>
          </p:grpSpPr>
          <p:sp>
            <p:nvSpPr>
              <p:cNvPr id="153"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4" name="TextBox 153"/>
              <p:cNvSpPr txBox="1"/>
              <p:nvPr/>
            </p:nvSpPr>
            <p:spPr>
              <a:xfrm>
                <a:off x="2297785" y="3717612"/>
                <a:ext cx="267285"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0</a:t>
                </a:r>
              </a:p>
            </p:txBody>
          </p:sp>
        </p:grpSp>
        <p:grpSp>
          <p:nvGrpSpPr>
            <p:cNvPr id="107" name="Group 106"/>
            <p:cNvGrpSpPr/>
            <p:nvPr/>
          </p:nvGrpSpPr>
          <p:grpSpPr>
            <a:xfrm>
              <a:off x="8664001" y="4059448"/>
              <a:ext cx="524504" cy="872990"/>
              <a:chOff x="2169174" y="3678277"/>
              <a:chExt cx="524504" cy="817711"/>
            </a:xfrm>
          </p:grpSpPr>
          <p:sp>
            <p:nvSpPr>
              <p:cNvPr id="151"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2" name="TextBox 151"/>
              <p:cNvSpPr txBox="1"/>
              <p:nvPr/>
            </p:nvSpPr>
            <p:spPr>
              <a:xfrm>
                <a:off x="2171453" y="3717612"/>
                <a:ext cx="519949"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1250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0</a:t>
                </a:r>
              </a:p>
            </p:txBody>
          </p:sp>
        </p:grpSp>
        <p:grpSp>
          <p:nvGrpSpPr>
            <p:cNvPr id="108" name="Group 107"/>
            <p:cNvGrpSpPr/>
            <p:nvPr/>
          </p:nvGrpSpPr>
          <p:grpSpPr>
            <a:xfrm>
              <a:off x="6164815" y="4059448"/>
              <a:ext cx="354584" cy="872990"/>
              <a:chOff x="2254135" y="3678277"/>
              <a:chExt cx="354584" cy="817711"/>
            </a:xfrm>
          </p:grpSpPr>
          <p:sp>
            <p:nvSpPr>
              <p:cNvPr id="149" name="Line 12"/>
              <p:cNvSpPr>
                <a:spLocks noChangeShapeType="1"/>
              </p:cNvSpPr>
              <p:nvPr/>
            </p:nvSpPr>
            <p:spPr bwMode="auto">
              <a:xfrm flipH="1">
                <a:off x="2425918" y="3678277"/>
                <a:ext cx="0" cy="7762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50" name="TextBox 149"/>
              <p:cNvSpPr txBox="1"/>
              <p:nvPr/>
            </p:nvSpPr>
            <p:spPr>
              <a:xfrm>
                <a:off x="2255675" y="3717612"/>
                <a:ext cx="351506" cy="7716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31</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30</a:t>
                </a:r>
              </a:p>
            </p:txBody>
          </p:sp>
        </p:grpSp>
        <p:grpSp>
          <p:nvGrpSpPr>
            <p:cNvPr id="109" name="Group 12"/>
            <p:cNvGrpSpPr/>
            <p:nvPr/>
          </p:nvGrpSpPr>
          <p:grpSpPr>
            <a:xfrm>
              <a:off x="5275192" y="2174782"/>
              <a:ext cx="3303155" cy="1789446"/>
              <a:chOff x="2102" y="1742"/>
              <a:chExt cx="1554" cy="834"/>
            </a:xfrm>
          </p:grpSpPr>
          <p:sp>
            <p:nvSpPr>
              <p:cNvPr id="130" name="Line 13"/>
              <p:cNvSpPr>
                <a:spLocks noChangeShapeType="1"/>
              </p:cNvSpPr>
              <p:nvPr/>
            </p:nvSpPr>
            <p:spPr bwMode="auto">
              <a:xfrm flipH="1">
                <a:off x="2360" y="19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Line 14"/>
              <p:cNvSpPr>
                <a:spLocks noChangeShapeType="1"/>
              </p:cNvSpPr>
              <p:nvPr/>
            </p:nvSpPr>
            <p:spPr bwMode="auto">
              <a:xfrm flipH="1">
                <a:off x="2672" y="2246"/>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Line 15"/>
              <p:cNvSpPr>
                <a:spLocks noChangeShapeType="1"/>
              </p:cNvSpPr>
              <p:nvPr/>
            </p:nvSpPr>
            <p:spPr bwMode="auto">
              <a:xfrm flipH="1">
                <a:off x="299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Line 16"/>
              <p:cNvSpPr>
                <a:spLocks noChangeShapeType="1"/>
              </p:cNvSpPr>
              <p:nvPr/>
            </p:nvSpPr>
            <p:spPr bwMode="auto">
              <a:xfrm flipH="1">
                <a:off x="2132"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Line 17"/>
              <p:cNvSpPr>
                <a:spLocks noChangeShapeType="1"/>
              </p:cNvSpPr>
              <p:nvPr/>
            </p:nvSpPr>
            <p:spPr bwMode="auto">
              <a:xfrm flipH="1">
                <a:off x="2144"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Line 18"/>
              <p:cNvSpPr>
                <a:spLocks noChangeShapeType="1"/>
              </p:cNvSpPr>
              <p:nvPr/>
            </p:nvSpPr>
            <p:spPr bwMode="auto">
              <a:xfrm flipH="1">
                <a:off x="2780"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Line 19"/>
              <p:cNvSpPr>
                <a:spLocks noChangeShapeType="1"/>
              </p:cNvSpPr>
              <p:nvPr/>
            </p:nvSpPr>
            <p:spPr bwMode="auto">
              <a:xfrm flipH="1">
                <a:off x="2798"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Line 20"/>
              <p:cNvSpPr>
                <a:spLocks noChangeShapeType="1"/>
              </p:cNvSpPr>
              <p:nvPr/>
            </p:nvSpPr>
            <p:spPr bwMode="auto">
              <a:xfrm flipH="1">
                <a:off x="302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Line 21"/>
              <p:cNvSpPr>
                <a:spLocks noChangeShapeType="1"/>
              </p:cNvSpPr>
              <p:nvPr/>
            </p:nvSpPr>
            <p:spPr bwMode="auto">
              <a:xfrm flipH="1">
                <a:off x="3038"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Line 22"/>
              <p:cNvSpPr>
                <a:spLocks noChangeShapeType="1"/>
              </p:cNvSpPr>
              <p:nvPr/>
            </p:nvSpPr>
            <p:spPr bwMode="auto">
              <a:xfrm flipH="1">
                <a:off x="345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Line 23"/>
              <p:cNvSpPr>
                <a:spLocks noChangeShapeType="1"/>
              </p:cNvSpPr>
              <p:nvPr/>
            </p:nvSpPr>
            <p:spPr bwMode="auto">
              <a:xfrm flipH="1">
                <a:off x="354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Line 24"/>
              <p:cNvSpPr>
                <a:spLocks noChangeShapeType="1"/>
              </p:cNvSpPr>
              <p:nvPr/>
            </p:nvSpPr>
            <p:spPr bwMode="auto">
              <a:xfrm flipH="1">
                <a:off x="2108"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Line 25"/>
              <p:cNvSpPr>
                <a:spLocks noChangeShapeType="1"/>
              </p:cNvSpPr>
              <p:nvPr/>
            </p:nvSpPr>
            <p:spPr bwMode="auto">
              <a:xfrm flipH="1">
                <a:off x="2198" y="177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Line 26"/>
              <p:cNvSpPr>
                <a:spLocks noChangeShapeType="1"/>
              </p:cNvSpPr>
              <p:nvPr/>
            </p:nvSpPr>
            <p:spPr bwMode="auto">
              <a:xfrm flipH="1">
                <a:off x="332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Line 27"/>
              <p:cNvSpPr>
                <a:spLocks noChangeShapeType="1"/>
              </p:cNvSpPr>
              <p:nvPr/>
            </p:nvSpPr>
            <p:spPr bwMode="auto">
              <a:xfrm flipH="1">
                <a:off x="2300" y="18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Line 28"/>
              <p:cNvSpPr>
                <a:spLocks noChangeShapeType="1"/>
              </p:cNvSpPr>
              <p:nvPr/>
            </p:nvSpPr>
            <p:spPr bwMode="auto">
              <a:xfrm flipH="1">
                <a:off x="2264" y="179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Line 29"/>
              <p:cNvSpPr>
                <a:spLocks noChangeShapeType="1"/>
              </p:cNvSpPr>
              <p:nvPr/>
            </p:nvSpPr>
            <p:spPr bwMode="auto">
              <a:xfrm flipH="1">
                <a:off x="341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Line 30"/>
              <p:cNvSpPr>
                <a:spLocks noChangeShapeType="1"/>
              </p:cNvSpPr>
              <p:nvPr/>
            </p:nvSpPr>
            <p:spPr bwMode="auto">
              <a:xfrm flipH="1">
                <a:off x="342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31"/>
              <p:cNvSpPr/>
              <p:nvPr/>
            </p:nvSpPr>
            <p:spPr bwMode="auto">
              <a:xfrm>
                <a:off x="2102" y="1760"/>
                <a:ext cx="1554" cy="816"/>
              </a:xfrm>
              <a:custGeom>
                <a:avLst/>
                <a:gdLst>
                  <a:gd name="T0" fmla="*/ 259 w 259"/>
                  <a:gd name="T1" fmla="*/ 110 h 136"/>
                  <a:gd name="T2" fmla="*/ 186 w 259"/>
                  <a:gd name="T3" fmla="*/ 105 h 136"/>
                  <a:gd name="T4" fmla="*/ 180 w 259"/>
                  <a:gd name="T5" fmla="*/ 101 h 136"/>
                  <a:gd name="T6" fmla="*/ 135 w 259"/>
                  <a:gd name="T7" fmla="*/ 95 h 136"/>
                  <a:gd name="T8" fmla="*/ 108 w 259"/>
                  <a:gd name="T9" fmla="*/ 91 h 136"/>
                  <a:gd name="T10" fmla="*/ 104 w 259"/>
                  <a:gd name="T11" fmla="*/ 88 h 136"/>
                  <a:gd name="T12" fmla="*/ 98 w 259"/>
                  <a:gd name="T13" fmla="*/ 84 h 136"/>
                  <a:gd name="T14" fmla="*/ 94 w 259"/>
                  <a:gd name="T15" fmla="*/ 81 h 136"/>
                  <a:gd name="T16" fmla="*/ 92 w 259"/>
                  <a:gd name="T17" fmla="*/ 79 h 136"/>
                  <a:gd name="T18" fmla="*/ 89 w 259"/>
                  <a:gd name="T19" fmla="*/ 75 h 136"/>
                  <a:gd name="T20" fmla="*/ 79 w 259"/>
                  <a:gd name="T21" fmla="*/ 70 h 136"/>
                  <a:gd name="T22" fmla="*/ 76 w 259"/>
                  <a:gd name="T23" fmla="*/ 68 h 136"/>
                  <a:gd name="T24" fmla="*/ 74 w 259"/>
                  <a:gd name="T25" fmla="*/ 65 h 136"/>
                  <a:gd name="T26" fmla="*/ 70 w 259"/>
                  <a:gd name="T27" fmla="*/ 63 h 136"/>
                  <a:gd name="T28" fmla="*/ 62 w 259"/>
                  <a:gd name="T29" fmla="*/ 61 h 136"/>
                  <a:gd name="T30" fmla="*/ 60 w 259"/>
                  <a:gd name="T31" fmla="*/ 53 h 136"/>
                  <a:gd name="T32" fmla="*/ 58 w 259"/>
                  <a:gd name="T33" fmla="*/ 48 h 136"/>
                  <a:gd name="T34" fmla="*/ 55 w 259"/>
                  <a:gd name="T35" fmla="*/ 46 h 136"/>
                  <a:gd name="T36" fmla="*/ 52 w 259"/>
                  <a:gd name="T37" fmla="*/ 44 h 136"/>
                  <a:gd name="T38" fmla="*/ 51 w 259"/>
                  <a:gd name="T39" fmla="*/ 41 h 136"/>
                  <a:gd name="T40" fmla="*/ 49 w 259"/>
                  <a:gd name="T41" fmla="*/ 35 h 136"/>
                  <a:gd name="T42" fmla="*/ 44 w 259"/>
                  <a:gd name="T43" fmla="*/ 34 h 136"/>
                  <a:gd name="T44" fmla="*/ 41 w 259"/>
                  <a:gd name="T45" fmla="*/ 31 h 136"/>
                  <a:gd name="T46" fmla="*/ 40 w 259"/>
                  <a:gd name="T47" fmla="*/ 27 h 136"/>
                  <a:gd name="T48" fmla="*/ 39 w 259"/>
                  <a:gd name="T49" fmla="*/ 25 h 136"/>
                  <a:gd name="T50" fmla="*/ 38 w 259"/>
                  <a:gd name="T51" fmla="*/ 21 h 136"/>
                  <a:gd name="T52" fmla="*/ 36 w 259"/>
                  <a:gd name="T53" fmla="*/ 18 h 136"/>
                  <a:gd name="T54" fmla="*/ 33 w 259"/>
                  <a:gd name="T55" fmla="*/ 16 h 136"/>
                  <a:gd name="T56" fmla="*/ 32 w 259"/>
                  <a:gd name="T57" fmla="*/ 13 h 136"/>
                  <a:gd name="T58" fmla="*/ 28 w 259"/>
                  <a:gd name="T59" fmla="*/ 9 h 136"/>
                  <a:gd name="T60" fmla="*/ 26 w 259"/>
                  <a:gd name="T61" fmla="*/ 7 h 136"/>
                  <a:gd name="T62" fmla="*/ 22 w 259"/>
                  <a:gd name="T63" fmla="*/ 5 h 136"/>
                  <a:gd name="T64" fmla="*/ 12 w 259"/>
                  <a:gd name="T65" fmla="*/ 3 h 136"/>
                  <a:gd name="T66" fmla="*/ 10 w 259"/>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36">
                    <a:moveTo>
                      <a:pt x="259" y="136"/>
                    </a:moveTo>
                    <a:lnTo>
                      <a:pt x="259" y="110"/>
                    </a:lnTo>
                    <a:lnTo>
                      <a:pt x="186" y="110"/>
                    </a:lnTo>
                    <a:lnTo>
                      <a:pt x="186" y="105"/>
                    </a:lnTo>
                    <a:lnTo>
                      <a:pt x="180" y="105"/>
                    </a:lnTo>
                    <a:lnTo>
                      <a:pt x="180" y="101"/>
                    </a:lnTo>
                    <a:lnTo>
                      <a:pt x="135" y="101"/>
                    </a:lnTo>
                    <a:lnTo>
                      <a:pt x="135" y="95"/>
                    </a:lnTo>
                    <a:lnTo>
                      <a:pt x="108" y="95"/>
                    </a:lnTo>
                    <a:lnTo>
                      <a:pt x="108" y="91"/>
                    </a:lnTo>
                    <a:lnTo>
                      <a:pt x="104" y="91"/>
                    </a:lnTo>
                    <a:lnTo>
                      <a:pt x="104" y="88"/>
                    </a:lnTo>
                    <a:lnTo>
                      <a:pt x="98" y="88"/>
                    </a:lnTo>
                    <a:lnTo>
                      <a:pt x="98" y="84"/>
                    </a:lnTo>
                    <a:lnTo>
                      <a:pt x="94" y="84"/>
                    </a:lnTo>
                    <a:lnTo>
                      <a:pt x="94" y="81"/>
                    </a:lnTo>
                    <a:lnTo>
                      <a:pt x="92" y="81"/>
                    </a:lnTo>
                    <a:lnTo>
                      <a:pt x="92" y="79"/>
                    </a:lnTo>
                    <a:lnTo>
                      <a:pt x="89" y="79"/>
                    </a:lnTo>
                    <a:lnTo>
                      <a:pt x="89" y="75"/>
                    </a:lnTo>
                    <a:lnTo>
                      <a:pt x="79" y="75"/>
                    </a:lnTo>
                    <a:lnTo>
                      <a:pt x="79" y="70"/>
                    </a:lnTo>
                    <a:lnTo>
                      <a:pt x="76" y="70"/>
                    </a:lnTo>
                    <a:lnTo>
                      <a:pt x="76" y="68"/>
                    </a:lnTo>
                    <a:lnTo>
                      <a:pt x="74" y="68"/>
                    </a:lnTo>
                    <a:lnTo>
                      <a:pt x="74" y="65"/>
                    </a:lnTo>
                    <a:lnTo>
                      <a:pt x="70" y="65"/>
                    </a:lnTo>
                    <a:lnTo>
                      <a:pt x="70" y="63"/>
                    </a:lnTo>
                    <a:lnTo>
                      <a:pt x="62" y="63"/>
                    </a:lnTo>
                    <a:lnTo>
                      <a:pt x="62" y="61"/>
                    </a:lnTo>
                    <a:lnTo>
                      <a:pt x="60" y="61"/>
                    </a:lnTo>
                    <a:lnTo>
                      <a:pt x="60" y="53"/>
                    </a:lnTo>
                    <a:lnTo>
                      <a:pt x="58" y="53"/>
                    </a:lnTo>
                    <a:lnTo>
                      <a:pt x="58" y="48"/>
                    </a:lnTo>
                    <a:lnTo>
                      <a:pt x="55" y="48"/>
                    </a:lnTo>
                    <a:lnTo>
                      <a:pt x="55" y="46"/>
                    </a:lnTo>
                    <a:lnTo>
                      <a:pt x="52" y="46"/>
                    </a:lnTo>
                    <a:lnTo>
                      <a:pt x="52" y="44"/>
                    </a:lnTo>
                    <a:lnTo>
                      <a:pt x="51" y="44"/>
                    </a:lnTo>
                    <a:lnTo>
                      <a:pt x="51" y="41"/>
                    </a:lnTo>
                    <a:lnTo>
                      <a:pt x="49" y="41"/>
                    </a:lnTo>
                    <a:lnTo>
                      <a:pt x="49" y="35"/>
                    </a:lnTo>
                    <a:lnTo>
                      <a:pt x="44" y="35"/>
                    </a:lnTo>
                    <a:lnTo>
                      <a:pt x="44" y="34"/>
                    </a:lnTo>
                    <a:lnTo>
                      <a:pt x="41" y="34"/>
                    </a:lnTo>
                    <a:lnTo>
                      <a:pt x="41" y="31"/>
                    </a:lnTo>
                    <a:lnTo>
                      <a:pt x="40" y="31"/>
                    </a:lnTo>
                    <a:lnTo>
                      <a:pt x="40" y="27"/>
                    </a:lnTo>
                    <a:lnTo>
                      <a:pt x="39" y="27"/>
                    </a:lnTo>
                    <a:lnTo>
                      <a:pt x="39" y="25"/>
                    </a:lnTo>
                    <a:lnTo>
                      <a:pt x="38" y="25"/>
                    </a:lnTo>
                    <a:lnTo>
                      <a:pt x="38" y="21"/>
                    </a:lnTo>
                    <a:lnTo>
                      <a:pt x="36" y="21"/>
                    </a:lnTo>
                    <a:lnTo>
                      <a:pt x="36" y="18"/>
                    </a:lnTo>
                    <a:lnTo>
                      <a:pt x="33" y="18"/>
                    </a:lnTo>
                    <a:lnTo>
                      <a:pt x="33" y="16"/>
                    </a:lnTo>
                    <a:lnTo>
                      <a:pt x="32" y="16"/>
                    </a:lnTo>
                    <a:lnTo>
                      <a:pt x="32" y="13"/>
                    </a:lnTo>
                    <a:lnTo>
                      <a:pt x="28" y="13"/>
                    </a:lnTo>
                    <a:lnTo>
                      <a:pt x="28" y="9"/>
                    </a:lnTo>
                    <a:lnTo>
                      <a:pt x="26" y="9"/>
                    </a:lnTo>
                    <a:lnTo>
                      <a:pt x="26" y="7"/>
                    </a:lnTo>
                    <a:lnTo>
                      <a:pt x="22" y="7"/>
                    </a:lnTo>
                    <a:lnTo>
                      <a:pt x="22" y="5"/>
                    </a:lnTo>
                    <a:lnTo>
                      <a:pt x="12" y="5"/>
                    </a:lnTo>
                    <a:lnTo>
                      <a:pt x="12" y="3"/>
                    </a:lnTo>
                    <a:lnTo>
                      <a:pt x="10" y="3"/>
                    </a:lnTo>
                    <a:lnTo>
                      <a:pt x="1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10" name="Group 50"/>
            <p:cNvGrpSpPr/>
            <p:nvPr/>
          </p:nvGrpSpPr>
          <p:grpSpPr>
            <a:xfrm>
              <a:off x="5275192" y="2174781"/>
              <a:ext cx="2982056" cy="1692000"/>
              <a:chOff x="2156" y="1769"/>
              <a:chExt cx="1374" cy="780"/>
            </a:xfrm>
          </p:grpSpPr>
          <p:sp>
            <p:nvSpPr>
              <p:cNvPr id="114" name="Line 51"/>
              <p:cNvSpPr>
                <a:spLocks noChangeShapeType="1"/>
              </p:cNvSpPr>
              <p:nvPr/>
            </p:nvSpPr>
            <p:spPr bwMode="auto">
              <a:xfrm flipH="1">
                <a:off x="2516" y="209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Line 52"/>
              <p:cNvSpPr>
                <a:spLocks noChangeShapeType="1"/>
              </p:cNvSpPr>
              <p:nvPr/>
            </p:nvSpPr>
            <p:spPr bwMode="auto">
              <a:xfrm flipH="1">
                <a:off x="2726" y="226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53"/>
              <p:cNvSpPr>
                <a:spLocks noChangeShapeType="1"/>
              </p:cNvSpPr>
              <p:nvPr/>
            </p:nvSpPr>
            <p:spPr bwMode="auto">
              <a:xfrm flipH="1">
                <a:off x="311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54"/>
              <p:cNvSpPr>
                <a:spLocks noChangeShapeType="1"/>
              </p:cNvSpPr>
              <p:nvPr/>
            </p:nvSpPr>
            <p:spPr bwMode="auto">
              <a:xfrm flipH="1">
                <a:off x="3524" y="25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55"/>
              <p:cNvSpPr>
                <a:spLocks noChangeShapeType="1"/>
              </p:cNvSpPr>
              <p:nvPr/>
            </p:nvSpPr>
            <p:spPr bwMode="auto">
              <a:xfrm flipH="1">
                <a:off x="2162"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56"/>
              <p:cNvSpPr>
                <a:spLocks noChangeShapeType="1"/>
              </p:cNvSpPr>
              <p:nvPr/>
            </p:nvSpPr>
            <p:spPr bwMode="auto">
              <a:xfrm flipH="1">
                <a:off x="2174"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Line 57"/>
              <p:cNvSpPr>
                <a:spLocks noChangeShapeType="1"/>
              </p:cNvSpPr>
              <p:nvPr/>
            </p:nvSpPr>
            <p:spPr bwMode="auto">
              <a:xfrm flipH="1">
                <a:off x="2780" y="232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Line 58"/>
              <p:cNvSpPr>
                <a:spLocks noChangeShapeType="1"/>
              </p:cNvSpPr>
              <p:nvPr/>
            </p:nvSpPr>
            <p:spPr bwMode="auto">
              <a:xfrm flipH="1">
                <a:off x="3002"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Line 59"/>
              <p:cNvSpPr>
                <a:spLocks noChangeShapeType="1"/>
              </p:cNvSpPr>
              <p:nvPr/>
            </p:nvSpPr>
            <p:spPr bwMode="auto">
              <a:xfrm flipH="1">
                <a:off x="291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60"/>
              <p:cNvSpPr>
                <a:spLocks noChangeShapeType="1"/>
              </p:cNvSpPr>
              <p:nvPr/>
            </p:nvSpPr>
            <p:spPr bwMode="auto">
              <a:xfrm flipH="1">
                <a:off x="294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61"/>
              <p:cNvSpPr>
                <a:spLocks noChangeShapeType="1"/>
              </p:cNvSpPr>
              <p:nvPr/>
            </p:nvSpPr>
            <p:spPr bwMode="auto">
              <a:xfrm flipH="1">
                <a:off x="308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62"/>
              <p:cNvSpPr>
                <a:spLocks noChangeShapeType="1"/>
              </p:cNvSpPr>
              <p:nvPr/>
            </p:nvSpPr>
            <p:spPr bwMode="auto">
              <a:xfrm flipH="1">
                <a:off x="2258" y="189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63"/>
              <p:cNvSpPr>
                <a:spLocks noChangeShapeType="1"/>
              </p:cNvSpPr>
              <p:nvPr/>
            </p:nvSpPr>
            <p:spPr bwMode="auto">
              <a:xfrm flipH="1">
                <a:off x="2288" y="19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64"/>
              <p:cNvSpPr>
                <a:spLocks noChangeShapeType="1"/>
              </p:cNvSpPr>
              <p:nvPr/>
            </p:nvSpPr>
            <p:spPr bwMode="auto">
              <a:xfrm flipH="1">
                <a:off x="3038"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Line 65"/>
              <p:cNvSpPr>
                <a:spLocks noChangeShapeType="1"/>
              </p:cNvSpPr>
              <p:nvPr/>
            </p:nvSpPr>
            <p:spPr bwMode="auto">
              <a:xfrm flipH="1">
                <a:off x="305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66"/>
              <p:cNvSpPr/>
              <p:nvPr/>
            </p:nvSpPr>
            <p:spPr bwMode="auto">
              <a:xfrm>
                <a:off x="2156" y="1787"/>
                <a:ext cx="1374" cy="744"/>
              </a:xfrm>
              <a:custGeom>
                <a:avLst/>
                <a:gdLst>
                  <a:gd name="T0" fmla="*/ 183 w 229"/>
                  <a:gd name="T1" fmla="*/ 124 h 124"/>
                  <a:gd name="T2" fmla="*/ 138 w 229"/>
                  <a:gd name="T3" fmla="*/ 109 h 124"/>
                  <a:gd name="T4" fmla="*/ 133 w 229"/>
                  <a:gd name="T5" fmla="*/ 106 h 124"/>
                  <a:gd name="T6" fmla="*/ 120 w 229"/>
                  <a:gd name="T7" fmla="*/ 102 h 124"/>
                  <a:gd name="T8" fmla="*/ 111 w 229"/>
                  <a:gd name="T9" fmla="*/ 99 h 124"/>
                  <a:gd name="T10" fmla="*/ 105 w 229"/>
                  <a:gd name="T11" fmla="*/ 95 h 124"/>
                  <a:gd name="T12" fmla="*/ 103 w 229"/>
                  <a:gd name="T13" fmla="*/ 92 h 124"/>
                  <a:gd name="T14" fmla="*/ 98 w 229"/>
                  <a:gd name="T15" fmla="*/ 88 h 124"/>
                  <a:gd name="T16" fmla="*/ 91 w 229"/>
                  <a:gd name="T17" fmla="*/ 82 h 124"/>
                  <a:gd name="T18" fmla="*/ 89 w 229"/>
                  <a:gd name="T19" fmla="*/ 80 h 124"/>
                  <a:gd name="T20" fmla="*/ 80 w 229"/>
                  <a:gd name="T21" fmla="*/ 77 h 124"/>
                  <a:gd name="T22" fmla="*/ 78 w 229"/>
                  <a:gd name="T23" fmla="*/ 75 h 124"/>
                  <a:gd name="T24" fmla="*/ 72 w 229"/>
                  <a:gd name="T25" fmla="*/ 73 h 124"/>
                  <a:gd name="T26" fmla="*/ 70 w 229"/>
                  <a:gd name="T27" fmla="*/ 70 h 124"/>
                  <a:gd name="T28" fmla="*/ 69 w 229"/>
                  <a:gd name="T29" fmla="*/ 69 h 124"/>
                  <a:gd name="T30" fmla="*/ 67 w 229"/>
                  <a:gd name="T31" fmla="*/ 67 h 124"/>
                  <a:gd name="T32" fmla="*/ 65 w 229"/>
                  <a:gd name="T33" fmla="*/ 63 h 124"/>
                  <a:gd name="T34" fmla="*/ 63 w 229"/>
                  <a:gd name="T35" fmla="*/ 61 h 124"/>
                  <a:gd name="T36" fmla="*/ 58 w 229"/>
                  <a:gd name="T37" fmla="*/ 56 h 124"/>
                  <a:gd name="T38" fmla="*/ 56 w 229"/>
                  <a:gd name="T39" fmla="*/ 53 h 124"/>
                  <a:gd name="T40" fmla="*/ 56 w 229"/>
                  <a:gd name="T41" fmla="*/ 50 h 124"/>
                  <a:gd name="T42" fmla="*/ 54 w 229"/>
                  <a:gd name="T43" fmla="*/ 47 h 124"/>
                  <a:gd name="T44" fmla="*/ 46 w 229"/>
                  <a:gd name="T45" fmla="*/ 45 h 124"/>
                  <a:gd name="T46" fmla="*/ 44 w 229"/>
                  <a:gd name="T47" fmla="*/ 43 h 124"/>
                  <a:gd name="T48" fmla="*/ 39 w 229"/>
                  <a:gd name="T49" fmla="*/ 41 h 124"/>
                  <a:gd name="T50" fmla="*/ 35 w 229"/>
                  <a:gd name="T51" fmla="*/ 39 h 124"/>
                  <a:gd name="T52" fmla="*/ 28 w 229"/>
                  <a:gd name="T53" fmla="*/ 36 h 124"/>
                  <a:gd name="T54" fmla="*/ 26 w 229"/>
                  <a:gd name="T55" fmla="*/ 34 h 124"/>
                  <a:gd name="T56" fmla="*/ 23 w 229"/>
                  <a:gd name="T57" fmla="*/ 30 h 124"/>
                  <a:gd name="T58" fmla="*/ 21 w 229"/>
                  <a:gd name="T59" fmla="*/ 28 h 124"/>
                  <a:gd name="T60" fmla="*/ 19 w 229"/>
                  <a:gd name="T61" fmla="*/ 25 h 124"/>
                  <a:gd name="T62" fmla="*/ 16 w 229"/>
                  <a:gd name="T63" fmla="*/ 21 h 124"/>
                  <a:gd name="T64" fmla="*/ 14 w 229"/>
                  <a:gd name="T65" fmla="*/ 18 h 124"/>
                  <a:gd name="T66" fmla="*/ 13 w 229"/>
                  <a:gd name="T67" fmla="*/ 14 h 124"/>
                  <a:gd name="T68" fmla="*/ 11 w 229"/>
                  <a:gd name="T69" fmla="*/ 10 h 124"/>
                  <a:gd name="T70" fmla="*/ 6 w 229"/>
                  <a:gd name="T71" fmla="*/ 7 h 124"/>
                  <a:gd name="T72" fmla="*/ 4 w 229"/>
                  <a:gd name="T73" fmla="*/ 2 h 124"/>
                  <a:gd name="T74" fmla="*/ 0 w 229"/>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229" y="124"/>
                    </a:moveTo>
                    <a:lnTo>
                      <a:pt x="183" y="124"/>
                    </a:lnTo>
                    <a:lnTo>
                      <a:pt x="183" y="109"/>
                    </a:lnTo>
                    <a:lnTo>
                      <a:pt x="138" y="109"/>
                    </a:lnTo>
                    <a:lnTo>
                      <a:pt x="138" y="106"/>
                    </a:lnTo>
                    <a:lnTo>
                      <a:pt x="133" y="106"/>
                    </a:lnTo>
                    <a:lnTo>
                      <a:pt x="133" y="102"/>
                    </a:lnTo>
                    <a:lnTo>
                      <a:pt x="120" y="102"/>
                    </a:lnTo>
                    <a:lnTo>
                      <a:pt x="120" y="99"/>
                    </a:lnTo>
                    <a:lnTo>
                      <a:pt x="111" y="99"/>
                    </a:lnTo>
                    <a:lnTo>
                      <a:pt x="111" y="95"/>
                    </a:lnTo>
                    <a:lnTo>
                      <a:pt x="105" y="95"/>
                    </a:lnTo>
                    <a:lnTo>
                      <a:pt x="105" y="92"/>
                    </a:lnTo>
                    <a:lnTo>
                      <a:pt x="103" y="92"/>
                    </a:lnTo>
                    <a:lnTo>
                      <a:pt x="103" y="88"/>
                    </a:lnTo>
                    <a:lnTo>
                      <a:pt x="98" y="88"/>
                    </a:lnTo>
                    <a:lnTo>
                      <a:pt x="98" y="82"/>
                    </a:lnTo>
                    <a:lnTo>
                      <a:pt x="91" y="82"/>
                    </a:lnTo>
                    <a:lnTo>
                      <a:pt x="91" y="80"/>
                    </a:lnTo>
                    <a:lnTo>
                      <a:pt x="89" y="80"/>
                    </a:lnTo>
                    <a:lnTo>
                      <a:pt x="89" y="77"/>
                    </a:lnTo>
                    <a:lnTo>
                      <a:pt x="80" y="77"/>
                    </a:lnTo>
                    <a:lnTo>
                      <a:pt x="80" y="75"/>
                    </a:lnTo>
                    <a:lnTo>
                      <a:pt x="78" y="75"/>
                    </a:lnTo>
                    <a:lnTo>
                      <a:pt x="78" y="73"/>
                    </a:lnTo>
                    <a:lnTo>
                      <a:pt x="72" y="73"/>
                    </a:lnTo>
                    <a:lnTo>
                      <a:pt x="72" y="70"/>
                    </a:lnTo>
                    <a:lnTo>
                      <a:pt x="70" y="70"/>
                    </a:lnTo>
                    <a:lnTo>
                      <a:pt x="70" y="69"/>
                    </a:lnTo>
                    <a:lnTo>
                      <a:pt x="69" y="69"/>
                    </a:lnTo>
                    <a:lnTo>
                      <a:pt x="69" y="67"/>
                    </a:lnTo>
                    <a:lnTo>
                      <a:pt x="67" y="67"/>
                    </a:lnTo>
                    <a:lnTo>
                      <a:pt x="67" y="63"/>
                    </a:lnTo>
                    <a:lnTo>
                      <a:pt x="65" y="63"/>
                    </a:lnTo>
                    <a:lnTo>
                      <a:pt x="65" y="61"/>
                    </a:lnTo>
                    <a:lnTo>
                      <a:pt x="63" y="61"/>
                    </a:lnTo>
                    <a:lnTo>
                      <a:pt x="63" y="56"/>
                    </a:lnTo>
                    <a:lnTo>
                      <a:pt x="58" y="56"/>
                    </a:lnTo>
                    <a:lnTo>
                      <a:pt x="58" y="53"/>
                    </a:lnTo>
                    <a:lnTo>
                      <a:pt x="56" y="53"/>
                    </a:lnTo>
                    <a:lnTo>
                      <a:pt x="56" y="51"/>
                    </a:lnTo>
                    <a:lnTo>
                      <a:pt x="56" y="50"/>
                    </a:lnTo>
                    <a:lnTo>
                      <a:pt x="54" y="50"/>
                    </a:lnTo>
                    <a:lnTo>
                      <a:pt x="54" y="47"/>
                    </a:lnTo>
                    <a:lnTo>
                      <a:pt x="46" y="47"/>
                    </a:lnTo>
                    <a:lnTo>
                      <a:pt x="46" y="45"/>
                    </a:lnTo>
                    <a:lnTo>
                      <a:pt x="44" y="45"/>
                    </a:lnTo>
                    <a:lnTo>
                      <a:pt x="44" y="43"/>
                    </a:lnTo>
                    <a:lnTo>
                      <a:pt x="39" y="43"/>
                    </a:lnTo>
                    <a:lnTo>
                      <a:pt x="39" y="41"/>
                    </a:lnTo>
                    <a:lnTo>
                      <a:pt x="35" y="41"/>
                    </a:lnTo>
                    <a:lnTo>
                      <a:pt x="35" y="39"/>
                    </a:lnTo>
                    <a:lnTo>
                      <a:pt x="28" y="39"/>
                    </a:lnTo>
                    <a:lnTo>
                      <a:pt x="28" y="36"/>
                    </a:lnTo>
                    <a:lnTo>
                      <a:pt x="26" y="36"/>
                    </a:lnTo>
                    <a:lnTo>
                      <a:pt x="26" y="34"/>
                    </a:lnTo>
                    <a:lnTo>
                      <a:pt x="23" y="34"/>
                    </a:lnTo>
                    <a:lnTo>
                      <a:pt x="23" y="30"/>
                    </a:lnTo>
                    <a:lnTo>
                      <a:pt x="23" y="28"/>
                    </a:lnTo>
                    <a:lnTo>
                      <a:pt x="21" y="28"/>
                    </a:lnTo>
                    <a:lnTo>
                      <a:pt x="21" y="25"/>
                    </a:lnTo>
                    <a:lnTo>
                      <a:pt x="19" y="25"/>
                    </a:lnTo>
                    <a:lnTo>
                      <a:pt x="19" y="21"/>
                    </a:lnTo>
                    <a:lnTo>
                      <a:pt x="16" y="21"/>
                    </a:lnTo>
                    <a:lnTo>
                      <a:pt x="16" y="18"/>
                    </a:lnTo>
                    <a:lnTo>
                      <a:pt x="14" y="18"/>
                    </a:lnTo>
                    <a:lnTo>
                      <a:pt x="14" y="14"/>
                    </a:lnTo>
                    <a:lnTo>
                      <a:pt x="13" y="14"/>
                    </a:lnTo>
                    <a:lnTo>
                      <a:pt x="13" y="10"/>
                    </a:lnTo>
                    <a:lnTo>
                      <a:pt x="11" y="10"/>
                    </a:lnTo>
                    <a:lnTo>
                      <a:pt x="11" y="7"/>
                    </a:lnTo>
                    <a:lnTo>
                      <a:pt x="6" y="7"/>
                    </a:lnTo>
                    <a:lnTo>
                      <a:pt x="6" y="2"/>
                    </a:lnTo>
                    <a:lnTo>
                      <a:pt x="4" y="2"/>
                    </a:lnTo>
                    <a:lnTo>
                      <a:pt x="4"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1" name="Line 14"/>
            <p:cNvSpPr>
              <a:spLocks noChangeShapeType="1"/>
            </p:cNvSpPr>
            <p:nvPr/>
          </p:nvSpPr>
          <p:spPr bwMode="auto">
            <a:xfrm flipH="1">
              <a:off x="8260651" y="4067792"/>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2" name="Line 14"/>
            <p:cNvSpPr>
              <a:spLocks noChangeShapeType="1"/>
            </p:cNvSpPr>
            <p:nvPr/>
          </p:nvSpPr>
          <p:spPr bwMode="auto">
            <a:xfrm flipH="1">
              <a:off x="6104527" y="4061713"/>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3" name="Line 14"/>
            <p:cNvSpPr>
              <a:spLocks noChangeShapeType="1"/>
            </p:cNvSpPr>
            <p:nvPr/>
          </p:nvSpPr>
          <p:spPr bwMode="auto">
            <a:xfrm flipH="1">
              <a:off x="7542430" y="4067792"/>
              <a:ext cx="0" cy="8286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10668800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O-010: 切除不能、進行性または転移性の食道扁平上皮癌患者のためのシスプラチン／ 5-フルオロウラシル＋／－パニツムマブ</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大</a:t>
            </a:r>
            <a:r>
              <a:rPr lang="ja-JP" sz="1800" b="1" i="0" u="none" strike="noStrike" cap="none" baseline="0" dirty="0">
                <a:solidFill>
                  <a:srgbClr val="043882"/>
                </a:solidFill>
                <a:effectLst/>
                <a:uFillTx/>
                <a:ea typeface="MS UI Gothic"/>
              </a:rPr>
              <a:t>規模なバイオマーカープログラムによる無作為化第III相AIO／EORTC試験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Moehler Mら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r>
              <a:rPr lang="ja-JP" sz="1600" b="0" i="0" u="none" strike="noStrike" cap="none" baseline="0">
                <a:solidFill>
                  <a:srgbClr val="4D4D4D"/>
                </a:solidFill>
                <a:effectLst/>
                <a:uFillTx/>
                <a:ea typeface="MS UI Gothic"/>
              </a:rPr>
              <a:t>パニツムマブ＋シスプラチン＋5FUは、EGFR陽性の患者において、シスプラチン＋5FU単剤と比較して生存率の改善傾向が見られた</a:t>
            </a:r>
          </a:p>
          <a:p>
            <a:r>
              <a:rPr lang="ja-JP" sz="1600" b="0" i="0" u="none" strike="noStrike" cap="none" baseline="0">
                <a:solidFill>
                  <a:srgbClr val="4D4D4D"/>
                </a:solidFill>
                <a:effectLst/>
                <a:uFillTx/>
                <a:ea typeface="MS UI Gothic"/>
              </a:rPr>
              <a:t>血清EGFRまたはHIF-1αが低い患者は高い患者に対してPFSが改善した（それぞれp = 0.014およびp = 0.109）</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Moehler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O-010</a:t>
            </a:r>
          </a:p>
        </p:txBody>
      </p:sp>
      <p:grpSp>
        <p:nvGrpSpPr>
          <p:cNvPr id="8" name="Group 7"/>
          <p:cNvGrpSpPr/>
          <p:nvPr/>
        </p:nvGrpSpPr>
        <p:grpSpPr>
          <a:xfrm>
            <a:off x="370423" y="1969981"/>
            <a:ext cx="3074959" cy="3087734"/>
            <a:chOff x="1634746" y="2276336"/>
            <a:chExt cx="4881557" cy="2628534"/>
          </a:xfrm>
        </p:grpSpPr>
        <p:grpSp>
          <p:nvGrpSpPr>
            <p:cNvPr id="10" name="Group 9"/>
            <p:cNvGrpSpPr/>
            <p:nvPr/>
          </p:nvGrpSpPr>
          <p:grpSpPr>
            <a:xfrm>
              <a:off x="2614623" y="2396465"/>
              <a:ext cx="3901680" cy="2171700"/>
              <a:chOff x="836615" y="2448719"/>
              <a:chExt cx="3901680" cy="2171700"/>
            </a:xfrm>
          </p:grpSpPr>
          <p:sp>
            <p:nvSpPr>
              <p:cNvPr id="24" name="Freeform 23"/>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1" name="Line 12"/>
              <p:cNvSpPr>
                <a:spLocks noChangeShapeType="1"/>
              </p:cNvSpPr>
              <p:nvPr/>
            </p:nvSpPr>
            <p:spPr bwMode="auto">
              <a:xfrm flipH="1">
                <a:off x="40343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2" name="Line 13"/>
              <p:cNvSpPr>
                <a:spLocks noChangeShapeType="1"/>
              </p:cNvSpPr>
              <p:nvPr/>
            </p:nvSpPr>
            <p:spPr bwMode="auto">
              <a:xfrm flipH="1">
                <a:off x="310883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3" name="Line 19"/>
              <p:cNvSpPr>
                <a:spLocks noChangeShapeType="1"/>
              </p:cNvSpPr>
              <p:nvPr/>
            </p:nvSpPr>
            <p:spPr bwMode="auto">
              <a:xfrm flipH="1">
                <a:off x="218601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4" name="Line 21"/>
              <p:cNvSpPr>
                <a:spLocks noChangeShapeType="1"/>
              </p:cNvSpPr>
              <p:nvPr/>
            </p:nvSpPr>
            <p:spPr bwMode="auto">
              <a:xfrm flipH="1">
                <a:off x="116119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1" name="TextBox 10"/>
            <p:cNvSpPr txBox="1"/>
            <p:nvPr/>
          </p:nvSpPr>
          <p:spPr>
            <a:xfrm rot="16200000">
              <a:off x="1720002" y="3156875"/>
              <a:ext cx="265412" cy="4359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生存率</a:t>
              </a:r>
            </a:p>
          </p:txBody>
        </p:sp>
        <p:sp>
          <p:nvSpPr>
            <p:cNvPr id="12" name="TextBox 11"/>
            <p:cNvSpPr txBox="1"/>
            <p:nvPr/>
          </p:nvSpPr>
          <p:spPr>
            <a:xfrm>
              <a:off x="4137009" y="4669066"/>
              <a:ext cx="631181" cy="23375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期間、日数</a:t>
              </a:r>
            </a:p>
          </p:txBody>
        </p:sp>
        <p:sp>
          <p:nvSpPr>
            <p:cNvPr id="13" name="TextBox 12"/>
            <p:cNvSpPr txBox="1"/>
            <p:nvPr/>
          </p:nvSpPr>
          <p:spPr>
            <a:xfrm>
              <a:off x="2078526" y="2277359"/>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a:t>
              </a:r>
            </a:p>
          </p:txBody>
        </p:sp>
        <p:sp>
          <p:nvSpPr>
            <p:cNvPr id="14" name="TextBox 13"/>
            <p:cNvSpPr txBox="1"/>
            <p:nvPr/>
          </p:nvSpPr>
          <p:spPr>
            <a:xfrm>
              <a:off x="2078528" y="2673236"/>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0.8</a:t>
              </a:r>
            </a:p>
          </p:txBody>
        </p:sp>
        <p:sp>
          <p:nvSpPr>
            <p:cNvPr id="15" name="TextBox 14"/>
            <p:cNvSpPr txBox="1"/>
            <p:nvPr/>
          </p:nvSpPr>
          <p:spPr>
            <a:xfrm>
              <a:off x="2078528" y="3058732"/>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0.6</a:t>
              </a:r>
            </a:p>
          </p:txBody>
        </p:sp>
        <p:sp>
          <p:nvSpPr>
            <p:cNvPr id="16" name="TextBox 15"/>
            <p:cNvSpPr txBox="1"/>
            <p:nvPr/>
          </p:nvSpPr>
          <p:spPr>
            <a:xfrm>
              <a:off x="2078528" y="3457190"/>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0.4</a:t>
              </a:r>
            </a:p>
          </p:txBody>
        </p:sp>
        <p:sp>
          <p:nvSpPr>
            <p:cNvPr id="17" name="TextBox 16"/>
            <p:cNvSpPr txBox="1"/>
            <p:nvPr/>
          </p:nvSpPr>
          <p:spPr>
            <a:xfrm>
              <a:off x="2078528" y="3847007"/>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0.2</a:t>
              </a:r>
            </a:p>
          </p:txBody>
        </p:sp>
        <p:sp>
          <p:nvSpPr>
            <p:cNvPr id="18" name="TextBox 17"/>
            <p:cNvSpPr txBox="1"/>
            <p:nvPr/>
          </p:nvSpPr>
          <p:spPr>
            <a:xfrm>
              <a:off x="2078535" y="4241144"/>
              <a:ext cx="626136" cy="23375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0.0</a:t>
              </a:r>
            </a:p>
          </p:txBody>
        </p:sp>
        <p:sp>
          <p:nvSpPr>
            <p:cNvPr id="19" name="TextBox 18"/>
            <p:cNvSpPr txBox="1"/>
            <p:nvPr/>
          </p:nvSpPr>
          <p:spPr>
            <a:xfrm>
              <a:off x="2727042" y="4522748"/>
              <a:ext cx="424319"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sp>
          <p:nvSpPr>
            <p:cNvPr id="20" name="TextBox 19"/>
            <p:cNvSpPr txBox="1"/>
            <p:nvPr/>
          </p:nvSpPr>
          <p:spPr>
            <a:xfrm>
              <a:off x="3620002"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200</a:t>
              </a:r>
            </a:p>
          </p:txBody>
        </p:sp>
        <p:sp>
          <p:nvSpPr>
            <p:cNvPr id="21" name="TextBox 20"/>
            <p:cNvSpPr txBox="1"/>
            <p:nvPr/>
          </p:nvSpPr>
          <p:spPr>
            <a:xfrm>
              <a:off x="4043672" y="4522748"/>
              <a:ext cx="204226" cy="21332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 name="TextBox 21"/>
            <p:cNvSpPr txBox="1"/>
            <p:nvPr/>
          </p:nvSpPr>
          <p:spPr>
            <a:xfrm>
              <a:off x="4537255"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400</a:t>
              </a:r>
            </a:p>
          </p:txBody>
        </p:sp>
        <p:sp>
          <p:nvSpPr>
            <p:cNvPr id="23" name="TextBox 22"/>
            <p:cNvSpPr txBox="1"/>
            <p:nvPr/>
          </p:nvSpPr>
          <p:spPr>
            <a:xfrm>
              <a:off x="5472186" y="4522748"/>
              <a:ext cx="691726" cy="23375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600</a:t>
              </a:r>
            </a:p>
          </p:txBody>
        </p:sp>
      </p:grpSp>
      <p:grpSp>
        <p:nvGrpSpPr>
          <p:cNvPr id="35" name="Group 34"/>
          <p:cNvGrpSpPr/>
          <p:nvPr/>
        </p:nvGrpSpPr>
        <p:grpSpPr>
          <a:xfrm>
            <a:off x="1169321" y="2108479"/>
            <a:ext cx="1995453" cy="1223881"/>
            <a:chOff x="2435" y="1959"/>
            <a:chExt cx="942" cy="576"/>
          </a:xfrm>
        </p:grpSpPr>
        <p:sp>
          <p:nvSpPr>
            <p:cNvPr id="36" name="Line 3"/>
            <p:cNvSpPr>
              <a:spLocks noChangeShapeType="1"/>
            </p:cNvSpPr>
            <p:nvPr/>
          </p:nvSpPr>
          <p:spPr bwMode="auto">
            <a:xfrm flipH="1">
              <a:off x="2795" y="2301"/>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Line 4"/>
            <p:cNvSpPr>
              <a:spLocks noChangeShapeType="1"/>
            </p:cNvSpPr>
            <p:nvPr/>
          </p:nvSpPr>
          <p:spPr bwMode="auto">
            <a:xfrm flipH="1">
              <a:off x="3323"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Line 5"/>
            <p:cNvSpPr>
              <a:spLocks noChangeShapeType="1"/>
            </p:cNvSpPr>
            <p:nvPr/>
          </p:nvSpPr>
          <p:spPr bwMode="auto">
            <a:xfrm flipH="1">
              <a:off x="2903" y="237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Line 6"/>
            <p:cNvSpPr>
              <a:spLocks noChangeShapeType="1"/>
            </p:cNvSpPr>
            <p:nvPr/>
          </p:nvSpPr>
          <p:spPr bwMode="auto">
            <a:xfrm flipH="1">
              <a:off x="2993" y="2382"/>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Line 7"/>
            <p:cNvSpPr>
              <a:spLocks noChangeShapeType="1"/>
            </p:cNvSpPr>
            <p:nvPr/>
          </p:nvSpPr>
          <p:spPr bwMode="auto">
            <a:xfrm flipH="1">
              <a:off x="2477" y="2022"/>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Line 8"/>
            <p:cNvSpPr>
              <a:spLocks noChangeShapeType="1"/>
            </p:cNvSpPr>
            <p:nvPr/>
          </p:nvSpPr>
          <p:spPr bwMode="auto">
            <a:xfrm flipH="1">
              <a:off x="3203" y="2499"/>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Line 9"/>
            <p:cNvSpPr>
              <a:spLocks noChangeShapeType="1"/>
            </p:cNvSpPr>
            <p:nvPr/>
          </p:nvSpPr>
          <p:spPr bwMode="auto">
            <a:xfrm flipH="1">
              <a:off x="2435" y="1959"/>
              <a:ext cx="0" cy="30"/>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Line 10"/>
            <p:cNvSpPr>
              <a:spLocks noChangeShapeType="1"/>
            </p:cNvSpPr>
            <p:nvPr/>
          </p:nvSpPr>
          <p:spPr bwMode="auto">
            <a:xfrm flipH="1">
              <a:off x="3359"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Line 11"/>
            <p:cNvSpPr>
              <a:spLocks noChangeShapeType="1"/>
            </p:cNvSpPr>
            <p:nvPr/>
          </p:nvSpPr>
          <p:spPr bwMode="auto">
            <a:xfrm flipH="1">
              <a:off x="3371" y="2499"/>
              <a:ext cx="0" cy="36"/>
            </a:xfrm>
            <a:prstGeom prst="line">
              <a:avLst/>
            </a:prstGeom>
            <a:noFill/>
            <a:ln w="25400">
              <a:solidFill>
                <a:srgbClr val="FFC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Freeform 12"/>
            <p:cNvSpPr/>
            <p:nvPr/>
          </p:nvSpPr>
          <p:spPr bwMode="auto">
            <a:xfrm>
              <a:off x="2435" y="1971"/>
              <a:ext cx="942" cy="546"/>
            </a:xfrm>
            <a:custGeom>
              <a:avLst/>
              <a:gdLst>
                <a:gd name="T0" fmla="*/ 157 w 157"/>
                <a:gd name="T1" fmla="*/ 91 h 91"/>
                <a:gd name="T2" fmla="*/ 96 w 157"/>
                <a:gd name="T3" fmla="*/ 91 h 91"/>
                <a:gd name="T4" fmla="*/ 96 w 157"/>
                <a:gd name="T5" fmla="*/ 71 h 91"/>
                <a:gd name="T6" fmla="*/ 63 w 157"/>
                <a:gd name="T7" fmla="*/ 71 h 91"/>
                <a:gd name="T8" fmla="*/ 63 w 157"/>
                <a:gd name="T9" fmla="*/ 57 h 91"/>
                <a:gd name="T10" fmla="*/ 19 w 157"/>
                <a:gd name="T11" fmla="*/ 57 h 91"/>
                <a:gd name="T12" fmla="*/ 19 w 157"/>
                <a:gd name="T13" fmla="*/ 44 h 91"/>
                <a:gd name="T14" fmla="*/ 16 w 157"/>
                <a:gd name="T15" fmla="*/ 44 h 91"/>
                <a:gd name="T16" fmla="*/ 16 w 157"/>
                <a:gd name="T17" fmla="*/ 33 h 91"/>
                <a:gd name="T18" fmla="*/ 15 w 157"/>
                <a:gd name="T19" fmla="*/ 33 h 91"/>
                <a:gd name="T20" fmla="*/ 15 w 157"/>
                <a:gd name="T21" fmla="*/ 22 h 91"/>
                <a:gd name="T22" fmla="*/ 14 w 157"/>
                <a:gd name="T23" fmla="*/ 22 h 91"/>
                <a:gd name="T24" fmla="*/ 14 w 157"/>
                <a:gd name="T25" fmla="*/ 11 h 91"/>
                <a:gd name="T26" fmla="*/ 4 w 157"/>
                <a:gd name="T27" fmla="*/ 11 h 91"/>
                <a:gd name="T28" fmla="*/ 4 w 157"/>
                <a:gd name="T29" fmla="*/ 0 h 91"/>
                <a:gd name="T30" fmla="*/ 0 w 157"/>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91">
                  <a:moveTo>
                    <a:pt x="157" y="91"/>
                  </a:moveTo>
                  <a:lnTo>
                    <a:pt x="96" y="91"/>
                  </a:lnTo>
                  <a:lnTo>
                    <a:pt x="96" y="71"/>
                  </a:lnTo>
                  <a:lnTo>
                    <a:pt x="63" y="71"/>
                  </a:lnTo>
                  <a:lnTo>
                    <a:pt x="63" y="57"/>
                  </a:lnTo>
                  <a:lnTo>
                    <a:pt x="19" y="57"/>
                  </a:lnTo>
                  <a:lnTo>
                    <a:pt x="19" y="44"/>
                  </a:lnTo>
                  <a:lnTo>
                    <a:pt x="16" y="44"/>
                  </a:lnTo>
                  <a:lnTo>
                    <a:pt x="16" y="33"/>
                  </a:lnTo>
                  <a:lnTo>
                    <a:pt x="15" y="33"/>
                  </a:lnTo>
                  <a:lnTo>
                    <a:pt x="15" y="22"/>
                  </a:lnTo>
                  <a:lnTo>
                    <a:pt x="14" y="22"/>
                  </a:lnTo>
                  <a:lnTo>
                    <a:pt x="14" y="11"/>
                  </a:lnTo>
                  <a:lnTo>
                    <a:pt x="4" y="11"/>
                  </a:lnTo>
                  <a:lnTo>
                    <a:pt x="4" y="0"/>
                  </a:lnTo>
                  <a:lnTo>
                    <a:pt x="0" y="0"/>
                  </a:lnTo>
                </a:path>
              </a:pathLst>
            </a:cu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46" name="TextBox 45"/>
          <p:cNvSpPr txBox="1"/>
          <p:nvPr/>
        </p:nvSpPr>
        <p:spPr>
          <a:xfrm>
            <a:off x="2000653" y="1976697"/>
            <a:ext cx="58827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4D4D4D"/>
                </a:solidFill>
                <a:effectLst/>
                <a:uFillTx/>
                <a:ea typeface="MS UI Gothic"/>
              </a:rPr>
              <a:t>CFP群</a:t>
            </a:r>
          </a:p>
        </p:txBody>
      </p:sp>
      <p:grpSp>
        <p:nvGrpSpPr>
          <p:cNvPr id="47" name="Group 46"/>
          <p:cNvGrpSpPr/>
          <p:nvPr/>
        </p:nvGrpSpPr>
        <p:grpSpPr>
          <a:xfrm>
            <a:off x="3299054" y="1976697"/>
            <a:ext cx="1400911" cy="1093219"/>
            <a:chOff x="3299054" y="1802124"/>
            <a:chExt cx="1400911" cy="1093219"/>
          </a:xfrm>
        </p:grpSpPr>
        <p:sp>
          <p:nvSpPr>
            <p:cNvPr id="48" name="TextBox 47"/>
            <p:cNvSpPr txBox="1"/>
            <p:nvPr/>
          </p:nvSpPr>
          <p:spPr>
            <a:xfrm>
              <a:off x="3422794" y="1802124"/>
              <a:ext cx="67721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EGFR</a:t>
              </a:r>
            </a:p>
          </p:txBody>
        </p:sp>
        <p:sp>
          <p:nvSpPr>
            <p:cNvPr id="49" name="TextBox 48"/>
            <p:cNvSpPr txBox="1"/>
            <p:nvPr/>
          </p:nvSpPr>
          <p:spPr>
            <a:xfrm>
              <a:off x="3398006" y="2064346"/>
              <a:ext cx="440495" cy="82378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陰性／弱い</a:t>
              </a:r>
              <a:r>
                <a:rPr sz="1200"/>
                <a:t/>
              </a:r>
              <a:br>
                <a:rPr sz="1200"/>
              </a:br>
              <a:r>
                <a:rPr lang="ja-JP" sz="1200" b="0" i="0" u="none" strike="noStrike" cap="none" baseline="0">
                  <a:solidFill>
                    <a:srgbClr val="4D4D4D"/>
                  </a:solidFill>
                  <a:effectLst/>
                  <a:uFillTx/>
                  <a:ea typeface="MS UI Gothic"/>
                </a:rPr>
                <a:t>中等度／強い</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打ち切り時点</a:t>
              </a:r>
            </a:p>
          </p:txBody>
        </p:sp>
        <p:cxnSp>
          <p:nvCxnSpPr>
            <p:cNvPr id="50" name="Straight Connector 49"/>
            <p:cNvCxnSpPr/>
            <p:nvPr/>
          </p:nvCxnSpPr>
          <p:spPr>
            <a:xfrm>
              <a:off x="3299054" y="2379680"/>
              <a:ext cx="142512" cy="0"/>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3299054" y="2210043"/>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rot="5400000">
              <a:off x="3232116" y="2760697"/>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53" name="Straight Connector 52"/>
            <p:cNvCxnSpPr/>
            <p:nvPr/>
          </p:nvCxnSpPr>
          <p:spPr>
            <a:xfrm rot="5400000">
              <a:off x="3346926" y="2760697"/>
              <a:ext cx="142512"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grpSp>
      <p:sp>
        <p:nvSpPr>
          <p:cNvPr id="54" name="Freeform 16"/>
          <p:cNvSpPr/>
          <p:nvPr/>
        </p:nvSpPr>
        <p:spPr bwMode="auto">
          <a:xfrm>
            <a:off x="1169321" y="2126293"/>
            <a:ext cx="1698570" cy="2359023"/>
          </a:xfrm>
          <a:custGeom>
            <a:avLst/>
            <a:gdLst>
              <a:gd name="T0" fmla="*/ 137 w 137"/>
              <a:gd name="T1" fmla="*/ 187 h 187"/>
              <a:gd name="T2" fmla="*/ 137 w 137"/>
              <a:gd name="T3" fmla="*/ 135 h 187"/>
              <a:gd name="T4" fmla="*/ 61 w 137"/>
              <a:gd name="T5" fmla="*/ 135 h 187"/>
              <a:gd name="T6" fmla="*/ 61 w 137"/>
              <a:gd name="T7" fmla="*/ 106 h 187"/>
              <a:gd name="T8" fmla="*/ 31 w 137"/>
              <a:gd name="T9" fmla="*/ 106 h 187"/>
              <a:gd name="T10" fmla="*/ 31 w 137"/>
              <a:gd name="T11" fmla="*/ 80 h 187"/>
              <a:gd name="T12" fmla="*/ 25 w 137"/>
              <a:gd name="T13" fmla="*/ 80 h 187"/>
              <a:gd name="T14" fmla="*/ 25 w 137"/>
              <a:gd name="T15" fmla="*/ 53 h 187"/>
              <a:gd name="T16" fmla="*/ 14 w 137"/>
              <a:gd name="T17" fmla="*/ 53 h 187"/>
              <a:gd name="T18" fmla="*/ 14 w 137"/>
              <a:gd name="T19" fmla="*/ 27 h 187"/>
              <a:gd name="T20" fmla="*/ 7 w 137"/>
              <a:gd name="T21" fmla="*/ 27 h 187"/>
              <a:gd name="T22" fmla="*/ 7 w 137"/>
              <a:gd name="T23" fmla="*/ 0 h 187"/>
              <a:gd name="T24" fmla="*/ 0 w 137"/>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7">
                <a:moveTo>
                  <a:pt x="137" y="187"/>
                </a:moveTo>
                <a:lnTo>
                  <a:pt x="137" y="135"/>
                </a:lnTo>
                <a:lnTo>
                  <a:pt x="61" y="135"/>
                </a:lnTo>
                <a:lnTo>
                  <a:pt x="61" y="106"/>
                </a:lnTo>
                <a:lnTo>
                  <a:pt x="31" y="106"/>
                </a:lnTo>
                <a:lnTo>
                  <a:pt x="31" y="80"/>
                </a:lnTo>
                <a:lnTo>
                  <a:pt x="25" y="80"/>
                </a:lnTo>
                <a:lnTo>
                  <a:pt x="25" y="53"/>
                </a:lnTo>
                <a:lnTo>
                  <a:pt x="14" y="53"/>
                </a:lnTo>
                <a:lnTo>
                  <a:pt x="14" y="27"/>
                </a:lnTo>
                <a:lnTo>
                  <a:pt x="7" y="27"/>
                </a:lnTo>
                <a:lnTo>
                  <a:pt x="7" y="0"/>
                </a:lnTo>
                <a:lnTo>
                  <a:pt x="0" y="0"/>
                </a:lnTo>
              </a:path>
            </a:pathLst>
          </a:cu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5" name="Group 54"/>
          <p:cNvGrpSpPr/>
          <p:nvPr/>
        </p:nvGrpSpPr>
        <p:grpSpPr>
          <a:xfrm>
            <a:off x="7154502" y="1976697"/>
            <a:ext cx="1967761" cy="1093219"/>
            <a:chOff x="3118125" y="1802124"/>
            <a:chExt cx="2008788" cy="1093219"/>
          </a:xfrm>
        </p:grpSpPr>
        <p:sp>
          <p:nvSpPr>
            <p:cNvPr id="56" name="TextBox 55"/>
            <p:cNvSpPr txBox="1"/>
            <p:nvPr/>
          </p:nvSpPr>
          <p:spPr>
            <a:xfrm>
              <a:off x="3365258" y="1802124"/>
              <a:ext cx="792297"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血清EGFR</a:t>
              </a:r>
            </a:p>
          </p:txBody>
        </p:sp>
        <p:sp>
          <p:nvSpPr>
            <p:cNvPr id="57" name="TextBox 56"/>
            <p:cNvSpPr txBox="1"/>
            <p:nvPr/>
          </p:nvSpPr>
          <p:spPr>
            <a:xfrm>
              <a:off x="3398007" y="2064346"/>
              <a:ext cx="1730636" cy="82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低血清マーカー</a:t>
              </a:r>
              <a:r>
                <a:rPr sz="1200"/>
                <a:t/>
              </a:r>
              <a:br>
                <a:rPr sz="1200"/>
              </a:br>
              <a:r>
                <a:rPr lang="ja-JP" sz="1200" b="0" i="0" u="none" strike="noStrike" cap="none" baseline="0">
                  <a:solidFill>
                    <a:srgbClr val="4D4D4D"/>
                  </a:solidFill>
                  <a:effectLst/>
                  <a:uFillTx/>
                  <a:ea typeface="MS UI Gothic"/>
                </a:rPr>
                <a:t>高血清マーカー</a:t>
              </a:r>
              <a:r>
                <a:rPr sz="1200"/>
                <a:t/>
              </a:r>
              <a:br>
                <a:rPr sz="1200"/>
              </a:br>
              <a:endParaRPr sz="1200"/>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打ち切り時点</a:t>
              </a:r>
            </a:p>
          </p:txBody>
        </p:sp>
        <p:cxnSp>
          <p:nvCxnSpPr>
            <p:cNvPr id="58" name="Straight Connector 57"/>
            <p:cNvCxnSpPr/>
            <p:nvPr/>
          </p:nvCxnSpPr>
          <p:spPr>
            <a:xfrm>
              <a:off x="3299054" y="2393619"/>
              <a:ext cx="142512" cy="0"/>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cxnSp>
        <p:cxnSp>
          <p:nvCxnSpPr>
            <p:cNvPr id="59" name="Straight Connector 58"/>
            <p:cNvCxnSpPr/>
            <p:nvPr/>
          </p:nvCxnSpPr>
          <p:spPr>
            <a:xfrm>
              <a:off x="3299054" y="2217243"/>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rot="5400000">
              <a:off x="3232116" y="2760697"/>
              <a:ext cx="142512" cy="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rot="5400000">
              <a:off x="3346926" y="2760697"/>
              <a:ext cx="142512"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grpSp>
      <p:sp>
        <p:nvSpPr>
          <p:cNvPr id="63" name="Freeform 62"/>
          <p:cNvSpPr/>
          <p:nvPr/>
        </p:nvSpPr>
        <p:spPr bwMode="auto">
          <a:xfrm>
            <a:off x="5325510" y="2076117"/>
            <a:ext cx="2993424" cy="24775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4" name="Line 6"/>
          <p:cNvSpPr>
            <a:spLocks noChangeShapeType="1"/>
          </p:cNvSpPr>
          <p:nvPr/>
        </p:nvSpPr>
        <p:spPr bwMode="auto">
          <a:xfrm>
            <a:off x="5255714" y="2076116"/>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5" name="Line 7"/>
          <p:cNvSpPr>
            <a:spLocks noChangeShapeType="1"/>
          </p:cNvSpPr>
          <p:nvPr/>
        </p:nvSpPr>
        <p:spPr bwMode="auto">
          <a:xfrm>
            <a:off x="5255714" y="2545966"/>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6" name="Line 8"/>
          <p:cNvSpPr>
            <a:spLocks noChangeShapeType="1"/>
          </p:cNvSpPr>
          <p:nvPr/>
        </p:nvSpPr>
        <p:spPr bwMode="auto">
          <a:xfrm>
            <a:off x="5255714" y="3005521"/>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7" name="Line 9"/>
          <p:cNvSpPr>
            <a:spLocks noChangeShapeType="1"/>
          </p:cNvSpPr>
          <p:nvPr/>
        </p:nvSpPr>
        <p:spPr bwMode="auto">
          <a:xfrm>
            <a:off x="5255714" y="3480518"/>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8" name="Line 10"/>
          <p:cNvSpPr>
            <a:spLocks noChangeShapeType="1"/>
          </p:cNvSpPr>
          <p:nvPr/>
        </p:nvSpPr>
        <p:spPr bwMode="auto">
          <a:xfrm>
            <a:off x="5255714" y="3945222"/>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9" name="Line 11"/>
          <p:cNvSpPr>
            <a:spLocks noChangeShapeType="1"/>
          </p:cNvSpPr>
          <p:nvPr/>
        </p:nvSpPr>
        <p:spPr bwMode="auto">
          <a:xfrm>
            <a:off x="5255714" y="4415073"/>
            <a:ext cx="6979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0" name="Line 13"/>
          <p:cNvSpPr>
            <a:spLocks noChangeShapeType="1"/>
          </p:cNvSpPr>
          <p:nvPr/>
        </p:nvSpPr>
        <p:spPr bwMode="auto">
          <a:xfrm flipH="1">
            <a:off x="6616762"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1" name="Line 19"/>
          <p:cNvSpPr>
            <a:spLocks noChangeShapeType="1"/>
          </p:cNvSpPr>
          <p:nvPr/>
        </p:nvSpPr>
        <p:spPr bwMode="auto">
          <a:xfrm flipH="1">
            <a:off x="6061407"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2" name="Line 21"/>
          <p:cNvSpPr>
            <a:spLocks noChangeShapeType="1"/>
          </p:cNvSpPr>
          <p:nvPr/>
        </p:nvSpPr>
        <p:spPr bwMode="auto">
          <a:xfrm flipH="1">
            <a:off x="5510542" y="4554069"/>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3" name="TextBox 72"/>
          <p:cNvSpPr txBox="1"/>
          <p:nvPr/>
        </p:nvSpPr>
        <p:spPr>
          <a:xfrm rot="16200000">
            <a:off x="4698337" y="3120124"/>
            <a:ext cx="311779"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生存率</a:t>
            </a:r>
          </a:p>
        </p:txBody>
      </p:sp>
      <p:sp>
        <p:nvSpPr>
          <p:cNvPr id="74" name="TextBox 73"/>
          <p:cNvSpPr txBox="1"/>
          <p:nvPr/>
        </p:nvSpPr>
        <p:spPr>
          <a:xfrm>
            <a:off x="6718739" y="4784008"/>
            <a:ext cx="397590"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期間、日数</a:t>
            </a:r>
          </a:p>
        </p:txBody>
      </p:sp>
      <p:sp>
        <p:nvSpPr>
          <p:cNvPr id="75" name="TextBox 74"/>
          <p:cNvSpPr txBox="1"/>
          <p:nvPr/>
        </p:nvSpPr>
        <p:spPr>
          <a:xfrm>
            <a:off x="4935803" y="1936165"/>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a:t>
            </a:r>
          </a:p>
        </p:txBody>
      </p:sp>
      <p:sp>
        <p:nvSpPr>
          <p:cNvPr id="76" name="TextBox 75"/>
          <p:cNvSpPr txBox="1"/>
          <p:nvPr/>
        </p:nvSpPr>
        <p:spPr>
          <a:xfrm>
            <a:off x="4935805" y="2407867"/>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0.8</a:t>
            </a:r>
          </a:p>
        </p:txBody>
      </p:sp>
      <p:sp>
        <p:nvSpPr>
          <p:cNvPr id="77" name="TextBox 76"/>
          <p:cNvSpPr txBox="1"/>
          <p:nvPr/>
        </p:nvSpPr>
        <p:spPr>
          <a:xfrm>
            <a:off x="4935805" y="286720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0.6</a:t>
            </a:r>
          </a:p>
        </p:txBody>
      </p:sp>
      <p:sp>
        <p:nvSpPr>
          <p:cNvPr id="78" name="TextBox 77"/>
          <p:cNvSpPr txBox="1"/>
          <p:nvPr/>
        </p:nvSpPr>
        <p:spPr>
          <a:xfrm>
            <a:off x="4935805" y="3341979"/>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0.4</a:t>
            </a:r>
          </a:p>
        </p:txBody>
      </p:sp>
      <p:sp>
        <p:nvSpPr>
          <p:cNvPr id="79" name="TextBox 78"/>
          <p:cNvSpPr txBox="1"/>
          <p:nvPr/>
        </p:nvSpPr>
        <p:spPr>
          <a:xfrm>
            <a:off x="4935805" y="380646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0.2</a:t>
            </a:r>
          </a:p>
        </p:txBody>
      </p:sp>
      <p:sp>
        <p:nvSpPr>
          <p:cNvPr id="80" name="TextBox 79"/>
          <p:cNvSpPr txBox="1"/>
          <p:nvPr/>
        </p:nvSpPr>
        <p:spPr>
          <a:xfrm>
            <a:off x="4935809" y="42760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0.0</a:t>
            </a:r>
          </a:p>
        </p:txBody>
      </p:sp>
      <p:sp>
        <p:nvSpPr>
          <p:cNvPr id="81" name="TextBox 80"/>
          <p:cNvSpPr txBox="1"/>
          <p:nvPr/>
        </p:nvSpPr>
        <p:spPr>
          <a:xfrm>
            <a:off x="5380709" y="4609664"/>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sp>
        <p:nvSpPr>
          <p:cNvPr id="82" name="TextBox 81"/>
          <p:cNvSpPr txBox="1"/>
          <p:nvPr/>
        </p:nvSpPr>
        <p:spPr>
          <a:xfrm>
            <a:off x="5844985" y="4609664"/>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200</a:t>
            </a:r>
          </a:p>
        </p:txBody>
      </p:sp>
      <p:sp>
        <p:nvSpPr>
          <p:cNvPr id="83" name="TextBox 82"/>
          <p:cNvSpPr txBox="1"/>
          <p:nvPr/>
        </p:nvSpPr>
        <p:spPr>
          <a:xfrm>
            <a:off x="6377664" y="4609664"/>
            <a:ext cx="160338" cy="25418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4" name="TextBox 83"/>
          <p:cNvSpPr txBox="1"/>
          <p:nvPr/>
        </p:nvSpPr>
        <p:spPr>
          <a:xfrm>
            <a:off x="6395970" y="4609664"/>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400</a:t>
            </a:r>
          </a:p>
        </p:txBody>
      </p:sp>
      <p:grpSp>
        <p:nvGrpSpPr>
          <p:cNvPr id="85" name="Group 84"/>
          <p:cNvGrpSpPr/>
          <p:nvPr/>
        </p:nvGrpSpPr>
        <p:grpSpPr>
          <a:xfrm>
            <a:off x="6948357" y="4554069"/>
            <a:ext cx="439543" cy="332594"/>
            <a:chOff x="6800877" y="4379496"/>
            <a:chExt cx="439543" cy="332594"/>
          </a:xfrm>
        </p:grpSpPr>
        <p:sp>
          <p:nvSpPr>
            <p:cNvPr id="86"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87" name="TextBox 86"/>
            <p:cNvSpPr txBox="1"/>
            <p:nvPr/>
          </p:nvSpPr>
          <p:spPr>
            <a:xfrm>
              <a:off x="6802786" y="443509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600</a:t>
              </a:r>
            </a:p>
          </p:txBody>
        </p:sp>
      </p:grpSp>
      <p:grpSp>
        <p:nvGrpSpPr>
          <p:cNvPr id="88" name="Group 87"/>
          <p:cNvGrpSpPr/>
          <p:nvPr/>
        </p:nvGrpSpPr>
        <p:grpSpPr>
          <a:xfrm>
            <a:off x="7496189" y="4554069"/>
            <a:ext cx="439543" cy="332594"/>
            <a:chOff x="6800877" y="4379496"/>
            <a:chExt cx="439543" cy="332594"/>
          </a:xfrm>
        </p:grpSpPr>
        <p:sp>
          <p:nvSpPr>
            <p:cNvPr id="89"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90" name="TextBox 89"/>
            <p:cNvSpPr txBox="1"/>
            <p:nvPr/>
          </p:nvSpPr>
          <p:spPr>
            <a:xfrm>
              <a:off x="6802786" y="4435091"/>
              <a:ext cx="435728"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800</a:t>
              </a:r>
            </a:p>
          </p:txBody>
        </p:sp>
      </p:grpSp>
      <p:grpSp>
        <p:nvGrpSpPr>
          <p:cNvPr id="91" name="Group 90"/>
          <p:cNvGrpSpPr/>
          <p:nvPr/>
        </p:nvGrpSpPr>
        <p:grpSpPr>
          <a:xfrm>
            <a:off x="8001541" y="4554069"/>
            <a:ext cx="524504" cy="332594"/>
            <a:chOff x="6758397" y="4379496"/>
            <a:chExt cx="524504" cy="332594"/>
          </a:xfrm>
        </p:grpSpPr>
        <p:sp>
          <p:nvSpPr>
            <p:cNvPr id="92" name="Line 12"/>
            <p:cNvSpPr>
              <a:spLocks noChangeShapeType="1"/>
            </p:cNvSpPr>
            <p:nvPr/>
          </p:nvSpPr>
          <p:spPr bwMode="auto">
            <a:xfrm flipH="1">
              <a:off x="7016147" y="4379496"/>
              <a:ext cx="0" cy="10971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effectLst/>
                <a:uLnTx/>
                <a:uFillTx/>
                <a:latin typeface="Arial"/>
                <a:ea typeface="+mn-ea"/>
                <a:cs typeface="Arial"/>
              </a:endParaRPr>
            </a:p>
          </p:txBody>
        </p:sp>
        <p:sp>
          <p:nvSpPr>
            <p:cNvPr id="93" name="TextBox 92"/>
            <p:cNvSpPr txBox="1"/>
            <p:nvPr/>
          </p:nvSpPr>
          <p:spPr>
            <a:xfrm>
              <a:off x="6760674" y="4435091"/>
              <a:ext cx="519949"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1000</a:t>
              </a:r>
            </a:p>
          </p:txBody>
        </p:sp>
      </p:grpSp>
      <p:grpSp>
        <p:nvGrpSpPr>
          <p:cNvPr id="94" name="Group 17"/>
          <p:cNvGrpSpPr/>
          <p:nvPr/>
        </p:nvGrpSpPr>
        <p:grpSpPr>
          <a:xfrm>
            <a:off x="5501620" y="2084449"/>
            <a:ext cx="2320088" cy="2332548"/>
            <a:chOff x="2311" y="1584"/>
            <a:chExt cx="1134" cy="1152"/>
          </a:xfrm>
        </p:grpSpPr>
        <p:sp>
          <p:nvSpPr>
            <p:cNvPr id="95" name="Line 18"/>
            <p:cNvSpPr>
              <a:spLocks noChangeShapeType="1"/>
            </p:cNvSpPr>
            <p:nvPr/>
          </p:nvSpPr>
          <p:spPr bwMode="auto">
            <a:xfrm flipH="1">
              <a:off x="2839" y="2484"/>
              <a:ext cx="0" cy="30"/>
            </a:xfrm>
            <a:prstGeom prst="line">
              <a:avLst/>
            </a:pr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19"/>
            <p:cNvSpPr/>
            <p:nvPr/>
          </p:nvSpPr>
          <p:spPr bwMode="auto">
            <a:xfrm>
              <a:off x="2311" y="1584"/>
              <a:ext cx="1134" cy="1152"/>
            </a:xfrm>
            <a:custGeom>
              <a:avLst/>
              <a:gdLst>
                <a:gd name="T0" fmla="*/ 189 w 189"/>
                <a:gd name="T1" fmla="*/ 184 h 192"/>
                <a:gd name="T2" fmla="*/ 176 w 189"/>
                <a:gd name="T3" fmla="*/ 179 h 192"/>
                <a:gd name="T4" fmla="*/ 163 w 189"/>
                <a:gd name="T5" fmla="*/ 172 h 192"/>
                <a:gd name="T6" fmla="*/ 152 w 189"/>
                <a:gd name="T7" fmla="*/ 167 h 192"/>
                <a:gd name="T8" fmla="*/ 136 w 189"/>
                <a:gd name="T9" fmla="*/ 161 h 192"/>
                <a:gd name="T10" fmla="*/ 94 w 189"/>
                <a:gd name="T11" fmla="*/ 153 h 192"/>
                <a:gd name="T12" fmla="*/ 82 w 189"/>
                <a:gd name="T13" fmla="*/ 147 h 192"/>
                <a:gd name="T14" fmla="*/ 77 w 189"/>
                <a:gd name="T15" fmla="*/ 142 h 192"/>
                <a:gd name="T16" fmla="*/ 67 w 189"/>
                <a:gd name="T17" fmla="*/ 137 h 192"/>
                <a:gd name="T18" fmla="*/ 64 w 189"/>
                <a:gd name="T19" fmla="*/ 132 h 192"/>
                <a:gd name="T20" fmla="*/ 62 w 189"/>
                <a:gd name="T21" fmla="*/ 127 h 192"/>
                <a:gd name="T22" fmla="*/ 59 w 189"/>
                <a:gd name="T23" fmla="*/ 122 h 192"/>
                <a:gd name="T24" fmla="*/ 56 w 189"/>
                <a:gd name="T25" fmla="*/ 112 h 192"/>
                <a:gd name="T26" fmla="*/ 52 w 189"/>
                <a:gd name="T27" fmla="*/ 107 h 192"/>
                <a:gd name="T28" fmla="*/ 49 w 189"/>
                <a:gd name="T29" fmla="*/ 97 h 192"/>
                <a:gd name="T30" fmla="*/ 48 w 189"/>
                <a:gd name="T31" fmla="*/ 92 h 192"/>
                <a:gd name="T32" fmla="*/ 45 w 189"/>
                <a:gd name="T33" fmla="*/ 87 h 192"/>
                <a:gd name="T34" fmla="*/ 42 w 189"/>
                <a:gd name="T35" fmla="*/ 77 h 192"/>
                <a:gd name="T36" fmla="*/ 39 w 189"/>
                <a:gd name="T37" fmla="*/ 72 h 192"/>
                <a:gd name="T38" fmla="*/ 33 w 189"/>
                <a:gd name="T39" fmla="*/ 67 h 192"/>
                <a:gd name="T40" fmla="*/ 32 w 189"/>
                <a:gd name="T41" fmla="*/ 63 h 192"/>
                <a:gd name="T42" fmla="*/ 30 w 189"/>
                <a:gd name="T43" fmla="*/ 58 h 192"/>
                <a:gd name="T44" fmla="*/ 28 w 189"/>
                <a:gd name="T45" fmla="*/ 52 h 192"/>
                <a:gd name="T46" fmla="*/ 26 w 189"/>
                <a:gd name="T47" fmla="*/ 48 h 192"/>
                <a:gd name="T48" fmla="*/ 23 w 189"/>
                <a:gd name="T49" fmla="*/ 48 h 192"/>
                <a:gd name="T50" fmla="*/ 20 w 189"/>
                <a:gd name="T51" fmla="*/ 43 h 192"/>
                <a:gd name="T52" fmla="*/ 18 w 189"/>
                <a:gd name="T53" fmla="*/ 38 h 192"/>
                <a:gd name="T54" fmla="*/ 17 w 189"/>
                <a:gd name="T55" fmla="*/ 34 h 192"/>
                <a:gd name="T56" fmla="*/ 15 w 189"/>
                <a:gd name="T57" fmla="*/ 24 h 192"/>
                <a:gd name="T58" fmla="*/ 12 w 189"/>
                <a:gd name="T59" fmla="*/ 19 h 192"/>
                <a:gd name="T60" fmla="*/ 6 w 189"/>
                <a:gd name="T61" fmla="*/ 10 h 192"/>
                <a:gd name="T62" fmla="*/ 2 w 189"/>
                <a:gd name="T63" fmla="*/ 5 h 192"/>
                <a:gd name="T64" fmla="*/ 0 w 189"/>
                <a:gd name="T6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92">
                  <a:moveTo>
                    <a:pt x="189" y="192"/>
                  </a:moveTo>
                  <a:lnTo>
                    <a:pt x="189" y="184"/>
                  </a:lnTo>
                  <a:lnTo>
                    <a:pt x="176" y="184"/>
                  </a:lnTo>
                  <a:lnTo>
                    <a:pt x="176" y="179"/>
                  </a:lnTo>
                  <a:lnTo>
                    <a:pt x="163" y="179"/>
                  </a:lnTo>
                  <a:lnTo>
                    <a:pt x="163" y="172"/>
                  </a:lnTo>
                  <a:lnTo>
                    <a:pt x="152" y="172"/>
                  </a:lnTo>
                  <a:lnTo>
                    <a:pt x="152" y="167"/>
                  </a:lnTo>
                  <a:lnTo>
                    <a:pt x="136" y="167"/>
                  </a:lnTo>
                  <a:lnTo>
                    <a:pt x="136" y="161"/>
                  </a:lnTo>
                  <a:lnTo>
                    <a:pt x="94" y="161"/>
                  </a:lnTo>
                  <a:lnTo>
                    <a:pt x="94" y="153"/>
                  </a:lnTo>
                  <a:lnTo>
                    <a:pt x="82" y="153"/>
                  </a:lnTo>
                  <a:lnTo>
                    <a:pt x="82" y="147"/>
                  </a:lnTo>
                  <a:lnTo>
                    <a:pt x="77" y="147"/>
                  </a:lnTo>
                  <a:lnTo>
                    <a:pt x="77" y="142"/>
                  </a:lnTo>
                  <a:lnTo>
                    <a:pt x="67" y="142"/>
                  </a:lnTo>
                  <a:lnTo>
                    <a:pt x="67" y="137"/>
                  </a:lnTo>
                  <a:lnTo>
                    <a:pt x="64" y="137"/>
                  </a:lnTo>
                  <a:lnTo>
                    <a:pt x="64" y="132"/>
                  </a:lnTo>
                  <a:lnTo>
                    <a:pt x="62" y="132"/>
                  </a:lnTo>
                  <a:lnTo>
                    <a:pt x="62" y="127"/>
                  </a:lnTo>
                  <a:lnTo>
                    <a:pt x="59" y="127"/>
                  </a:lnTo>
                  <a:lnTo>
                    <a:pt x="59" y="122"/>
                  </a:lnTo>
                  <a:lnTo>
                    <a:pt x="56" y="122"/>
                  </a:lnTo>
                  <a:lnTo>
                    <a:pt x="56" y="112"/>
                  </a:lnTo>
                  <a:lnTo>
                    <a:pt x="52" y="112"/>
                  </a:lnTo>
                  <a:lnTo>
                    <a:pt x="52" y="107"/>
                  </a:lnTo>
                  <a:lnTo>
                    <a:pt x="49" y="107"/>
                  </a:lnTo>
                  <a:lnTo>
                    <a:pt x="49" y="97"/>
                  </a:lnTo>
                  <a:lnTo>
                    <a:pt x="48" y="97"/>
                  </a:lnTo>
                  <a:lnTo>
                    <a:pt x="48" y="92"/>
                  </a:lnTo>
                  <a:lnTo>
                    <a:pt x="45" y="92"/>
                  </a:lnTo>
                  <a:lnTo>
                    <a:pt x="45" y="87"/>
                  </a:lnTo>
                  <a:lnTo>
                    <a:pt x="42" y="87"/>
                  </a:lnTo>
                  <a:lnTo>
                    <a:pt x="42" y="77"/>
                  </a:lnTo>
                  <a:lnTo>
                    <a:pt x="39" y="77"/>
                  </a:lnTo>
                  <a:lnTo>
                    <a:pt x="39" y="72"/>
                  </a:lnTo>
                  <a:lnTo>
                    <a:pt x="33" y="72"/>
                  </a:lnTo>
                  <a:lnTo>
                    <a:pt x="33" y="67"/>
                  </a:lnTo>
                  <a:lnTo>
                    <a:pt x="32" y="67"/>
                  </a:lnTo>
                  <a:lnTo>
                    <a:pt x="32" y="63"/>
                  </a:lnTo>
                  <a:lnTo>
                    <a:pt x="30" y="63"/>
                  </a:lnTo>
                  <a:lnTo>
                    <a:pt x="30" y="58"/>
                  </a:lnTo>
                  <a:lnTo>
                    <a:pt x="28" y="58"/>
                  </a:lnTo>
                  <a:lnTo>
                    <a:pt x="28" y="52"/>
                  </a:lnTo>
                  <a:lnTo>
                    <a:pt x="26" y="52"/>
                  </a:lnTo>
                  <a:lnTo>
                    <a:pt x="26" y="48"/>
                  </a:lnTo>
                  <a:lnTo>
                    <a:pt x="25" y="48"/>
                  </a:lnTo>
                  <a:lnTo>
                    <a:pt x="23" y="48"/>
                  </a:lnTo>
                  <a:lnTo>
                    <a:pt x="23" y="43"/>
                  </a:lnTo>
                  <a:lnTo>
                    <a:pt x="20" y="43"/>
                  </a:lnTo>
                  <a:lnTo>
                    <a:pt x="20" y="38"/>
                  </a:lnTo>
                  <a:lnTo>
                    <a:pt x="18" y="38"/>
                  </a:lnTo>
                  <a:lnTo>
                    <a:pt x="18" y="34"/>
                  </a:lnTo>
                  <a:lnTo>
                    <a:pt x="17" y="34"/>
                  </a:lnTo>
                  <a:lnTo>
                    <a:pt x="17" y="24"/>
                  </a:lnTo>
                  <a:lnTo>
                    <a:pt x="15" y="24"/>
                  </a:lnTo>
                  <a:lnTo>
                    <a:pt x="15" y="19"/>
                  </a:lnTo>
                  <a:lnTo>
                    <a:pt x="12" y="19"/>
                  </a:lnTo>
                  <a:lnTo>
                    <a:pt x="12" y="10"/>
                  </a:lnTo>
                  <a:lnTo>
                    <a:pt x="6" y="10"/>
                  </a:lnTo>
                  <a:lnTo>
                    <a:pt x="6" y="5"/>
                  </a:lnTo>
                  <a:lnTo>
                    <a:pt x="2" y="5"/>
                  </a:lnTo>
                  <a:lnTo>
                    <a:pt x="2" y="0"/>
                  </a:lnTo>
                  <a:lnTo>
                    <a:pt x="0" y="0"/>
                  </a:lnTo>
                </a:path>
              </a:pathLst>
            </a:custGeom>
            <a:noFill/>
            <a:ln w="25400">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97" name="Group 24"/>
          <p:cNvGrpSpPr/>
          <p:nvPr/>
        </p:nvGrpSpPr>
        <p:grpSpPr>
          <a:xfrm>
            <a:off x="5501620" y="2084448"/>
            <a:ext cx="1386131" cy="2328939"/>
            <a:chOff x="2540" y="1593"/>
            <a:chExt cx="678" cy="1128"/>
          </a:xfrm>
        </p:grpSpPr>
        <p:sp>
          <p:nvSpPr>
            <p:cNvPr id="98" name="Line 25"/>
            <p:cNvSpPr>
              <a:spLocks noChangeShapeType="1"/>
            </p:cNvSpPr>
            <p:nvPr/>
          </p:nvSpPr>
          <p:spPr bwMode="auto">
            <a:xfrm flipH="1">
              <a:off x="3014" y="2577"/>
              <a:ext cx="0" cy="36"/>
            </a:xfrm>
            <a:prstGeom prst="line">
              <a:avLst/>
            </a:pr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26"/>
            <p:cNvSpPr/>
            <p:nvPr/>
          </p:nvSpPr>
          <p:spPr bwMode="auto">
            <a:xfrm>
              <a:off x="2540" y="1593"/>
              <a:ext cx="678" cy="1128"/>
            </a:xfrm>
            <a:custGeom>
              <a:avLst/>
              <a:gdLst>
                <a:gd name="T0" fmla="*/ 113 w 113"/>
                <a:gd name="T1" fmla="*/ 188 h 188"/>
                <a:gd name="T2" fmla="*/ 113 w 113"/>
                <a:gd name="T3" fmla="*/ 181 h 188"/>
                <a:gd name="T4" fmla="*/ 109 w 113"/>
                <a:gd name="T5" fmla="*/ 181 h 188"/>
                <a:gd name="T6" fmla="*/ 109 w 113"/>
                <a:gd name="T7" fmla="*/ 174 h 188"/>
                <a:gd name="T8" fmla="*/ 91 w 113"/>
                <a:gd name="T9" fmla="*/ 174 h 188"/>
                <a:gd name="T10" fmla="*/ 91 w 113"/>
                <a:gd name="T11" fmla="*/ 167 h 188"/>
                <a:gd name="T12" fmla="*/ 66 w 113"/>
                <a:gd name="T13" fmla="*/ 167 h 188"/>
                <a:gd name="T14" fmla="*/ 66 w 113"/>
                <a:gd name="T15" fmla="*/ 161 h 188"/>
                <a:gd name="T16" fmla="*/ 61 w 113"/>
                <a:gd name="T17" fmla="*/ 161 h 188"/>
                <a:gd name="T18" fmla="*/ 61 w 113"/>
                <a:gd name="T19" fmla="*/ 156 h 188"/>
                <a:gd name="T20" fmla="*/ 59 w 113"/>
                <a:gd name="T21" fmla="*/ 156 h 188"/>
                <a:gd name="T22" fmla="*/ 59 w 113"/>
                <a:gd name="T23" fmla="*/ 151 h 188"/>
                <a:gd name="T24" fmla="*/ 56 w 113"/>
                <a:gd name="T25" fmla="*/ 151 h 188"/>
                <a:gd name="T26" fmla="*/ 56 w 113"/>
                <a:gd name="T27" fmla="*/ 146 h 188"/>
                <a:gd name="T28" fmla="*/ 54 w 113"/>
                <a:gd name="T29" fmla="*/ 146 h 188"/>
                <a:gd name="T30" fmla="*/ 54 w 113"/>
                <a:gd name="T31" fmla="*/ 141 h 188"/>
                <a:gd name="T32" fmla="*/ 49 w 113"/>
                <a:gd name="T33" fmla="*/ 141 h 188"/>
                <a:gd name="T34" fmla="*/ 49 w 113"/>
                <a:gd name="T35" fmla="*/ 137 h 188"/>
                <a:gd name="T36" fmla="*/ 47 w 113"/>
                <a:gd name="T37" fmla="*/ 137 h 188"/>
                <a:gd name="T38" fmla="*/ 47 w 113"/>
                <a:gd name="T39" fmla="*/ 132 h 188"/>
                <a:gd name="T40" fmla="*/ 46 w 113"/>
                <a:gd name="T41" fmla="*/ 132 h 188"/>
                <a:gd name="T42" fmla="*/ 46 w 113"/>
                <a:gd name="T43" fmla="*/ 128 h 188"/>
                <a:gd name="T44" fmla="*/ 43 w 113"/>
                <a:gd name="T45" fmla="*/ 128 h 188"/>
                <a:gd name="T46" fmla="*/ 43 w 113"/>
                <a:gd name="T47" fmla="*/ 122 h 188"/>
                <a:gd name="T48" fmla="*/ 35 w 113"/>
                <a:gd name="T49" fmla="*/ 122 h 188"/>
                <a:gd name="T50" fmla="*/ 35 w 113"/>
                <a:gd name="T51" fmla="*/ 112 h 188"/>
                <a:gd name="T52" fmla="*/ 34 w 113"/>
                <a:gd name="T53" fmla="*/ 112 h 188"/>
                <a:gd name="T54" fmla="*/ 34 w 113"/>
                <a:gd name="T55" fmla="*/ 107 h 188"/>
                <a:gd name="T56" fmla="*/ 31 w 113"/>
                <a:gd name="T57" fmla="*/ 107 h 188"/>
                <a:gd name="T58" fmla="*/ 31 w 113"/>
                <a:gd name="T59" fmla="*/ 98 h 188"/>
                <a:gd name="T60" fmla="*/ 29 w 113"/>
                <a:gd name="T61" fmla="*/ 98 h 188"/>
                <a:gd name="T62" fmla="*/ 29 w 113"/>
                <a:gd name="T63" fmla="*/ 90 h 188"/>
                <a:gd name="T64" fmla="*/ 27 w 113"/>
                <a:gd name="T65" fmla="*/ 90 h 188"/>
                <a:gd name="T66" fmla="*/ 27 w 113"/>
                <a:gd name="T67" fmla="*/ 84 h 188"/>
                <a:gd name="T68" fmla="*/ 23 w 113"/>
                <a:gd name="T69" fmla="*/ 84 h 188"/>
                <a:gd name="T70" fmla="*/ 23 w 113"/>
                <a:gd name="T71" fmla="*/ 79 h 188"/>
                <a:gd name="T72" fmla="*/ 21 w 113"/>
                <a:gd name="T73" fmla="*/ 79 h 188"/>
                <a:gd name="T74" fmla="*/ 21 w 113"/>
                <a:gd name="T75" fmla="*/ 71 h 188"/>
                <a:gd name="T76" fmla="*/ 19 w 113"/>
                <a:gd name="T77" fmla="*/ 71 h 188"/>
                <a:gd name="T78" fmla="*/ 19 w 113"/>
                <a:gd name="T79" fmla="*/ 62 h 188"/>
                <a:gd name="T80" fmla="*/ 17 w 113"/>
                <a:gd name="T81" fmla="*/ 62 h 188"/>
                <a:gd name="T82" fmla="*/ 17 w 113"/>
                <a:gd name="T83" fmla="*/ 57 h 188"/>
                <a:gd name="T84" fmla="*/ 17 w 113"/>
                <a:gd name="T85" fmla="*/ 51 h 188"/>
                <a:gd name="T86" fmla="*/ 17 w 113"/>
                <a:gd name="T87" fmla="*/ 44 h 188"/>
                <a:gd name="T88" fmla="*/ 15 w 113"/>
                <a:gd name="T89" fmla="*/ 44 h 188"/>
                <a:gd name="T90" fmla="*/ 15 w 113"/>
                <a:gd name="T91" fmla="*/ 38 h 188"/>
                <a:gd name="T92" fmla="*/ 13 w 113"/>
                <a:gd name="T93" fmla="*/ 38 h 188"/>
                <a:gd name="T94" fmla="*/ 13 w 113"/>
                <a:gd name="T95" fmla="*/ 27 h 188"/>
                <a:gd name="T96" fmla="*/ 12 w 113"/>
                <a:gd name="T97" fmla="*/ 27 h 188"/>
                <a:gd name="T98" fmla="*/ 12 w 113"/>
                <a:gd name="T99" fmla="*/ 19 h 188"/>
                <a:gd name="T100" fmla="*/ 10 w 113"/>
                <a:gd name="T101" fmla="*/ 19 h 188"/>
                <a:gd name="T102" fmla="*/ 10 w 113"/>
                <a:gd name="T103" fmla="*/ 13 h 188"/>
                <a:gd name="T104" fmla="*/ 8 w 113"/>
                <a:gd name="T105" fmla="*/ 13 h 188"/>
                <a:gd name="T106" fmla="*/ 8 w 113"/>
                <a:gd name="T107" fmla="*/ 8 h 188"/>
                <a:gd name="T108" fmla="*/ 6 w 113"/>
                <a:gd name="T109" fmla="*/ 8 h 188"/>
                <a:gd name="T110" fmla="*/ 6 w 113"/>
                <a:gd name="T111" fmla="*/ 0 h 188"/>
                <a:gd name="T112" fmla="*/ 0 w 113"/>
                <a:gd name="T11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 h="188">
                  <a:moveTo>
                    <a:pt x="113" y="188"/>
                  </a:moveTo>
                  <a:lnTo>
                    <a:pt x="113" y="181"/>
                  </a:lnTo>
                  <a:lnTo>
                    <a:pt x="109" y="181"/>
                  </a:lnTo>
                  <a:lnTo>
                    <a:pt x="109" y="174"/>
                  </a:lnTo>
                  <a:lnTo>
                    <a:pt x="91" y="174"/>
                  </a:lnTo>
                  <a:lnTo>
                    <a:pt x="91" y="167"/>
                  </a:lnTo>
                  <a:lnTo>
                    <a:pt x="66" y="167"/>
                  </a:lnTo>
                  <a:lnTo>
                    <a:pt x="66" y="161"/>
                  </a:lnTo>
                  <a:lnTo>
                    <a:pt x="61" y="161"/>
                  </a:lnTo>
                  <a:lnTo>
                    <a:pt x="61" y="156"/>
                  </a:lnTo>
                  <a:lnTo>
                    <a:pt x="59" y="156"/>
                  </a:lnTo>
                  <a:lnTo>
                    <a:pt x="59" y="151"/>
                  </a:lnTo>
                  <a:lnTo>
                    <a:pt x="56" y="151"/>
                  </a:lnTo>
                  <a:lnTo>
                    <a:pt x="56" y="146"/>
                  </a:lnTo>
                  <a:lnTo>
                    <a:pt x="54" y="146"/>
                  </a:lnTo>
                  <a:lnTo>
                    <a:pt x="54" y="141"/>
                  </a:lnTo>
                  <a:lnTo>
                    <a:pt x="49" y="141"/>
                  </a:lnTo>
                  <a:lnTo>
                    <a:pt x="49" y="137"/>
                  </a:lnTo>
                  <a:lnTo>
                    <a:pt x="47" y="137"/>
                  </a:lnTo>
                  <a:lnTo>
                    <a:pt x="47" y="132"/>
                  </a:lnTo>
                  <a:lnTo>
                    <a:pt x="46" y="132"/>
                  </a:lnTo>
                  <a:lnTo>
                    <a:pt x="46" y="128"/>
                  </a:lnTo>
                  <a:lnTo>
                    <a:pt x="43" y="128"/>
                  </a:lnTo>
                  <a:lnTo>
                    <a:pt x="43" y="122"/>
                  </a:lnTo>
                  <a:lnTo>
                    <a:pt x="35" y="122"/>
                  </a:lnTo>
                  <a:lnTo>
                    <a:pt x="35" y="112"/>
                  </a:lnTo>
                  <a:lnTo>
                    <a:pt x="34" y="112"/>
                  </a:lnTo>
                  <a:lnTo>
                    <a:pt x="34" y="107"/>
                  </a:lnTo>
                  <a:lnTo>
                    <a:pt x="31" y="107"/>
                  </a:lnTo>
                  <a:lnTo>
                    <a:pt x="31" y="98"/>
                  </a:lnTo>
                  <a:lnTo>
                    <a:pt x="29" y="98"/>
                  </a:lnTo>
                  <a:lnTo>
                    <a:pt x="29" y="90"/>
                  </a:lnTo>
                  <a:lnTo>
                    <a:pt x="27" y="90"/>
                  </a:lnTo>
                  <a:lnTo>
                    <a:pt x="27" y="84"/>
                  </a:lnTo>
                  <a:lnTo>
                    <a:pt x="23" y="84"/>
                  </a:lnTo>
                  <a:lnTo>
                    <a:pt x="23" y="79"/>
                  </a:lnTo>
                  <a:lnTo>
                    <a:pt x="21" y="79"/>
                  </a:lnTo>
                  <a:lnTo>
                    <a:pt x="21" y="71"/>
                  </a:lnTo>
                  <a:lnTo>
                    <a:pt x="19" y="71"/>
                  </a:lnTo>
                  <a:lnTo>
                    <a:pt x="19" y="62"/>
                  </a:lnTo>
                  <a:lnTo>
                    <a:pt x="17" y="62"/>
                  </a:lnTo>
                  <a:lnTo>
                    <a:pt x="17" y="57"/>
                  </a:lnTo>
                  <a:lnTo>
                    <a:pt x="17" y="51"/>
                  </a:lnTo>
                  <a:lnTo>
                    <a:pt x="17" y="44"/>
                  </a:lnTo>
                  <a:lnTo>
                    <a:pt x="15" y="44"/>
                  </a:lnTo>
                  <a:lnTo>
                    <a:pt x="15" y="38"/>
                  </a:lnTo>
                  <a:lnTo>
                    <a:pt x="13" y="38"/>
                  </a:lnTo>
                  <a:lnTo>
                    <a:pt x="13" y="27"/>
                  </a:lnTo>
                  <a:lnTo>
                    <a:pt x="12" y="27"/>
                  </a:lnTo>
                  <a:lnTo>
                    <a:pt x="12" y="19"/>
                  </a:lnTo>
                  <a:lnTo>
                    <a:pt x="10" y="19"/>
                  </a:lnTo>
                  <a:lnTo>
                    <a:pt x="10" y="13"/>
                  </a:lnTo>
                  <a:lnTo>
                    <a:pt x="8" y="13"/>
                  </a:lnTo>
                  <a:lnTo>
                    <a:pt x="8" y="8"/>
                  </a:lnTo>
                  <a:lnTo>
                    <a:pt x="6" y="8"/>
                  </a:lnTo>
                  <a:lnTo>
                    <a:pt x="6" y="0"/>
                  </a:lnTo>
                  <a:lnTo>
                    <a:pt x="0" y="0"/>
                  </a:lnTo>
                </a:path>
              </a:pathLst>
            </a:custGeom>
            <a:noFill/>
            <a:ln w="25400">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0" name="TextBox 99"/>
          <p:cNvSpPr txBox="1"/>
          <p:nvPr/>
        </p:nvSpPr>
        <p:spPr>
          <a:xfrm>
            <a:off x="2160834" y="1547978"/>
            <a:ext cx="440100"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4D4D4D"/>
                </a:solidFill>
                <a:effectLst/>
                <a:uFillTx/>
                <a:ea typeface="MS UI Gothic"/>
              </a:rPr>
              <a:t>OS</a:t>
            </a:r>
          </a:p>
        </p:txBody>
      </p:sp>
      <p:sp>
        <p:nvSpPr>
          <p:cNvPr id="101" name="TextBox 100"/>
          <p:cNvSpPr txBox="1"/>
          <p:nvPr/>
        </p:nvSpPr>
        <p:spPr>
          <a:xfrm>
            <a:off x="6780438" y="1547978"/>
            <a:ext cx="529040"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4D4D4D"/>
                </a:solidFill>
                <a:effectLst/>
                <a:uFillTx/>
                <a:ea typeface="MS UI Gothic"/>
              </a:rPr>
              <a:t>PFS</a:t>
            </a:r>
          </a:p>
        </p:txBody>
      </p:sp>
    </p:spTree>
    <p:extLst>
      <p:ext uri="{BB962C8B-B14F-4D97-AF65-F5344CB8AC3E}">
        <p14:creationId xmlns:p14="http://schemas.microsoft.com/office/powerpoint/2010/main" val="14198967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O-010: </a:t>
            </a:r>
            <a:r>
              <a:rPr lang="ja-JP" altLang="en-US" dirty="0">
                <a:solidFill>
                  <a:srgbClr val="043882"/>
                </a:solidFill>
                <a:ea typeface="MS UI Gothic"/>
              </a:rPr>
              <a:t>切除不能、進行性または転移性の食道扁平上皮癌患者のためのシスプラチン／ </a:t>
            </a:r>
            <a:r>
              <a:rPr lang="en-US" altLang="ja-JP" dirty="0">
                <a:solidFill>
                  <a:srgbClr val="043882"/>
                </a:solidFill>
                <a:ea typeface="MS UI Gothic"/>
              </a:rPr>
              <a:t>5-</a:t>
            </a:r>
            <a:r>
              <a:rPr lang="ja-JP" altLang="en-US" dirty="0">
                <a:solidFill>
                  <a:srgbClr val="043882"/>
                </a:solidFill>
                <a:ea typeface="MS UI Gothic"/>
              </a:rPr>
              <a:t>フルオロウラシル＋／－パニツムマブ：</a:t>
            </a:r>
            <a:r>
              <a:rPr lang="en-GB" altLang="ja-JP" dirty="0">
                <a:solidFill>
                  <a:srgbClr val="043882"/>
                </a:solidFill>
                <a:ea typeface="MS UI Gothic"/>
              </a:rPr>
              <a:t> </a:t>
            </a:r>
            <a:r>
              <a:rPr lang="ja-JP" altLang="en-US" dirty="0">
                <a:solidFill>
                  <a:srgbClr val="043882"/>
                </a:solidFill>
                <a:ea typeface="MS UI Gothic"/>
              </a:rPr>
              <a:t>大規模なバイオマーカープログラムによる無作為化第</a:t>
            </a:r>
            <a:r>
              <a:rPr lang="en-US" altLang="ja-JP" dirty="0">
                <a:solidFill>
                  <a:srgbClr val="043882"/>
                </a:solidFill>
                <a:ea typeface="MS UI Gothic"/>
              </a:rPr>
              <a:t>III</a:t>
            </a:r>
            <a:r>
              <a:rPr lang="ja-JP" altLang="en-US" dirty="0">
                <a:solidFill>
                  <a:srgbClr val="043882"/>
                </a:solidFill>
                <a:ea typeface="MS UI Gothic"/>
              </a:rPr>
              <a:t>相</a:t>
            </a:r>
            <a:r>
              <a:rPr lang="en-US" altLang="ja-JP" dirty="0">
                <a:solidFill>
                  <a:srgbClr val="043882"/>
                </a:solidFill>
                <a:ea typeface="MS UI Gothic"/>
              </a:rPr>
              <a:t>AIO</a:t>
            </a:r>
            <a:r>
              <a:rPr lang="ja-JP" altLang="en-US" dirty="0">
                <a:solidFill>
                  <a:srgbClr val="043882"/>
                </a:solidFill>
                <a:ea typeface="MS UI Gothic"/>
              </a:rPr>
              <a:t>／</a:t>
            </a:r>
            <a:r>
              <a:rPr lang="en-US" altLang="ja-JP" dirty="0">
                <a:solidFill>
                  <a:srgbClr val="043882"/>
                </a:solidFill>
                <a:ea typeface="MS UI Gothic"/>
              </a:rPr>
              <a:t>EORTC</a:t>
            </a:r>
            <a:r>
              <a:rPr lang="ja-JP" altLang="en-US" dirty="0">
                <a:solidFill>
                  <a:srgbClr val="043882"/>
                </a:solidFill>
                <a:ea typeface="MS UI Gothic"/>
              </a:rPr>
              <a:t>試験 </a:t>
            </a:r>
            <a:r>
              <a:rPr lang="en-US" altLang="ja-JP" dirty="0">
                <a:solidFill>
                  <a:srgbClr val="043882"/>
                </a:solidFill>
                <a:ea typeface="MS UI Gothic"/>
              </a:rPr>
              <a:t>–</a:t>
            </a:r>
            <a:r>
              <a:rPr lang="ja-JP" altLang="en-US" dirty="0">
                <a:solidFill>
                  <a:srgbClr val="043882"/>
                </a:solidFill>
                <a:ea typeface="MS UI Gothic"/>
              </a:rPr>
              <a:t> </a:t>
            </a:r>
            <a:r>
              <a:rPr lang="en-US" altLang="ja-JP" dirty="0" err="1">
                <a:solidFill>
                  <a:srgbClr val="043882"/>
                </a:solidFill>
                <a:ea typeface="MS UI Gothic"/>
              </a:rPr>
              <a:t>Moehler</a:t>
            </a:r>
            <a:r>
              <a:rPr lang="en-US" altLang="ja-JP" dirty="0">
                <a:solidFill>
                  <a:srgbClr val="043882"/>
                </a:solidFill>
                <a:ea typeface="MS UI Gothic"/>
              </a:rPr>
              <a:t> M</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r>
              <a:rPr lang="ja-JP" sz="1600" b="0" i="0" u="none" strike="noStrike" cap="none" baseline="0">
                <a:solidFill>
                  <a:srgbClr val="4D4D4D"/>
                </a:solidFill>
                <a:effectLst/>
                <a:uFillTx/>
                <a:ea typeface="MS UI Gothic"/>
              </a:rPr>
              <a:t>パニツムマブ+シスプラチン+ 5FU投与群に対しシスプラチン+ 5FU投与群の患者で少なくとも1件の重篤有害事象（SAE）が認められた割合は、それぞれ83.3％に対して78.6％であった。</a:t>
            </a:r>
          </a:p>
          <a:p>
            <a:r>
              <a:rPr lang="ja-JP" sz="1600" b="0" i="0" u="none" strike="noStrike" cap="none" baseline="0">
                <a:solidFill>
                  <a:srgbClr val="4D4D4D"/>
                </a:solidFill>
                <a:effectLst/>
                <a:uFillTx/>
                <a:ea typeface="MS UI Gothic"/>
              </a:rPr>
              <a:t>パニツムマブ+シスプラチン+ 5FU投与群に対しシスプラチン+ 5FU投与群で見られた最も一般的なグレード3以上の有害事象（AE）は、それぞれ好中球数低値（21％対24％）および貧血（13％対16％）であった</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局所進行性または転移性のESCC患者では、シスプラチンと5FUにパニツムマブを追加投与しても、シスプラチン+ 5FU単剤と比較してOSの改善に関連しなかった</a:t>
            </a:r>
          </a:p>
          <a:p>
            <a:r>
              <a:rPr lang="ja-JP" sz="1600" b="1" i="0" u="none" strike="noStrike" cap="none" baseline="0">
                <a:solidFill>
                  <a:srgbClr val="4D4D4D"/>
                </a:solidFill>
                <a:effectLst/>
                <a:uFillTx/>
                <a:ea typeface="MS UI Gothic"/>
              </a:rPr>
              <a:t>EGFR-1阻害下でのEGFR-1、HIF-1αおよび血清EGFRは、局所進行性または転移性ESCCにおける潜在的なバイオマーカーとなり得る</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Moehler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O-010</a:t>
            </a:r>
          </a:p>
        </p:txBody>
      </p:sp>
    </p:spTree>
    <p:extLst>
      <p:ext uri="{BB962C8B-B14F-4D97-AF65-F5344CB8AC3E}">
        <p14:creationId xmlns:p14="http://schemas.microsoft.com/office/powerpoint/2010/main" val="40551903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dirty="0">
                <a:solidFill>
                  <a:srgbClr val="043882"/>
                </a:solidFill>
                <a:effectLst/>
                <a:uFillTx/>
                <a:ea typeface="MS UI Gothic"/>
              </a:rPr>
              <a:t>膵・小腸・肝胆道癌</a:t>
            </a:r>
          </a:p>
        </p:txBody>
      </p:sp>
    </p:spTree>
    <p:extLst>
      <p:ext uri="{BB962C8B-B14F-4D97-AF65-F5344CB8AC3E}">
        <p14:creationId xmlns:p14="http://schemas.microsoft.com/office/powerpoint/2010/main" val="16078326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膵癌</a:t>
            </a:r>
          </a:p>
        </p:txBody>
      </p:sp>
    </p:spTree>
    <p:extLst>
      <p:ext uri="{BB962C8B-B14F-4D97-AF65-F5344CB8AC3E}">
        <p14:creationId xmlns:p14="http://schemas.microsoft.com/office/powerpoint/2010/main" val="21851664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O-002: 欧州の臨床現場における転移性膵腺癌（mPAC）患者の全身療法の地理的な変</a:t>
            </a:r>
            <a:r>
              <a:rPr lang="ja-JP" sz="1800" b="1" i="0" u="none" strike="noStrike" cap="none" baseline="0" dirty="0" smtClean="0">
                <a:solidFill>
                  <a:srgbClr val="043882"/>
                </a:solidFill>
                <a:effectLst/>
                <a:uFillTx/>
                <a:ea typeface="MS UI Gothic"/>
              </a:rPr>
              <a:t>化</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Taieb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Taieb Jら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 Ann Oncol 2018;29(suppl 5):abstr O-002</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*2014年7月から2016年1月まで</a:t>
            </a:r>
          </a:p>
        </p:txBody>
      </p:sp>
      <p:sp>
        <p:nvSpPr>
          <p:cNvPr id="14" name="Content Placeholder 2"/>
          <p:cNvSpPr>
            <a:spLocks noGrp="1"/>
          </p:cNvSpPr>
          <p:nvPr>
            <p:ph idx="1"/>
          </p:nvPr>
        </p:nvSpPr>
        <p:spPr>
          <a:xfrm>
            <a:off x="365124" y="1254035"/>
            <a:ext cx="8519676" cy="4746172"/>
          </a:xfrm>
        </p:spPr>
        <p:txBody>
          <a:bodyPr/>
          <a:lstStyle/>
          <a:p>
            <a:pPr marL="0" indent="0">
              <a:buFontTx/>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転移性膵癌の第一選択治療を完了した欧州9カ国の患者における治療選択の地理的な変化を調べる</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ja-JP" sz="1600" b="0" i="0" u="none" strike="noStrike" cap="none" baseline="0" dirty="0">
                <a:solidFill>
                  <a:srgbClr val="4D4D4D"/>
                </a:solidFill>
                <a:effectLst/>
                <a:uFillTx/>
                <a:ea typeface="MS UI Gothic"/>
              </a:rPr>
              <a:t>患者の記録から収集されたデータに基づく後ろ向きの電子カルテレビュー</a:t>
            </a:r>
          </a:p>
          <a:p>
            <a:r>
              <a:rPr lang="ja-JP" sz="1600" b="0" i="0" u="none" strike="noStrike" cap="none" baseline="0" dirty="0">
                <a:solidFill>
                  <a:srgbClr val="4D4D4D"/>
                </a:solidFill>
                <a:effectLst/>
                <a:uFillTx/>
                <a:ea typeface="MS UI Gothic"/>
              </a:rPr>
              <a:t>以下の情報が得られた：</a:t>
            </a:r>
          </a:p>
          <a:p>
            <a:pPr lvl="1"/>
            <a:r>
              <a:rPr lang="ja-JP" sz="1600" b="0" i="0" u="none" strike="noStrike" cap="none" baseline="0" dirty="0">
                <a:solidFill>
                  <a:srgbClr val="4D4D4D"/>
                </a:solidFill>
                <a:effectLst/>
                <a:uFillTx/>
                <a:ea typeface="MS UI Gothic"/>
              </a:rPr>
              <a:t>一般的な疾患情報と患者特性</a:t>
            </a:r>
          </a:p>
          <a:p>
            <a:pPr lvl="1"/>
            <a:r>
              <a:rPr lang="ja-JP" sz="1600" b="0" i="0" u="none" strike="noStrike" cap="none" baseline="0" dirty="0">
                <a:solidFill>
                  <a:srgbClr val="4D4D4D"/>
                </a:solidFill>
                <a:effectLst/>
                <a:uFillTx/>
                <a:ea typeface="MS UI Gothic"/>
              </a:rPr>
              <a:t>診断時の疾患特性</a:t>
            </a:r>
          </a:p>
          <a:p>
            <a:pPr lvl="1"/>
            <a:r>
              <a:rPr lang="ja-JP" sz="1600" b="0" i="0" u="none" strike="noStrike" cap="none" baseline="0" dirty="0">
                <a:solidFill>
                  <a:srgbClr val="4D4D4D"/>
                </a:solidFill>
                <a:effectLst/>
                <a:uFillTx/>
                <a:ea typeface="MS UI Gothic"/>
              </a:rPr>
              <a:t>膵癌の初期治療</a:t>
            </a:r>
          </a:p>
          <a:p>
            <a:pPr lvl="1"/>
            <a:r>
              <a:rPr lang="ja-JP" sz="1600" b="0" i="0" u="none" strike="noStrike" cap="none" baseline="0" dirty="0">
                <a:solidFill>
                  <a:srgbClr val="4D4D4D"/>
                </a:solidFill>
                <a:effectLst/>
                <a:uFillTx/>
                <a:ea typeface="MS UI Gothic"/>
              </a:rPr>
              <a:t>第一、第二および第三選択治療の詳細</a:t>
            </a:r>
          </a:p>
        </p:txBody>
      </p:sp>
      <p:sp>
        <p:nvSpPr>
          <p:cNvPr id="15" name="AutoShape 12"/>
          <p:cNvSpPr>
            <a:spLocks noChangeArrowheads="1"/>
          </p:cNvSpPr>
          <p:nvPr/>
        </p:nvSpPr>
        <p:spPr bwMode="auto">
          <a:xfrm>
            <a:off x="4618241" y="2503685"/>
            <a:ext cx="2561167"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第二選択治療の開始／完了</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(n=1666)</a:t>
            </a:r>
          </a:p>
        </p:txBody>
      </p:sp>
      <p:cxnSp>
        <p:nvCxnSpPr>
          <p:cNvPr id="16" name="AutoShape 19"/>
          <p:cNvCxnSpPr>
            <a:cxnSpLocks noChangeShapeType="1"/>
            <a:stCxn id="19" idx="3"/>
            <a:endCxn id="15" idx="1"/>
          </p:cNvCxnSpPr>
          <p:nvPr/>
        </p:nvCxnSpPr>
        <p:spPr bwMode="auto">
          <a:xfrm>
            <a:off x="3688134" y="3087885"/>
            <a:ext cx="930107" cy="0"/>
          </a:xfrm>
          <a:prstGeom prst="straightConnector1">
            <a:avLst/>
          </a:prstGeom>
          <a:noFill/>
          <a:ln w="57150">
            <a:solidFill>
              <a:schemeClr val="bg2">
                <a:lumMod val="60000"/>
                <a:lumOff val="40000"/>
              </a:schemeClr>
            </a:solidFill>
            <a:round/>
            <a:tailEnd type="triangle" w="med" len="med"/>
          </a:ln>
        </p:spPr>
      </p:cxnSp>
      <p:cxnSp>
        <p:nvCxnSpPr>
          <p:cNvPr id="17" name="AutoShape 21"/>
          <p:cNvCxnSpPr>
            <a:cxnSpLocks noChangeShapeType="1"/>
            <a:stCxn id="15" idx="3"/>
            <a:endCxn id="18" idx="1"/>
          </p:cNvCxnSpPr>
          <p:nvPr/>
        </p:nvCxnSpPr>
        <p:spPr bwMode="auto">
          <a:xfrm>
            <a:off x="7179408" y="3087885"/>
            <a:ext cx="933427" cy="1"/>
          </a:xfrm>
          <a:prstGeom prst="straightConnector1">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2835" y="2823567"/>
            <a:ext cx="657678" cy="528637"/>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9" name="AutoShape 9"/>
          <p:cNvSpPr>
            <a:spLocks noChangeArrowheads="1"/>
          </p:cNvSpPr>
          <p:nvPr/>
        </p:nvSpPr>
        <p:spPr bwMode="auto">
          <a:xfrm>
            <a:off x="365124" y="2192148"/>
            <a:ext cx="3323010"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転移性膵癌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第一選択治療の完了*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18歳以上</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(n=2565)</a:t>
            </a:r>
          </a:p>
        </p:txBody>
      </p:sp>
    </p:spTree>
    <p:extLst>
      <p:ext uri="{BB962C8B-B14F-4D97-AF65-F5344CB8AC3E}">
        <p14:creationId xmlns:p14="http://schemas.microsoft.com/office/powerpoint/2010/main" val="1092949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O-002: 欧州の臨床現場における転移性膵腺癌（mPAC）患者の全身療法の地理的な変</a:t>
            </a:r>
            <a:r>
              <a:rPr lang="ja-JP" sz="1800" b="1" i="0" u="none" strike="noStrike" cap="none" baseline="0" dirty="0" smtClean="0">
                <a:solidFill>
                  <a:srgbClr val="043882"/>
                </a:solidFill>
                <a:effectLst/>
                <a:uFillTx/>
                <a:ea typeface="MS UI Gothic"/>
              </a:rPr>
              <a:t>化</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Taieb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Taieb Jら</a:t>
            </a:r>
            <a:r>
              <a:rPr lang="ja-JP" altLang="en-US" sz="1200" b="0" i="0" u="none" strike="noStrike" cap="none" baseline="0" dirty="0" smtClean="0">
                <a:solidFill>
                  <a:srgbClr val="4D4D4D"/>
                </a:solidFill>
                <a:effectLst/>
                <a:uFillTx/>
                <a:ea typeface="MS UI Gothic"/>
              </a:rPr>
              <a:t>、</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主な結果</a:t>
            </a:r>
          </a:p>
          <a:p>
            <a:endParaRPr lang="en-GB"/>
          </a:p>
        </p:txBody>
      </p:sp>
      <p:sp>
        <p:nvSpPr>
          <p:cNvPr id="3" name="TextBox 2"/>
          <p:cNvSpPr txBox="1"/>
          <p:nvPr/>
        </p:nvSpPr>
        <p:spPr>
          <a:xfrm>
            <a:off x="379209" y="1475024"/>
            <a:ext cx="8385581"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dirty="0">
                <a:solidFill>
                  <a:srgbClr val="4D4D4D"/>
                </a:solidFill>
                <a:effectLst/>
                <a:uFillTx/>
                <a:ea typeface="MS UI Gothic"/>
              </a:rPr>
              <a:t>第一選択治療の選択</a:t>
            </a:r>
          </a:p>
        </p:txBody>
      </p:sp>
      <p:graphicFrame>
        <p:nvGraphicFramePr>
          <p:cNvPr id="7" name="Chart 6"/>
          <p:cNvGraphicFramePr/>
          <p:nvPr>
            <p:extLst>
              <p:ext uri="{D42A27DB-BD31-4B8C-83A1-F6EECF244321}">
                <p14:modId xmlns:p14="http://schemas.microsoft.com/office/powerpoint/2010/main" val="2068913795"/>
              </p:ext>
            </p:extLst>
          </p:nvPr>
        </p:nvGraphicFramePr>
        <p:xfrm>
          <a:off x="408198" y="1849695"/>
          <a:ext cx="86698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flipH="1">
            <a:off x="-1131834" y="3584288"/>
            <a:ext cx="2801905" cy="305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 患者</a:t>
            </a:r>
          </a:p>
        </p:txBody>
      </p:sp>
      <p:pic>
        <p:nvPicPr>
          <p:cNvPr id="1026" name="Picture 2" descr="\\10.10.237.25\HNDTDCJobs\A_L\General LS\Springer Healthcare\UK0090527\06-PM_FE\b_Round_1\1_FE\image1_JA.png"/>
          <p:cNvPicPr>
            <a:picLocks noChangeAspect="1" noChangeArrowheads="1"/>
          </p:cNvPicPr>
          <p:nvPr/>
        </p:nvPicPr>
        <p:blipFill>
          <a:blip r:embed="rId3" cstate="print"/>
          <a:srcRect/>
          <a:stretch>
            <a:fillRect/>
          </a:stretch>
        </p:blipFill>
        <p:spPr bwMode="auto">
          <a:xfrm>
            <a:off x="403485" y="1903703"/>
            <a:ext cx="8499725" cy="3938958"/>
          </a:xfrm>
          <a:prstGeom prst="rect">
            <a:avLst/>
          </a:prstGeom>
          <a:noFill/>
        </p:spPr>
      </p:pic>
    </p:spTree>
    <p:extLst>
      <p:ext uri="{BB962C8B-B14F-4D97-AF65-F5344CB8AC3E}">
        <p14:creationId xmlns:p14="http://schemas.microsoft.com/office/powerpoint/2010/main" val="9585050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O-002: 欧州の臨床現場における転移性膵腺癌（mPAC）患者の全身療法の地理的な変</a:t>
            </a:r>
            <a:r>
              <a:rPr lang="ja-JP" sz="1800" b="1" i="0" u="none" strike="noStrike" cap="none" baseline="0" dirty="0" smtClean="0">
                <a:solidFill>
                  <a:srgbClr val="043882"/>
                </a:solidFill>
                <a:effectLst/>
                <a:uFillTx/>
                <a:ea typeface="MS UI Gothic"/>
              </a:rPr>
              <a:t>化</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Taieb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Taieb Jら</a:t>
            </a:r>
            <a:r>
              <a:rPr lang="ja-JP" altLang="en-US" sz="1200" b="0" i="0" u="none" strike="noStrike" cap="none" baseline="0" dirty="0" smtClean="0">
                <a:solidFill>
                  <a:srgbClr val="4D4D4D"/>
                </a:solidFill>
                <a:effectLst/>
                <a:uFillTx/>
                <a:ea typeface="MS UI Gothic"/>
              </a:rPr>
              <a:t>、</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a:p>
            <a:endParaRPr lang="en-GB"/>
          </a:p>
        </p:txBody>
      </p:sp>
      <p:sp>
        <p:nvSpPr>
          <p:cNvPr id="7" name="TextBox 6"/>
          <p:cNvSpPr txBox="1"/>
          <p:nvPr/>
        </p:nvSpPr>
        <p:spPr>
          <a:xfrm>
            <a:off x="379209" y="1486900"/>
            <a:ext cx="8385581"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第二選択治療の選択</a:t>
            </a:r>
          </a:p>
        </p:txBody>
      </p:sp>
      <p:graphicFrame>
        <p:nvGraphicFramePr>
          <p:cNvPr id="10" name="Chart 9"/>
          <p:cNvGraphicFramePr/>
          <p:nvPr>
            <p:extLst>
              <p:ext uri="{D42A27DB-BD31-4B8C-83A1-F6EECF244321}">
                <p14:modId xmlns:p14="http://schemas.microsoft.com/office/powerpoint/2010/main" val="3395019264"/>
              </p:ext>
            </p:extLst>
          </p:nvPr>
        </p:nvGraphicFramePr>
        <p:xfrm>
          <a:off x="408198" y="1849695"/>
          <a:ext cx="86698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flipH="1">
            <a:off x="-1146234" y="3627488"/>
            <a:ext cx="2801905" cy="305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 患者</a:t>
            </a:r>
          </a:p>
        </p:txBody>
      </p:sp>
      <p:pic>
        <p:nvPicPr>
          <p:cNvPr id="2050" name="Picture 2" descr="\\10.10.237.25\HNDTDCJobs\A_L\General LS\Springer Healthcare\UK0090527\06-PM_FE\b_Round_1\1_FE\image2_JA.png"/>
          <p:cNvPicPr>
            <a:picLocks noChangeAspect="1" noChangeArrowheads="1"/>
          </p:cNvPicPr>
          <p:nvPr/>
        </p:nvPicPr>
        <p:blipFill>
          <a:blip r:embed="rId3" cstate="print"/>
          <a:srcRect/>
          <a:stretch>
            <a:fillRect/>
          </a:stretch>
        </p:blipFill>
        <p:spPr bwMode="auto">
          <a:xfrm>
            <a:off x="430770" y="1918050"/>
            <a:ext cx="8680862" cy="3995861"/>
          </a:xfrm>
          <a:prstGeom prst="rect">
            <a:avLst/>
          </a:prstGeom>
          <a:noFill/>
        </p:spPr>
      </p:pic>
    </p:spTree>
    <p:extLst>
      <p:ext uri="{BB962C8B-B14F-4D97-AF65-F5344CB8AC3E}">
        <p14:creationId xmlns:p14="http://schemas.microsoft.com/office/powerpoint/2010/main" val="5630839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u="none" strike="noStrike" cap="none" baseline="0">
                <a:solidFill>
                  <a:srgbClr val="043882"/>
                </a:solidFill>
                <a:effectLst/>
                <a:uFillTx/>
                <a:ea typeface="MS UI Gothic"/>
              </a:rPr>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ja-JP" sz="1400" b="1" i="0" u="none" strike="noStrike" cap="none" baseline="0" dirty="0">
                <a:solidFill>
                  <a:srgbClr val="A0A0A0"/>
                </a:solidFill>
                <a:effectLst/>
                <a:uFillTx/>
                <a:ea typeface="MS UI Gothic"/>
              </a:rPr>
              <a:t>親愛なる会員の皆様</a:t>
            </a:r>
          </a:p>
          <a:p>
            <a:pPr marL="0" indent="0">
              <a:buNone/>
              <a:tabLst>
                <a:tab pos="441325" algn="l"/>
              </a:tabLst>
              <a:defRPr/>
            </a:pPr>
            <a:r>
              <a:rPr lang="ja-JP" sz="1400" b="0" i="0" u="none" strike="noStrike" cap="none" baseline="0" dirty="0">
                <a:solidFill>
                  <a:srgbClr val="4D4D4D"/>
                </a:solidFill>
                <a:effectLst/>
                <a:uFillTx/>
                <a:ea typeface="MS UI Gothic"/>
              </a:rPr>
              <a:t>今回、このESDOスライドセットをご紹介できることを大変光栄に思います。このスライドセットは、2018年に開催された主な学会で発表された、消化器癌に関する重要な所見に焦点を合わせて要約することを企図したものです。このスライドは特に第20回世界消化器癌会議に焦点を当てており、英語、フランス語、日本語および中国語でご利用いただけます。</a:t>
            </a:r>
          </a:p>
          <a:p>
            <a:pPr marL="0" indent="0">
              <a:buNone/>
              <a:tabLst>
                <a:tab pos="441325" algn="l"/>
              </a:tabLst>
              <a:defRPr/>
            </a:pPr>
            <a:r>
              <a:rPr lang="ja-JP" sz="1400" b="0" i="0" u="none" strike="noStrike" cap="none" baseline="0" dirty="0">
                <a:solidFill>
                  <a:srgbClr val="4D4D4D"/>
                </a:solidFill>
                <a:effectLst/>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a:solidFill>
                  <a:srgbClr val="4D4D4D"/>
                </a:solidFill>
                <a:effectLst/>
                <a:uFillTx/>
                <a:ea typeface="MS UI Gothic"/>
                <a:hlinkClick r:id="rId3" history="0"/>
              </a:rPr>
              <a:t>info@esdo.eu</a:t>
            </a:r>
            <a:r>
              <a:rPr lang="ja-JP" sz="1400" dirty="0">
                <a:ea typeface="MS UI Gothic"/>
              </a:rPr>
              <a:t>までお送りください。</a:t>
            </a:r>
          </a:p>
          <a:p>
            <a:pPr marL="0" indent="0">
              <a:spcBef>
                <a:spcPct val="0"/>
              </a:spcBef>
              <a:spcAft>
                <a:spcPts val="1200"/>
              </a:spcAft>
              <a:buFontTx/>
              <a:buNone/>
              <a:tabLst>
                <a:tab pos="441325" algn="l"/>
              </a:tabLst>
              <a:defRPr/>
            </a:pPr>
            <a:r>
              <a:rPr lang="ja-JP" sz="1400" b="0" i="0" u="none" strike="noStrike" cap="none" baseline="0" dirty="0">
                <a:solidFill>
                  <a:srgbClr val="4D4D4D"/>
                </a:solidFill>
                <a:effectLst/>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a:solidFill>
                  <a:srgbClr val="4D4D4D"/>
                </a:solidFill>
                <a:effectLst/>
                <a:uFillTx/>
                <a:ea typeface="MS UI Gothic"/>
              </a:rPr>
              <a:t>敬具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ja-JP" sz="1400" b="1" i="0" u="none" strike="noStrike" cap="none" baseline="0" dirty="0">
                <a:solidFill>
                  <a:srgbClr val="4D4D4D"/>
                </a:solidFill>
                <a:effectLst/>
                <a:uFillTx/>
                <a:ea typeface="MS UI Gothic"/>
              </a:rPr>
              <a:t>Eric Van Cutsem	Ulrich Güller</a:t>
            </a:r>
            <a:r>
              <a:rPr sz="1400" dirty="0"/>
              <a:t/>
            </a:r>
            <a:br>
              <a:rPr sz="1400" dirty="0"/>
            </a:br>
            <a:r>
              <a:rPr lang="ja-JP" sz="1400" b="1" i="0" u="none" strike="noStrike" cap="none" baseline="0" dirty="0">
                <a:solidFill>
                  <a:srgbClr val="4D4D4D"/>
                </a:solidFill>
                <a:effectLst/>
                <a:uFillTx/>
                <a:ea typeface="MS UI Gothic"/>
              </a:rPr>
              <a:t>Thomas Seufferlein 	Thomas Grünberger</a:t>
            </a:r>
            <a:r>
              <a:rPr sz="1400" dirty="0"/>
              <a:t/>
            </a:r>
            <a:br>
              <a:rPr sz="1400" dirty="0"/>
            </a:br>
            <a:r>
              <a:rPr lang="ja-JP" sz="1400" b="1" i="0" u="none" strike="noStrike" cap="none" baseline="0" dirty="0">
                <a:solidFill>
                  <a:srgbClr val="4D4D4D"/>
                </a:solidFill>
                <a:effectLst/>
                <a:uFillTx/>
                <a:ea typeface="MS UI Gothic"/>
              </a:rPr>
              <a:t>Côme Lepage	Tamara Matysiak-Budnik</a:t>
            </a:r>
            <a:r>
              <a:rPr sz="1400" dirty="0"/>
              <a:t/>
            </a:r>
            <a:br>
              <a:rPr sz="1400" dirty="0"/>
            </a:br>
            <a:r>
              <a:rPr lang="ja-JP" sz="1400" b="1" i="0" u="none" strike="noStrike" cap="none" baseline="0" dirty="0">
                <a:solidFill>
                  <a:srgbClr val="4D4D4D"/>
                </a:solidFill>
                <a:effectLst/>
                <a:uFillTx/>
                <a:ea typeface="MS UI Gothic"/>
              </a:rPr>
              <a:t>Wolff Schmiegel	Jaroslaw Regula</a:t>
            </a:r>
            <a:r>
              <a:rPr sz="1400" dirty="0"/>
              <a:t/>
            </a:r>
            <a:br>
              <a:rPr sz="1400" dirty="0"/>
            </a:br>
            <a:r>
              <a:rPr lang="ja-JP" sz="1400" b="1" i="0" u="none" strike="noStrike" cap="none" baseline="0" dirty="0">
                <a:solidFill>
                  <a:srgbClr val="4D4D4D"/>
                </a:solidFill>
                <a:effectLst/>
                <a:uFillTx/>
                <a:ea typeface="MS UI Gothic"/>
              </a:rPr>
              <a:t>Phillippe Rougier </a:t>
            </a:r>
            <a:r>
              <a:rPr lang="ja-JP" sz="1400" b="0" i="0" u="none" strike="noStrike" cap="none" baseline="0" dirty="0">
                <a:solidFill>
                  <a:srgbClr val="4D4D4D"/>
                </a:solidFill>
                <a:effectLst/>
                <a:uFillTx/>
                <a:ea typeface="MS UI Gothic"/>
              </a:rPr>
              <a:t>(hon.)	</a:t>
            </a:r>
            <a:r>
              <a:rPr lang="ja-JP" sz="1400" b="1" i="0" u="none" strike="noStrike" cap="none" baseline="0" dirty="0">
                <a:solidFill>
                  <a:srgbClr val="4D4D4D"/>
                </a:solidFill>
                <a:effectLst/>
                <a:uFillTx/>
                <a:ea typeface="MS UI Gothic"/>
              </a:rPr>
              <a:t>Jean-Luc Van Laethem</a:t>
            </a:r>
            <a:r>
              <a:rPr sz="1400" dirty="0"/>
              <a:t/>
            </a:r>
            <a:br>
              <a:rPr sz="1400" dirty="0"/>
            </a:br>
            <a:endParaRPr sz="1400" dirty="0"/>
          </a:p>
          <a:p>
            <a:pPr marL="0" indent="0">
              <a:buNone/>
              <a:tabLst>
                <a:tab pos="441325" algn="l"/>
              </a:tabLst>
              <a:defRPr/>
            </a:pPr>
            <a:r>
              <a:rPr lang="ja-JP" sz="1400" b="0" i="0" u="none" strike="noStrike" cap="none" baseline="0" dirty="0">
                <a:solidFill>
                  <a:srgbClr val="4D4D4D"/>
                </a:solidFill>
                <a:effectLst/>
                <a:uFillTx/>
                <a:ea typeface="MS UI Gothic"/>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O-002: 欧州の臨床現場における転移性膵腺癌（mPAC）患者の全身療法の地理的な変</a:t>
            </a:r>
            <a:r>
              <a:rPr lang="ja-JP" sz="1800" b="1" i="0" u="none" strike="noStrike" cap="none" baseline="0" dirty="0" smtClean="0">
                <a:solidFill>
                  <a:srgbClr val="043882"/>
                </a:solidFill>
                <a:effectLst/>
                <a:uFillTx/>
                <a:ea typeface="MS UI Gothic"/>
              </a:rPr>
              <a:t>化</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Taieb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Taieb Jら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欧州では、転移性膵癌患者の第一選択治療はESMOの推奨とほぼ一致していた</a:t>
            </a:r>
          </a:p>
          <a:p>
            <a:pPr lvl="1"/>
            <a:r>
              <a:rPr lang="ja-JP" sz="1600" b="1" i="0" u="none" strike="noStrike" cap="none" baseline="0">
                <a:solidFill>
                  <a:srgbClr val="4D4D4D"/>
                </a:solidFill>
                <a:effectLst/>
                <a:uFillTx/>
                <a:ea typeface="MS UI Gothic"/>
              </a:rPr>
              <a:t>使用された各治療法の相対的な割合は国によって差があった</a:t>
            </a:r>
          </a:p>
          <a:p>
            <a:pPr lvl="1"/>
            <a:r>
              <a:rPr lang="ja-JP" sz="1600" b="1" i="0" u="none" strike="noStrike" cap="none" baseline="0">
                <a:solidFill>
                  <a:srgbClr val="4D4D4D"/>
                </a:solidFill>
                <a:effectLst/>
                <a:uFillTx/>
                <a:ea typeface="MS UI Gothic"/>
              </a:rPr>
              <a:t>第一選択治療は、各国の償還状況と患者の疾患に依存する</a:t>
            </a:r>
          </a:p>
          <a:p>
            <a:r>
              <a:rPr lang="ja-JP" sz="1600" b="1" i="0" u="none" strike="noStrike" cap="none" baseline="0">
                <a:solidFill>
                  <a:srgbClr val="4D4D4D"/>
                </a:solidFill>
                <a:effectLst/>
                <a:uFillTx/>
                <a:ea typeface="MS UI Gothic"/>
              </a:rPr>
              <a:t>第二選択治療は、国によって大きな差があった </a:t>
            </a:r>
          </a:p>
          <a:p>
            <a:pPr lvl="1"/>
            <a:r>
              <a:rPr lang="ja-JP" sz="1600" b="1" i="0" u="none" strike="noStrike" cap="none" baseline="0">
                <a:solidFill>
                  <a:srgbClr val="4D4D4D"/>
                </a:solidFill>
                <a:effectLst/>
                <a:uFillTx/>
                <a:ea typeface="MS UI Gothic"/>
              </a:rPr>
              <a:t>第二選択治療は、第一選択治療および各国の償還政策に依存していた</a:t>
            </a:r>
          </a:p>
          <a:p>
            <a:r>
              <a:rPr lang="ja-JP" sz="1600" b="1" i="0" u="none" strike="noStrike" cap="none" baseline="0">
                <a:solidFill>
                  <a:srgbClr val="4D4D4D"/>
                </a:solidFill>
                <a:effectLst/>
                <a:uFillTx/>
                <a:ea typeface="MS UI Gothic"/>
              </a:rPr>
              <a:t>本試験の時点では、転移性膵がん患者の第二選択治療として承認されているものはなかった </a:t>
            </a:r>
          </a:p>
        </p:txBody>
      </p:sp>
    </p:spTree>
    <p:extLst>
      <p:ext uri="{BB962C8B-B14F-4D97-AF65-F5344CB8AC3E}">
        <p14:creationId xmlns:p14="http://schemas.microsoft.com/office/powerpoint/2010/main" val="34643873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205687" cy="1362075"/>
          </a:xfrm>
        </p:spPr>
        <p:txBody>
          <a:bodyPr/>
          <a:lstStyle/>
          <a:p>
            <a:r>
              <a:rPr lang="ja-JP" sz="4000" b="1" i="0" u="none" strike="noStrike" cap="all" baseline="0">
                <a:solidFill>
                  <a:srgbClr val="043882"/>
                </a:solidFill>
                <a:effectLst/>
                <a:uFillTx/>
                <a:ea typeface="MS UI Gothic"/>
              </a:rPr>
              <a:t>肝細胞癌</a:t>
            </a:r>
          </a:p>
        </p:txBody>
      </p:sp>
    </p:spTree>
    <p:extLst>
      <p:ext uri="{BB962C8B-B14F-4D97-AF65-F5344CB8AC3E}">
        <p14:creationId xmlns:p14="http://schemas.microsoft.com/office/powerpoint/2010/main" val="17461776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a:t>
            </a:r>
            <a:r>
              <a:rPr lang="en-US" altLang="ja-JP" sz="1800" b="1" i="0" u="none" strike="noStrike" cap="none" baseline="0" dirty="0">
                <a:solidFill>
                  <a:srgbClr val="043882"/>
                </a:solidFill>
                <a:effectLst/>
                <a:uFillTx/>
                <a:ea typeface="MS UI Gothic"/>
              </a:rPr>
              <a:t/>
            </a:r>
            <a:br>
              <a:rPr lang="en-US" altLang="ja-JP" sz="1800" b="1" i="0" u="none" strike="noStrike" cap="none" baseline="0" dirty="0">
                <a:solidFill>
                  <a:srgbClr val="043882"/>
                </a:solidFill>
                <a:effectLst/>
                <a:uFillTx/>
                <a:ea typeface="MS UI Gothic"/>
              </a:rPr>
            </a:br>
            <a:r>
              <a:rPr lang="en-US" altLang="ja-JP" dirty="0">
                <a:solidFill>
                  <a:srgbClr val="043882"/>
                </a:solidFill>
                <a:ea typeface="MS UI Gothic"/>
              </a:rPr>
              <a:t>–</a:t>
            </a:r>
            <a:r>
              <a:rPr lang="ja-JP" sz="1800" b="1" i="0" u="none" strike="noStrike" cap="none" baseline="0" dirty="0">
                <a:solidFill>
                  <a:srgbClr val="043882"/>
                </a:solidFill>
                <a:effectLst/>
                <a:uFillTx/>
                <a:ea typeface="MS UI Gothic"/>
              </a:rPr>
              <a:t> Zhu Aら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Zhu 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LBA-001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第Ⅲ相REACH試験およびREACH-2試験の統合解析において、ベースラインAFP ≥400 ng/mLの進行性HCC患者を対象としてラムシルマブの有用性を評価する</a:t>
            </a:r>
          </a:p>
        </p:txBody>
      </p:sp>
      <p:sp>
        <p:nvSpPr>
          <p:cNvPr id="7" name="Oval 14"/>
          <p:cNvSpPr>
            <a:spLocks noChangeArrowheads="1"/>
          </p:cNvSpPr>
          <p:nvPr/>
        </p:nvSpPr>
        <p:spPr bwMode="auto">
          <a:xfrm>
            <a:off x="4679333" y="3503135"/>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ja-JP" sz="1600" b="1" i="0" u="none" strike="noStrike" cap="none" baseline="0">
                <a:solidFill>
                  <a:srgbClr val="043882"/>
                </a:solidFill>
                <a:effectLst/>
                <a:uFillTx/>
                <a:ea typeface="MS UI Gothic"/>
              </a:rPr>
              <a:t>R</a:t>
            </a:r>
            <a:r>
              <a:rPr lang="ja-JP" sz="1600" b="1" i="0" u="none" strike="noStrike" cap="none" baseline="30000">
                <a:solidFill>
                  <a:srgbClr val="043882"/>
                </a:solidFill>
                <a:effectLst/>
                <a:uFillTx/>
                <a:ea typeface="MS UI Gothic"/>
              </a:rPr>
              <a:t>†</a:t>
            </a:r>
          </a:p>
        </p:txBody>
      </p:sp>
      <p:cxnSp>
        <p:nvCxnSpPr>
          <p:cNvPr id="8" name="AutoShape 15"/>
          <p:cNvCxnSpPr>
            <a:cxnSpLocks noChangeShapeType="1"/>
            <a:stCxn id="7" idx="0"/>
            <a:endCxn id="13" idx="1"/>
          </p:cNvCxnSpPr>
          <p:nvPr/>
        </p:nvCxnSpPr>
        <p:spPr bwMode="auto">
          <a:xfrm rot="5400000" flipH="1" flipV="1">
            <a:off x="4710702" y="2918932"/>
            <a:ext cx="844632" cy="3237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PD/</a:t>
            </a:r>
            <a:r>
              <a:rPr sz="1800"/>
              <a:t/>
            </a:r>
            <a:br>
              <a:rPr sz="1800"/>
            </a:br>
            <a:r>
              <a:rPr lang="ja-JP" sz="1800" b="0" i="0" u="none" strike="noStrike" cap="none" baseline="0">
                <a:solidFill>
                  <a:srgbClr val="FFFFFF"/>
                </a:solidFill>
                <a:effectLst/>
                <a:uFillTx/>
                <a:ea typeface="MS UI Gothic"/>
              </a:rPr>
              <a:t>毒性</a:t>
            </a:r>
          </a:p>
        </p:txBody>
      </p:sp>
      <p:sp>
        <p:nvSpPr>
          <p:cNvPr id="10" name="Content Placeholder 26"/>
          <p:cNvSpPr txBox="1"/>
          <p:nvPr/>
        </p:nvSpPr>
        <p:spPr bwMode="auto">
          <a:xfrm>
            <a:off x="5354581" y="3513959"/>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統合解析の層別化</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600" b="0" i="0" u="none" strike="noStrike" cap="none" baseline="0" dirty="0">
                <a:solidFill>
                  <a:srgbClr val="4D4D4D"/>
                </a:solidFill>
                <a:effectLst/>
                <a:uFillTx/>
                <a:ea typeface="MS UI Gothic"/>
              </a:rPr>
              <a:t>試験：REACH 対 REACH-2</a:t>
            </a:r>
          </a:p>
        </p:txBody>
      </p:sp>
      <p:cxnSp>
        <p:nvCxnSpPr>
          <p:cNvPr id="11" name="AutoShape 19"/>
          <p:cNvCxnSpPr>
            <a:cxnSpLocks noChangeShapeType="1"/>
            <a:stCxn id="14" idx="3"/>
            <a:endCxn id="7" idx="2"/>
          </p:cNvCxnSpPr>
          <p:nvPr/>
        </p:nvCxnSpPr>
        <p:spPr bwMode="auto">
          <a:xfrm>
            <a:off x="4524141" y="3795235"/>
            <a:ext cx="15519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42906" y="2658503"/>
            <a:ext cx="268598"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5294906" y="2248134"/>
            <a:ext cx="244800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ラムシルマブ</a:t>
            </a:r>
            <a:r>
              <a:rPr sz="1800"/>
              <a:t/>
            </a:r>
            <a:br>
              <a:rPr sz="1800"/>
            </a:br>
            <a:r>
              <a:rPr lang="ja-JP" sz="1800" b="0" i="0" u="none" strike="noStrike" cap="none" baseline="0">
                <a:solidFill>
                  <a:srgbClr val="FFFFFF"/>
                </a:solidFill>
                <a:effectLst/>
                <a:uFillTx/>
                <a:ea typeface="MS UI Gothic"/>
              </a:rPr>
              <a:t>8 mg/kg iv q2w＋BSC</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(n=316)</a:t>
            </a:r>
          </a:p>
        </p:txBody>
      </p:sp>
      <p:sp>
        <p:nvSpPr>
          <p:cNvPr id="14" name="AutoShape 9"/>
          <p:cNvSpPr>
            <a:spLocks noChangeArrowheads="1"/>
          </p:cNvSpPr>
          <p:nvPr/>
        </p:nvSpPr>
        <p:spPr bwMode="auto">
          <a:xfrm>
            <a:off x="132569" y="2226742"/>
            <a:ext cx="4391572" cy="313698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800" b="0" i="0" u="none" strike="noStrike" cap="none" baseline="0" dirty="0">
                <a:solidFill>
                  <a:srgbClr val="FFFFFF"/>
                </a:solidFill>
                <a:effectLst/>
                <a:uFillTx/>
                <a:ea typeface="MS UI Gothic"/>
              </a:rPr>
              <a:t>REACHおよびREACH-2試験の</a:t>
            </a:r>
            <a:r>
              <a:rPr sz="1800" dirty="0"/>
              <a:t/>
            </a:r>
            <a:br>
              <a:rPr sz="1800" dirty="0"/>
            </a:br>
            <a:r>
              <a:rPr lang="ja-JP" sz="1800" b="0" i="0" u="none" strike="noStrike" cap="none" baseline="0" dirty="0">
                <a:solidFill>
                  <a:srgbClr val="FFFFFF"/>
                </a:solidFill>
                <a:effectLst/>
                <a:uFillTx/>
                <a:ea typeface="MS UI Gothic"/>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進行性HCC </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HCC ステージBまたはC</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ソラフェニブ治療歴 </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Child-Pugh分類A</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a:t>
            </a:r>
          </a:p>
          <a:p>
            <a:pPr marL="285750" indent="-28575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REACH-2：ベースラインAFP ≥400 ng/mL</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(n=542)</a:t>
            </a:r>
          </a:p>
        </p:txBody>
      </p:sp>
      <p:sp>
        <p:nvSpPr>
          <p:cNvPr id="15" name="Rectangle 9"/>
          <p:cNvSpPr txBox="1">
            <a:spLocks noChangeArrowheads="1"/>
          </p:cNvSpPr>
          <p:nvPr/>
        </p:nvSpPr>
        <p:spPr bwMode="auto">
          <a:xfrm>
            <a:off x="365124" y="546825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主要エンドポイント(両試験)</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6" name="Content Placeholder 26"/>
          <p:cNvSpPr txBox="1"/>
          <p:nvPr/>
        </p:nvSpPr>
        <p:spPr>
          <a:xfrm>
            <a:off x="4476750" y="5468250"/>
            <a:ext cx="458152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43882"/>
              </a:buClr>
              <a:buNone/>
              <a:defRPr/>
            </a:pPr>
            <a:r>
              <a:rPr lang="ja-JP" sz="1600" b="1" i="0" u="none" strike="noStrike" cap="none" baseline="0">
                <a:solidFill>
                  <a:srgbClr val="A0A0A0"/>
                </a:solidFill>
                <a:effectLst/>
                <a:uFillTx/>
                <a:ea typeface="MS UI Gothic"/>
              </a:rPr>
              <a:t>副次的エンドポイント(両試験)</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PFS、ORR、安全性、患者報告転帰</a:t>
            </a:r>
          </a:p>
        </p:txBody>
      </p:sp>
      <p:cxnSp>
        <p:nvCxnSpPr>
          <p:cNvPr id="17" name="AutoShape 16"/>
          <p:cNvCxnSpPr>
            <a:cxnSpLocks noChangeShapeType="1"/>
            <a:stCxn id="7" idx="4"/>
            <a:endCxn id="19" idx="1"/>
          </p:cNvCxnSpPr>
          <p:nvPr/>
        </p:nvCxnSpPr>
        <p:spPr bwMode="auto">
          <a:xfrm rot="16200000" flipH="1">
            <a:off x="4746922" y="4311543"/>
            <a:ext cx="772090" cy="323673"/>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0" idx="1"/>
          </p:cNvCxnSpPr>
          <p:nvPr/>
        </p:nvCxnSpPr>
        <p:spPr bwMode="auto">
          <a:xfrm>
            <a:off x="7742804" y="4859425"/>
            <a:ext cx="268700"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5294804" y="4449057"/>
            <a:ext cx="244800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a:rPr>
              <a:t>プラセボ + BSC</a:t>
            </a:r>
            <a:r>
              <a:rPr sz="1800" dirty="0"/>
              <a:t/>
            </a:r>
            <a:br>
              <a:rPr sz="1800" dirty="0"/>
            </a:br>
            <a:r>
              <a:rPr lang="ja-JP" sz="1800" b="0" i="0" u="none" strike="noStrike" cap="none" baseline="0" dirty="0">
                <a:solidFill>
                  <a:srgbClr val="4D4D4D"/>
                </a:solidFill>
                <a:effectLst/>
                <a:uFillTx/>
                <a:ea typeface="MS UI Gothic"/>
              </a:rPr>
              <a:t> (n=226)</a:t>
            </a:r>
          </a:p>
        </p:txBody>
      </p:sp>
      <p:sp>
        <p:nvSpPr>
          <p:cNvPr id="20" name="AutoShape 12"/>
          <p:cNvSpPr>
            <a:spLocks noChangeArrowheads="1"/>
          </p:cNvSpPr>
          <p:nvPr/>
        </p:nvSpPr>
        <p:spPr bwMode="auto">
          <a:xfrm>
            <a:off x="8011504" y="455000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PD/</a:t>
            </a:r>
            <a:r>
              <a:rPr sz="1800"/>
              <a:t/>
            </a:r>
            <a:br>
              <a:rPr sz="1800"/>
            </a:br>
            <a:r>
              <a:rPr lang="ja-JP" sz="1800" b="0" i="0" u="none" strike="noStrike" cap="none" baseline="0">
                <a:solidFill>
                  <a:srgbClr val="FFFFFF"/>
                </a:solidFill>
                <a:effectLst/>
                <a:uFillTx/>
                <a:ea typeface="MS UI Gothic"/>
              </a:rPr>
              <a:t>毒性</a:t>
            </a:r>
          </a:p>
        </p:txBody>
      </p:sp>
      <p:sp>
        <p:nvSpPr>
          <p:cNvPr id="21"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*統合解析において両試験に選択されたAFP ≥400 ng/mLの患者;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1:1 (REACH) または 2:1 (REACH-2)</a:t>
            </a:r>
          </a:p>
        </p:txBody>
      </p:sp>
    </p:spTree>
    <p:extLst>
      <p:ext uri="{BB962C8B-B14F-4D97-AF65-F5344CB8AC3E}">
        <p14:creationId xmlns:p14="http://schemas.microsoft.com/office/powerpoint/2010/main" val="10285179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a:t>
            </a:r>
            <a:r>
              <a:rPr lang="en-GB" altLang="ja-JP" sz="1800" b="1" i="0" u="none" strike="noStrike" cap="none" baseline="0" dirty="0">
                <a:solidFill>
                  <a:srgbClr val="043882"/>
                </a:solidFill>
                <a:effectLst/>
                <a:uFillTx/>
                <a:ea typeface="MS UI Gothic"/>
              </a:rPr>
              <a:t/>
            </a:r>
            <a:br>
              <a:rPr lang="en-GB" altLang="ja-JP" sz="1800" b="1" i="0" u="none" strike="noStrike" cap="none" baseline="0" dirty="0">
                <a:solidFill>
                  <a:srgbClr val="043882"/>
                </a:solidFill>
                <a:effectLst/>
                <a:uFillTx/>
                <a:ea typeface="MS UI Gothic"/>
              </a:rPr>
            </a:br>
            <a:r>
              <a:rPr lang="en-US" altLang="ja-JP" dirty="0">
                <a:solidFill>
                  <a:srgbClr val="043882"/>
                </a:solidFill>
                <a:ea typeface="MS UI Gothic"/>
              </a:rPr>
              <a:t>–</a:t>
            </a:r>
            <a:r>
              <a:rPr lang="ja-JP" sz="1800" b="1" i="0" u="none" strike="noStrike" cap="none" baseline="0" dirty="0">
                <a:solidFill>
                  <a:srgbClr val="043882"/>
                </a:solidFill>
                <a:effectLst/>
                <a:uFillTx/>
                <a:ea typeface="MS UI Gothic"/>
              </a:rPr>
              <a:t> Zhu Aら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Zhu 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graphicFrame>
        <p:nvGraphicFramePr>
          <p:cNvPr id="10" name="Group 88"/>
          <p:cNvGraphicFramePr>
            <a:graphicFrameLocks noGrp="1"/>
          </p:cNvGraphicFramePr>
          <p:nvPr>
            <p:extLst>
              <p:ext uri="{D42A27DB-BD31-4B8C-83A1-F6EECF244321}">
                <p14:modId xmlns:p14="http://schemas.microsoft.com/office/powerpoint/2010/main" val="1996198649"/>
              </p:ext>
            </p:extLst>
          </p:nvPr>
        </p:nvGraphicFramePr>
        <p:xfrm>
          <a:off x="3648888" y="1933050"/>
          <a:ext cx="4907923" cy="1237488"/>
        </p:xfrm>
        <a:graphic>
          <a:graphicData uri="http://schemas.openxmlformats.org/drawingml/2006/table">
            <a:tbl>
              <a:tblPr firstRow="1" bandRow="1">
                <a:tableStyleId>{69012ECD-51FC-41F1-AA8D-1B2483CD663E}</a:tableStyleId>
              </a:tblPr>
              <a:tblGrid>
                <a:gridCol w="1285779">
                  <a:extLst>
                    <a:ext uri="{9D8B030D-6E8A-4147-A177-3AD203B41FA5}">
                      <a16:colId xmlns:a16="http://schemas.microsoft.com/office/drawing/2014/main" val="20000"/>
                    </a:ext>
                  </a:extLst>
                </a:gridCol>
                <a:gridCol w="1152163">
                  <a:extLst>
                    <a:ext uri="{9D8B030D-6E8A-4147-A177-3AD203B41FA5}">
                      <a16:colId xmlns:a16="http://schemas.microsoft.com/office/drawing/2014/main" val="20001"/>
                    </a:ext>
                  </a:extLst>
                </a:gridCol>
                <a:gridCol w="887814">
                  <a:extLst>
                    <a:ext uri="{9D8B030D-6E8A-4147-A177-3AD203B41FA5}">
                      <a16:colId xmlns:a16="http://schemas.microsoft.com/office/drawing/2014/main" val="20002"/>
                    </a:ext>
                  </a:extLst>
                </a:gridCol>
                <a:gridCol w="879921">
                  <a:extLst>
                    <a:ext uri="{9D8B030D-6E8A-4147-A177-3AD203B41FA5}">
                      <a16:colId xmlns:a16="http://schemas.microsoft.com/office/drawing/2014/main" val="20003"/>
                    </a:ext>
                  </a:extLst>
                </a:gridCol>
                <a:gridCol w="702246">
                  <a:extLst>
                    <a:ext uri="{9D8B030D-6E8A-4147-A177-3AD203B41FA5}">
                      <a16:colId xmlns:a16="http://schemas.microsoft.com/office/drawing/2014/main" val="20004"/>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dirty="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ラムシルマブ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(n=316)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(n=226)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1" i="0" u="none" strike="noStrike" cap="none" baseline="0">
                          <a:solidFill>
                            <a:srgbClr val="4D4D4D"/>
                          </a:solidFill>
                          <a:effectLst/>
                          <a:uFillTx/>
                          <a:ea typeface="MS UI Gothic"/>
                        </a:rPr>
                        <a:t>差</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altLang="ja-JP" sz="1100" b="1" i="0" u="none" strike="noStrike" cap="none" baseline="0" dirty="0">
                          <a:solidFill>
                            <a:srgbClr val="4D4D4D"/>
                          </a:solidFill>
                          <a:effectLst/>
                          <a:uFillTx/>
                          <a:ea typeface="MS UI Gothic"/>
                        </a:rPr>
                        <a:t>p</a:t>
                      </a:r>
                      <a:r>
                        <a:rPr lang="ja-JP" sz="1100" b="1" i="0" u="none" strike="noStrike" cap="none" baseline="0" dirty="0">
                          <a:solidFill>
                            <a:srgbClr val="4D4D4D"/>
                          </a:solidFill>
                          <a:effectLst/>
                          <a:uFillTx/>
                          <a:ea typeface="MS UI Gothic"/>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死亡、n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246 (77.8)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190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5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0.694 (0.571, 0.842)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1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effectLst/>
                          <a:uFillTx/>
                          <a:ea typeface="MS UI Gothic"/>
                        </a:rPr>
                        <a:t>0.0002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6980338" y="3382364"/>
            <a:ext cx="2175596" cy="1938992"/>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両試験で</a:t>
            </a:r>
            <a:r>
              <a:rPr sz="1200" dirty="0"/>
              <a:t/>
            </a:r>
            <a:br>
              <a:rPr sz="1200" dirty="0"/>
            </a:br>
            <a:r>
              <a:rPr lang="ja-JP" sz="1200" b="0" i="0" u="none" strike="noStrike" cap="none" baseline="0" dirty="0">
                <a:solidFill>
                  <a:srgbClr val="4D4D4D"/>
                </a:solidFill>
                <a:effectLst/>
                <a:uFillTx/>
                <a:ea typeface="MS UI Gothic"/>
              </a:rPr>
              <a:t>認められた治療効果</a:t>
            </a:r>
            <a:r>
              <a:rPr sz="1200" dirty="0"/>
              <a:t/>
            </a:r>
            <a:br>
              <a:rPr sz="1200" dirty="0"/>
            </a:br>
            <a:r>
              <a:rPr lang="ja-JP" sz="1200" b="0" i="0" u="none" strike="noStrike" cap="none" baseline="0" dirty="0">
                <a:solidFill>
                  <a:srgbClr val="4D4D4D"/>
                </a:solidFill>
                <a:effectLst/>
                <a:uFillTx/>
                <a:ea typeface="MS UI Gothic"/>
              </a:rPr>
              <a:t>に不均質性はない</a:t>
            </a:r>
            <a:r>
              <a:rPr sz="1200" dirty="0"/>
              <a:t/>
            </a:r>
            <a:br>
              <a:rPr sz="1200" dirty="0"/>
            </a:br>
            <a:endParaRPr sz="1200" dirty="0"/>
          </a:p>
          <a:p>
            <a:r>
              <a:rPr sz="1200" dirty="0"/>
              <a:t/>
            </a:r>
            <a:br>
              <a:rPr sz="1200" dirty="0"/>
            </a:br>
            <a:r>
              <a:rPr lang="ja-JP" sz="1200" b="0" i="0" u="none" strike="noStrike" cap="none" baseline="0" dirty="0">
                <a:solidFill>
                  <a:srgbClr val="4D4D4D"/>
                </a:solidFill>
                <a:effectLst/>
                <a:uFillTx/>
                <a:ea typeface="MS UI Gothic"/>
              </a:rPr>
              <a:t>試験調整（変量効果として）後の</a:t>
            </a:r>
            <a:endParaRPr lang="en-US" altLang="ja-JP" sz="1200" b="0" i="0" u="none" strike="noStrike" cap="none" baseline="0" dirty="0">
              <a:solidFill>
                <a:srgbClr val="4D4D4D"/>
              </a:solidFill>
              <a:effectLst/>
              <a:uFillTx/>
              <a:ea typeface="MS UI Gothic"/>
            </a:endParaRPr>
          </a:p>
          <a:p>
            <a:r>
              <a:rPr lang="ja-JP" sz="1200" b="0" i="0" u="none" strike="noStrike" cap="none" baseline="0" dirty="0">
                <a:solidFill>
                  <a:srgbClr val="4D4D4D"/>
                </a:solidFill>
                <a:effectLst/>
                <a:uFillTx/>
                <a:ea typeface="MS UI Gothic"/>
              </a:rPr>
              <a:t>変量効果モデル異質性モデルは</a:t>
            </a:r>
            <a:r>
              <a:rPr sz="1200" dirty="0"/>
              <a:t/>
            </a:r>
            <a:br>
              <a:rPr sz="1200" dirty="0"/>
            </a:br>
            <a:r>
              <a:rPr lang="ja-JP" sz="1200" b="0" i="0" u="none" strike="noStrike" cap="none" baseline="0" dirty="0">
                <a:solidFill>
                  <a:srgbClr val="4D4D4D"/>
                </a:solidFill>
                <a:effectLst/>
                <a:uFillTx/>
                <a:ea typeface="MS UI Gothic"/>
              </a:rPr>
              <a:t>同様の</a:t>
            </a:r>
            <a:r>
              <a:rPr sz="1200" dirty="0"/>
              <a:t/>
            </a:r>
            <a:br>
              <a:rPr sz="1200" dirty="0"/>
            </a:br>
            <a:r>
              <a:rPr lang="ja-JP" sz="1200" b="0" i="0" u="none" strike="noStrike" cap="none" baseline="0" dirty="0">
                <a:solidFill>
                  <a:srgbClr val="4D4D4D"/>
                </a:solidFill>
                <a:effectLst/>
                <a:uFillTx/>
                <a:ea typeface="MS UI Gothic"/>
              </a:rPr>
              <a:t>治療結果をもたらした</a:t>
            </a:r>
            <a:r>
              <a:rPr sz="1200" dirty="0"/>
              <a:t/>
            </a:r>
            <a:br>
              <a:rPr sz="1200" dirty="0"/>
            </a:br>
            <a:r>
              <a:rPr lang="ja-JP" sz="1200" b="0" i="0" u="none" strike="noStrike" cap="none" baseline="0" dirty="0">
                <a:solidFill>
                  <a:srgbClr val="4D4D4D"/>
                </a:solidFill>
                <a:effectLst/>
                <a:uFillTx/>
                <a:ea typeface="MS UI Gothic"/>
              </a:rPr>
              <a:t>(HR 0.689; p=0.0002)</a:t>
            </a:r>
          </a:p>
        </p:txBody>
      </p:sp>
      <p:sp>
        <p:nvSpPr>
          <p:cNvPr id="12" name="TextBox 11"/>
          <p:cNvSpPr txBox="1"/>
          <p:nvPr/>
        </p:nvSpPr>
        <p:spPr>
          <a:xfrm>
            <a:off x="4188833" y="5450000"/>
            <a:ext cx="598235"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経過期間(カ月)</a:t>
            </a:r>
          </a:p>
        </p:txBody>
      </p:sp>
      <p:sp>
        <p:nvSpPr>
          <p:cNvPr id="13" name="TextBox 12"/>
          <p:cNvSpPr txBox="1"/>
          <p:nvPr/>
        </p:nvSpPr>
        <p:spPr>
          <a:xfrm>
            <a:off x="1070150" y="5446382"/>
            <a:ext cx="479767" cy="732252"/>
          </a:xfrm>
          <a:prstGeom prst="rect">
            <a:avLst/>
          </a:prstGeom>
          <a:noFill/>
        </p:spPr>
        <p:txBody>
          <a:bodyPr wrap="none" rtlCol="0">
            <a:spAutoFit/>
          </a:bodyPr>
          <a:lstStyle/>
          <a:p>
            <a:pPr algn="r"/>
            <a:endParaRPr lang="en-GB" sz="1400">
              <a:solidFill>
                <a:srgbClr val="000000"/>
              </a:solidFill>
            </a:endParaRPr>
          </a:p>
          <a:p>
            <a:pPr algn="r"/>
            <a:r>
              <a:rPr lang="ja-JP" sz="1400" b="0" i="0" u="none" strike="noStrike" cap="none" baseline="0">
                <a:solidFill>
                  <a:srgbClr val="C00000"/>
                </a:solidFill>
                <a:effectLst/>
                <a:uFillTx/>
                <a:ea typeface="MS UI Gothic"/>
              </a:rPr>
              <a:t>ラムシルマブ</a:t>
            </a:r>
            <a:r>
              <a:rPr sz="1400"/>
              <a:t/>
            </a:r>
            <a:br>
              <a:rPr sz="1400"/>
            </a:br>
            <a:r>
              <a:rPr lang="ja-JP" sz="1400" b="0" i="0" u="none" strike="noStrike" cap="none" baseline="0">
                <a:solidFill>
                  <a:srgbClr val="B2C0D8"/>
                </a:solidFill>
                <a:effectLst/>
                <a:uFillTx/>
                <a:ea typeface="MS UI Gothic"/>
              </a:rPr>
              <a:t>打ち切り時点</a:t>
            </a:r>
          </a:p>
        </p:txBody>
      </p:sp>
      <p:sp>
        <p:nvSpPr>
          <p:cNvPr id="14" name="Freeform 13"/>
          <p:cNvSpPr/>
          <p:nvPr/>
        </p:nvSpPr>
        <p:spPr bwMode="auto">
          <a:xfrm>
            <a:off x="1673000" y="1958358"/>
            <a:ext cx="5191606" cy="32684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6"/>
          <p:cNvSpPr>
            <a:spLocks noChangeShapeType="1"/>
          </p:cNvSpPr>
          <p:nvPr/>
        </p:nvSpPr>
        <p:spPr bwMode="auto">
          <a:xfrm>
            <a:off x="1592726" y="1958357"/>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7"/>
          <p:cNvSpPr>
            <a:spLocks noChangeShapeType="1"/>
          </p:cNvSpPr>
          <p:nvPr/>
        </p:nvSpPr>
        <p:spPr bwMode="auto">
          <a:xfrm>
            <a:off x="1592726" y="257819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8"/>
          <p:cNvSpPr>
            <a:spLocks noChangeShapeType="1"/>
          </p:cNvSpPr>
          <p:nvPr/>
        </p:nvSpPr>
        <p:spPr bwMode="auto">
          <a:xfrm>
            <a:off x="1592726" y="3271921"/>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9"/>
          <p:cNvSpPr>
            <a:spLocks noChangeShapeType="1"/>
          </p:cNvSpPr>
          <p:nvPr/>
        </p:nvSpPr>
        <p:spPr bwMode="auto">
          <a:xfrm>
            <a:off x="1592726" y="3906508"/>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10"/>
          <p:cNvSpPr>
            <a:spLocks noChangeShapeType="1"/>
          </p:cNvSpPr>
          <p:nvPr/>
        </p:nvSpPr>
        <p:spPr bwMode="auto">
          <a:xfrm>
            <a:off x="1592726" y="456726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1"/>
          <p:cNvSpPr>
            <a:spLocks noChangeShapeType="1"/>
          </p:cNvSpPr>
          <p:nvPr/>
        </p:nvSpPr>
        <p:spPr bwMode="auto">
          <a:xfrm>
            <a:off x="1592726" y="5226869"/>
            <a:ext cx="7995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TextBox 20"/>
          <p:cNvSpPr txBox="1"/>
          <p:nvPr/>
        </p:nvSpPr>
        <p:spPr>
          <a:xfrm rot="16200000">
            <a:off x="730085" y="3448376"/>
            <a:ext cx="772969"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OS</a:t>
            </a:r>
            <a:r>
              <a:rPr lang="en-GB" altLang="ja-JP" sz="1400" b="0" i="0" u="none" strike="noStrike" cap="none" dirty="0">
                <a:solidFill>
                  <a:srgbClr val="4D4D4D"/>
                </a:solidFill>
                <a:effectLst/>
                <a:uFillTx/>
                <a:ea typeface="MS UI Gothic"/>
              </a:rPr>
              <a:t> (</a:t>
            </a:r>
            <a:r>
              <a:rPr lang="ja-JP" sz="1400" b="0" i="0" u="none" strike="noStrike" cap="none" baseline="0" dirty="0">
                <a:solidFill>
                  <a:srgbClr val="4D4D4D"/>
                </a:solidFill>
                <a:effectLst/>
                <a:uFillTx/>
                <a:ea typeface="MS UI Gothic"/>
              </a:rPr>
              <a:t>%</a:t>
            </a:r>
            <a:r>
              <a:rPr lang="en-GB" altLang="ja-JP" sz="1400" b="0" i="0" u="none" strike="noStrike" cap="none" baseline="0" dirty="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22" name="TextBox 21"/>
          <p:cNvSpPr txBox="1"/>
          <p:nvPr/>
        </p:nvSpPr>
        <p:spPr>
          <a:xfrm>
            <a:off x="1151827" y="1802303"/>
            <a:ext cx="47976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3" name="TextBox 22"/>
          <p:cNvSpPr txBox="1"/>
          <p:nvPr/>
        </p:nvSpPr>
        <p:spPr>
          <a:xfrm>
            <a:off x="1250733" y="2424590"/>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4" name="TextBox 23"/>
          <p:cNvSpPr txBox="1"/>
          <p:nvPr/>
        </p:nvSpPr>
        <p:spPr>
          <a:xfrm>
            <a:off x="1250733" y="3118022"/>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5" name="TextBox 24"/>
          <p:cNvSpPr txBox="1"/>
          <p:nvPr/>
        </p:nvSpPr>
        <p:spPr>
          <a:xfrm>
            <a:off x="1250733" y="3752317"/>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26" name="TextBox 25"/>
          <p:cNvSpPr txBox="1"/>
          <p:nvPr/>
        </p:nvSpPr>
        <p:spPr>
          <a:xfrm>
            <a:off x="1250733" y="4412783"/>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27" name="TextBox 26"/>
          <p:cNvSpPr txBox="1"/>
          <p:nvPr/>
        </p:nvSpPr>
        <p:spPr>
          <a:xfrm>
            <a:off x="1349631" y="5072094"/>
            <a:ext cx="281964"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grpSp>
        <p:nvGrpSpPr>
          <p:cNvPr id="28" name="Group 27"/>
          <p:cNvGrpSpPr/>
          <p:nvPr/>
        </p:nvGrpSpPr>
        <p:grpSpPr>
          <a:xfrm>
            <a:off x="1437741" y="5219415"/>
            <a:ext cx="482824" cy="980621"/>
            <a:chOff x="1319757" y="5219415"/>
            <a:chExt cx="482824" cy="980621"/>
          </a:xfrm>
        </p:grpSpPr>
        <p:sp>
          <p:nvSpPr>
            <p:cNvPr id="2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30" name="TextBox 29"/>
            <p:cNvSpPr txBox="1"/>
            <p:nvPr/>
          </p:nvSpPr>
          <p:spPr>
            <a:xfrm>
              <a:off x="1321286" y="5245929"/>
              <a:ext cx="479767"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316</a:t>
              </a:r>
            </a:p>
            <a:p>
              <a:pPr algn="r"/>
              <a:r>
                <a:rPr lang="ja-JP" sz="1400" b="0" i="0" u="none" strike="noStrike" cap="none" baseline="0">
                  <a:solidFill>
                    <a:srgbClr val="B2C0D8"/>
                  </a:solidFill>
                  <a:effectLst/>
                  <a:uFillTx/>
                  <a:ea typeface="MS UI Gothic"/>
                </a:rPr>
                <a:t>226</a:t>
              </a:r>
            </a:p>
          </p:txBody>
        </p:sp>
      </p:grpSp>
      <p:cxnSp>
        <p:nvCxnSpPr>
          <p:cNvPr id="32" name="Straight Connector 31"/>
          <p:cNvCxnSpPr/>
          <p:nvPr/>
        </p:nvCxnSpPr>
        <p:spPr>
          <a:xfrm>
            <a:off x="1912614" y="4645573"/>
            <a:ext cx="388642" cy="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cxnSp>
      <p:cxnSp>
        <p:nvCxnSpPr>
          <p:cNvPr id="33" name="Straight Connector 32"/>
          <p:cNvCxnSpPr/>
          <p:nvPr/>
        </p:nvCxnSpPr>
        <p:spPr>
          <a:xfrm>
            <a:off x="1912614" y="4810235"/>
            <a:ext cx="388642" cy="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cxnSp>
      <p:sp>
        <p:nvSpPr>
          <p:cNvPr id="34" name="TextBox 33"/>
          <p:cNvSpPr txBox="1"/>
          <p:nvPr/>
        </p:nvSpPr>
        <p:spPr>
          <a:xfrm>
            <a:off x="2301256" y="4487070"/>
            <a:ext cx="483400"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ラムシルマブ</a:t>
            </a:r>
          </a:p>
          <a:p>
            <a:r>
              <a:rPr lang="ja-JP" sz="1200" b="0" i="0" u="none" strike="noStrike" cap="none" baseline="0">
                <a:solidFill>
                  <a:srgbClr val="4D4D4D"/>
                </a:solidFill>
                <a:effectLst/>
                <a:uFillTx/>
                <a:ea typeface="MS UI Gothic"/>
              </a:rPr>
              <a:t>プラセボ</a:t>
            </a:r>
          </a:p>
          <a:p>
            <a:r>
              <a:rPr lang="ja-JP" sz="1200" b="0" i="0" u="none" strike="noStrike" cap="none" baseline="0">
                <a:solidFill>
                  <a:srgbClr val="4D4D4D"/>
                </a:solidFill>
                <a:effectLst/>
                <a:uFillTx/>
                <a:ea typeface="MS UI Gothic"/>
              </a:rPr>
              <a:t>打ち切り時点 </a:t>
            </a:r>
          </a:p>
        </p:txBody>
      </p:sp>
      <p:cxnSp>
        <p:nvCxnSpPr>
          <p:cNvPr id="35" name="Straight Connector 34"/>
          <p:cNvCxnSpPr/>
          <p:nvPr/>
        </p:nvCxnSpPr>
        <p:spPr>
          <a:xfrm flipH="1">
            <a:off x="2106935" y="4945131"/>
            <a:ext cx="0" cy="114752"/>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flipH="1">
            <a:off x="2218454" y="4945131"/>
            <a:ext cx="0" cy="114752"/>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cxnSp>
      <p:sp>
        <p:nvSpPr>
          <p:cNvPr id="37" name="TextBox 36"/>
          <p:cNvSpPr txBox="1"/>
          <p:nvPr/>
        </p:nvSpPr>
        <p:spPr>
          <a:xfrm>
            <a:off x="-24661" y="5245929"/>
            <a:ext cx="1582486" cy="523220"/>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リスクに晒されていた</a:t>
            </a:r>
            <a:endParaRPr lang="en-US" altLang="ja-JP" sz="1400" b="0" i="0" u="none" strike="noStrike" cap="none" baseline="0" dirty="0">
              <a:solidFill>
                <a:srgbClr val="4D4D4D"/>
              </a:solidFill>
              <a:effectLst/>
              <a:uFillTx/>
              <a:ea typeface="MS UI Gothic"/>
            </a:endParaRPr>
          </a:p>
          <a:p>
            <a:pPr algn="r"/>
            <a:r>
              <a:rPr lang="ja-JP" sz="1400" b="0" i="0" u="none" strike="noStrike" cap="none" baseline="0" dirty="0">
                <a:solidFill>
                  <a:srgbClr val="4D4D4D"/>
                </a:solidFill>
                <a:effectLst/>
                <a:uFillTx/>
                <a:ea typeface="MS UI Gothic"/>
              </a:rPr>
              <a:t>患者数</a:t>
            </a:r>
          </a:p>
        </p:txBody>
      </p:sp>
      <p:grpSp>
        <p:nvGrpSpPr>
          <p:cNvPr id="38" name="Group 37"/>
          <p:cNvGrpSpPr/>
          <p:nvPr/>
        </p:nvGrpSpPr>
        <p:grpSpPr>
          <a:xfrm>
            <a:off x="1852524" y="5219415"/>
            <a:ext cx="482824" cy="980621"/>
            <a:chOff x="1319757" y="5219415"/>
            <a:chExt cx="482824" cy="980621"/>
          </a:xfrm>
        </p:grpSpPr>
        <p:sp>
          <p:nvSpPr>
            <p:cNvPr id="3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40" name="TextBox 39"/>
            <p:cNvSpPr txBox="1"/>
            <p:nvPr/>
          </p:nvSpPr>
          <p:spPr>
            <a:xfrm>
              <a:off x="1321286" y="5245929"/>
              <a:ext cx="479767"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265</a:t>
              </a:r>
            </a:p>
            <a:p>
              <a:pPr algn="r"/>
              <a:r>
                <a:rPr lang="ja-JP" sz="1400" b="0" i="0" u="none" strike="noStrike" cap="none" baseline="0">
                  <a:solidFill>
                    <a:srgbClr val="B2C0D8"/>
                  </a:solidFill>
                  <a:effectLst/>
                  <a:uFillTx/>
                  <a:ea typeface="MS UI Gothic"/>
                </a:rPr>
                <a:t>166</a:t>
              </a:r>
            </a:p>
          </p:txBody>
        </p:sp>
      </p:grpSp>
      <p:grpSp>
        <p:nvGrpSpPr>
          <p:cNvPr id="41" name="Group 40"/>
          <p:cNvGrpSpPr/>
          <p:nvPr/>
        </p:nvGrpSpPr>
        <p:grpSpPr>
          <a:xfrm>
            <a:off x="2267307" y="5219415"/>
            <a:ext cx="482824" cy="980621"/>
            <a:chOff x="1319757" y="5219415"/>
            <a:chExt cx="482824" cy="980621"/>
          </a:xfrm>
        </p:grpSpPr>
        <p:sp>
          <p:nvSpPr>
            <p:cNvPr id="42"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43" name="TextBox 42"/>
            <p:cNvSpPr txBox="1"/>
            <p:nvPr/>
          </p:nvSpPr>
          <p:spPr>
            <a:xfrm>
              <a:off x="1321285" y="5245929"/>
              <a:ext cx="479767"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186</a:t>
              </a:r>
            </a:p>
            <a:p>
              <a:pPr algn="r"/>
              <a:r>
                <a:rPr lang="ja-JP" sz="1400" b="0" i="0" u="none" strike="noStrike" cap="none" baseline="0">
                  <a:solidFill>
                    <a:srgbClr val="B2C0D8"/>
                  </a:solidFill>
                  <a:effectLst/>
                  <a:uFillTx/>
                  <a:ea typeface="MS UI Gothic"/>
                </a:rPr>
                <a:t>94</a:t>
              </a:r>
            </a:p>
          </p:txBody>
        </p:sp>
      </p:grpSp>
      <p:grpSp>
        <p:nvGrpSpPr>
          <p:cNvPr id="44" name="Group 43"/>
          <p:cNvGrpSpPr/>
          <p:nvPr/>
        </p:nvGrpSpPr>
        <p:grpSpPr>
          <a:xfrm>
            <a:off x="2682090" y="5219415"/>
            <a:ext cx="482824" cy="980621"/>
            <a:chOff x="1319757" y="5219415"/>
            <a:chExt cx="482824" cy="980621"/>
          </a:xfrm>
        </p:grpSpPr>
        <p:sp>
          <p:nvSpPr>
            <p:cNvPr id="45"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46" name="TextBox 45"/>
            <p:cNvSpPr txBox="1"/>
            <p:nvPr/>
          </p:nvSpPr>
          <p:spPr>
            <a:xfrm>
              <a:off x="1321286" y="5245929"/>
              <a:ext cx="479767"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133</a:t>
              </a:r>
            </a:p>
            <a:p>
              <a:pPr algn="r"/>
              <a:r>
                <a:rPr lang="ja-JP" sz="1400" b="0" i="0" u="none" strike="noStrike" cap="none" baseline="0">
                  <a:solidFill>
                    <a:srgbClr val="B2C0D8"/>
                  </a:solidFill>
                  <a:effectLst/>
                  <a:uFillTx/>
                  <a:ea typeface="MS UI Gothic"/>
                </a:rPr>
                <a:t>64</a:t>
              </a:r>
            </a:p>
          </p:txBody>
        </p:sp>
      </p:grpSp>
      <p:grpSp>
        <p:nvGrpSpPr>
          <p:cNvPr id="47" name="Group 46"/>
          <p:cNvGrpSpPr/>
          <p:nvPr/>
        </p:nvGrpSpPr>
        <p:grpSpPr>
          <a:xfrm>
            <a:off x="3132940" y="5219415"/>
            <a:ext cx="410689" cy="980621"/>
            <a:chOff x="1355824" y="5219415"/>
            <a:chExt cx="410689" cy="980621"/>
          </a:xfrm>
        </p:grpSpPr>
        <p:sp>
          <p:nvSpPr>
            <p:cNvPr id="48"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49" name="TextBox 48"/>
            <p:cNvSpPr txBox="1"/>
            <p:nvPr/>
          </p:nvSpPr>
          <p:spPr>
            <a:xfrm>
              <a:off x="1370737"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91</a:t>
              </a:r>
            </a:p>
            <a:p>
              <a:pPr algn="r"/>
              <a:r>
                <a:rPr lang="ja-JP" sz="1400" b="0" i="0" u="none" strike="noStrike" cap="none" baseline="0">
                  <a:solidFill>
                    <a:srgbClr val="B2C0D8"/>
                  </a:solidFill>
                  <a:effectLst/>
                  <a:uFillTx/>
                  <a:ea typeface="MS UI Gothic"/>
                </a:rPr>
                <a:t>37</a:t>
              </a:r>
            </a:p>
          </p:txBody>
        </p:sp>
      </p:grpSp>
      <p:grpSp>
        <p:nvGrpSpPr>
          <p:cNvPr id="50" name="Group 49"/>
          <p:cNvGrpSpPr/>
          <p:nvPr/>
        </p:nvGrpSpPr>
        <p:grpSpPr>
          <a:xfrm>
            <a:off x="3547723" y="5219415"/>
            <a:ext cx="410689" cy="980621"/>
            <a:chOff x="1355824" y="5219415"/>
            <a:chExt cx="410689" cy="980621"/>
          </a:xfrm>
        </p:grpSpPr>
        <p:sp>
          <p:nvSpPr>
            <p:cNvPr id="51"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52" name="TextBox 51"/>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59</a:t>
              </a:r>
            </a:p>
            <a:p>
              <a:pPr algn="r"/>
              <a:r>
                <a:rPr lang="ja-JP" sz="1400" b="0" i="0" u="none" strike="noStrike" cap="none" baseline="0">
                  <a:solidFill>
                    <a:srgbClr val="B2C0D8"/>
                  </a:solidFill>
                  <a:effectLst/>
                  <a:uFillTx/>
                  <a:ea typeface="MS UI Gothic"/>
                </a:rPr>
                <a:t>26</a:t>
              </a:r>
            </a:p>
          </p:txBody>
        </p:sp>
      </p:grpSp>
      <p:grpSp>
        <p:nvGrpSpPr>
          <p:cNvPr id="53" name="Group 52"/>
          <p:cNvGrpSpPr/>
          <p:nvPr/>
        </p:nvGrpSpPr>
        <p:grpSpPr>
          <a:xfrm>
            <a:off x="3954555" y="5219415"/>
            <a:ext cx="410689" cy="980621"/>
            <a:chOff x="1355824" y="5219415"/>
            <a:chExt cx="410689" cy="980621"/>
          </a:xfrm>
        </p:grpSpPr>
        <p:sp>
          <p:nvSpPr>
            <p:cNvPr id="54"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55" name="TextBox 54"/>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38</a:t>
              </a:r>
            </a:p>
            <a:p>
              <a:pPr algn="r"/>
              <a:r>
                <a:rPr lang="ja-JP" sz="1400" b="0" i="0" u="none" strike="noStrike" cap="none" baseline="0">
                  <a:solidFill>
                    <a:srgbClr val="B2C0D8"/>
                  </a:solidFill>
                  <a:effectLst/>
                  <a:uFillTx/>
                  <a:ea typeface="MS UI Gothic"/>
                </a:rPr>
                <a:t>12</a:t>
              </a:r>
            </a:p>
          </p:txBody>
        </p:sp>
      </p:grpSp>
      <p:grpSp>
        <p:nvGrpSpPr>
          <p:cNvPr id="56" name="Group 55"/>
          <p:cNvGrpSpPr/>
          <p:nvPr/>
        </p:nvGrpSpPr>
        <p:grpSpPr>
          <a:xfrm>
            <a:off x="4353436" y="5219415"/>
            <a:ext cx="410689" cy="980621"/>
            <a:chOff x="1355824" y="5219415"/>
            <a:chExt cx="410689" cy="980621"/>
          </a:xfrm>
        </p:grpSpPr>
        <p:sp>
          <p:nvSpPr>
            <p:cNvPr id="57"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58" name="TextBox 57"/>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a:p>
              <a:pPr algn="ctr"/>
              <a:endParaRPr lang="en-GB" sz="1400">
                <a:solidFill>
                  <a:srgbClr val="000000"/>
                </a:solidFill>
                <a:cs typeface="Arial" pitchFamily="34" charset="0"/>
              </a:endParaRPr>
            </a:p>
            <a:p>
              <a:pPr algn="r"/>
              <a:r>
                <a:rPr lang="ja-JP" sz="1400" b="0" i="0" u="none" strike="noStrike" cap="none" baseline="0">
                  <a:solidFill>
                    <a:srgbClr val="C00000"/>
                  </a:solidFill>
                  <a:effectLst/>
                  <a:uFillTx/>
                  <a:ea typeface="MS UI Gothic"/>
                </a:rPr>
                <a:t>22</a:t>
              </a:r>
            </a:p>
            <a:p>
              <a:pPr algn="r"/>
              <a:r>
                <a:rPr lang="ja-JP" sz="1400" b="0" i="0" u="none" strike="noStrike" cap="none" baseline="0">
                  <a:solidFill>
                    <a:srgbClr val="B2C0D8"/>
                  </a:solidFill>
                  <a:effectLst/>
                  <a:uFillTx/>
                  <a:ea typeface="MS UI Gothic"/>
                </a:rPr>
                <a:t>5</a:t>
              </a:r>
            </a:p>
          </p:txBody>
        </p:sp>
      </p:grpSp>
      <p:grpSp>
        <p:nvGrpSpPr>
          <p:cNvPr id="59" name="Group 58"/>
          <p:cNvGrpSpPr/>
          <p:nvPr/>
        </p:nvGrpSpPr>
        <p:grpSpPr>
          <a:xfrm>
            <a:off x="4757991" y="5219415"/>
            <a:ext cx="383438" cy="980621"/>
            <a:chOff x="1369449" y="5219415"/>
            <a:chExt cx="383438" cy="980621"/>
          </a:xfrm>
        </p:grpSpPr>
        <p:sp>
          <p:nvSpPr>
            <p:cNvPr id="60"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61" name="TextBox 60"/>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8</a:t>
              </a:r>
            </a:p>
            <a:p>
              <a:pPr algn="ctr"/>
              <a:r>
                <a:rPr lang="ja-JP" sz="1400" b="0" i="0" u="none" strike="noStrike" cap="none" baseline="0">
                  <a:solidFill>
                    <a:srgbClr val="B2C0D8"/>
                  </a:solidFill>
                  <a:effectLst/>
                  <a:uFillTx/>
                  <a:ea typeface="MS UI Gothic"/>
                </a:rPr>
                <a:t>3</a:t>
              </a:r>
            </a:p>
          </p:txBody>
        </p:sp>
      </p:grpSp>
      <p:grpSp>
        <p:nvGrpSpPr>
          <p:cNvPr id="62" name="Group 61"/>
          <p:cNvGrpSpPr/>
          <p:nvPr/>
        </p:nvGrpSpPr>
        <p:grpSpPr>
          <a:xfrm>
            <a:off x="5140970" y="5219415"/>
            <a:ext cx="383438" cy="980621"/>
            <a:chOff x="1369449" y="5219415"/>
            <a:chExt cx="383438" cy="980621"/>
          </a:xfrm>
        </p:grpSpPr>
        <p:sp>
          <p:nvSpPr>
            <p:cNvPr id="63"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64" name="TextBox 63"/>
            <p:cNvSpPr txBox="1"/>
            <p:nvPr/>
          </p:nvSpPr>
          <p:spPr>
            <a:xfrm>
              <a:off x="1370735"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2</a:t>
              </a:r>
            </a:p>
            <a:p>
              <a:pPr algn="ctr"/>
              <a:r>
                <a:rPr lang="ja-JP" sz="1400" b="0" i="0" u="none" strike="noStrike" cap="none" baseline="0">
                  <a:solidFill>
                    <a:srgbClr val="B2C0D8"/>
                  </a:solidFill>
                  <a:effectLst/>
                  <a:uFillTx/>
                  <a:ea typeface="MS UI Gothic"/>
                </a:rPr>
                <a:t>1</a:t>
              </a:r>
            </a:p>
          </p:txBody>
        </p:sp>
      </p:grpSp>
      <p:grpSp>
        <p:nvGrpSpPr>
          <p:cNvPr id="65" name="Group 64"/>
          <p:cNvGrpSpPr/>
          <p:nvPr/>
        </p:nvGrpSpPr>
        <p:grpSpPr>
          <a:xfrm>
            <a:off x="5523949" y="5219415"/>
            <a:ext cx="383438" cy="980621"/>
            <a:chOff x="1369449" y="5219415"/>
            <a:chExt cx="383438" cy="980621"/>
          </a:xfrm>
        </p:grpSpPr>
        <p:sp>
          <p:nvSpPr>
            <p:cNvPr id="66"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67" name="TextBox 66"/>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1</a:t>
              </a:r>
            </a:p>
            <a:p>
              <a:pPr algn="ctr"/>
              <a:r>
                <a:rPr lang="ja-JP" sz="1400" b="0" i="0" u="none" strike="noStrike" cap="none" baseline="0">
                  <a:solidFill>
                    <a:srgbClr val="B2C0D8"/>
                  </a:solidFill>
                  <a:effectLst/>
                  <a:uFillTx/>
                  <a:ea typeface="MS UI Gothic"/>
                </a:rPr>
                <a:t>0</a:t>
              </a:r>
            </a:p>
          </p:txBody>
        </p:sp>
      </p:grpSp>
      <p:grpSp>
        <p:nvGrpSpPr>
          <p:cNvPr id="68" name="Group 67"/>
          <p:cNvGrpSpPr/>
          <p:nvPr/>
        </p:nvGrpSpPr>
        <p:grpSpPr>
          <a:xfrm>
            <a:off x="5906928" y="5219415"/>
            <a:ext cx="383438" cy="980621"/>
            <a:chOff x="1369449" y="5219415"/>
            <a:chExt cx="383438" cy="980621"/>
          </a:xfrm>
        </p:grpSpPr>
        <p:sp>
          <p:nvSpPr>
            <p:cNvPr id="69"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70" name="TextBox 69"/>
            <p:cNvSpPr txBox="1"/>
            <p:nvPr/>
          </p:nvSpPr>
          <p:spPr>
            <a:xfrm>
              <a:off x="1370736"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33</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1</a:t>
              </a:r>
            </a:p>
            <a:p>
              <a:pPr algn="ctr"/>
              <a:r>
                <a:rPr lang="ja-JP" sz="1400" b="0" i="0" u="none" strike="noStrike" cap="none" baseline="0">
                  <a:solidFill>
                    <a:srgbClr val="B2C0D8"/>
                  </a:solidFill>
                  <a:effectLst/>
                  <a:uFillTx/>
                  <a:ea typeface="MS UI Gothic"/>
                </a:rPr>
                <a:t>0</a:t>
              </a:r>
            </a:p>
          </p:txBody>
        </p:sp>
      </p:grpSp>
      <p:grpSp>
        <p:nvGrpSpPr>
          <p:cNvPr id="71" name="Group 70"/>
          <p:cNvGrpSpPr/>
          <p:nvPr/>
        </p:nvGrpSpPr>
        <p:grpSpPr>
          <a:xfrm>
            <a:off x="6289907" y="5219415"/>
            <a:ext cx="383438" cy="980621"/>
            <a:chOff x="1369449" y="5219415"/>
            <a:chExt cx="383438" cy="980621"/>
          </a:xfrm>
        </p:grpSpPr>
        <p:sp>
          <p:nvSpPr>
            <p:cNvPr id="72"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73" name="TextBox 72"/>
            <p:cNvSpPr txBox="1"/>
            <p:nvPr/>
          </p:nvSpPr>
          <p:spPr>
            <a:xfrm>
              <a:off x="1370735"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1</a:t>
              </a:r>
            </a:p>
            <a:p>
              <a:pPr algn="ctr"/>
              <a:r>
                <a:rPr lang="ja-JP" sz="1400" b="0" i="0" u="none" strike="noStrike" cap="none" baseline="0">
                  <a:solidFill>
                    <a:srgbClr val="B2C0D8"/>
                  </a:solidFill>
                  <a:effectLst/>
                  <a:uFillTx/>
                  <a:ea typeface="MS UI Gothic"/>
                </a:rPr>
                <a:t>0</a:t>
              </a:r>
            </a:p>
          </p:txBody>
        </p:sp>
      </p:grpSp>
      <p:grpSp>
        <p:nvGrpSpPr>
          <p:cNvPr id="74" name="Group 73"/>
          <p:cNvGrpSpPr/>
          <p:nvPr/>
        </p:nvGrpSpPr>
        <p:grpSpPr>
          <a:xfrm>
            <a:off x="6672886" y="5219415"/>
            <a:ext cx="383438" cy="980621"/>
            <a:chOff x="1369449" y="5219415"/>
            <a:chExt cx="383438" cy="980621"/>
          </a:xfrm>
        </p:grpSpPr>
        <p:sp>
          <p:nvSpPr>
            <p:cNvPr id="75" name="Line 21"/>
            <p:cNvSpPr>
              <a:spLocks noChangeShapeType="1"/>
            </p:cNvSpPr>
            <p:nvPr/>
          </p:nvSpPr>
          <p:spPr bwMode="auto">
            <a:xfrm flipH="1">
              <a:off x="1561169" y="5219415"/>
              <a:ext cx="0" cy="7708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76" name="TextBox 75"/>
            <p:cNvSpPr txBox="1"/>
            <p:nvPr/>
          </p:nvSpPr>
          <p:spPr>
            <a:xfrm>
              <a:off x="1370735" y="5245929"/>
              <a:ext cx="380866"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39</a:t>
              </a:r>
            </a:p>
            <a:p>
              <a:pPr algn="ctr"/>
              <a:endParaRPr lang="en-GB" sz="1400">
                <a:solidFill>
                  <a:srgbClr val="000000"/>
                </a:solidFill>
                <a:cs typeface="Arial" pitchFamily="34" charset="0"/>
              </a:endParaRPr>
            </a:p>
            <a:p>
              <a:pPr algn="ctr"/>
              <a:r>
                <a:rPr lang="ja-JP" sz="1400" b="0" i="0" u="none" strike="noStrike" cap="none" baseline="0">
                  <a:solidFill>
                    <a:srgbClr val="C00000"/>
                  </a:solidFill>
                  <a:effectLst/>
                  <a:uFillTx/>
                  <a:ea typeface="MS UI Gothic"/>
                </a:rPr>
                <a:t>0</a:t>
              </a:r>
            </a:p>
            <a:p>
              <a:pPr algn="ctr"/>
              <a:r>
                <a:rPr lang="ja-JP" sz="1400" b="0" i="0" u="none" strike="noStrike" cap="none" baseline="0">
                  <a:solidFill>
                    <a:srgbClr val="B2C0D8"/>
                  </a:solidFill>
                  <a:effectLst/>
                  <a:uFillTx/>
                  <a:ea typeface="MS UI Gothic"/>
                </a:rPr>
                <a:t>0</a:t>
              </a:r>
            </a:p>
          </p:txBody>
        </p:sp>
      </p:grpSp>
      <p:grpSp>
        <p:nvGrpSpPr>
          <p:cNvPr id="77" name="Group 2"/>
          <p:cNvGrpSpPr/>
          <p:nvPr/>
        </p:nvGrpSpPr>
        <p:grpSpPr>
          <a:xfrm>
            <a:off x="1672073" y="1958358"/>
            <a:ext cx="4809551" cy="3204000"/>
            <a:chOff x="1732" y="1400"/>
            <a:chExt cx="2292" cy="1518"/>
          </a:xfrm>
        </p:grpSpPr>
        <p:sp>
          <p:nvSpPr>
            <p:cNvPr id="78" name="Freeform 3"/>
            <p:cNvSpPr/>
            <p:nvPr/>
          </p:nvSpPr>
          <p:spPr bwMode="auto">
            <a:xfrm>
              <a:off x="1732" y="1400"/>
              <a:ext cx="2292" cy="1500"/>
            </a:xfrm>
            <a:custGeom>
              <a:avLst/>
              <a:gdLst>
                <a:gd name="T0" fmla="*/ 294 w 382"/>
                <a:gd name="T1" fmla="*/ 241 h 250"/>
                <a:gd name="T2" fmla="*/ 263 w 382"/>
                <a:gd name="T3" fmla="*/ 238 h 250"/>
                <a:gd name="T4" fmla="*/ 260 w 382"/>
                <a:gd name="T5" fmla="*/ 234 h 250"/>
                <a:gd name="T6" fmla="*/ 249 w 382"/>
                <a:gd name="T7" fmla="*/ 231 h 250"/>
                <a:gd name="T8" fmla="*/ 246 w 382"/>
                <a:gd name="T9" fmla="*/ 227 h 250"/>
                <a:gd name="T10" fmla="*/ 238 w 382"/>
                <a:gd name="T11" fmla="*/ 225 h 250"/>
                <a:gd name="T12" fmla="*/ 229 w 382"/>
                <a:gd name="T13" fmla="*/ 218 h 250"/>
                <a:gd name="T14" fmla="*/ 217 w 382"/>
                <a:gd name="T15" fmla="*/ 215 h 250"/>
                <a:gd name="T16" fmla="*/ 211 w 382"/>
                <a:gd name="T17" fmla="*/ 211 h 250"/>
                <a:gd name="T18" fmla="*/ 199 w 382"/>
                <a:gd name="T19" fmla="*/ 207 h 250"/>
                <a:gd name="T20" fmla="*/ 192 w 382"/>
                <a:gd name="T21" fmla="*/ 202 h 250"/>
                <a:gd name="T22" fmla="*/ 178 w 382"/>
                <a:gd name="T23" fmla="*/ 198 h 250"/>
                <a:gd name="T24" fmla="*/ 176 w 382"/>
                <a:gd name="T25" fmla="*/ 190 h 250"/>
                <a:gd name="T26" fmla="*/ 169 w 382"/>
                <a:gd name="T27" fmla="*/ 188 h 250"/>
                <a:gd name="T28" fmla="*/ 162 w 382"/>
                <a:gd name="T29" fmla="*/ 184 h 250"/>
                <a:gd name="T30" fmla="*/ 152 w 382"/>
                <a:gd name="T31" fmla="*/ 182 h 250"/>
                <a:gd name="T32" fmla="*/ 149 w 382"/>
                <a:gd name="T33" fmla="*/ 175 h 250"/>
                <a:gd name="T34" fmla="*/ 142 w 382"/>
                <a:gd name="T35" fmla="*/ 170 h 250"/>
                <a:gd name="T36" fmla="*/ 132 w 382"/>
                <a:gd name="T37" fmla="*/ 165 h 250"/>
                <a:gd name="T38" fmla="*/ 126 w 382"/>
                <a:gd name="T39" fmla="*/ 163 h 250"/>
                <a:gd name="T40" fmla="*/ 124 w 382"/>
                <a:gd name="T41" fmla="*/ 156 h 250"/>
                <a:gd name="T42" fmla="*/ 117 w 382"/>
                <a:gd name="T43" fmla="*/ 154 h 250"/>
                <a:gd name="T44" fmla="*/ 115 w 382"/>
                <a:gd name="T45" fmla="*/ 150 h 250"/>
                <a:gd name="T46" fmla="*/ 109 w 382"/>
                <a:gd name="T47" fmla="*/ 148 h 250"/>
                <a:gd name="T48" fmla="*/ 103 w 382"/>
                <a:gd name="T49" fmla="*/ 142 h 250"/>
                <a:gd name="T50" fmla="*/ 97 w 382"/>
                <a:gd name="T51" fmla="*/ 139 h 250"/>
                <a:gd name="T52" fmla="*/ 94 w 382"/>
                <a:gd name="T53" fmla="*/ 132 h 250"/>
                <a:gd name="T54" fmla="*/ 88 w 382"/>
                <a:gd name="T55" fmla="*/ 127 h 250"/>
                <a:gd name="T56" fmla="*/ 85 w 382"/>
                <a:gd name="T57" fmla="*/ 120 h 250"/>
                <a:gd name="T58" fmla="*/ 79 w 382"/>
                <a:gd name="T59" fmla="*/ 118 h 250"/>
                <a:gd name="T60" fmla="*/ 76 w 382"/>
                <a:gd name="T61" fmla="*/ 111 h 250"/>
                <a:gd name="T62" fmla="*/ 72 w 382"/>
                <a:gd name="T63" fmla="*/ 108 h 250"/>
                <a:gd name="T64" fmla="*/ 68 w 382"/>
                <a:gd name="T65" fmla="*/ 101 h 250"/>
                <a:gd name="T66" fmla="*/ 65 w 382"/>
                <a:gd name="T67" fmla="*/ 97 h 250"/>
                <a:gd name="T68" fmla="*/ 63 w 382"/>
                <a:gd name="T69" fmla="*/ 92 h 250"/>
                <a:gd name="T70" fmla="*/ 59 w 382"/>
                <a:gd name="T71" fmla="*/ 90 h 250"/>
                <a:gd name="T72" fmla="*/ 57 w 382"/>
                <a:gd name="T73" fmla="*/ 82 h 250"/>
                <a:gd name="T74" fmla="*/ 53 w 382"/>
                <a:gd name="T75" fmla="*/ 75 h 250"/>
                <a:gd name="T76" fmla="*/ 50 w 382"/>
                <a:gd name="T77" fmla="*/ 68 h 250"/>
                <a:gd name="T78" fmla="*/ 46 w 382"/>
                <a:gd name="T79" fmla="*/ 66 h 250"/>
                <a:gd name="T80" fmla="*/ 44 w 382"/>
                <a:gd name="T81" fmla="*/ 58 h 250"/>
                <a:gd name="T82" fmla="*/ 41 w 382"/>
                <a:gd name="T83" fmla="*/ 53 h 250"/>
                <a:gd name="T84" fmla="*/ 39 w 382"/>
                <a:gd name="T85" fmla="*/ 45 h 250"/>
                <a:gd name="T86" fmla="*/ 36 w 382"/>
                <a:gd name="T87" fmla="*/ 42 h 250"/>
                <a:gd name="T88" fmla="*/ 35 w 382"/>
                <a:gd name="T89" fmla="*/ 37 h 250"/>
                <a:gd name="T90" fmla="*/ 31 w 382"/>
                <a:gd name="T91" fmla="*/ 34 h 250"/>
                <a:gd name="T92" fmla="*/ 29 w 382"/>
                <a:gd name="T93" fmla="*/ 24 h 250"/>
                <a:gd name="T94" fmla="*/ 23 w 382"/>
                <a:gd name="T95" fmla="*/ 18 h 250"/>
                <a:gd name="T96" fmla="*/ 21 w 382"/>
                <a:gd name="T97" fmla="*/ 11 h 250"/>
                <a:gd name="T98" fmla="*/ 11 w 382"/>
                <a:gd name="T99" fmla="*/ 9 h 250"/>
                <a:gd name="T100" fmla="*/ 7 w 382"/>
                <a:gd name="T101" fmla="*/ 4 h 250"/>
                <a:gd name="T102" fmla="*/ 3 w 382"/>
                <a:gd name="T10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250">
                  <a:moveTo>
                    <a:pt x="382" y="250"/>
                  </a:moveTo>
                  <a:lnTo>
                    <a:pt x="294" y="250"/>
                  </a:lnTo>
                  <a:lnTo>
                    <a:pt x="294" y="241"/>
                  </a:lnTo>
                  <a:lnTo>
                    <a:pt x="277" y="241"/>
                  </a:lnTo>
                  <a:lnTo>
                    <a:pt x="277" y="238"/>
                  </a:lnTo>
                  <a:lnTo>
                    <a:pt x="263" y="238"/>
                  </a:lnTo>
                  <a:lnTo>
                    <a:pt x="263" y="235"/>
                  </a:lnTo>
                  <a:lnTo>
                    <a:pt x="260" y="235"/>
                  </a:lnTo>
                  <a:lnTo>
                    <a:pt x="260" y="234"/>
                  </a:lnTo>
                  <a:lnTo>
                    <a:pt x="258" y="234"/>
                  </a:lnTo>
                  <a:lnTo>
                    <a:pt x="258" y="231"/>
                  </a:lnTo>
                  <a:lnTo>
                    <a:pt x="249" y="231"/>
                  </a:lnTo>
                  <a:lnTo>
                    <a:pt x="249" y="230"/>
                  </a:lnTo>
                  <a:lnTo>
                    <a:pt x="246" y="230"/>
                  </a:lnTo>
                  <a:lnTo>
                    <a:pt x="246" y="227"/>
                  </a:lnTo>
                  <a:lnTo>
                    <a:pt x="240" y="227"/>
                  </a:lnTo>
                  <a:lnTo>
                    <a:pt x="240" y="225"/>
                  </a:lnTo>
                  <a:lnTo>
                    <a:pt x="238" y="225"/>
                  </a:lnTo>
                  <a:lnTo>
                    <a:pt x="238" y="220"/>
                  </a:lnTo>
                  <a:lnTo>
                    <a:pt x="229" y="220"/>
                  </a:lnTo>
                  <a:lnTo>
                    <a:pt x="229" y="218"/>
                  </a:lnTo>
                  <a:lnTo>
                    <a:pt x="222" y="218"/>
                  </a:lnTo>
                  <a:lnTo>
                    <a:pt x="222" y="215"/>
                  </a:lnTo>
                  <a:lnTo>
                    <a:pt x="217" y="215"/>
                  </a:lnTo>
                  <a:lnTo>
                    <a:pt x="217" y="213"/>
                  </a:lnTo>
                  <a:lnTo>
                    <a:pt x="211" y="213"/>
                  </a:lnTo>
                  <a:lnTo>
                    <a:pt x="211" y="211"/>
                  </a:lnTo>
                  <a:lnTo>
                    <a:pt x="208" y="211"/>
                  </a:lnTo>
                  <a:lnTo>
                    <a:pt x="208" y="207"/>
                  </a:lnTo>
                  <a:lnTo>
                    <a:pt x="199" y="207"/>
                  </a:lnTo>
                  <a:lnTo>
                    <a:pt x="199" y="205"/>
                  </a:lnTo>
                  <a:lnTo>
                    <a:pt x="192" y="205"/>
                  </a:lnTo>
                  <a:lnTo>
                    <a:pt x="192" y="202"/>
                  </a:lnTo>
                  <a:lnTo>
                    <a:pt x="183" y="202"/>
                  </a:lnTo>
                  <a:lnTo>
                    <a:pt x="183" y="198"/>
                  </a:lnTo>
                  <a:lnTo>
                    <a:pt x="178" y="198"/>
                  </a:lnTo>
                  <a:lnTo>
                    <a:pt x="178" y="193"/>
                  </a:lnTo>
                  <a:lnTo>
                    <a:pt x="176" y="193"/>
                  </a:lnTo>
                  <a:lnTo>
                    <a:pt x="176" y="190"/>
                  </a:lnTo>
                  <a:lnTo>
                    <a:pt x="173" y="190"/>
                  </a:lnTo>
                  <a:lnTo>
                    <a:pt x="173" y="188"/>
                  </a:lnTo>
                  <a:lnTo>
                    <a:pt x="169" y="188"/>
                  </a:lnTo>
                  <a:lnTo>
                    <a:pt x="169" y="186"/>
                  </a:lnTo>
                  <a:lnTo>
                    <a:pt x="162" y="186"/>
                  </a:lnTo>
                  <a:lnTo>
                    <a:pt x="162" y="184"/>
                  </a:lnTo>
                  <a:lnTo>
                    <a:pt x="159" y="184"/>
                  </a:lnTo>
                  <a:lnTo>
                    <a:pt x="159" y="182"/>
                  </a:lnTo>
                  <a:lnTo>
                    <a:pt x="152" y="182"/>
                  </a:lnTo>
                  <a:lnTo>
                    <a:pt x="152" y="178"/>
                  </a:lnTo>
                  <a:lnTo>
                    <a:pt x="149" y="178"/>
                  </a:lnTo>
                  <a:lnTo>
                    <a:pt x="149" y="175"/>
                  </a:lnTo>
                  <a:lnTo>
                    <a:pt x="147" y="175"/>
                  </a:lnTo>
                  <a:lnTo>
                    <a:pt x="147" y="170"/>
                  </a:lnTo>
                  <a:lnTo>
                    <a:pt x="142" y="170"/>
                  </a:lnTo>
                  <a:lnTo>
                    <a:pt x="142" y="168"/>
                  </a:lnTo>
                  <a:lnTo>
                    <a:pt x="132" y="168"/>
                  </a:lnTo>
                  <a:lnTo>
                    <a:pt x="132" y="165"/>
                  </a:lnTo>
                  <a:lnTo>
                    <a:pt x="130" y="165"/>
                  </a:lnTo>
                  <a:lnTo>
                    <a:pt x="130" y="163"/>
                  </a:lnTo>
                  <a:lnTo>
                    <a:pt x="126" y="163"/>
                  </a:lnTo>
                  <a:lnTo>
                    <a:pt x="126" y="159"/>
                  </a:lnTo>
                  <a:lnTo>
                    <a:pt x="124" y="159"/>
                  </a:lnTo>
                  <a:lnTo>
                    <a:pt x="124" y="156"/>
                  </a:lnTo>
                  <a:lnTo>
                    <a:pt x="121" y="156"/>
                  </a:lnTo>
                  <a:lnTo>
                    <a:pt x="121" y="154"/>
                  </a:lnTo>
                  <a:lnTo>
                    <a:pt x="117" y="154"/>
                  </a:lnTo>
                  <a:lnTo>
                    <a:pt x="117" y="152"/>
                  </a:lnTo>
                  <a:lnTo>
                    <a:pt x="115" y="152"/>
                  </a:lnTo>
                  <a:lnTo>
                    <a:pt x="115" y="150"/>
                  </a:lnTo>
                  <a:lnTo>
                    <a:pt x="112" y="150"/>
                  </a:lnTo>
                  <a:lnTo>
                    <a:pt x="112" y="148"/>
                  </a:lnTo>
                  <a:lnTo>
                    <a:pt x="109" y="148"/>
                  </a:lnTo>
                  <a:lnTo>
                    <a:pt x="109" y="146"/>
                  </a:lnTo>
                  <a:lnTo>
                    <a:pt x="103" y="146"/>
                  </a:lnTo>
                  <a:lnTo>
                    <a:pt x="103" y="142"/>
                  </a:lnTo>
                  <a:lnTo>
                    <a:pt x="100" y="142"/>
                  </a:lnTo>
                  <a:lnTo>
                    <a:pt x="100" y="139"/>
                  </a:lnTo>
                  <a:lnTo>
                    <a:pt x="97" y="139"/>
                  </a:lnTo>
                  <a:lnTo>
                    <a:pt x="97" y="135"/>
                  </a:lnTo>
                  <a:lnTo>
                    <a:pt x="94" y="135"/>
                  </a:lnTo>
                  <a:lnTo>
                    <a:pt x="94" y="132"/>
                  </a:lnTo>
                  <a:lnTo>
                    <a:pt x="91" y="132"/>
                  </a:lnTo>
                  <a:lnTo>
                    <a:pt x="91" y="127"/>
                  </a:lnTo>
                  <a:lnTo>
                    <a:pt x="88" y="127"/>
                  </a:lnTo>
                  <a:lnTo>
                    <a:pt x="88" y="124"/>
                  </a:lnTo>
                  <a:lnTo>
                    <a:pt x="85" y="124"/>
                  </a:lnTo>
                  <a:lnTo>
                    <a:pt x="85" y="120"/>
                  </a:lnTo>
                  <a:lnTo>
                    <a:pt x="81" y="120"/>
                  </a:lnTo>
                  <a:lnTo>
                    <a:pt x="81" y="118"/>
                  </a:lnTo>
                  <a:lnTo>
                    <a:pt x="79" y="118"/>
                  </a:lnTo>
                  <a:lnTo>
                    <a:pt x="79" y="114"/>
                  </a:lnTo>
                  <a:lnTo>
                    <a:pt x="76" y="114"/>
                  </a:lnTo>
                  <a:lnTo>
                    <a:pt x="76" y="111"/>
                  </a:lnTo>
                  <a:lnTo>
                    <a:pt x="74" y="111"/>
                  </a:lnTo>
                  <a:lnTo>
                    <a:pt x="74" y="108"/>
                  </a:lnTo>
                  <a:lnTo>
                    <a:pt x="72" y="108"/>
                  </a:lnTo>
                  <a:lnTo>
                    <a:pt x="72" y="104"/>
                  </a:lnTo>
                  <a:lnTo>
                    <a:pt x="68" y="104"/>
                  </a:lnTo>
                  <a:lnTo>
                    <a:pt x="68" y="101"/>
                  </a:lnTo>
                  <a:lnTo>
                    <a:pt x="67" y="101"/>
                  </a:lnTo>
                  <a:lnTo>
                    <a:pt x="67" y="97"/>
                  </a:lnTo>
                  <a:lnTo>
                    <a:pt x="65" y="97"/>
                  </a:lnTo>
                  <a:lnTo>
                    <a:pt x="65" y="94"/>
                  </a:lnTo>
                  <a:lnTo>
                    <a:pt x="63" y="94"/>
                  </a:lnTo>
                  <a:lnTo>
                    <a:pt x="63" y="92"/>
                  </a:lnTo>
                  <a:lnTo>
                    <a:pt x="61" y="92"/>
                  </a:lnTo>
                  <a:lnTo>
                    <a:pt x="61" y="90"/>
                  </a:lnTo>
                  <a:lnTo>
                    <a:pt x="59" y="90"/>
                  </a:lnTo>
                  <a:lnTo>
                    <a:pt x="59" y="86"/>
                  </a:lnTo>
                  <a:lnTo>
                    <a:pt x="57" y="86"/>
                  </a:lnTo>
                  <a:lnTo>
                    <a:pt x="57" y="82"/>
                  </a:lnTo>
                  <a:lnTo>
                    <a:pt x="55" y="82"/>
                  </a:lnTo>
                  <a:lnTo>
                    <a:pt x="55" y="75"/>
                  </a:lnTo>
                  <a:lnTo>
                    <a:pt x="53" y="75"/>
                  </a:lnTo>
                  <a:lnTo>
                    <a:pt x="53" y="72"/>
                  </a:lnTo>
                  <a:lnTo>
                    <a:pt x="50" y="72"/>
                  </a:lnTo>
                  <a:lnTo>
                    <a:pt x="50" y="68"/>
                  </a:lnTo>
                  <a:lnTo>
                    <a:pt x="48" y="68"/>
                  </a:lnTo>
                  <a:lnTo>
                    <a:pt x="48" y="66"/>
                  </a:lnTo>
                  <a:lnTo>
                    <a:pt x="46" y="66"/>
                  </a:lnTo>
                  <a:lnTo>
                    <a:pt x="46" y="63"/>
                  </a:lnTo>
                  <a:lnTo>
                    <a:pt x="44" y="63"/>
                  </a:lnTo>
                  <a:lnTo>
                    <a:pt x="44" y="58"/>
                  </a:lnTo>
                  <a:lnTo>
                    <a:pt x="42" y="58"/>
                  </a:lnTo>
                  <a:lnTo>
                    <a:pt x="42" y="53"/>
                  </a:lnTo>
                  <a:lnTo>
                    <a:pt x="41" y="53"/>
                  </a:lnTo>
                  <a:lnTo>
                    <a:pt x="41" y="49"/>
                  </a:lnTo>
                  <a:lnTo>
                    <a:pt x="39" y="49"/>
                  </a:lnTo>
                  <a:lnTo>
                    <a:pt x="39" y="45"/>
                  </a:lnTo>
                  <a:lnTo>
                    <a:pt x="38" y="45"/>
                  </a:lnTo>
                  <a:lnTo>
                    <a:pt x="38" y="42"/>
                  </a:lnTo>
                  <a:lnTo>
                    <a:pt x="36" y="42"/>
                  </a:lnTo>
                  <a:lnTo>
                    <a:pt x="36" y="40"/>
                  </a:lnTo>
                  <a:lnTo>
                    <a:pt x="35" y="40"/>
                  </a:lnTo>
                  <a:lnTo>
                    <a:pt x="35" y="37"/>
                  </a:lnTo>
                  <a:lnTo>
                    <a:pt x="34" y="37"/>
                  </a:lnTo>
                  <a:lnTo>
                    <a:pt x="34" y="34"/>
                  </a:lnTo>
                  <a:lnTo>
                    <a:pt x="31" y="34"/>
                  </a:lnTo>
                  <a:lnTo>
                    <a:pt x="31" y="29"/>
                  </a:lnTo>
                  <a:lnTo>
                    <a:pt x="29" y="29"/>
                  </a:lnTo>
                  <a:lnTo>
                    <a:pt x="29" y="24"/>
                  </a:lnTo>
                  <a:lnTo>
                    <a:pt x="26" y="24"/>
                  </a:lnTo>
                  <a:lnTo>
                    <a:pt x="26" y="18"/>
                  </a:lnTo>
                  <a:lnTo>
                    <a:pt x="23" y="18"/>
                  </a:lnTo>
                  <a:lnTo>
                    <a:pt x="23" y="14"/>
                  </a:lnTo>
                  <a:lnTo>
                    <a:pt x="21" y="14"/>
                  </a:lnTo>
                  <a:lnTo>
                    <a:pt x="21" y="11"/>
                  </a:lnTo>
                  <a:lnTo>
                    <a:pt x="17" y="11"/>
                  </a:lnTo>
                  <a:lnTo>
                    <a:pt x="17" y="9"/>
                  </a:lnTo>
                  <a:lnTo>
                    <a:pt x="11" y="9"/>
                  </a:lnTo>
                  <a:lnTo>
                    <a:pt x="11" y="6"/>
                  </a:lnTo>
                  <a:lnTo>
                    <a:pt x="7" y="6"/>
                  </a:lnTo>
                  <a:lnTo>
                    <a:pt x="7" y="4"/>
                  </a:lnTo>
                  <a:lnTo>
                    <a:pt x="5" y="4"/>
                  </a:lnTo>
                  <a:lnTo>
                    <a:pt x="5" y="1"/>
                  </a:lnTo>
                  <a:lnTo>
                    <a:pt x="3" y="1"/>
                  </a:lnTo>
                  <a:lnTo>
                    <a:pt x="3" y="0"/>
                  </a:lnTo>
                  <a:lnTo>
                    <a:pt x="0" y="0"/>
                  </a:lnTo>
                </a:path>
              </a:pathLst>
            </a:cu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
            <p:cNvSpPr>
              <a:spLocks noChangeShapeType="1"/>
            </p:cNvSpPr>
            <p:nvPr/>
          </p:nvSpPr>
          <p:spPr bwMode="auto">
            <a:xfrm flipH="1">
              <a:off x="2356" y="225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5"/>
            <p:cNvSpPr>
              <a:spLocks noChangeShapeType="1"/>
            </p:cNvSpPr>
            <p:nvPr/>
          </p:nvSpPr>
          <p:spPr bwMode="auto">
            <a:xfrm flipH="1">
              <a:off x="2368" y="225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
            <p:cNvSpPr>
              <a:spLocks noChangeShapeType="1"/>
            </p:cNvSpPr>
            <p:nvPr/>
          </p:nvSpPr>
          <p:spPr bwMode="auto">
            <a:xfrm flipH="1">
              <a:off x="2410" y="228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
            <p:cNvSpPr>
              <a:spLocks noChangeShapeType="1"/>
            </p:cNvSpPr>
            <p:nvPr/>
          </p:nvSpPr>
          <p:spPr bwMode="auto">
            <a:xfrm flipH="1">
              <a:off x="1810" y="1436"/>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
            <p:cNvSpPr>
              <a:spLocks noChangeShapeType="1"/>
            </p:cNvSpPr>
            <p:nvPr/>
          </p:nvSpPr>
          <p:spPr bwMode="auto">
            <a:xfrm flipH="1">
              <a:off x="1822" y="1436"/>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9"/>
            <p:cNvSpPr>
              <a:spLocks noChangeShapeType="1"/>
            </p:cNvSpPr>
            <p:nvPr/>
          </p:nvSpPr>
          <p:spPr bwMode="auto">
            <a:xfrm flipH="1">
              <a:off x="2854" y="2594"/>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0"/>
            <p:cNvSpPr>
              <a:spLocks noChangeShapeType="1"/>
            </p:cNvSpPr>
            <p:nvPr/>
          </p:nvSpPr>
          <p:spPr bwMode="auto">
            <a:xfrm flipH="1">
              <a:off x="2728" y="249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1"/>
            <p:cNvSpPr>
              <a:spLocks noChangeShapeType="1"/>
            </p:cNvSpPr>
            <p:nvPr/>
          </p:nvSpPr>
          <p:spPr bwMode="auto">
            <a:xfrm flipH="1">
              <a:off x="2908" y="261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2"/>
            <p:cNvSpPr>
              <a:spLocks noChangeShapeType="1"/>
            </p:cNvSpPr>
            <p:nvPr/>
          </p:nvSpPr>
          <p:spPr bwMode="auto">
            <a:xfrm flipH="1">
              <a:off x="2434" y="2300"/>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3"/>
            <p:cNvSpPr>
              <a:spLocks noChangeShapeType="1"/>
            </p:cNvSpPr>
            <p:nvPr/>
          </p:nvSpPr>
          <p:spPr bwMode="auto">
            <a:xfrm flipH="1">
              <a:off x="2950" y="262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4"/>
            <p:cNvSpPr>
              <a:spLocks noChangeShapeType="1"/>
            </p:cNvSpPr>
            <p:nvPr/>
          </p:nvSpPr>
          <p:spPr bwMode="auto">
            <a:xfrm flipH="1">
              <a:off x="2986" y="264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5"/>
            <p:cNvSpPr>
              <a:spLocks noChangeShapeType="1"/>
            </p:cNvSpPr>
            <p:nvPr/>
          </p:nvSpPr>
          <p:spPr bwMode="auto">
            <a:xfrm flipH="1">
              <a:off x="3082" y="2690"/>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6"/>
            <p:cNvSpPr>
              <a:spLocks noChangeShapeType="1"/>
            </p:cNvSpPr>
            <p:nvPr/>
          </p:nvSpPr>
          <p:spPr bwMode="auto">
            <a:xfrm flipH="1">
              <a:off x="3136" y="270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7"/>
            <p:cNvSpPr>
              <a:spLocks noChangeShapeType="1"/>
            </p:cNvSpPr>
            <p:nvPr/>
          </p:nvSpPr>
          <p:spPr bwMode="auto">
            <a:xfrm flipH="1">
              <a:off x="3322" y="280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8"/>
            <p:cNvSpPr>
              <a:spLocks noChangeShapeType="1"/>
            </p:cNvSpPr>
            <p:nvPr/>
          </p:nvSpPr>
          <p:spPr bwMode="auto">
            <a:xfrm flipH="1">
              <a:off x="3406" y="283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9"/>
            <p:cNvSpPr>
              <a:spLocks noChangeShapeType="1"/>
            </p:cNvSpPr>
            <p:nvPr/>
          </p:nvSpPr>
          <p:spPr bwMode="auto">
            <a:xfrm flipH="1">
              <a:off x="3484" y="283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
            <p:cNvSpPr>
              <a:spLocks noChangeShapeType="1"/>
            </p:cNvSpPr>
            <p:nvPr/>
          </p:nvSpPr>
          <p:spPr bwMode="auto">
            <a:xfrm flipH="1">
              <a:off x="4024" y="288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
            <p:cNvSpPr>
              <a:spLocks noChangeShapeType="1"/>
            </p:cNvSpPr>
            <p:nvPr/>
          </p:nvSpPr>
          <p:spPr bwMode="auto">
            <a:xfrm flipH="1">
              <a:off x="3268" y="2774"/>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2"/>
            <p:cNvSpPr>
              <a:spLocks noChangeShapeType="1"/>
            </p:cNvSpPr>
            <p:nvPr/>
          </p:nvSpPr>
          <p:spPr bwMode="auto">
            <a:xfrm flipH="1">
              <a:off x="3238" y="276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3"/>
            <p:cNvSpPr>
              <a:spLocks noChangeShapeType="1"/>
            </p:cNvSpPr>
            <p:nvPr/>
          </p:nvSpPr>
          <p:spPr bwMode="auto">
            <a:xfrm flipH="1">
              <a:off x="2650" y="246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4"/>
            <p:cNvSpPr>
              <a:spLocks noChangeShapeType="1"/>
            </p:cNvSpPr>
            <p:nvPr/>
          </p:nvSpPr>
          <p:spPr bwMode="auto">
            <a:xfrm flipH="1">
              <a:off x="2578" y="2402"/>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5"/>
            <p:cNvSpPr>
              <a:spLocks noChangeShapeType="1"/>
            </p:cNvSpPr>
            <p:nvPr/>
          </p:nvSpPr>
          <p:spPr bwMode="auto">
            <a:xfrm flipH="1">
              <a:off x="2716" y="2498"/>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6"/>
            <p:cNvSpPr>
              <a:spLocks noChangeShapeType="1"/>
            </p:cNvSpPr>
            <p:nvPr/>
          </p:nvSpPr>
          <p:spPr bwMode="auto">
            <a:xfrm flipH="1">
              <a:off x="2848" y="2594"/>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7"/>
            <p:cNvSpPr>
              <a:spLocks noChangeShapeType="1"/>
            </p:cNvSpPr>
            <p:nvPr/>
          </p:nvSpPr>
          <p:spPr bwMode="auto">
            <a:xfrm flipH="1">
              <a:off x="2554" y="2390"/>
              <a:ext cx="0" cy="36"/>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8"/>
            <p:cNvSpPr>
              <a:spLocks noChangeShapeType="1"/>
            </p:cNvSpPr>
            <p:nvPr/>
          </p:nvSpPr>
          <p:spPr bwMode="auto">
            <a:xfrm flipH="1">
              <a:off x="2338" y="2240"/>
              <a:ext cx="0" cy="30"/>
            </a:xfrm>
            <a:prstGeom prst="line">
              <a:avLst/>
            </a:prstGeom>
            <a:noFill/>
            <a:ln w="25400">
              <a:solidFill>
                <a:srgbClr val="C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4" name="Group 29"/>
          <p:cNvGrpSpPr/>
          <p:nvPr/>
        </p:nvGrpSpPr>
        <p:grpSpPr>
          <a:xfrm>
            <a:off x="1672073" y="1958358"/>
            <a:ext cx="3996000" cy="3204000"/>
            <a:chOff x="1933" y="1403"/>
            <a:chExt cx="1890" cy="1512"/>
          </a:xfrm>
        </p:grpSpPr>
        <p:sp>
          <p:nvSpPr>
            <p:cNvPr id="105" name="Freeform 30"/>
            <p:cNvSpPr/>
            <p:nvPr/>
          </p:nvSpPr>
          <p:spPr bwMode="auto">
            <a:xfrm>
              <a:off x="1933" y="1403"/>
              <a:ext cx="1890" cy="1494"/>
            </a:xfrm>
            <a:custGeom>
              <a:avLst/>
              <a:gdLst>
                <a:gd name="T0" fmla="*/ 273 w 315"/>
                <a:gd name="T1" fmla="*/ 246 h 249"/>
                <a:gd name="T2" fmla="*/ 229 w 315"/>
                <a:gd name="T3" fmla="*/ 242 h 249"/>
                <a:gd name="T4" fmla="*/ 223 w 315"/>
                <a:gd name="T5" fmla="*/ 237 h 249"/>
                <a:gd name="T6" fmla="*/ 212 w 315"/>
                <a:gd name="T7" fmla="*/ 235 h 249"/>
                <a:gd name="T8" fmla="*/ 208 w 315"/>
                <a:gd name="T9" fmla="*/ 230 h 249"/>
                <a:gd name="T10" fmla="*/ 179 w 315"/>
                <a:gd name="T11" fmla="*/ 225 h 249"/>
                <a:gd name="T12" fmla="*/ 177 w 315"/>
                <a:gd name="T13" fmla="*/ 220 h 249"/>
                <a:gd name="T14" fmla="*/ 171 w 315"/>
                <a:gd name="T15" fmla="*/ 218 h 249"/>
                <a:gd name="T16" fmla="*/ 168 w 315"/>
                <a:gd name="T17" fmla="*/ 212 h 249"/>
                <a:gd name="T18" fmla="*/ 158 w 315"/>
                <a:gd name="T19" fmla="*/ 210 h 249"/>
                <a:gd name="T20" fmla="*/ 144 w 315"/>
                <a:gd name="T21" fmla="*/ 205 h 249"/>
                <a:gd name="T22" fmla="*/ 134 w 315"/>
                <a:gd name="T23" fmla="*/ 202 h 249"/>
                <a:gd name="T24" fmla="*/ 126 w 315"/>
                <a:gd name="T25" fmla="*/ 196 h 249"/>
                <a:gd name="T26" fmla="*/ 118 w 315"/>
                <a:gd name="T27" fmla="*/ 192 h 249"/>
                <a:gd name="T28" fmla="*/ 116 w 315"/>
                <a:gd name="T29" fmla="*/ 187 h 249"/>
                <a:gd name="T30" fmla="*/ 109 w 315"/>
                <a:gd name="T31" fmla="*/ 186 h 249"/>
                <a:gd name="T32" fmla="*/ 105 w 315"/>
                <a:gd name="T33" fmla="*/ 180 h 249"/>
                <a:gd name="T34" fmla="*/ 100 w 315"/>
                <a:gd name="T35" fmla="*/ 176 h 249"/>
                <a:gd name="T36" fmla="*/ 98 w 315"/>
                <a:gd name="T37" fmla="*/ 171 h 249"/>
                <a:gd name="T38" fmla="*/ 90 w 315"/>
                <a:gd name="T39" fmla="*/ 168 h 249"/>
                <a:gd name="T40" fmla="*/ 86 w 315"/>
                <a:gd name="T41" fmla="*/ 163 h 249"/>
                <a:gd name="T42" fmla="*/ 81 w 315"/>
                <a:gd name="T43" fmla="*/ 161 h 249"/>
                <a:gd name="T44" fmla="*/ 79 w 315"/>
                <a:gd name="T45" fmla="*/ 155 h 249"/>
                <a:gd name="T46" fmla="*/ 73 w 315"/>
                <a:gd name="T47" fmla="*/ 152 h 249"/>
                <a:gd name="T48" fmla="*/ 71 w 315"/>
                <a:gd name="T49" fmla="*/ 145 h 249"/>
                <a:gd name="T50" fmla="*/ 67 w 315"/>
                <a:gd name="T51" fmla="*/ 142 h 249"/>
                <a:gd name="T52" fmla="*/ 64 w 315"/>
                <a:gd name="T53" fmla="*/ 136 h 249"/>
                <a:gd name="T54" fmla="*/ 60 w 315"/>
                <a:gd name="T55" fmla="*/ 134 h 249"/>
                <a:gd name="T56" fmla="*/ 57 w 315"/>
                <a:gd name="T57" fmla="*/ 123 h 249"/>
                <a:gd name="T58" fmla="*/ 52 w 315"/>
                <a:gd name="T59" fmla="*/ 116 h 249"/>
                <a:gd name="T60" fmla="*/ 49 w 315"/>
                <a:gd name="T61" fmla="*/ 105 h 249"/>
                <a:gd name="T62" fmla="*/ 47 w 315"/>
                <a:gd name="T63" fmla="*/ 97 h 249"/>
                <a:gd name="T64" fmla="*/ 45 w 315"/>
                <a:gd name="T65" fmla="*/ 87 h 249"/>
                <a:gd name="T66" fmla="*/ 40 w 315"/>
                <a:gd name="T67" fmla="*/ 81 h 249"/>
                <a:gd name="T68" fmla="*/ 38 w 315"/>
                <a:gd name="T69" fmla="*/ 68 h 249"/>
                <a:gd name="T70" fmla="*/ 35 w 315"/>
                <a:gd name="T71" fmla="*/ 64 h 249"/>
                <a:gd name="T72" fmla="*/ 34 w 315"/>
                <a:gd name="T73" fmla="*/ 53 h 249"/>
                <a:gd name="T74" fmla="*/ 31 w 315"/>
                <a:gd name="T75" fmla="*/ 49 h 249"/>
                <a:gd name="T76" fmla="*/ 28 w 315"/>
                <a:gd name="T77" fmla="*/ 38 h 249"/>
                <a:gd name="T78" fmla="*/ 24 w 315"/>
                <a:gd name="T79" fmla="*/ 29 h 249"/>
                <a:gd name="T80" fmla="*/ 23 w 315"/>
                <a:gd name="T81" fmla="*/ 22 h 249"/>
                <a:gd name="T82" fmla="*/ 19 w 315"/>
                <a:gd name="T83" fmla="*/ 19 h 249"/>
                <a:gd name="T84" fmla="*/ 18 w 315"/>
                <a:gd name="T85" fmla="*/ 12 h 249"/>
                <a:gd name="T86" fmla="*/ 11 w 315"/>
                <a:gd name="T87" fmla="*/ 9 h 249"/>
                <a:gd name="T88" fmla="*/ 6 w 315"/>
                <a:gd name="T89" fmla="*/ 3 h 249"/>
                <a:gd name="T90" fmla="*/ 0 w 315"/>
                <a:gd name="T9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249">
                  <a:moveTo>
                    <a:pt x="315" y="249"/>
                  </a:moveTo>
                  <a:lnTo>
                    <a:pt x="273" y="249"/>
                  </a:lnTo>
                  <a:lnTo>
                    <a:pt x="273" y="246"/>
                  </a:lnTo>
                  <a:lnTo>
                    <a:pt x="243" y="246"/>
                  </a:lnTo>
                  <a:lnTo>
                    <a:pt x="243" y="242"/>
                  </a:lnTo>
                  <a:lnTo>
                    <a:pt x="229" y="242"/>
                  </a:lnTo>
                  <a:lnTo>
                    <a:pt x="229" y="240"/>
                  </a:lnTo>
                  <a:lnTo>
                    <a:pt x="223" y="240"/>
                  </a:lnTo>
                  <a:lnTo>
                    <a:pt x="223" y="237"/>
                  </a:lnTo>
                  <a:lnTo>
                    <a:pt x="221" y="237"/>
                  </a:lnTo>
                  <a:lnTo>
                    <a:pt x="221" y="235"/>
                  </a:lnTo>
                  <a:lnTo>
                    <a:pt x="212" y="235"/>
                  </a:lnTo>
                  <a:lnTo>
                    <a:pt x="212" y="232"/>
                  </a:lnTo>
                  <a:lnTo>
                    <a:pt x="208" y="232"/>
                  </a:lnTo>
                  <a:lnTo>
                    <a:pt x="208" y="230"/>
                  </a:lnTo>
                  <a:lnTo>
                    <a:pt x="198" y="230"/>
                  </a:lnTo>
                  <a:lnTo>
                    <a:pt x="198" y="225"/>
                  </a:lnTo>
                  <a:lnTo>
                    <a:pt x="179" y="225"/>
                  </a:lnTo>
                  <a:lnTo>
                    <a:pt x="179" y="223"/>
                  </a:lnTo>
                  <a:lnTo>
                    <a:pt x="177" y="223"/>
                  </a:lnTo>
                  <a:lnTo>
                    <a:pt x="177" y="220"/>
                  </a:lnTo>
                  <a:lnTo>
                    <a:pt x="173" y="220"/>
                  </a:lnTo>
                  <a:lnTo>
                    <a:pt x="173" y="218"/>
                  </a:lnTo>
                  <a:lnTo>
                    <a:pt x="171" y="218"/>
                  </a:lnTo>
                  <a:lnTo>
                    <a:pt x="171" y="215"/>
                  </a:lnTo>
                  <a:lnTo>
                    <a:pt x="168" y="215"/>
                  </a:lnTo>
                  <a:lnTo>
                    <a:pt x="168" y="212"/>
                  </a:lnTo>
                  <a:lnTo>
                    <a:pt x="162" y="212"/>
                  </a:lnTo>
                  <a:lnTo>
                    <a:pt x="162" y="210"/>
                  </a:lnTo>
                  <a:lnTo>
                    <a:pt x="158" y="210"/>
                  </a:lnTo>
                  <a:lnTo>
                    <a:pt x="158" y="208"/>
                  </a:lnTo>
                  <a:lnTo>
                    <a:pt x="144" y="208"/>
                  </a:lnTo>
                  <a:lnTo>
                    <a:pt x="144" y="205"/>
                  </a:lnTo>
                  <a:lnTo>
                    <a:pt x="142" y="205"/>
                  </a:lnTo>
                  <a:lnTo>
                    <a:pt x="142" y="202"/>
                  </a:lnTo>
                  <a:lnTo>
                    <a:pt x="134" y="202"/>
                  </a:lnTo>
                  <a:lnTo>
                    <a:pt x="134" y="198"/>
                  </a:lnTo>
                  <a:lnTo>
                    <a:pt x="126" y="198"/>
                  </a:lnTo>
                  <a:lnTo>
                    <a:pt x="126" y="196"/>
                  </a:lnTo>
                  <a:lnTo>
                    <a:pt x="120" y="196"/>
                  </a:lnTo>
                  <a:lnTo>
                    <a:pt x="120" y="192"/>
                  </a:lnTo>
                  <a:lnTo>
                    <a:pt x="118" y="192"/>
                  </a:lnTo>
                  <a:lnTo>
                    <a:pt x="118" y="189"/>
                  </a:lnTo>
                  <a:lnTo>
                    <a:pt x="116" y="189"/>
                  </a:lnTo>
                  <a:lnTo>
                    <a:pt x="116" y="187"/>
                  </a:lnTo>
                  <a:lnTo>
                    <a:pt x="112" y="187"/>
                  </a:lnTo>
                  <a:lnTo>
                    <a:pt x="112" y="186"/>
                  </a:lnTo>
                  <a:lnTo>
                    <a:pt x="109" y="186"/>
                  </a:lnTo>
                  <a:lnTo>
                    <a:pt x="109" y="183"/>
                  </a:lnTo>
                  <a:lnTo>
                    <a:pt x="105" y="183"/>
                  </a:lnTo>
                  <a:lnTo>
                    <a:pt x="105" y="180"/>
                  </a:lnTo>
                  <a:lnTo>
                    <a:pt x="102" y="180"/>
                  </a:lnTo>
                  <a:lnTo>
                    <a:pt x="102" y="176"/>
                  </a:lnTo>
                  <a:lnTo>
                    <a:pt x="100" y="176"/>
                  </a:lnTo>
                  <a:lnTo>
                    <a:pt x="100" y="173"/>
                  </a:lnTo>
                  <a:lnTo>
                    <a:pt x="98" y="173"/>
                  </a:lnTo>
                  <a:lnTo>
                    <a:pt x="98" y="171"/>
                  </a:lnTo>
                  <a:lnTo>
                    <a:pt x="96" y="171"/>
                  </a:lnTo>
                  <a:lnTo>
                    <a:pt x="96" y="168"/>
                  </a:lnTo>
                  <a:lnTo>
                    <a:pt x="90" y="168"/>
                  </a:lnTo>
                  <a:lnTo>
                    <a:pt x="90" y="165"/>
                  </a:lnTo>
                  <a:lnTo>
                    <a:pt x="86" y="165"/>
                  </a:lnTo>
                  <a:lnTo>
                    <a:pt x="86" y="163"/>
                  </a:lnTo>
                  <a:lnTo>
                    <a:pt x="83" y="163"/>
                  </a:lnTo>
                  <a:lnTo>
                    <a:pt x="83" y="161"/>
                  </a:lnTo>
                  <a:lnTo>
                    <a:pt x="81" y="161"/>
                  </a:lnTo>
                  <a:lnTo>
                    <a:pt x="81" y="158"/>
                  </a:lnTo>
                  <a:lnTo>
                    <a:pt x="79" y="158"/>
                  </a:lnTo>
                  <a:lnTo>
                    <a:pt x="79" y="155"/>
                  </a:lnTo>
                  <a:lnTo>
                    <a:pt x="76" y="155"/>
                  </a:lnTo>
                  <a:lnTo>
                    <a:pt x="76" y="152"/>
                  </a:lnTo>
                  <a:lnTo>
                    <a:pt x="73" y="152"/>
                  </a:lnTo>
                  <a:lnTo>
                    <a:pt x="73" y="150"/>
                  </a:lnTo>
                  <a:lnTo>
                    <a:pt x="71" y="150"/>
                  </a:lnTo>
                  <a:lnTo>
                    <a:pt x="71" y="145"/>
                  </a:lnTo>
                  <a:lnTo>
                    <a:pt x="69" y="145"/>
                  </a:lnTo>
                  <a:lnTo>
                    <a:pt x="69" y="142"/>
                  </a:lnTo>
                  <a:lnTo>
                    <a:pt x="67" y="142"/>
                  </a:lnTo>
                  <a:lnTo>
                    <a:pt x="67" y="138"/>
                  </a:lnTo>
                  <a:lnTo>
                    <a:pt x="64" y="138"/>
                  </a:lnTo>
                  <a:lnTo>
                    <a:pt x="64" y="136"/>
                  </a:lnTo>
                  <a:lnTo>
                    <a:pt x="62" y="136"/>
                  </a:lnTo>
                  <a:lnTo>
                    <a:pt x="62" y="134"/>
                  </a:lnTo>
                  <a:lnTo>
                    <a:pt x="60" y="134"/>
                  </a:lnTo>
                  <a:lnTo>
                    <a:pt x="60" y="128"/>
                  </a:lnTo>
                  <a:lnTo>
                    <a:pt x="57" y="128"/>
                  </a:lnTo>
                  <a:lnTo>
                    <a:pt x="57" y="123"/>
                  </a:lnTo>
                  <a:lnTo>
                    <a:pt x="54" y="123"/>
                  </a:lnTo>
                  <a:lnTo>
                    <a:pt x="54" y="116"/>
                  </a:lnTo>
                  <a:lnTo>
                    <a:pt x="52" y="116"/>
                  </a:lnTo>
                  <a:lnTo>
                    <a:pt x="52" y="110"/>
                  </a:lnTo>
                  <a:lnTo>
                    <a:pt x="49" y="110"/>
                  </a:lnTo>
                  <a:lnTo>
                    <a:pt x="49" y="105"/>
                  </a:lnTo>
                  <a:lnTo>
                    <a:pt x="48" y="105"/>
                  </a:lnTo>
                  <a:lnTo>
                    <a:pt x="48" y="97"/>
                  </a:lnTo>
                  <a:lnTo>
                    <a:pt x="47" y="97"/>
                  </a:lnTo>
                  <a:lnTo>
                    <a:pt x="47" y="92"/>
                  </a:lnTo>
                  <a:lnTo>
                    <a:pt x="45" y="92"/>
                  </a:lnTo>
                  <a:lnTo>
                    <a:pt x="45" y="87"/>
                  </a:lnTo>
                  <a:lnTo>
                    <a:pt x="42" y="87"/>
                  </a:lnTo>
                  <a:lnTo>
                    <a:pt x="42" y="81"/>
                  </a:lnTo>
                  <a:lnTo>
                    <a:pt x="40" y="81"/>
                  </a:lnTo>
                  <a:lnTo>
                    <a:pt x="40" y="72"/>
                  </a:lnTo>
                  <a:lnTo>
                    <a:pt x="38" y="72"/>
                  </a:lnTo>
                  <a:lnTo>
                    <a:pt x="38" y="68"/>
                  </a:lnTo>
                  <a:lnTo>
                    <a:pt x="37" y="68"/>
                  </a:lnTo>
                  <a:lnTo>
                    <a:pt x="37" y="64"/>
                  </a:lnTo>
                  <a:lnTo>
                    <a:pt x="35" y="64"/>
                  </a:lnTo>
                  <a:lnTo>
                    <a:pt x="35" y="58"/>
                  </a:lnTo>
                  <a:lnTo>
                    <a:pt x="34" y="58"/>
                  </a:lnTo>
                  <a:lnTo>
                    <a:pt x="34" y="53"/>
                  </a:lnTo>
                  <a:lnTo>
                    <a:pt x="32" y="53"/>
                  </a:lnTo>
                  <a:lnTo>
                    <a:pt x="32" y="49"/>
                  </a:lnTo>
                  <a:lnTo>
                    <a:pt x="31" y="49"/>
                  </a:lnTo>
                  <a:lnTo>
                    <a:pt x="31" y="45"/>
                  </a:lnTo>
                  <a:lnTo>
                    <a:pt x="28" y="45"/>
                  </a:lnTo>
                  <a:lnTo>
                    <a:pt x="28" y="38"/>
                  </a:lnTo>
                  <a:lnTo>
                    <a:pt x="27" y="38"/>
                  </a:lnTo>
                  <a:lnTo>
                    <a:pt x="27" y="29"/>
                  </a:lnTo>
                  <a:lnTo>
                    <a:pt x="24" y="29"/>
                  </a:lnTo>
                  <a:lnTo>
                    <a:pt x="24" y="26"/>
                  </a:lnTo>
                  <a:lnTo>
                    <a:pt x="23" y="26"/>
                  </a:lnTo>
                  <a:lnTo>
                    <a:pt x="23" y="22"/>
                  </a:lnTo>
                  <a:lnTo>
                    <a:pt x="21" y="22"/>
                  </a:lnTo>
                  <a:lnTo>
                    <a:pt x="21" y="19"/>
                  </a:lnTo>
                  <a:lnTo>
                    <a:pt x="19" y="19"/>
                  </a:lnTo>
                  <a:lnTo>
                    <a:pt x="19" y="14"/>
                  </a:lnTo>
                  <a:lnTo>
                    <a:pt x="18" y="14"/>
                  </a:lnTo>
                  <a:lnTo>
                    <a:pt x="18" y="12"/>
                  </a:lnTo>
                  <a:lnTo>
                    <a:pt x="16" y="12"/>
                  </a:lnTo>
                  <a:lnTo>
                    <a:pt x="16" y="9"/>
                  </a:lnTo>
                  <a:lnTo>
                    <a:pt x="11" y="9"/>
                  </a:lnTo>
                  <a:lnTo>
                    <a:pt x="11" y="5"/>
                  </a:lnTo>
                  <a:lnTo>
                    <a:pt x="6" y="5"/>
                  </a:lnTo>
                  <a:lnTo>
                    <a:pt x="6" y="3"/>
                  </a:lnTo>
                  <a:lnTo>
                    <a:pt x="4" y="3"/>
                  </a:lnTo>
                  <a:lnTo>
                    <a:pt x="4" y="0"/>
                  </a:lnTo>
                  <a:lnTo>
                    <a:pt x="0" y="0"/>
                  </a:lnTo>
                </a:path>
              </a:pathLst>
            </a:cu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1"/>
            <p:cNvSpPr>
              <a:spLocks noChangeShapeType="1"/>
            </p:cNvSpPr>
            <p:nvPr/>
          </p:nvSpPr>
          <p:spPr bwMode="auto">
            <a:xfrm flipH="1">
              <a:off x="2971" y="269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2"/>
            <p:cNvSpPr>
              <a:spLocks noChangeShapeType="1"/>
            </p:cNvSpPr>
            <p:nvPr/>
          </p:nvSpPr>
          <p:spPr bwMode="auto">
            <a:xfrm flipH="1">
              <a:off x="3235" y="2795"/>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3"/>
            <p:cNvSpPr>
              <a:spLocks noChangeShapeType="1"/>
            </p:cNvSpPr>
            <p:nvPr/>
          </p:nvSpPr>
          <p:spPr bwMode="auto">
            <a:xfrm flipH="1">
              <a:off x="3337" y="284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4"/>
            <p:cNvSpPr>
              <a:spLocks noChangeShapeType="1"/>
            </p:cNvSpPr>
            <p:nvPr/>
          </p:nvSpPr>
          <p:spPr bwMode="auto">
            <a:xfrm flipH="1">
              <a:off x="3145" y="275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5"/>
            <p:cNvSpPr>
              <a:spLocks noChangeShapeType="1"/>
            </p:cNvSpPr>
            <p:nvPr/>
          </p:nvSpPr>
          <p:spPr bwMode="auto">
            <a:xfrm flipH="1">
              <a:off x="3583" y="287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36"/>
            <p:cNvSpPr>
              <a:spLocks noChangeShapeType="1"/>
            </p:cNvSpPr>
            <p:nvPr/>
          </p:nvSpPr>
          <p:spPr bwMode="auto">
            <a:xfrm flipH="1">
              <a:off x="2719" y="2585"/>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37"/>
            <p:cNvSpPr>
              <a:spLocks noChangeShapeType="1"/>
            </p:cNvSpPr>
            <p:nvPr/>
          </p:nvSpPr>
          <p:spPr bwMode="auto">
            <a:xfrm flipH="1">
              <a:off x="3031" y="2735"/>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38"/>
            <p:cNvSpPr>
              <a:spLocks noChangeShapeType="1"/>
            </p:cNvSpPr>
            <p:nvPr/>
          </p:nvSpPr>
          <p:spPr bwMode="auto">
            <a:xfrm flipH="1">
              <a:off x="3421" y="2861"/>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39"/>
            <p:cNvSpPr>
              <a:spLocks noChangeShapeType="1"/>
            </p:cNvSpPr>
            <p:nvPr/>
          </p:nvSpPr>
          <p:spPr bwMode="auto">
            <a:xfrm flipH="1">
              <a:off x="2983" y="269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0"/>
            <p:cNvSpPr>
              <a:spLocks noChangeShapeType="1"/>
            </p:cNvSpPr>
            <p:nvPr/>
          </p:nvSpPr>
          <p:spPr bwMode="auto">
            <a:xfrm flipH="1">
              <a:off x="3061" y="2735"/>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1"/>
            <p:cNvSpPr>
              <a:spLocks noChangeShapeType="1"/>
            </p:cNvSpPr>
            <p:nvPr/>
          </p:nvSpPr>
          <p:spPr bwMode="auto">
            <a:xfrm flipH="1">
              <a:off x="2929" y="2663"/>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2"/>
            <p:cNvSpPr>
              <a:spLocks noChangeShapeType="1"/>
            </p:cNvSpPr>
            <p:nvPr/>
          </p:nvSpPr>
          <p:spPr bwMode="auto">
            <a:xfrm flipH="1">
              <a:off x="3511" y="2861"/>
              <a:ext cx="0" cy="30"/>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3"/>
            <p:cNvSpPr>
              <a:spLocks noChangeShapeType="1"/>
            </p:cNvSpPr>
            <p:nvPr/>
          </p:nvSpPr>
          <p:spPr bwMode="auto">
            <a:xfrm flipH="1">
              <a:off x="3823" y="2879"/>
              <a:ext cx="0" cy="36"/>
            </a:xfrm>
            <a:prstGeom prst="line">
              <a:avLst/>
            </a:prstGeom>
            <a:noFill/>
            <a:ln w="25400">
              <a:solidFill>
                <a:srgbClr val="B2C0D8"/>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a:t>
            </a:r>
            <a:r>
              <a:rPr lang="en-US" altLang="ja-JP" sz="1800" b="1" i="0" u="none" strike="noStrike" cap="none" baseline="0" dirty="0">
                <a:solidFill>
                  <a:srgbClr val="043882"/>
                </a:solidFill>
                <a:effectLst/>
                <a:uFillTx/>
                <a:ea typeface="MS UI Gothic"/>
              </a:rPr>
              <a:t/>
            </a:r>
            <a:br>
              <a:rPr lang="en-US" altLang="ja-JP" sz="1800" b="1" i="0" u="none" strike="noStrike" cap="none" baseline="0" dirty="0">
                <a:solidFill>
                  <a:srgbClr val="043882"/>
                </a:solidFill>
                <a:effectLst/>
                <a:uFillTx/>
                <a:ea typeface="MS UI Gothic"/>
              </a:rPr>
            </a:br>
            <a:r>
              <a:rPr lang="en-US" altLang="ja-JP" dirty="0">
                <a:solidFill>
                  <a:srgbClr val="043882"/>
                </a:solidFill>
                <a:ea typeface="MS UI Gothic"/>
              </a:rPr>
              <a:t>–</a:t>
            </a:r>
            <a:r>
              <a:rPr lang="ja-JP" sz="1800" b="1" i="0" u="none" strike="noStrike" cap="none" baseline="0" dirty="0">
                <a:solidFill>
                  <a:srgbClr val="043882"/>
                </a:solidFill>
                <a:effectLst/>
                <a:uFillTx/>
                <a:ea typeface="MS UI Gothic"/>
              </a:rPr>
              <a:t> Zhu Aら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Zhu 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GB"/>
          </a:p>
        </p:txBody>
      </p:sp>
      <p:graphicFrame>
        <p:nvGraphicFramePr>
          <p:cNvPr id="70" name="Group 88"/>
          <p:cNvGraphicFramePr>
            <a:graphicFrameLocks noGrp="1"/>
          </p:cNvGraphicFramePr>
          <p:nvPr>
            <p:extLst>
              <p:ext uri="{D42A27DB-BD31-4B8C-83A1-F6EECF244321}">
                <p14:modId xmlns:p14="http://schemas.microsoft.com/office/powerpoint/2010/main" val="237038511"/>
              </p:ext>
            </p:extLst>
          </p:nvPr>
        </p:nvGraphicFramePr>
        <p:xfrm>
          <a:off x="369888" y="1624520"/>
          <a:ext cx="8376180" cy="2887522"/>
        </p:xfrm>
        <a:graphic>
          <a:graphicData uri="http://schemas.openxmlformats.org/drawingml/2006/table">
            <a:tbl>
              <a:tblPr firstRow="1" bandRow="1">
                <a:tableStyleId>{69012ECD-51FC-41F1-AA8D-1B2483CD663E}</a:tableStyleId>
              </a:tblPr>
              <a:tblGrid>
                <a:gridCol w="2253391">
                  <a:extLst>
                    <a:ext uri="{9D8B030D-6E8A-4147-A177-3AD203B41FA5}">
                      <a16:colId xmlns:a16="http://schemas.microsoft.com/office/drawing/2014/main" val="20000"/>
                    </a:ext>
                  </a:extLst>
                </a:gridCol>
                <a:gridCol w="2304738">
                  <a:extLst>
                    <a:ext uri="{9D8B030D-6E8A-4147-A177-3AD203B41FA5}">
                      <a16:colId xmlns:a16="http://schemas.microsoft.com/office/drawing/2014/main" val="20001"/>
                    </a:ext>
                  </a:extLst>
                </a:gridCol>
                <a:gridCol w="2304738">
                  <a:extLst>
                    <a:ext uri="{9D8B030D-6E8A-4147-A177-3AD203B41FA5}">
                      <a16:colId xmlns:a16="http://schemas.microsoft.com/office/drawing/2014/main" val="20002"/>
                    </a:ext>
                  </a:extLst>
                </a:gridCol>
                <a:gridCol w="1513313">
                  <a:extLst>
                    <a:ext uri="{9D8B030D-6E8A-4147-A177-3AD203B41FA5}">
                      <a16:colId xmlns:a16="http://schemas.microsoft.com/office/drawing/2014/main" val="20003"/>
                    </a:ext>
                  </a:extLst>
                </a:gridCol>
              </a:tblGrid>
              <a:tr h="549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ラムシルマブ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GB" altLang="ja-JP" sz="1400" b="1" i="0" u="none" strike="noStrike" cap="none" baseline="0" dirty="0">
                          <a:solidFill>
                            <a:srgbClr val="FFFFFF"/>
                          </a:solidFill>
                          <a:effectLst/>
                          <a:uFillTx/>
                          <a:ea typeface="MS UI Gothic"/>
                        </a:rPr>
                        <a:t>p</a:t>
                      </a:r>
                      <a:r>
                        <a:rPr lang="ja-JP" sz="1400" b="1" i="0" u="none" strike="noStrike" cap="none" baseline="0" dirty="0">
                          <a:solidFill>
                            <a:srgbClr val="FFFFFF"/>
                          </a:solidFill>
                          <a:effectLst/>
                          <a:uFillTx/>
                          <a:ea typeface="MS UI Gothic"/>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6533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u="none" strike="noStrike" cap="none" baseline="0">
                          <a:solidFill>
                            <a:srgbClr val="4D4D4D"/>
                          </a:solidFill>
                          <a:effectLst/>
                          <a:uFillTx/>
                          <a:ea typeface="MS UI Gothic"/>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65338">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u="none" strike="noStrike" cap="none" baseline="0">
                          <a:solidFill>
                            <a:srgbClr val="4D4D4D"/>
                          </a:solidFill>
                          <a:effectLst/>
                          <a:uFillTx/>
                          <a:ea typeface="MS UI Gothic"/>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65338">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u="none" strike="noStrike" cap="none" baseline="0">
                          <a:solidFill>
                            <a:srgbClr val="4D4D4D"/>
                          </a:solidFill>
                          <a:effectLst/>
                          <a:uFillTx/>
                          <a:ea typeface="MS UI Gothic"/>
                        </a:rPr>
                        <a:t>0.572 (0.472, 0.694)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u="none" strike="noStrike" cap="none" baseline="0">
                          <a:solidFill>
                            <a:srgbClr val="4D4D4D"/>
                          </a:solidFill>
                          <a:effectLst/>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4D4D4D"/>
                          </a:solidFill>
                          <a:effectLst/>
                          <a:uFillTx/>
                          <a:ea typeface="MS UI Gothic"/>
                        </a:rPr>
                        <a:t>ORR, n (%)</a:t>
                      </a:r>
                      <a:r>
                        <a:rPr lang="ja-JP" sz="1400" b="0" i="0" u="none" strike="noStrike" cap="none" baseline="0">
                          <a:solidFill>
                            <a:srgbClr val="4D4D4D"/>
                          </a:solidFill>
                          <a:effectLst/>
                          <a:uFillTx/>
                          <a:ea typeface="MS UI Gothic"/>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17 (5.4) [2.9,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 (0.9) [0.0,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0.0064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4D4D4D"/>
                          </a:solidFill>
                          <a:effectLst/>
                          <a:uFillTx/>
                          <a:ea typeface="MS UI Gothic"/>
                        </a:rPr>
                        <a:t>DCR</a:t>
                      </a:r>
                      <a:r>
                        <a:rPr lang="ja-JP" sz="1400" b="0" i="0" u="none" strike="noStrike" cap="none" baseline="0">
                          <a:solidFill>
                            <a:srgbClr val="4D4D4D"/>
                          </a:solidFill>
                          <a:effectLst/>
                          <a:uFillTx/>
                          <a:ea typeface="MS UI Gothic"/>
                        </a:rPr>
                        <a:t>,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178 (56.3) [50.9, 61.8]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84 (37.2) [30.9, 43.5]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en-US" altLang="ja-JP" dirty="0" smtClean="0">
                <a:solidFill>
                  <a:srgbClr val="043882"/>
                </a:solidFill>
                <a:ea typeface="MS UI Gothic"/>
              </a:rPr>
              <a:t>– </a:t>
            </a:r>
            <a:r>
              <a:rPr lang="ja-JP" sz="1800" b="1" i="0" u="none" strike="noStrike" cap="none" baseline="0" dirty="0">
                <a:solidFill>
                  <a:srgbClr val="043882"/>
                </a:solidFill>
                <a:effectLst/>
                <a:uFillTx/>
                <a:ea typeface="MS UI Gothic"/>
              </a:rPr>
              <a:t>Zhu Aら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Zhu 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REACH試験およびREACH-2試験の統合解析において、ラムシルマブはプラセボに対し、ベースラインAFP ≥400 ng/mLの進行性HCC患者のOSを改善した。</a:t>
            </a:r>
          </a:p>
          <a:p>
            <a:r>
              <a:rPr lang="ja-JP" sz="1600" b="1" i="0" u="none" strike="noStrike" cap="none" baseline="0">
                <a:solidFill>
                  <a:srgbClr val="4D4D4D"/>
                </a:solidFill>
                <a:effectLst/>
                <a:uFillTx/>
                <a:ea typeface="MS UI Gothic"/>
              </a:rPr>
              <a:t>ラムシルマブの忍容性は良好であり、安全性プロファイルはラムシルマブ単剤投与のものと一致していた</a:t>
            </a:r>
          </a:p>
          <a:p>
            <a:r>
              <a:rPr lang="ja-JP" sz="1600" b="1" i="0" u="none" strike="noStrike" cap="none" baseline="0">
                <a:solidFill>
                  <a:srgbClr val="4D4D4D"/>
                </a:solidFill>
                <a:effectLst/>
                <a:uFillTx/>
                <a:ea typeface="MS UI Gothic"/>
              </a:rPr>
              <a:t>以前ソラフェニブ治療を受けたAFP上昇HCC患者において、ラムシルマブは潜在的に重要な新たな治療選択肢である</a:t>
            </a:r>
          </a:p>
          <a:p>
            <a:endParaRPr lang="en-GB" b="1"/>
          </a:p>
          <a:p>
            <a:endParaRPr lang="en-GB" b="1"/>
          </a:p>
          <a:p>
            <a:endParaRPr lang="en-GB" b="1"/>
          </a:p>
        </p:txBody>
      </p:sp>
      <p:graphicFrame>
        <p:nvGraphicFramePr>
          <p:cNvPr id="7" name="Group 88"/>
          <p:cNvGraphicFramePr>
            <a:graphicFrameLocks noGrp="1"/>
          </p:cNvGraphicFramePr>
          <p:nvPr>
            <p:extLst>
              <p:ext uri="{D42A27DB-BD31-4B8C-83A1-F6EECF244321}">
                <p14:modId xmlns:p14="http://schemas.microsoft.com/office/powerpoint/2010/main" val="1898965782"/>
              </p:ext>
            </p:extLst>
          </p:nvPr>
        </p:nvGraphicFramePr>
        <p:xfrm>
          <a:off x="369888" y="1624521"/>
          <a:ext cx="8376179" cy="2084832"/>
        </p:xfrm>
        <a:graphic>
          <a:graphicData uri="http://schemas.openxmlformats.org/drawingml/2006/table">
            <a:tbl>
              <a:tblPr firstRow="1" bandRow="1">
                <a:tableStyleId>{69012ECD-51FC-41F1-AA8D-1B2483CD663E}</a:tableStyleId>
              </a:tblPr>
              <a:tblGrid>
                <a:gridCol w="3354387">
                  <a:extLst>
                    <a:ext uri="{9D8B030D-6E8A-4147-A177-3AD203B41FA5}">
                      <a16:colId xmlns:a16="http://schemas.microsoft.com/office/drawing/2014/main" val="20000"/>
                    </a:ext>
                  </a:extLst>
                </a:gridCol>
                <a:gridCol w="2510896">
                  <a:extLst>
                    <a:ext uri="{9D8B030D-6E8A-4147-A177-3AD203B41FA5}">
                      <a16:colId xmlns:a16="http://schemas.microsoft.com/office/drawing/2014/main" val="20001"/>
                    </a:ext>
                  </a:extLst>
                </a:gridCol>
                <a:gridCol w="2510896">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患者の3%以上で発生したグレード3を超える特に注目すべきAE、n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ラムシルマブ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(n=223)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肝損傷／肝不全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63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59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腹水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出血イベント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GI出血イベント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11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40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O-011: </a:t>
            </a:r>
            <a:r>
              <a:rPr lang="ja-JP" altLang="en-US" dirty="0">
                <a:solidFill>
                  <a:srgbClr val="043882"/>
                </a:solidFill>
                <a:ea typeface="MS UI Gothic"/>
              </a:rPr>
              <a:t>第</a:t>
            </a:r>
            <a:r>
              <a:rPr lang="en-US" altLang="ja-JP" dirty="0">
                <a:solidFill>
                  <a:srgbClr val="043882"/>
                </a:solidFill>
                <a:ea typeface="MS UI Gothic"/>
              </a:rPr>
              <a:t>Ⅲ</a:t>
            </a:r>
            <a:r>
              <a:rPr lang="ja-JP" altLang="en-US" dirty="0">
                <a:solidFill>
                  <a:srgbClr val="043882"/>
                </a:solidFill>
                <a:ea typeface="MS UI Gothic"/>
              </a:rPr>
              <a:t>相</a:t>
            </a:r>
            <a:r>
              <a:rPr lang="en-US" altLang="ja-JP" dirty="0">
                <a:solidFill>
                  <a:srgbClr val="043882"/>
                </a:solidFill>
                <a:ea typeface="MS UI Gothic"/>
              </a:rPr>
              <a:t>CELESTIAL</a:t>
            </a:r>
            <a:r>
              <a:rPr lang="ja-JP" altLang="en-US" dirty="0">
                <a:solidFill>
                  <a:srgbClr val="043882"/>
                </a:solidFill>
                <a:ea typeface="MS UI Gothic"/>
              </a:rPr>
              <a:t>試験におけるカボザンチニブのプラセボと比較した進行肝細胞癌（</a:t>
            </a:r>
            <a:r>
              <a:rPr lang="en-US" altLang="ja-JP" dirty="0">
                <a:solidFill>
                  <a:srgbClr val="043882"/>
                </a:solidFill>
                <a:ea typeface="MS UI Gothic"/>
              </a:rPr>
              <a:t>HCC</a:t>
            </a:r>
            <a:r>
              <a:rPr lang="ja-JP" altLang="en-US" dirty="0">
                <a:solidFill>
                  <a:srgbClr val="043882"/>
                </a:solidFill>
                <a:ea typeface="MS UI Gothic"/>
              </a:rPr>
              <a:t>）に対する腫瘍反応、</a:t>
            </a:r>
            <a:r>
              <a:rPr lang="en-US" altLang="ja-JP" dirty="0">
                <a:solidFill>
                  <a:srgbClr val="043882"/>
                </a:solidFill>
                <a:ea typeface="MS UI Gothic"/>
              </a:rPr>
              <a:t>AFP</a:t>
            </a:r>
            <a:r>
              <a:rPr lang="ja-JP" altLang="en-US" dirty="0">
                <a:solidFill>
                  <a:srgbClr val="043882"/>
                </a:solidFill>
                <a:ea typeface="MS UI Gothic"/>
              </a:rPr>
              <a:t>応答、および進行時間の評価 </a:t>
            </a:r>
            <a:r>
              <a:rPr lang="en-US" altLang="ja-JP" dirty="0">
                <a:solidFill>
                  <a:srgbClr val="043882"/>
                </a:solidFill>
                <a:ea typeface="MS UI Gothic"/>
              </a:rPr>
              <a:t>–</a:t>
            </a:r>
            <a:r>
              <a:rPr lang="ja-JP" altLang="en-US" dirty="0">
                <a:solidFill>
                  <a:srgbClr val="043882"/>
                </a:solidFill>
                <a:ea typeface="MS UI Gothic"/>
              </a:rPr>
              <a:t> </a:t>
            </a:r>
            <a:r>
              <a:rPr lang="en-US" altLang="ja-JP" dirty="0">
                <a:solidFill>
                  <a:srgbClr val="043882"/>
                </a:solidFill>
                <a:ea typeface="MS UI Gothic"/>
              </a:rPr>
              <a:t>Merle P</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CELESTIAL試験において、進行HCC患者におけるカボザンチニブのプラセボと比較した腫瘍反応、AFP応答およびTTPを評価する</a:t>
            </a:r>
          </a:p>
        </p:txBody>
      </p:sp>
      <p:sp>
        <p:nvSpPr>
          <p:cNvPr id="9" name="Text Placeholder 8"/>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*以前に提示された主要（OS）および副次的（PFS、ORRおよび安全性）エンドポイント</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Merle Pら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O-011</a:t>
            </a:r>
          </a:p>
        </p:txBody>
      </p:sp>
      <p:sp>
        <p:nvSpPr>
          <p:cNvPr id="8" name="Rectangle 9"/>
          <p:cNvSpPr txBox="1">
            <a:spLocks noChangeArrowheads="1"/>
          </p:cNvSpPr>
          <p:nvPr/>
        </p:nvSpPr>
        <p:spPr bwMode="auto">
          <a:xfrm>
            <a:off x="365124" y="5247969"/>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探索的エンドポイント*</a:t>
            </a:r>
          </a:p>
          <a:p>
            <a:pPr lvl="0">
              <a:buClr>
                <a:srgbClr val="043882"/>
              </a:buClr>
              <a:defRPr/>
            </a:pPr>
            <a:r>
              <a:rPr lang="ja-JP" sz="1600" b="0" i="0" u="none" strike="noStrike" cap="none" baseline="0">
                <a:solidFill>
                  <a:srgbClr val="4D4D4D"/>
                </a:solidFill>
                <a:effectLst/>
                <a:uFillTx/>
                <a:ea typeface="MS UI Gothic"/>
              </a:rPr>
              <a:t> 腫瘍反応、AFP応答、TTP</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1" name="Oval 14"/>
          <p:cNvSpPr>
            <a:spLocks noChangeArrowheads="1"/>
          </p:cNvSpPr>
          <p:nvPr/>
        </p:nvSpPr>
        <p:spPr bwMode="auto">
          <a:xfrm>
            <a:off x="3941537" y="344889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2:1</a:t>
            </a:r>
          </a:p>
        </p:txBody>
      </p:sp>
      <p:cxnSp>
        <p:nvCxnSpPr>
          <p:cNvPr id="12" name="AutoShape 15"/>
          <p:cNvCxnSpPr>
            <a:cxnSpLocks noChangeShapeType="1"/>
            <a:stCxn id="11" idx="0"/>
            <a:endCxn id="17" idx="1"/>
          </p:cNvCxnSpPr>
          <p:nvPr/>
        </p:nvCxnSpPr>
        <p:spPr bwMode="auto">
          <a:xfrm rot="5400000" flipH="1" flipV="1">
            <a:off x="4207832" y="2791417"/>
            <a:ext cx="682980" cy="63197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013600" y="2468711"/>
            <a:ext cx="1057073" cy="59440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毒性</a:t>
            </a:r>
          </a:p>
        </p:txBody>
      </p:sp>
      <p:sp>
        <p:nvSpPr>
          <p:cNvPr id="14" name="Content Placeholder 26"/>
          <p:cNvSpPr txBox="1"/>
          <p:nvPr/>
        </p:nvSpPr>
        <p:spPr bwMode="auto">
          <a:xfrm>
            <a:off x="4855936" y="3212551"/>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0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000" b="0" i="0" u="none" strike="noStrike" cap="none" baseline="0">
                <a:solidFill>
                  <a:srgbClr val="4D4D4D"/>
                </a:solidFill>
                <a:effectLst/>
                <a:uFillTx/>
                <a:ea typeface="MS UI Gothic"/>
              </a:rPr>
              <a:t>病因 (HBV、HCV、その他)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000" b="0" i="0" u="none" strike="noStrike" cap="none" baseline="0">
                <a:solidFill>
                  <a:srgbClr val="4D4D4D"/>
                </a:solidFill>
                <a:effectLst/>
                <a:uFillTx/>
                <a:ea typeface="MS UI Gothic"/>
              </a:rPr>
              <a:t>地域 (アジア、その他)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000" b="0" i="0" u="none" strike="noStrike" cap="none" baseline="0">
                <a:solidFill>
                  <a:srgbClr val="4D4D4D"/>
                </a:solidFill>
                <a:effectLst/>
                <a:uFillTx/>
                <a:ea typeface="MS UI Gothic"/>
              </a:rPr>
              <a:t>大血管浸潤および／または肝外転移の有無 (有／無) </a:t>
            </a:r>
          </a:p>
        </p:txBody>
      </p:sp>
      <p:cxnSp>
        <p:nvCxnSpPr>
          <p:cNvPr id="15" name="AutoShape 19"/>
          <p:cNvCxnSpPr>
            <a:cxnSpLocks noChangeShapeType="1"/>
            <a:stCxn id="18" idx="3"/>
            <a:endCxn id="11" idx="2"/>
          </p:cNvCxnSpPr>
          <p:nvPr/>
        </p:nvCxnSpPr>
        <p:spPr bwMode="auto">
          <a:xfrm flipV="1">
            <a:off x="3688134" y="3740994"/>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337962"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カボザンチニブ</a:t>
            </a:r>
            <a:r>
              <a:rPr sz="1800"/>
              <a:t/>
            </a:r>
            <a:br>
              <a:rPr sz="1800"/>
            </a:br>
            <a:r>
              <a:rPr lang="ja-JP" sz="1800" b="0" i="0" u="none" strike="noStrike" cap="none" baseline="0">
                <a:solidFill>
                  <a:srgbClr val="FFFFFF"/>
                </a:solidFill>
                <a:effectLst/>
                <a:uFillTx/>
                <a:ea typeface="MS UI Gothic"/>
              </a:rPr>
              <a:t>60 mg／日経口</a:t>
            </a:r>
            <a:r>
              <a:rPr sz="1800"/>
              <a:t/>
            </a:r>
            <a:br>
              <a:rPr sz="1800"/>
            </a:br>
            <a:r>
              <a:rPr lang="ja-JP" sz="1800" b="0" i="0" u="none" strike="noStrike" cap="none" baseline="0">
                <a:solidFill>
                  <a:srgbClr val="FFFFFF"/>
                </a:solidFill>
                <a:effectLst/>
                <a:uFillTx/>
                <a:ea typeface="MS UI Gothic"/>
              </a:rPr>
              <a:t>(n=470)</a:t>
            </a:r>
          </a:p>
        </p:txBody>
      </p:sp>
      <p:sp>
        <p:nvSpPr>
          <p:cNvPr id="18" name="AutoShape 9"/>
          <p:cNvSpPr>
            <a:spLocks noChangeArrowheads="1"/>
          </p:cNvSpPr>
          <p:nvPr/>
        </p:nvSpPr>
        <p:spPr bwMode="auto">
          <a:xfrm>
            <a:off x="365124" y="2338816"/>
            <a:ext cx="3323010" cy="280435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進行性HCC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Child-Pugh分類A</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ソラフェニブ治療歴</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最大2種類の全身療法を受け1種類以上で進行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 PSスコアが1以下</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(n=760)</a:t>
            </a:r>
          </a:p>
        </p:txBody>
      </p:sp>
      <p:cxnSp>
        <p:nvCxnSpPr>
          <p:cNvPr id="19" name="AutoShape 16"/>
          <p:cNvCxnSpPr>
            <a:cxnSpLocks noChangeShapeType="1"/>
            <a:stCxn id="11" idx="4"/>
            <a:endCxn id="22" idx="1"/>
          </p:cNvCxnSpPr>
          <p:nvPr/>
        </p:nvCxnSpPr>
        <p:spPr bwMode="auto">
          <a:xfrm rot="16200000" flipH="1">
            <a:off x="4224857" y="4041572"/>
            <a:ext cx="648931" cy="631974"/>
          </a:xfrm>
          <a:prstGeom prst="bentConnector2">
            <a:avLst/>
          </a:prstGeom>
          <a:noFill/>
          <a:ln w="57150">
            <a:solidFill>
              <a:schemeClr val="bg2">
                <a:lumMod val="60000"/>
                <a:lumOff val="40000"/>
              </a:schemeClr>
            </a:solidFill>
            <a:round/>
            <a:tailEnd type="triangle" w="med" len="med"/>
          </a:ln>
        </p:spPr>
      </p:cxnSp>
      <p:cxnSp>
        <p:nvCxnSpPr>
          <p:cNvPr id="21" name="AutoShape 20"/>
          <p:cNvCxnSpPr>
            <a:cxnSpLocks noChangeShapeType="1"/>
            <a:stCxn id="22" idx="3"/>
            <a:endCxn id="27" idx="1"/>
          </p:cNvCxnSpPr>
          <p:nvPr/>
        </p:nvCxnSpPr>
        <p:spPr bwMode="auto">
          <a:xfrm>
            <a:off x="7673980" y="4682025"/>
            <a:ext cx="339620"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プラセボ</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(n=237)</a:t>
            </a:r>
          </a:p>
        </p:txBody>
      </p:sp>
      <p:sp>
        <p:nvSpPr>
          <p:cNvPr id="27" name="AutoShape 12"/>
          <p:cNvSpPr>
            <a:spLocks noChangeArrowheads="1"/>
          </p:cNvSpPr>
          <p:nvPr/>
        </p:nvSpPr>
        <p:spPr bwMode="auto">
          <a:xfrm>
            <a:off x="8013600" y="4384822"/>
            <a:ext cx="1057073" cy="59440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毒性</a:t>
            </a:r>
          </a:p>
        </p:txBody>
      </p:sp>
    </p:spTree>
    <p:extLst>
      <p:ext uri="{BB962C8B-B14F-4D97-AF65-F5344CB8AC3E}">
        <p14:creationId xmlns:p14="http://schemas.microsoft.com/office/powerpoint/2010/main" val="11975306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O-011: </a:t>
            </a:r>
            <a:r>
              <a:rPr lang="ja-JP" altLang="en-US" dirty="0">
                <a:solidFill>
                  <a:srgbClr val="043882"/>
                </a:solidFill>
                <a:ea typeface="MS UI Gothic"/>
              </a:rPr>
              <a:t>第</a:t>
            </a:r>
            <a:r>
              <a:rPr lang="en-US" altLang="ja-JP" dirty="0">
                <a:solidFill>
                  <a:srgbClr val="043882"/>
                </a:solidFill>
                <a:ea typeface="MS UI Gothic"/>
              </a:rPr>
              <a:t>Ⅲ</a:t>
            </a:r>
            <a:r>
              <a:rPr lang="ja-JP" altLang="en-US" dirty="0">
                <a:solidFill>
                  <a:srgbClr val="043882"/>
                </a:solidFill>
                <a:ea typeface="MS UI Gothic"/>
              </a:rPr>
              <a:t>相</a:t>
            </a:r>
            <a:r>
              <a:rPr lang="en-US" altLang="ja-JP" dirty="0">
                <a:solidFill>
                  <a:srgbClr val="043882"/>
                </a:solidFill>
                <a:ea typeface="MS UI Gothic"/>
              </a:rPr>
              <a:t>CELESTIAL</a:t>
            </a:r>
            <a:r>
              <a:rPr lang="ja-JP" altLang="en-US" dirty="0">
                <a:solidFill>
                  <a:srgbClr val="043882"/>
                </a:solidFill>
                <a:ea typeface="MS UI Gothic"/>
              </a:rPr>
              <a:t>試験におけるカボザンチニブのプラセボと比較した進行肝細胞癌（</a:t>
            </a:r>
            <a:r>
              <a:rPr lang="en-US" altLang="ja-JP" dirty="0">
                <a:solidFill>
                  <a:srgbClr val="043882"/>
                </a:solidFill>
                <a:ea typeface="MS UI Gothic"/>
              </a:rPr>
              <a:t>HCC</a:t>
            </a:r>
            <a:r>
              <a:rPr lang="ja-JP" altLang="en-US" dirty="0">
                <a:solidFill>
                  <a:srgbClr val="043882"/>
                </a:solidFill>
                <a:ea typeface="MS UI Gothic"/>
              </a:rPr>
              <a:t>）に対する腫瘍反応、</a:t>
            </a:r>
            <a:r>
              <a:rPr lang="en-US" altLang="ja-JP" dirty="0">
                <a:solidFill>
                  <a:srgbClr val="043882"/>
                </a:solidFill>
                <a:ea typeface="MS UI Gothic"/>
              </a:rPr>
              <a:t>AFP</a:t>
            </a:r>
            <a:r>
              <a:rPr lang="ja-JP" altLang="en-US" dirty="0">
                <a:solidFill>
                  <a:srgbClr val="043882"/>
                </a:solidFill>
                <a:ea typeface="MS UI Gothic"/>
              </a:rPr>
              <a:t>応答、および進行時間の評価 </a:t>
            </a:r>
            <a:r>
              <a:rPr lang="en-US" altLang="ja-JP" dirty="0">
                <a:solidFill>
                  <a:srgbClr val="043882"/>
                </a:solidFill>
                <a:ea typeface="MS UI Gothic"/>
              </a:rPr>
              <a:t>–</a:t>
            </a:r>
            <a:r>
              <a:rPr lang="ja-JP" altLang="en-US" dirty="0">
                <a:solidFill>
                  <a:srgbClr val="043882"/>
                </a:solidFill>
                <a:ea typeface="MS UI Gothic"/>
              </a:rPr>
              <a:t> </a:t>
            </a:r>
            <a:r>
              <a:rPr lang="en-US" altLang="ja-JP" dirty="0">
                <a:solidFill>
                  <a:srgbClr val="043882"/>
                </a:solidFill>
                <a:ea typeface="MS UI Gothic"/>
              </a:rPr>
              <a:t>Merle P</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pPr marL="0" indent="0">
              <a:buNone/>
            </a:pPr>
            <a:endParaRPr lang="en-GB"/>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Merle Pら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O-011</a:t>
            </a:r>
          </a:p>
        </p:txBody>
      </p:sp>
      <p:sp>
        <p:nvSpPr>
          <p:cNvPr id="10" name="Freeform 2"/>
          <p:cNvSpPr/>
          <p:nvPr/>
        </p:nvSpPr>
        <p:spPr bwMode="auto">
          <a:xfrm>
            <a:off x="590847" y="2741574"/>
            <a:ext cx="696628" cy="693186"/>
          </a:xfrm>
          <a:custGeom>
            <a:avLst/>
            <a:gdLst>
              <a:gd name="T0" fmla="*/ 0 w 56"/>
              <a:gd name="T1" fmla="*/ 39 h 54"/>
              <a:gd name="T2" fmla="*/ 0 w 56"/>
              <a:gd name="T3" fmla="*/ 49 h 54"/>
              <a:gd name="T4" fmla="*/ 0 w 56"/>
              <a:gd name="T5" fmla="*/ 54 h 54"/>
              <a:gd name="T6" fmla="*/ 2 w 56"/>
              <a:gd name="T7" fmla="*/ 53 h 54"/>
              <a:gd name="T8" fmla="*/ 14 w 56"/>
              <a:gd name="T9" fmla="*/ 53 h 54"/>
              <a:gd name="T10" fmla="*/ 36 w 56"/>
              <a:gd name="T11" fmla="*/ 53 h 54"/>
              <a:gd name="T12" fmla="*/ 47 w 56"/>
              <a:gd name="T13" fmla="*/ 53 h 54"/>
              <a:gd name="T14" fmla="*/ 53 w 56"/>
              <a:gd name="T15" fmla="*/ 53 h 54"/>
              <a:gd name="T16" fmla="*/ 56 w 56"/>
              <a:gd name="T17" fmla="*/ 51 h 54"/>
              <a:gd name="T18" fmla="*/ 54 w 56"/>
              <a:gd name="T19" fmla="*/ 51 h 54"/>
              <a:gd name="T20" fmla="*/ 51 w 56"/>
              <a:gd name="T21" fmla="*/ 51 h 54"/>
              <a:gd name="T22" fmla="*/ 51 w 56"/>
              <a:gd name="T23" fmla="*/ 50 h 54"/>
              <a:gd name="T24" fmla="*/ 48 w 56"/>
              <a:gd name="T25" fmla="*/ 50 h 54"/>
              <a:gd name="T26" fmla="*/ 44 w 56"/>
              <a:gd name="T27" fmla="*/ 50 h 54"/>
              <a:gd name="T28" fmla="*/ 43 w 56"/>
              <a:gd name="T29" fmla="*/ 49 h 54"/>
              <a:gd name="T30" fmla="*/ 39 w 56"/>
              <a:gd name="T31" fmla="*/ 48 h 54"/>
              <a:gd name="T32" fmla="*/ 34 w 56"/>
              <a:gd name="T33" fmla="*/ 46 h 54"/>
              <a:gd name="T34" fmla="*/ 32 w 56"/>
              <a:gd name="T35" fmla="*/ 44 h 54"/>
              <a:gd name="T36" fmla="*/ 27 w 56"/>
              <a:gd name="T37" fmla="*/ 42 h 54"/>
              <a:gd name="T38" fmla="*/ 26 w 56"/>
              <a:gd name="T39" fmla="*/ 42 h 54"/>
              <a:gd name="T40" fmla="*/ 22 w 56"/>
              <a:gd name="T41" fmla="*/ 40 h 54"/>
              <a:gd name="T42" fmla="*/ 19 w 56"/>
              <a:gd name="T43" fmla="*/ 37 h 54"/>
              <a:gd name="T44" fmla="*/ 12 w 56"/>
              <a:gd name="T45" fmla="*/ 32 h 54"/>
              <a:gd name="T46" fmla="*/ 11 w 56"/>
              <a:gd name="T47" fmla="*/ 28 h 54"/>
              <a:gd name="T48" fmla="*/ 8 w 56"/>
              <a:gd name="T49" fmla="*/ 26 h 54"/>
              <a:gd name="T50" fmla="*/ 7 w 56"/>
              <a:gd name="T51" fmla="*/ 19 h 54"/>
              <a:gd name="T52" fmla="*/ 4 w 56"/>
              <a:gd name="T53" fmla="*/ 14 h 54"/>
              <a:gd name="T54" fmla="*/ 3 w 56"/>
              <a:gd name="T55" fmla="*/ 12 h 54"/>
              <a:gd name="T56" fmla="*/ 2 w 56"/>
              <a:gd name="T57" fmla="*/ 3 h 54"/>
              <a:gd name="T58" fmla="*/ 0 w 56"/>
              <a:gd name="T59" fmla="*/ 0 h 54"/>
              <a:gd name="T60" fmla="*/ 0 w 56"/>
              <a:gd name="T61" fmla="*/ 33 h 54"/>
              <a:gd name="T62" fmla="*/ 0 w 56"/>
              <a:gd name="T6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4">
                <a:moveTo>
                  <a:pt x="0" y="39"/>
                </a:moveTo>
                <a:lnTo>
                  <a:pt x="0" y="49"/>
                </a:lnTo>
                <a:lnTo>
                  <a:pt x="0" y="54"/>
                </a:lnTo>
                <a:cubicBezTo>
                  <a:pt x="1" y="53"/>
                  <a:pt x="1" y="53"/>
                  <a:pt x="2" y="53"/>
                </a:cubicBezTo>
                <a:lnTo>
                  <a:pt x="14" y="53"/>
                </a:lnTo>
                <a:cubicBezTo>
                  <a:pt x="21" y="53"/>
                  <a:pt x="29" y="52"/>
                  <a:pt x="36" y="53"/>
                </a:cubicBezTo>
                <a:cubicBezTo>
                  <a:pt x="39" y="53"/>
                  <a:pt x="44" y="53"/>
                  <a:pt x="47" y="53"/>
                </a:cubicBezTo>
                <a:cubicBezTo>
                  <a:pt x="49" y="53"/>
                  <a:pt x="51" y="53"/>
                  <a:pt x="53" y="53"/>
                </a:cubicBezTo>
                <a:cubicBezTo>
                  <a:pt x="55" y="53"/>
                  <a:pt x="56" y="54"/>
                  <a:pt x="56" y="51"/>
                </a:cubicBezTo>
                <a:cubicBezTo>
                  <a:pt x="55" y="51"/>
                  <a:pt x="55" y="51"/>
                  <a:pt x="54" y="51"/>
                </a:cubicBezTo>
                <a:lnTo>
                  <a:pt x="51" y="51"/>
                </a:lnTo>
                <a:lnTo>
                  <a:pt x="51" y="50"/>
                </a:lnTo>
                <a:lnTo>
                  <a:pt x="48" y="50"/>
                </a:lnTo>
                <a:lnTo>
                  <a:pt x="44" y="50"/>
                </a:lnTo>
                <a:lnTo>
                  <a:pt x="43" y="49"/>
                </a:lnTo>
                <a:lnTo>
                  <a:pt x="39" y="48"/>
                </a:lnTo>
                <a:cubicBezTo>
                  <a:pt x="38" y="46"/>
                  <a:pt x="36" y="48"/>
                  <a:pt x="34" y="46"/>
                </a:cubicBezTo>
                <a:cubicBezTo>
                  <a:pt x="33" y="46"/>
                  <a:pt x="32" y="45"/>
                  <a:pt x="32" y="44"/>
                </a:cubicBezTo>
                <a:cubicBezTo>
                  <a:pt x="29" y="44"/>
                  <a:pt x="28" y="44"/>
                  <a:pt x="27" y="42"/>
                </a:cubicBezTo>
                <a:lnTo>
                  <a:pt x="26" y="42"/>
                </a:lnTo>
                <a:cubicBezTo>
                  <a:pt x="24" y="41"/>
                  <a:pt x="24" y="41"/>
                  <a:pt x="22" y="40"/>
                </a:cubicBezTo>
                <a:cubicBezTo>
                  <a:pt x="21" y="40"/>
                  <a:pt x="21" y="38"/>
                  <a:pt x="19" y="37"/>
                </a:cubicBezTo>
                <a:cubicBezTo>
                  <a:pt x="14" y="37"/>
                  <a:pt x="16" y="34"/>
                  <a:pt x="12" y="32"/>
                </a:cubicBezTo>
                <a:cubicBezTo>
                  <a:pt x="12" y="30"/>
                  <a:pt x="12" y="29"/>
                  <a:pt x="11" y="28"/>
                </a:cubicBezTo>
                <a:cubicBezTo>
                  <a:pt x="9" y="27"/>
                  <a:pt x="10" y="27"/>
                  <a:pt x="8" y="26"/>
                </a:cubicBezTo>
                <a:cubicBezTo>
                  <a:pt x="8" y="24"/>
                  <a:pt x="8" y="21"/>
                  <a:pt x="7" y="19"/>
                </a:cubicBezTo>
                <a:cubicBezTo>
                  <a:pt x="6" y="18"/>
                  <a:pt x="6" y="14"/>
                  <a:pt x="4" y="14"/>
                </a:cubicBezTo>
                <a:cubicBezTo>
                  <a:pt x="4" y="12"/>
                  <a:pt x="4" y="12"/>
                  <a:pt x="3" y="12"/>
                </a:cubicBezTo>
                <a:lnTo>
                  <a:pt x="2" y="3"/>
                </a:lnTo>
                <a:cubicBezTo>
                  <a:pt x="1" y="1"/>
                  <a:pt x="2" y="0"/>
                  <a:pt x="0" y="0"/>
                </a:cubicBezTo>
                <a:lnTo>
                  <a:pt x="0" y="33"/>
                </a:lnTo>
                <a:lnTo>
                  <a:pt x="0" y="39"/>
                </a:lnTo>
                <a:close/>
              </a:path>
            </a:pathLst>
          </a:custGeom>
          <a:solidFill>
            <a:schemeClr val="accent3"/>
          </a:solidFill>
          <a:ln w="9525">
            <a:noFill/>
            <a:rou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E75C00"/>
              </a:solidFill>
              <a:effectLst/>
              <a:uLnTx/>
              <a:uFillTx/>
              <a:latin typeface="Arial"/>
              <a:ea typeface="+mn-ea"/>
              <a:cs typeface="Arial"/>
            </a:endParaRPr>
          </a:p>
        </p:txBody>
      </p:sp>
      <p:sp>
        <p:nvSpPr>
          <p:cNvPr id="11" name="Freeform 3"/>
          <p:cNvSpPr/>
          <p:nvPr/>
        </p:nvSpPr>
        <p:spPr bwMode="auto">
          <a:xfrm>
            <a:off x="1525692" y="3425920"/>
            <a:ext cx="1163525" cy="1063573"/>
          </a:xfrm>
          <a:custGeom>
            <a:avLst/>
            <a:gdLst>
              <a:gd name="T0" fmla="*/ 91 w 91"/>
              <a:gd name="T1" fmla="*/ 77 h 77"/>
              <a:gd name="T2" fmla="*/ 90 w 91"/>
              <a:gd name="T3" fmla="*/ 1 h 77"/>
              <a:gd name="T4" fmla="*/ 45 w 91"/>
              <a:gd name="T5" fmla="*/ 1 h 77"/>
              <a:gd name="T6" fmla="*/ 22 w 91"/>
              <a:gd name="T7" fmla="*/ 0 h 77"/>
              <a:gd name="T8" fmla="*/ 0 w 91"/>
              <a:gd name="T9" fmla="*/ 1 h 77"/>
              <a:gd name="T10" fmla="*/ 4 w 91"/>
              <a:gd name="T11" fmla="*/ 1 h 77"/>
              <a:gd name="T12" fmla="*/ 3 w 91"/>
              <a:gd name="T13" fmla="*/ 2 h 77"/>
              <a:gd name="T14" fmla="*/ 10 w 91"/>
              <a:gd name="T15" fmla="*/ 4 h 77"/>
              <a:gd name="T16" fmla="*/ 16 w 91"/>
              <a:gd name="T17" fmla="*/ 5 h 77"/>
              <a:gd name="T18" fmla="*/ 18 w 91"/>
              <a:gd name="T19" fmla="*/ 5 h 77"/>
              <a:gd name="T20" fmla="*/ 23 w 91"/>
              <a:gd name="T21" fmla="*/ 6 h 77"/>
              <a:gd name="T22" fmla="*/ 31 w 91"/>
              <a:gd name="T23" fmla="*/ 8 h 77"/>
              <a:gd name="T24" fmla="*/ 34 w 91"/>
              <a:gd name="T25" fmla="*/ 8 h 77"/>
              <a:gd name="T26" fmla="*/ 37 w 91"/>
              <a:gd name="T27" fmla="*/ 8 h 77"/>
              <a:gd name="T28" fmla="*/ 37 w 91"/>
              <a:gd name="T29" fmla="*/ 9 h 77"/>
              <a:gd name="T30" fmla="*/ 43 w 91"/>
              <a:gd name="T31" fmla="*/ 10 h 77"/>
              <a:gd name="T32" fmla="*/ 44 w 91"/>
              <a:gd name="T33" fmla="*/ 10 h 77"/>
              <a:gd name="T34" fmla="*/ 49 w 91"/>
              <a:gd name="T35" fmla="*/ 13 h 77"/>
              <a:gd name="T36" fmla="*/ 56 w 91"/>
              <a:gd name="T37" fmla="*/ 14 h 77"/>
              <a:gd name="T38" fmla="*/ 64 w 91"/>
              <a:gd name="T39" fmla="*/ 17 h 77"/>
              <a:gd name="T40" fmla="*/ 67 w 91"/>
              <a:gd name="T41" fmla="*/ 19 h 77"/>
              <a:gd name="T42" fmla="*/ 70 w 91"/>
              <a:gd name="T43" fmla="*/ 20 h 77"/>
              <a:gd name="T44" fmla="*/ 71 w 91"/>
              <a:gd name="T45" fmla="*/ 20 h 77"/>
              <a:gd name="T46" fmla="*/ 73 w 91"/>
              <a:gd name="T47" fmla="*/ 23 h 77"/>
              <a:gd name="T48" fmla="*/ 74 w 91"/>
              <a:gd name="T49" fmla="*/ 24 h 77"/>
              <a:gd name="T50" fmla="*/ 76 w 91"/>
              <a:gd name="T51" fmla="*/ 24 h 77"/>
              <a:gd name="T52" fmla="*/ 77 w 91"/>
              <a:gd name="T53" fmla="*/ 27 h 77"/>
              <a:gd name="T54" fmla="*/ 80 w 91"/>
              <a:gd name="T55" fmla="*/ 29 h 77"/>
              <a:gd name="T56" fmla="*/ 80 w 91"/>
              <a:gd name="T57" fmla="*/ 30 h 77"/>
              <a:gd name="T58" fmla="*/ 81 w 91"/>
              <a:gd name="T59" fmla="*/ 34 h 77"/>
              <a:gd name="T60" fmla="*/ 83 w 91"/>
              <a:gd name="T61" fmla="*/ 37 h 77"/>
              <a:gd name="T62" fmla="*/ 84 w 91"/>
              <a:gd name="T63" fmla="*/ 39 h 77"/>
              <a:gd name="T64" fmla="*/ 88 w 91"/>
              <a:gd name="T65" fmla="*/ 50 h 77"/>
              <a:gd name="T66" fmla="*/ 88 w 91"/>
              <a:gd name="T67" fmla="*/ 57 h 77"/>
              <a:gd name="T68" fmla="*/ 89 w 91"/>
              <a:gd name="T69" fmla="*/ 64 h 77"/>
              <a:gd name="T70" fmla="*/ 89 w 91"/>
              <a:gd name="T71" fmla="*/ 77 h 77"/>
              <a:gd name="T72" fmla="*/ 91 w 91"/>
              <a:gd name="T73" fmla="*/ 77 h 77"/>
              <a:gd name="connsiteX0" fmla="*/ 10000 w 10000"/>
              <a:gd name="connsiteY0" fmla="*/ 10000 h 10000"/>
              <a:gd name="connsiteX1" fmla="*/ 9890 w 10000"/>
              <a:gd name="connsiteY1" fmla="*/ 0 h 10000"/>
              <a:gd name="connsiteX2" fmla="*/ 0 w 10000"/>
              <a:gd name="connsiteY2" fmla="*/ 0 h 10000"/>
              <a:gd name="connsiteX3" fmla="*/ 330 w 10000"/>
              <a:gd name="connsiteY3" fmla="*/ 132 h 10000"/>
              <a:gd name="connsiteX4" fmla="*/ 1099 w 10000"/>
              <a:gd name="connsiteY4" fmla="*/ 394 h 10000"/>
              <a:gd name="connsiteX5" fmla="*/ 1758 w 10000"/>
              <a:gd name="connsiteY5" fmla="*/ 526 h 10000"/>
              <a:gd name="connsiteX6" fmla="*/ 1978 w 10000"/>
              <a:gd name="connsiteY6" fmla="*/ 526 h 10000"/>
              <a:gd name="connsiteX7" fmla="*/ 2527 w 10000"/>
              <a:gd name="connsiteY7" fmla="*/ 658 h 10000"/>
              <a:gd name="connsiteX8" fmla="*/ 3407 w 10000"/>
              <a:gd name="connsiteY8" fmla="*/ 921 h 10000"/>
              <a:gd name="connsiteX9" fmla="*/ 3736 w 10000"/>
              <a:gd name="connsiteY9" fmla="*/ 921 h 10000"/>
              <a:gd name="connsiteX10" fmla="*/ 4066 w 10000"/>
              <a:gd name="connsiteY10" fmla="*/ 921 h 10000"/>
              <a:gd name="connsiteX11" fmla="*/ 4066 w 10000"/>
              <a:gd name="connsiteY11" fmla="*/ 1053 h 10000"/>
              <a:gd name="connsiteX12" fmla="*/ 4725 w 10000"/>
              <a:gd name="connsiteY12" fmla="*/ 1184 h 10000"/>
              <a:gd name="connsiteX13" fmla="*/ 4835 w 10000"/>
              <a:gd name="connsiteY13" fmla="*/ 1184 h 10000"/>
              <a:gd name="connsiteX14" fmla="*/ 5385 w 10000"/>
              <a:gd name="connsiteY14" fmla="*/ 1579 h 10000"/>
              <a:gd name="connsiteX15" fmla="*/ 6154 w 10000"/>
              <a:gd name="connsiteY15" fmla="*/ 1710 h 10000"/>
              <a:gd name="connsiteX16" fmla="*/ 7033 w 10000"/>
              <a:gd name="connsiteY16" fmla="*/ 2105 h 10000"/>
              <a:gd name="connsiteX17" fmla="*/ 7363 w 10000"/>
              <a:gd name="connsiteY17" fmla="*/ 2369 h 10000"/>
              <a:gd name="connsiteX18" fmla="*/ 7692 w 10000"/>
              <a:gd name="connsiteY18" fmla="*/ 2499 h 10000"/>
              <a:gd name="connsiteX19" fmla="*/ 7802 w 10000"/>
              <a:gd name="connsiteY19" fmla="*/ 2499 h 10000"/>
              <a:gd name="connsiteX20" fmla="*/ 8022 w 10000"/>
              <a:gd name="connsiteY20" fmla="*/ 2895 h 10000"/>
              <a:gd name="connsiteX21" fmla="*/ 8132 w 10000"/>
              <a:gd name="connsiteY21" fmla="*/ 3026 h 10000"/>
              <a:gd name="connsiteX22" fmla="*/ 8352 w 10000"/>
              <a:gd name="connsiteY22" fmla="*/ 3026 h 10000"/>
              <a:gd name="connsiteX23" fmla="*/ 8462 w 10000"/>
              <a:gd name="connsiteY23" fmla="*/ 3420 h 10000"/>
              <a:gd name="connsiteX24" fmla="*/ 8791 w 10000"/>
              <a:gd name="connsiteY24" fmla="*/ 3684 h 10000"/>
              <a:gd name="connsiteX25" fmla="*/ 8791 w 10000"/>
              <a:gd name="connsiteY25" fmla="*/ 3816 h 10000"/>
              <a:gd name="connsiteX26" fmla="*/ 8901 w 10000"/>
              <a:gd name="connsiteY26" fmla="*/ 4342 h 10000"/>
              <a:gd name="connsiteX27" fmla="*/ 9121 w 10000"/>
              <a:gd name="connsiteY27" fmla="*/ 4737 h 10000"/>
              <a:gd name="connsiteX28" fmla="*/ 9231 w 10000"/>
              <a:gd name="connsiteY28" fmla="*/ 5000 h 10000"/>
              <a:gd name="connsiteX29" fmla="*/ 9670 w 10000"/>
              <a:gd name="connsiteY29" fmla="*/ 6448 h 10000"/>
              <a:gd name="connsiteX30" fmla="*/ 9670 w 10000"/>
              <a:gd name="connsiteY30" fmla="*/ 7369 h 10000"/>
              <a:gd name="connsiteX31" fmla="*/ 9780 w 10000"/>
              <a:gd name="connsiteY31" fmla="*/ 8290 h 10000"/>
              <a:gd name="connsiteX32" fmla="*/ 9780 w 10000"/>
              <a:gd name="connsiteY32" fmla="*/ 10000 h 10000"/>
              <a:gd name="connsiteX33" fmla="*/ 10000 w 10000"/>
              <a:gd name="connsiteY33" fmla="*/ 10000 h 10000"/>
              <a:gd name="connsiteX34" fmla="*/ 10000 w 10000"/>
              <a:gd name="connsiteY34" fmla="*/ 10000 h 10000"/>
              <a:gd name="connsiteX35" fmla="*/ 10000 w 10000"/>
              <a:gd name="connsiteY35" fmla="*/ 9870 h 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10000" y="10000"/>
                </a:moveTo>
                <a:cubicBezTo>
                  <a:pt x="9963" y="6667"/>
                  <a:pt x="9927" y="3333"/>
                  <a:pt x="9890" y="0"/>
                </a:cubicBezTo>
                <a:lnTo>
                  <a:pt x="0" y="0"/>
                </a:lnTo>
                <a:lnTo>
                  <a:pt x="330" y="132"/>
                </a:lnTo>
                <a:cubicBezTo>
                  <a:pt x="769" y="263"/>
                  <a:pt x="769" y="0"/>
                  <a:pt x="1099" y="394"/>
                </a:cubicBezTo>
                <a:cubicBezTo>
                  <a:pt x="1319" y="394"/>
                  <a:pt x="1648" y="394"/>
                  <a:pt x="1758" y="526"/>
                </a:cubicBezTo>
                <a:lnTo>
                  <a:pt x="1978" y="526"/>
                </a:lnTo>
                <a:cubicBezTo>
                  <a:pt x="2198" y="526"/>
                  <a:pt x="2527" y="526"/>
                  <a:pt x="2527" y="658"/>
                </a:cubicBezTo>
                <a:cubicBezTo>
                  <a:pt x="2747" y="658"/>
                  <a:pt x="3407" y="789"/>
                  <a:pt x="3407" y="921"/>
                </a:cubicBezTo>
                <a:lnTo>
                  <a:pt x="3736" y="921"/>
                </a:lnTo>
                <a:lnTo>
                  <a:pt x="4066" y="921"/>
                </a:lnTo>
                <a:lnTo>
                  <a:pt x="4066" y="1053"/>
                </a:lnTo>
                <a:cubicBezTo>
                  <a:pt x="4396" y="1053"/>
                  <a:pt x="4396" y="1184"/>
                  <a:pt x="4725" y="1184"/>
                </a:cubicBezTo>
                <a:lnTo>
                  <a:pt x="4835" y="1184"/>
                </a:lnTo>
                <a:cubicBezTo>
                  <a:pt x="4945" y="1447"/>
                  <a:pt x="5275" y="1184"/>
                  <a:pt x="5385" y="1579"/>
                </a:cubicBezTo>
                <a:lnTo>
                  <a:pt x="6154" y="1710"/>
                </a:lnTo>
                <a:cubicBezTo>
                  <a:pt x="6484" y="1842"/>
                  <a:pt x="6813" y="1974"/>
                  <a:pt x="7033" y="2105"/>
                </a:cubicBezTo>
                <a:cubicBezTo>
                  <a:pt x="7033" y="2105"/>
                  <a:pt x="7363" y="2237"/>
                  <a:pt x="7363" y="2369"/>
                </a:cubicBezTo>
                <a:cubicBezTo>
                  <a:pt x="7692" y="2499"/>
                  <a:pt x="7582" y="2499"/>
                  <a:pt x="7692" y="2499"/>
                </a:cubicBezTo>
                <a:lnTo>
                  <a:pt x="7802" y="2499"/>
                </a:lnTo>
                <a:lnTo>
                  <a:pt x="8022" y="2895"/>
                </a:lnTo>
                <a:cubicBezTo>
                  <a:pt x="8059" y="2938"/>
                  <a:pt x="8095" y="2983"/>
                  <a:pt x="8132" y="3026"/>
                </a:cubicBezTo>
                <a:lnTo>
                  <a:pt x="8352" y="3026"/>
                </a:lnTo>
                <a:cubicBezTo>
                  <a:pt x="8389" y="3158"/>
                  <a:pt x="8425" y="3289"/>
                  <a:pt x="8462" y="3420"/>
                </a:cubicBezTo>
                <a:lnTo>
                  <a:pt x="8791" y="3684"/>
                </a:lnTo>
                <a:lnTo>
                  <a:pt x="8791" y="3816"/>
                </a:lnTo>
                <a:cubicBezTo>
                  <a:pt x="8791" y="4079"/>
                  <a:pt x="8901" y="3816"/>
                  <a:pt x="8901" y="4342"/>
                </a:cubicBezTo>
                <a:cubicBezTo>
                  <a:pt x="8974" y="4474"/>
                  <a:pt x="9048" y="4605"/>
                  <a:pt x="9121" y="4737"/>
                </a:cubicBezTo>
                <a:cubicBezTo>
                  <a:pt x="9158" y="4825"/>
                  <a:pt x="9194" y="4912"/>
                  <a:pt x="9231" y="5000"/>
                </a:cubicBezTo>
                <a:cubicBezTo>
                  <a:pt x="9780" y="5395"/>
                  <a:pt x="9451" y="5526"/>
                  <a:pt x="9670" y="6448"/>
                </a:cubicBezTo>
                <a:lnTo>
                  <a:pt x="9670" y="7369"/>
                </a:lnTo>
                <a:cubicBezTo>
                  <a:pt x="9670" y="7895"/>
                  <a:pt x="9780" y="8026"/>
                  <a:pt x="9780" y="8290"/>
                </a:cubicBezTo>
                <a:lnTo>
                  <a:pt x="9780" y="10000"/>
                </a:lnTo>
                <a:lnTo>
                  <a:pt x="10000" y="10000"/>
                </a:lnTo>
                <a:close/>
              </a:path>
            </a:pathLst>
          </a:custGeom>
          <a:solidFill>
            <a:schemeClr val="accent3"/>
          </a:solidFill>
          <a:ln w="9525">
            <a:noFill/>
            <a:rou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E75C00"/>
              </a:solidFill>
              <a:effectLst/>
              <a:uLnTx/>
              <a:uFillTx/>
              <a:latin typeface="Arial"/>
              <a:ea typeface="+mn-ea"/>
              <a:cs typeface="Arial"/>
            </a:endParaRPr>
          </a:p>
        </p:txBody>
      </p:sp>
      <p:grpSp>
        <p:nvGrpSpPr>
          <p:cNvPr id="12" name="Group 11"/>
          <p:cNvGrpSpPr/>
          <p:nvPr/>
        </p:nvGrpSpPr>
        <p:grpSpPr>
          <a:xfrm>
            <a:off x="76900" y="2278992"/>
            <a:ext cx="2612320" cy="2286619"/>
            <a:chOff x="-45020" y="2278992"/>
            <a:chExt cx="2612320" cy="2286619"/>
          </a:xfrm>
        </p:grpSpPr>
        <p:grpSp>
          <p:nvGrpSpPr>
            <p:cNvPr id="13" name="Group 12"/>
            <p:cNvGrpSpPr/>
            <p:nvPr/>
          </p:nvGrpSpPr>
          <p:grpSpPr>
            <a:xfrm>
              <a:off x="-45020" y="2278992"/>
              <a:ext cx="2612320" cy="2286619"/>
              <a:chOff x="2117857" y="2222288"/>
              <a:chExt cx="4855404" cy="2286619"/>
            </a:xfrm>
          </p:grpSpPr>
          <p:sp>
            <p:nvSpPr>
              <p:cNvPr id="16" name="TextBox 15"/>
              <p:cNvSpPr txBox="1"/>
              <p:nvPr/>
            </p:nvSpPr>
            <p:spPr>
              <a:xfrm>
                <a:off x="4426021" y="2270558"/>
                <a:ext cx="1377409"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カボザンチニブ（n=388）</a:t>
                </a:r>
              </a:p>
            </p:txBody>
          </p:sp>
          <p:grpSp>
            <p:nvGrpSpPr>
              <p:cNvPr id="17" name="Group 16"/>
              <p:cNvGrpSpPr/>
              <p:nvPr/>
            </p:nvGrpSpPr>
            <p:grpSpPr>
              <a:xfrm>
                <a:off x="2972561" y="2333162"/>
                <a:ext cx="4000700" cy="2072210"/>
                <a:chOff x="2291341" y="1973094"/>
                <a:chExt cx="5075065" cy="3926658"/>
              </a:xfrm>
            </p:grpSpPr>
            <p:cxnSp>
              <p:nvCxnSpPr>
                <p:cNvPr id="29" name="Straight Connector 28"/>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16200000">
                <a:off x="1956308" y="3162317"/>
                <a:ext cx="744256" cy="41750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ベースラインからの最良変化率（%）</a:t>
                </a:r>
              </a:p>
            </p:txBody>
          </p:sp>
          <p:sp>
            <p:nvSpPr>
              <p:cNvPr id="19" name="TextBox 18"/>
              <p:cNvSpPr txBox="1"/>
              <p:nvPr/>
            </p:nvSpPr>
            <p:spPr>
              <a:xfrm>
                <a:off x="2502416" y="2223271"/>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a:t>
                </a:r>
              </a:p>
            </p:txBody>
          </p:sp>
          <p:sp>
            <p:nvSpPr>
              <p:cNvPr id="20" name="TextBox 19"/>
              <p:cNvSpPr txBox="1"/>
              <p:nvPr/>
            </p:nvSpPr>
            <p:spPr>
              <a:xfrm>
                <a:off x="2632373" y="2483995"/>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75</a:t>
                </a:r>
              </a:p>
            </p:txBody>
          </p:sp>
          <p:sp>
            <p:nvSpPr>
              <p:cNvPr id="21" name="TextBox 20"/>
              <p:cNvSpPr txBox="1"/>
              <p:nvPr/>
            </p:nvSpPr>
            <p:spPr>
              <a:xfrm>
                <a:off x="2632373" y="2731878"/>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a:t>
                </a:r>
              </a:p>
            </p:txBody>
          </p:sp>
          <p:sp>
            <p:nvSpPr>
              <p:cNvPr id="22" name="TextBox 21"/>
              <p:cNvSpPr txBox="1"/>
              <p:nvPr/>
            </p:nvSpPr>
            <p:spPr>
              <a:xfrm>
                <a:off x="2632373" y="3037460"/>
                <a:ext cx="393871"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20</a:t>
                </a:r>
              </a:p>
            </p:txBody>
          </p:sp>
          <p:sp>
            <p:nvSpPr>
              <p:cNvPr id="23" name="TextBox 22"/>
              <p:cNvSpPr txBox="1"/>
              <p:nvPr/>
            </p:nvSpPr>
            <p:spPr>
              <a:xfrm>
                <a:off x="2762330" y="3256904"/>
                <a:ext cx="263914"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0</a:t>
                </a:r>
              </a:p>
            </p:txBody>
          </p:sp>
          <p:sp>
            <p:nvSpPr>
              <p:cNvPr id="24" name="TextBox 23"/>
              <p:cNvSpPr txBox="1"/>
              <p:nvPr/>
            </p:nvSpPr>
            <p:spPr>
              <a:xfrm>
                <a:off x="2502415" y="3549499"/>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–30</a:t>
                </a:r>
              </a:p>
            </p:txBody>
          </p:sp>
          <p:sp>
            <p:nvSpPr>
              <p:cNvPr id="25" name="TextBox 24"/>
              <p:cNvSpPr txBox="1"/>
              <p:nvPr/>
            </p:nvSpPr>
            <p:spPr>
              <a:xfrm>
                <a:off x="2502416" y="3774841"/>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a:t>
                </a:r>
              </a:p>
            </p:txBody>
          </p:sp>
          <p:sp>
            <p:nvSpPr>
              <p:cNvPr id="26" name="TextBox 25"/>
              <p:cNvSpPr txBox="1"/>
              <p:nvPr/>
            </p:nvSpPr>
            <p:spPr>
              <a:xfrm>
                <a:off x="2502416" y="4040451"/>
                <a:ext cx="5238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–75</a:t>
                </a:r>
              </a:p>
            </p:txBody>
          </p:sp>
          <p:sp>
            <p:nvSpPr>
              <p:cNvPr id="27" name="TextBox 26"/>
              <p:cNvSpPr txBox="1"/>
              <p:nvPr/>
            </p:nvSpPr>
            <p:spPr>
              <a:xfrm>
                <a:off x="2372459" y="4283299"/>
                <a:ext cx="653785"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a:t>
                </a:r>
              </a:p>
            </p:txBody>
          </p:sp>
          <p:sp>
            <p:nvSpPr>
              <p:cNvPr id="28" name="TextBox 27"/>
              <p:cNvSpPr txBox="1"/>
              <p:nvPr/>
            </p:nvSpPr>
            <p:spPr>
              <a:xfrm>
                <a:off x="4965462" y="4023935"/>
                <a:ext cx="733531"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47%減少</a:t>
                </a:r>
              </a:p>
            </p:txBody>
          </p:sp>
        </p:grpSp>
        <p:cxnSp>
          <p:nvCxnSpPr>
            <p:cNvPr id="14" name="Straight Connector 13"/>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Freeform 4"/>
          <p:cNvSpPr/>
          <p:nvPr/>
        </p:nvSpPr>
        <p:spPr bwMode="auto">
          <a:xfrm>
            <a:off x="3043858" y="2583015"/>
            <a:ext cx="1995652" cy="1428624"/>
          </a:xfrm>
          <a:custGeom>
            <a:avLst/>
            <a:gdLst>
              <a:gd name="T0" fmla="*/ 1 w 156"/>
              <a:gd name="T1" fmla="*/ 43 h 97"/>
              <a:gd name="T2" fmla="*/ 1 w 156"/>
              <a:gd name="T3" fmla="*/ 56 h 97"/>
              <a:gd name="T4" fmla="*/ 1 w 156"/>
              <a:gd name="T5" fmla="*/ 69 h 97"/>
              <a:gd name="T6" fmla="*/ 138 w 156"/>
              <a:gd name="T7" fmla="*/ 71 h 97"/>
              <a:gd name="T8" fmla="*/ 145 w 156"/>
              <a:gd name="T9" fmla="*/ 74 h 97"/>
              <a:gd name="T10" fmla="*/ 148 w 156"/>
              <a:gd name="T11" fmla="*/ 79 h 97"/>
              <a:gd name="T12" fmla="*/ 152 w 156"/>
              <a:gd name="T13" fmla="*/ 82 h 97"/>
              <a:gd name="T14" fmla="*/ 154 w 156"/>
              <a:gd name="T15" fmla="*/ 91 h 97"/>
              <a:gd name="T16" fmla="*/ 155 w 156"/>
              <a:gd name="T17" fmla="*/ 94 h 97"/>
              <a:gd name="T18" fmla="*/ 156 w 156"/>
              <a:gd name="T19" fmla="*/ 97 h 97"/>
              <a:gd name="T20" fmla="*/ 156 w 156"/>
              <a:gd name="T21" fmla="*/ 73 h 97"/>
              <a:gd name="T22" fmla="*/ 146 w 156"/>
              <a:gd name="T23" fmla="*/ 69 h 97"/>
              <a:gd name="T24" fmla="*/ 120 w 156"/>
              <a:gd name="T25" fmla="*/ 68 h 97"/>
              <a:gd name="T26" fmla="*/ 110 w 156"/>
              <a:gd name="T27" fmla="*/ 67 h 97"/>
              <a:gd name="T28" fmla="*/ 96 w 156"/>
              <a:gd name="T29" fmla="*/ 64 h 97"/>
              <a:gd name="T30" fmla="*/ 88 w 156"/>
              <a:gd name="T31" fmla="*/ 62 h 97"/>
              <a:gd name="T32" fmla="*/ 82 w 156"/>
              <a:gd name="T33" fmla="*/ 62 h 97"/>
              <a:gd name="T34" fmla="*/ 78 w 156"/>
              <a:gd name="T35" fmla="*/ 61 h 97"/>
              <a:gd name="T36" fmla="*/ 75 w 156"/>
              <a:gd name="T37" fmla="*/ 60 h 97"/>
              <a:gd name="T38" fmla="*/ 56 w 156"/>
              <a:gd name="T39" fmla="*/ 57 h 97"/>
              <a:gd name="T40" fmla="*/ 50 w 156"/>
              <a:gd name="T41" fmla="*/ 55 h 97"/>
              <a:gd name="T42" fmla="*/ 39 w 156"/>
              <a:gd name="T43" fmla="*/ 53 h 97"/>
              <a:gd name="T44" fmla="*/ 37 w 156"/>
              <a:gd name="T45" fmla="*/ 51 h 97"/>
              <a:gd name="T46" fmla="*/ 33 w 156"/>
              <a:gd name="T47" fmla="*/ 49 h 97"/>
              <a:gd name="T48" fmla="*/ 26 w 156"/>
              <a:gd name="T49" fmla="*/ 47 h 97"/>
              <a:gd name="T50" fmla="*/ 20 w 156"/>
              <a:gd name="T51" fmla="*/ 44 h 97"/>
              <a:gd name="T52" fmla="*/ 13 w 156"/>
              <a:gd name="T53" fmla="*/ 39 h 97"/>
              <a:gd name="T54" fmla="*/ 9 w 156"/>
              <a:gd name="T55" fmla="*/ 36 h 97"/>
              <a:gd name="T56" fmla="*/ 8 w 156"/>
              <a:gd name="T57" fmla="*/ 34 h 97"/>
              <a:gd name="T58" fmla="*/ 5 w 156"/>
              <a:gd name="T59" fmla="*/ 31 h 97"/>
              <a:gd name="T60" fmla="*/ 3 w 156"/>
              <a:gd name="T61" fmla="*/ 26 h 97"/>
              <a:gd name="T62" fmla="*/ 2 w 156"/>
              <a:gd name="T63" fmla="*/ 20 h 97"/>
              <a:gd name="T64" fmla="*/ 1 w 156"/>
              <a:gd name="T65" fmla="*/ 16 h 97"/>
              <a:gd name="T66" fmla="*/ 0 w 156"/>
              <a:gd name="T67" fmla="*/ 0 h 97"/>
              <a:gd name="connsiteX0" fmla="*/ 64 w 10038"/>
              <a:gd name="connsiteY0" fmla="*/ 4021 h 12220"/>
              <a:gd name="connsiteX1" fmla="*/ 64 w 10038"/>
              <a:gd name="connsiteY1" fmla="*/ 4433 h 12220"/>
              <a:gd name="connsiteX2" fmla="*/ 64 w 10038"/>
              <a:gd name="connsiteY2" fmla="*/ 5361 h 12220"/>
              <a:gd name="connsiteX3" fmla="*/ 64 w 10038"/>
              <a:gd name="connsiteY3" fmla="*/ 5773 h 12220"/>
              <a:gd name="connsiteX4" fmla="*/ 64 w 10038"/>
              <a:gd name="connsiteY4" fmla="*/ 7216 h 12220"/>
              <a:gd name="connsiteX5" fmla="*/ 64 w 10038"/>
              <a:gd name="connsiteY5" fmla="*/ 7113 h 12220"/>
              <a:gd name="connsiteX6" fmla="*/ 8846 w 10038"/>
              <a:gd name="connsiteY6" fmla="*/ 7320 h 12220"/>
              <a:gd name="connsiteX7" fmla="*/ 8846 w 10038"/>
              <a:gd name="connsiteY7" fmla="*/ 7320 h 12220"/>
              <a:gd name="connsiteX8" fmla="*/ 9231 w 10038"/>
              <a:gd name="connsiteY8" fmla="*/ 7629 h 12220"/>
              <a:gd name="connsiteX9" fmla="*/ 9295 w 10038"/>
              <a:gd name="connsiteY9" fmla="*/ 7629 h 12220"/>
              <a:gd name="connsiteX10" fmla="*/ 9359 w 10038"/>
              <a:gd name="connsiteY10" fmla="*/ 7938 h 12220"/>
              <a:gd name="connsiteX11" fmla="*/ 9487 w 10038"/>
              <a:gd name="connsiteY11" fmla="*/ 8144 h 12220"/>
              <a:gd name="connsiteX12" fmla="*/ 9679 w 10038"/>
              <a:gd name="connsiteY12" fmla="*/ 8247 h 12220"/>
              <a:gd name="connsiteX13" fmla="*/ 9744 w 10038"/>
              <a:gd name="connsiteY13" fmla="*/ 8454 h 12220"/>
              <a:gd name="connsiteX14" fmla="*/ 9808 w 10038"/>
              <a:gd name="connsiteY14" fmla="*/ 8763 h 12220"/>
              <a:gd name="connsiteX15" fmla="*/ 9872 w 10038"/>
              <a:gd name="connsiteY15" fmla="*/ 9381 h 12220"/>
              <a:gd name="connsiteX16" fmla="*/ 9872 w 10038"/>
              <a:gd name="connsiteY16" fmla="*/ 9588 h 12220"/>
              <a:gd name="connsiteX17" fmla="*/ 9936 w 10038"/>
              <a:gd name="connsiteY17" fmla="*/ 9691 h 12220"/>
              <a:gd name="connsiteX18" fmla="*/ 9948 w 10038"/>
              <a:gd name="connsiteY18" fmla="*/ 10978 h 12220"/>
              <a:gd name="connsiteX19" fmla="*/ 10036 w 10038"/>
              <a:gd name="connsiteY19" fmla="*/ 12220 h 12220"/>
              <a:gd name="connsiteX20" fmla="*/ 10000 w 10038"/>
              <a:gd name="connsiteY20" fmla="*/ 7526 h 12220"/>
              <a:gd name="connsiteX21" fmla="*/ 9983 w 10038"/>
              <a:gd name="connsiteY21" fmla="*/ 7134 h 12220"/>
              <a:gd name="connsiteX22" fmla="*/ 9808 w 10038"/>
              <a:gd name="connsiteY22" fmla="*/ 7113 h 12220"/>
              <a:gd name="connsiteX23" fmla="*/ 9359 w 10038"/>
              <a:gd name="connsiteY23" fmla="*/ 7113 h 12220"/>
              <a:gd name="connsiteX24" fmla="*/ 7692 w 10038"/>
              <a:gd name="connsiteY24" fmla="*/ 7113 h 12220"/>
              <a:gd name="connsiteX25" fmla="*/ 7692 w 10038"/>
              <a:gd name="connsiteY25" fmla="*/ 7010 h 12220"/>
              <a:gd name="connsiteX26" fmla="*/ 7051 w 10038"/>
              <a:gd name="connsiteY26" fmla="*/ 6907 h 12220"/>
              <a:gd name="connsiteX27" fmla="*/ 7051 w 10038"/>
              <a:gd name="connsiteY27" fmla="*/ 6907 h 12220"/>
              <a:gd name="connsiteX28" fmla="*/ 6410 w 10038"/>
              <a:gd name="connsiteY28" fmla="*/ 6907 h 12220"/>
              <a:gd name="connsiteX29" fmla="*/ 6154 w 10038"/>
              <a:gd name="connsiteY29" fmla="*/ 6598 h 12220"/>
              <a:gd name="connsiteX30" fmla="*/ 5705 w 10038"/>
              <a:gd name="connsiteY30" fmla="*/ 6495 h 12220"/>
              <a:gd name="connsiteX31" fmla="*/ 5641 w 10038"/>
              <a:gd name="connsiteY31" fmla="*/ 6392 h 12220"/>
              <a:gd name="connsiteX32" fmla="*/ 5256 w 10038"/>
              <a:gd name="connsiteY32" fmla="*/ 6392 h 12220"/>
              <a:gd name="connsiteX33" fmla="*/ 5256 w 10038"/>
              <a:gd name="connsiteY33" fmla="*/ 6392 h 12220"/>
              <a:gd name="connsiteX34" fmla="*/ 5000 w 10038"/>
              <a:gd name="connsiteY34" fmla="*/ 6392 h 12220"/>
              <a:gd name="connsiteX35" fmla="*/ 5000 w 10038"/>
              <a:gd name="connsiteY35" fmla="*/ 6289 h 12220"/>
              <a:gd name="connsiteX36" fmla="*/ 4872 w 10038"/>
              <a:gd name="connsiteY36" fmla="*/ 6289 h 12220"/>
              <a:gd name="connsiteX37" fmla="*/ 4808 w 10038"/>
              <a:gd name="connsiteY37" fmla="*/ 6186 h 12220"/>
              <a:gd name="connsiteX38" fmla="*/ 4167 w 10038"/>
              <a:gd name="connsiteY38" fmla="*/ 6082 h 12220"/>
              <a:gd name="connsiteX39" fmla="*/ 3590 w 10038"/>
              <a:gd name="connsiteY39" fmla="*/ 5876 h 12220"/>
              <a:gd name="connsiteX40" fmla="*/ 3205 w 10038"/>
              <a:gd name="connsiteY40" fmla="*/ 5773 h 12220"/>
              <a:gd name="connsiteX41" fmla="*/ 3205 w 10038"/>
              <a:gd name="connsiteY41" fmla="*/ 5670 h 12220"/>
              <a:gd name="connsiteX42" fmla="*/ 2692 w 10038"/>
              <a:gd name="connsiteY42" fmla="*/ 5567 h 12220"/>
              <a:gd name="connsiteX43" fmla="*/ 2500 w 10038"/>
              <a:gd name="connsiteY43" fmla="*/ 5464 h 12220"/>
              <a:gd name="connsiteX44" fmla="*/ 2372 w 10038"/>
              <a:gd name="connsiteY44" fmla="*/ 5464 h 12220"/>
              <a:gd name="connsiteX45" fmla="*/ 2372 w 10038"/>
              <a:gd name="connsiteY45" fmla="*/ 5258 h 12220"/>
              <a:gd name="connsiteX46" fmla="*/ 2308 w 10038"/>
              <a:gd name="connsiteY46" fmla="*/ 5258 h 12220"/>
              <a:gd name="connsiteX47" fmla="*/ 2115 w 10038"/>
              <a:gd name="connsiteY47" fmla="*/ 5052 h 12220"/>
              <a:gd name="connsiteX48" fmla="*/ 1923 w 10038"/>
              <a:gd name="connsiteY48" fmla="*/ 5052 h 12220"/>
              <a:gd name="connsiteX49" fmla="*/ 1667 w 10038"/>
              <a:gd name="connsiteY49" fmla="*/ 4845 h 12220"/>
              <a:gd name="connsiteX50" fmla="*/ 1474 w 10038"/>
              <a:gd name="connsiteY50" fmla="*/ 4845 h 12220"/>
              <a:gd name="connsiteX51" fmla="*/ 1282 w 10038"/>
              <a:gd name="connsiteY51" fmla="*/ 4536 h 12220"/>
              <a:gd name="connsiteX52" fmla="*/ 1090 w 10038"/>
              <a:gd name="connsiteY52" fmla="*/ 4227 h 12220"/>
              <a:gd name="connsiteX53" fmla="*/ 833 w 10038"/>
              <a:gd name="connsiteY53" fmla="*/ 4021 h 12220"/>
              <a:gd name="connsiteX54" fmla="*/ 577 w 10038"/>
              <a:gd name="connsiteY54" fmla="*/ 3918 h 12220"/>
              <a:gd name="connsiteX55" fmla="*/ 577 w 10038"/>
              <a:gd name="connsiteY55" fmla="*/ 3711 h 12220"/>
              <a:gd name="connsiteX56" fmla="*/ 577 w 10038"/>
              <a:gd name="connsiteY56" fmla="*/ 3608 h 12220"/>
              <a:gd name="connsiteX57" fmla="*/ 513 w 10038"/>
              <a:gd name="connsiteY57" fmla="*/ 3505 h 12220"/>
              <a:gd name="connsiteX58" fmla="*/ 385 w 10038"/>
              <a:gd name="connsiteY58" fmla="*/ 3505 h 12220"/>
              <a:gd name="connsiteX59" fmla="*/ 321 w 10038"/>
              <a:gd name="connsiteY59" fmla="*/ 3196 h 12220"/>
              <a:gd name="connsiteX60" fmla="*/ 192 w 10038"/>
              <a:gd name="connsiteY60" fmla="*/ 3093 h 12220"/>
              <a:gd name="connsiteX61" fmla="*/ 192 w 10038"/>
              <a:gd name="connsiteY61" fmla="*/ 2680 h 12220"/>
              <a:gd name="connsiteX62" fmla="*/ 192 w 10038"/>
              <a:gd name="connsiteY62" fmla="*/ 2062 h 12220"/>
              <a:gd name="connsiteX63" fmla="*/ 128 w 10038"/>
              <a:gd name="connsiteY63" fmla="*/ 2062 h 12220"/>
              <a:gd name="connsiteX64" fmla="*/ 128 w 10038"/>
              <a:gd name="connsiteY64" fmla="*/ 1856 h 12220"/>
              <a:gd name="connsiteX65" fmla="*/ 64 w 10038"/>
              <a:gd name="connsiteY65" fmla="*/ 1649 h 12220"/>
              <a:gd name="connsiteX66" fmla="*/ 64 w 10038"/>
              <a:gd name="connsiteY66" fmla="*/ 206 h 12220"/>
              <a:gd name="connsiteX67" fmla="*/ 0 w 10038"/>
              <a:gd name="connsiteY67" fmla="*/ 0 h 12220"/>
              <a:gd name="connsiteX68" fmla="*/ 64 w 10038"/>
              <a:gd name="connsiteY68" fmla="*/ 4021 h 12220"/>
              <a:gd name="connsiteX69" fmla="*/ 64 w 10037"/>
              <a:gd name="connsiteY69" fmla="*/ 4021 h 1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38" h="12220">
                <a:moveTo>
                  <a:pt x="64" y="4021"/>
                </a:moveTo>
                <a:lnTo>
                  <a:pt x="64" y="4433"/>
                </a:lnTo>
                <a:lnTo>
                  <a:pt x="64" y="5361"/>
                </a:lnTo>
                <a:lnTo>
                  <a:pt x="64" y="5773"/>
                </a:lnTo>
                <a:lnTo>
                  <a:pt x="64" y="7216"/>
                </a:lnTo>
                <a:lnTo>
                  <a:pt x="64" y="7113"/>
                </a:lnTo>
                <a:lnTo>
                  <a:pt x="8846" y="7320"/>
                </a:lnTo>
                <a:lnTo>
                  <a:pt x="8846" y="7320"/>
                </a:lnTo>
                <a:cubicBezTo>
                  <a:pt x="8974" y="7423"/>
                  <a:pt x="9038" y="7629"/>
                  <a:pt x="9231" y="7629"/>
                </a:cubicBezTo>
                <a:lnTo>
                  <a:pt x="9295" y="7629"/>
                </a:lnTo>
                <a:cubicBezTo>
                  <a:pt x="9295" y="7835"/>
                  <a:pt x="9359" y="7732"/>
                  <a:pt x="9359" y="7938"/>
                </a:cubicBezTo>
                <a:cubicBezTo>
                  <a:pt x="9423" y="7938"/>
                  <a:pt x="9423" y="8041"/>
                  <a:pt x="9487" y="8144"/>
                </a:cubicBezTo>
                <a:cubicBezTo>
                  <a:pt x="9551" y="8144"/>
                  <a:pt x="9615" y="8144"/>
                  <a:pt x="9679" y="8247"/>
                </a:cubicBezTo>
                <a:cubicBezTo>
                  <a:pt x="9744" y="8351"/>
                  <a:pt x="9679" y="8351"/>
                  <a:pt x="9744" y="8454"/>
                </a:cubicBezTo>
                <a:cubicBezTo>
                  <a:pt x="9765" y="8557"/>
                  <a:pt x="9787" y="8660"/>
                  <a:pt x="9808" y="8763"/>
                </a:cubicBezTo>
                <a:cubicBezTo>
                  <a:pt x="9829" y="8969"/>
                  <a:pt x="9851" y="9175"/>
                  <a:pt x="9872" y="9381"/>
                </a:cubicBezTo>
                <a:lnTo>
                  <a:pt x="9872" y="9588"/>
                </a:lnTo>
                <a:cubicBezTo>
                  <a:pt x="9872" y="9588"/>
                  <a:pt x="9936" y="9588"/>
                  <a:pt x="9936" y="9691"/>
                </a:cubicBezTo>
                <a:lnTo>
                  <a:pt x="9948" y="10978"/>
                </a:lnTo>
                <a:cubicBezTo>
                  <a:pt x="9981" y="11677"/>
                  <a:pt x="10051" y="11521"/>
                  <a:pt x="10036" y="12220"/>
                </a:cubicBezTo>
                <a:cubicBezTo>
                  <a:pt x="10047" y="11808"/>
                  <a:pt x="10009" y="8374"/>
                  <a:pt x="10000" y="7526"/>
                </a:cubicBezTo>
                <a:cubicBezTo>
                  <a:pt x="9991" y="6678"/>
                  <a:pt x="10015" y="7203"/>
                  <a:pt x="9983" y="7134"/>
                </a:cubicBezTo>
                <a:cubicBezTo>
                  <a:pt x="9951" y="7065"/>
                  <a:pt x="9912" y="7117"/>
                  <a:pt x="9808" y="7113"/>
                </a:cubicBezTo>
                <a:cubicBezTo>
                  <a:pt x="9704" y="7110"/>
                  <a:pt x="9509" y="7113"/>
                  <a:pt x="9359" y="7113"/>
                </a:cubicBezTo>
                <a:lnTo>
                  <a:pt x="7692" y="7113"/>
                </a:lnTo>
                <a:lnTo>
                  <a:pt x="7692" y="7010"/>
                </a:lnTo>
                <a:lnTo>
                  <a:pt x="7051" y="6907"/>
                </a:lnTo>
                <a:lnTo>
                  <a:pt x="7051" y="6907"/>
                </a:lnTo>
                <a:lnTo>
                  <a:pt x="6410" y="6907"/>
                </a:lnTo>
                <a:cubicBezTo>
                  <a:pt x="6410" y="6804"/>
                  <a:pt x="6154" y="6598"/>
                  <a:pt x="6154" y="6598"/>
                </a:cubicBezTo>
                <a:cubicBezTo>
                  <a:pt x="6090" y="6598"/>
                  <a:pt x="5769" y="6495"/>
                  <a:pt x="5705" y="6495"/>
                </a:cubicBezTo>
                <a:cubicBezTo>
                  <a:pt x="5641" y="6495"/>
                  <a:pt x="5641" y="6392"/>
                  <a:pt x="5641" y="6392"/>
                </a:cubicBezTo>
                <a:lnTo>
                  <a:pt x="5256" y="6392"/>
                </a:lnTo>
                <a:lnTo>
                  <a:pt x="5256" y="6392"/>
                </a:lnTo>
                <a:lnTo>
                  <a:pt x="5000" y="6392"/>
                </a:lnTo>
                <a:lnTo>
                  <a:pt x="5000" y="6289"/>
                </a:lnTo>
                <a:lnTo>
                  <a:pt x="4872" y="6289"/>
                </a:lnTo>
                <a:cubicBezTo>
                  <a:pt x="4872" y="6289"/>
                  <a:pt x="4872" y="6186"/>
                  <a:pt x="4808" y="6186"/>
                </a:cubicBezTo>
                <a:cubicBezTo>
                  <a:pt x="4551" y="6186"/>
                  <a:pt x="4359" y="6186"/>
                  <a:pt x="4167" y="6082"/>
                </a:cubicBezTo>
                <a:cubicBezTo>
                  <a:pt x="3910" y="6082"/>
                  <a:pt x="3654" y="6186"/>
                  <a:pt x="3590" y="5876"/>
                </a:cubicBezTo>
                <a:lnTo>
                  <a:pt x="3205" y="5773"/>
                </a:lnTo>
                <a:lnTo>
                  <a:pt x="3205" y="5670"/>
                </a:lnTo>
                <a:lnTo>
                  <a:pt x="2692" y="5567"/>
                </a:lnTo>
                <a:cubicBezTo>
                  <a:pt x="2628" y="5464"/>
                  <a:pt x="2564" y="5464"/>
                  <a:pt x="2500" y="5464"/>
                </a:cubicBezTo>
                <a:lnTo>
                  <a:pt x="2372" y="5464"/>
                </a:lnTo>
                <a:lnTo>
                  <a:pt x="2372" y="5258"/>
                </a:lnTo>
                <a:lnTo>
                  <a:pt x="2308" y="5258"/>
                </a:lnTo>
                <a:cubicBezTo>
                  <a:pt x="2244" y="5258"/>
                  <a:pt x="2115" y="5155"/>
                  <a:pt x="2115" y="5052"/>
                </a:cubicBezTo>
                <a:lnTo>
                  <a:pt x="1923" y="5052"/>
                </a:lnTo>
                <a:cubicBezTo>
                  <a:pt x="1923" y="4845"/>
                  <a:pt x="1731" y="5052"/>
                  <a:pt x="1667" y="4845"/>
                </a:cubicBezTo>
                <a:lnTo>
                  <a:pt x="1474" y="4845"/>
                </a:lnTo>
                <a:cubicBezTo>
                  <a:pt x="1474" y="4742"/>
                  <a:pt x="1346" y="4639"/>
                  <a:pt x="1282" y="4536"/>
                </a:cubicBezTo>
                <a:cubicBezTo>
                  <a:pt x="1154" y="4227"/>
                  <a:pt x="1218" y="4433"/>
                  <a:pt x="1090" y="4227"/>
                </a:cubicBezTo>
                <a:cubicBezTo>
                  <a:pt x="962" y="4227"/>
                  <a:pt x="833" y="4330"/>
                  <a:pt x="833" y="4021"/>
                </a:cubicBezTo>
                <a:lnTo>
                  <a:pt x="577" y="3918"/>
                </a:lnTo>
                <a:lnTo>
                  <a:pt x="577" y="3711"/>
                </a:lnTo>
                <a:lnTo>
                  <a:pt x="577" y="3608"/>
                </a:lnTo>
                <a:cubicBezTo>
                  <a:pt x="449" y="3608"/>
                  <a:pt x="577" y="3608"/>
                  <a:pt x="513" y="3505"/>
                </a:cubicBezTo>
                <a:lnTo>
                  <a:pt x="385" y="3505"/>
                </a:lnTo>
                <a:cubicBezTo>
                  <a:pt x="321" y="3402"/>
                  <a:pt x="321" y="3299"/>
                  <a:pt x="321" y="3196"/>
                </a:cubicBezTo>
                <a:lnTo>
                  <a:pt x="192" y="3093"/>
                </a:lnTo>
                <a:lnTo>
                  <a:pt x="192" y="2680"/>
                </a:lnTo>
                <a:lnTo>
                  <a:pt x="192" y="2062"/>
                </a:lnTo>
                <a:lnTo>
                  <a:pt x="128" y="2062"/>
                </a:lnTo>
                <a:lnTo>
                  <a:pt x="128" y="1856"/>
                </a:lnTo>
                <a:cubicBezTo>
                  <a:pt x="128" y="1753"/>
                  <a:pt x="128" y="1649"/>
                  <a:pt x="64" y="1649"/>
                </a:cubicBezTo>
                <a:lnTo>
                  <a:pt x="64" y="206"/>
                </a:lnTo>
                <a:cubicBezTo>
                  <a:pt x="43" y="137"/>
                  <a:pt x="21" y="69"/>
                  <a:pt x="0" y="0"/>
                </a:cubicBezTo>
                <a:cubicBezTo>
                  <a:pt x="21" y="1340"/>
                  <a:pt x="43" y="2681"/>
                  <a:pt x="64" y="40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40" name="Group 39"/>
          <p:cNvGrpSpPr/>
          <p:nvPr/>
        </p:nvGrpSpPr>
        <p:grpSpPr>
          <a:xfrm>
            <a:off x="2675761" y="2278992"/>
            <a:ext cx="2363749" cy="2286619"/>
            <a:chOff x="68627" y="2278992"/>
            <a:chExt cx="2498673" cy="2286619"/>
          </a:xfrm>
        </p:grpSpPr>
        <p:grpSp>
          <p:nvGrpSpPr>
            <p:cNvPr id="41" name="Group 40"/>
            <p:cNvGrpSpPr/>
            <p:nvPr/>
          </p:nvGrpSpPr>
          <p:grpSpPr>
            <a:xfrm>
              <a:off x="68627" y="2278992"/>
              <a:ext cx="2498673" cy="2286619"/>
              <a:chOff x="2329088" y="2222288"/>
              <a:chExt cx="4644173" cy="2286619"/>
            </a:xfrm>
          </p:grpSpPr>
          <p:sp>
            <p:nvSpPr>
              <p:cNvPr id="44" name="TextBox 43"/>
              <p:cNvSpPr txBox="1"/>
              <p:nvPr/>
            </p:nvSpPr>
            <p:spPr>
              <a:xfrm>
                <a:off x="4474135" y="2270558"/>
                <a:ext cx="1281191"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プラセボ(n=205)</a:t>
                </a:r>
              </a:p>
            </p:txBody>
          </p:sp>
          <p:grpSp>
            <p:nvGrpSpPr>
              <p:cNvPr id="45" name="Group 44"/>
              <p:cNvGrpSpPr/>
              <p:nvPr/>
            </p:nvGrpSpPr>
            <p:grpSpPr>
              <a:xfrm>
                <a:off x="2972561" y="2333162"/>
                <a:ext cx="4000700" cy="2072210"/>
                <a:chOff x="2291341" y="1973094"/>
                <a:chExt cx="5075065" cy="3926658"/>
              </a:xfrm>
            </p:grpSpPr>
            <p:cxnSp>
              <p:nvCxnSpPr>
                <p:cNvPr id="56" name="Straight Connector 55"/>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72516" y="2223271"/>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a:t>
                </a:r>
              </a:p>
            </p:txBody>
          </p:sp>
          <p:sp>
            <p:nvSpPr>
              <p:cNvPr id="47" name="TextBox 46"/>
              <p:cNvSpPr txBox="1"/>
              <p:nvPr/>
            </p:nvSpPr>
            <p:spPr>
              <a:xfrm>
                <a:off x="2609890" y="2483995"/>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75</a:t>
                </a:r>
              </a:p>
            </p:txBody>
          </p:sp>
          <p:sp>
            <p:nvSpPr>
              <p:cNvPr id="48" name="TextBox 47"/>
              <p:cNvSpPr txBox="1"/>
              <p:nvPr/>
            </p:nvSpPr>
            <p:spPr>
              <a:xfrm>
                <a:off x="2609890" y="2731878"/>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a:t>
                </a:r>
              </a:p>
            </p:txBody>
          </p:sp>
          <p:sp>
            <p:nvSpPr>
              <p:cNvPr id="49" name="TextBox 48"/>
              <p:cNvSpPr txBox="1"/>
              <p:nvPr/>
            </p:nvSpPr>
            <p:spPr>
              <a:xfrm>
                <a:off x="2609890" y="3037460"/>
                <a:ext cx="41635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20</a:t>
                </a:r>
              </a:p>
            </p:txBody>
          </p:sp>
          <p:sp>
            <p:nvSpPr>
              <p:cNvPr id="50" name="TextBox 49"/>
              <p:cNvSpPr txBox="1"/>
              <p:nvPr/>
            </p:nvSpPr>
            <p:spPr>
              <a:xfrm>
                <a:off x="2747265" y="3256904"/>
                <a:ext cx="27897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0</a:t>
                </a:r>
              </a:p>
            </p:txBody>
          </p:sp>
          <p:sp>
            <p:nvSpPr>
              <p:cNvPr id="51" name="TextBox 50"/>
              <p:cNvSpPr txBox="1"/>
              <p:nvPr/>
            </p:nvSpPr>
            <p:spPr>
              <a:xfrm>
                <a:off x="2472513" y="3549499"/>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–30</a:t>
                </a:r>
              </a:p>
            </p:txBody>
          </p:sp>
          <p:sp>
            <p:nvSpPr>
              <p:cNvPr id="52" name="TextBox 51"/>
              <p:cNvSpPr txBox="1"/>
              <p:nvPr/>
            </p:nvSpPr>
            <p:spPr>
              <a:xfrm>
                <a:off x="2472516" y="3774841"/>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a:t>
                </a:r>
              </a:p>
            </p:txBody>
          </p:sp>
          <p:sp>
            <p:nvSpPr>
              <p:cNvPr id="53" name="TextBox 52"/>
              <p:cNvSpPr txBox="1"/>
              <p:nvPr/>
            </p:nvSpPr>
            <p:spPr>
              <a:xfrm>
                <a:off x="2472516" y="4040451"/>
                <a:ext cx="553728"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–75</a:t>
                </a:r>
              </a:p>
            </p:txBody>
          </p:sp>
          <p:sp>
            <p:nvSpPr>
              <p:cNvPr id="54" name="TextBox 53"/>
              <p:cNvSpPr txBox="1"/>
              <p:nvPr/>
            </p:nvSpPr>
            <p:spPr>
              <a:xfrm>
                <a:off x="2335140" y="4283299"/>
                <a:ext cx="691103"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a:t>
                </a:r>
              </a:p>
            </p:txBody>
          </p:sp>
          <p:sp>
            <p:nvSpPr>
              <p:cNvPr id="55" name="TextBox 54"/>
              <p:cNvSpPr txBox="1"/>
              <p:nvPr/>
            </p:nvSpPr>
            <p:spPr>
              <a:xfrm>
                <a:off x="4944524" y="4023935"/>
                <a:ext cx="775402"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11%減少</a:t>
                </a:r>
              </a:p>
            </p:txBody>
          </p:sp>
        </p:grpSp>
        <p:cxnSp>
          <p:nvCxnSpPr>
            <p:cNvPr id="42" name="Straight Connector 41"/>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66" name="Chart 65"/>
          <p:cNvGraphicFramePr/>
          <p:nvPr>
            <p:extLst>
              <p:ext uri="{D42A27DB-BD31-4B8C-83A1-F6EECF244321}">
                <p14:modId xmlns:p14="http://schemas.microsoft.com/office/powerpoint/2010/main" val="3112357292"/>
              </p:ext>
            </p:extLst>
          </p:nvPr>
        </p:nvGraphicFramePr>
        <p:xfrm>
          <a:off x="5435054" y="2046466"/>
          <a:ext cx="3598587" cy="2885660"/>
        </p:xfrm>
        <a:graphic>
          <a:graphicData uri="http://schemas.openxmlformats.org/drawingml/2006/chart">
            <c:chart xmlns:c="http://schemas.openxmlformats.org/drawingml/2006/chart" xmlns:r="http://schemas.openxmlformats.org/officeDocument/2006/relationships" r:id="rId2"/>
          </a:graphicData>
        </a:graphic>
      </p:graphicFrame>
      <p:sp>
        <p:nvSpPr>
          <p:cNvPr id="67" name="Rectangle 66"/>
          <p:cNvSpPr>
            <a:spLocks noChangeAspect="1"/>
          </p:cNvSpPr>
          <p:nvPr/>
        </p:nvSpPr>
        <p:spPr>
          <a:xfrm>
            <a:off x="3000587" y="5058436"/>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Rectangle 67"/>
          <p:cNvSpPr>
            <a:spLocks noChangeAspect="1"/>
          </p:cNvSpPr>
          <p:nvPr/>
        </p:nvSpPr>
        <p:spPr>
          <a:xfrm>
            <a:off x="3000587" y="5382974"/>
            <a:ext cx="144000" cy="144000"/>
          </a:xfrm>
          <a:prstGeom prst="rect">
            <a:avLst/>
          </a:prstGeom>
          <a:solidFill>
            <a:schemeClr val="accent2"/>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Rectangle 68"/>
          <p:cNvSpPr/>
          <p:nvPr/>
        </p:nvSpPr>
        <p:spPr>
          <a:xfrm>
            <a:off x="3121991" y="4996507"/>
            <a:ext cx="483400" cy="58580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カボザンチニブ</a:t>
            </a:r>
            <a:r>
              <a:rPr sz="1200" dirty="0"/>
              <a:t/>
            </a:r>
            <a:br>
              <a:rPr sz="1200" dirty="0"/>
            </a:br>
            <a:endParaRPr sz="1200" dirty="0"/>
          </a:p>
          <a:p>
            <a:pPr marL="0" marR="0" lvl="0" indent="0" algn="l" defTabSz="914400" rtl="0" eaLnBrk="1" fontAlgn="base" latinLnBrk="0" hangingPunct="1">
              <a:lnSpc>
                <a:spcPct val="9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プラセボ</a:t>
            </a:r>
          </a:p>
        </p:txBody>
      </p:sp>
      <p:sp>
        <p:nvSpPr>
          <p:cNvPr id="70" name="TextBox 69"/>
          <p:cNvSpPr txBox="1"/>
          <p:nvPr/>
        </p:nvSpPr>
        <p:spPr>
          <a:xfrm rot="16200000">
            <a:off x="4840315" y="3344069"/>
            <a:ext cx="1109501"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AFPが50％以上減少したITT患者</a:t>
            </a:r>
          </a:p>
        </p:txBody>
      </p:sp>
      <p:sp>
        <p:nvSpPr>
          <p:cNvPr id="71" name="TextBox 70"/>
          <p:cNvSpPr txBox="1"/>
          <p:nvPr/>
        </p:nvSpPr>
        <p:spPr>
          <a:xfrm>
            <a:off x="5801899" y="4760349"/>
            <a:ext cx="78373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&lt;20 ng/mL</a:t>
            </a:r>
          </a:p>
        </p:txBody>
      </p:sp>
      <p:sp>
        <p:nvSpPr>
          <p:cNvPr id="72" name="TextBox 71"/>
          <p:cNvSpPr txBox="1"/>
          <p:nvPr/>
        </p:nvSpPr>
        <p:spPr>
          <a:xfrm>
            <a:off x="6938501" y="4932295"/>
            <a:ext cx="823465"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ベースラインAFP分類</a:t>
            </a:r>
          </a:p>
        </p:txBody>
      </p:sp>
      <p:sp>
        <p:nvSpPr>
          <p:cNvPr id="73" name="TextBox 72"/>
          <p:cNvSpPr txBox="1"/>
          <p:nvPr/>
        </p:nvSpPr>
        <p:spPr>
          <a:xfrm>
            <a:off x="6573753" y="4756995"/>
            <a:ext cx="78373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≥20 ng/mL</a:t>
            </a:r>
          </a:p>
        </p:txBody>
      </p:sp>
      <p:sp>
        <p:nvSpPr>
          <p:cNvPr id="74" name="TextBox 73"/>
          <p:cNvSpPr txBox="1"/>
          <p:nvPr/>
        </p:nvSpPr>
        <p:spPr>
          <a:xfrm>
            <a:off x="7310648" y="4753640"/>
            <a:ext cx="85365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&lt;400 ng/mL</a:t>
            </a:r>
          </a:p>
        </p:txBody>
      </p:sp>
      <p:sp>
        <p:nvSpPr>
          <p:cNvPr id="75" name="TextBox 74"/>
          <p:cNvSpPr txBox="1"/>
          <p:nvPr/>
        </p:nvSpPr>
        <p:spPr>
          <a:xfrm>
            <a:off x="8082503" y="4750288"/>
            <a:ext cx="853658" cy="2440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≥400 ng/mL</a:t>
            </a:r>
          </a:p>
        </p:txBody>
      </p:sp>
      <p:sp>
        <p:nvSpPr>
          <p:cNvPr id="76" name="TextBox 75"/>
          <p:cNvSpPr txBox="1"/>
          <p:nvPr/>
        </p:nvSpPr>
        <p:spPr>
          <a:xfrm>
            <a:off x="4581044" y="5184844"/>
            <a:ext cx="135806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i="0" u="none" strike="noStrike" cap="none" baseline="0" dirty="0">
                <a:solidFill>
                  <a:srgbClr val="4D4D4D"/>
                </a:solidFill>
                <a:effectLst/>
                <a:uFillTx/>
                <a:ea typeface="MS UI Gothic"/>
              </a:rPr>
              <a:t>ITT患者、n</a:t>
            </a:r>
          </a:p>
          <a:p>
            <a:pPr marL="0" marR="0" lvl="0" indent="0" algn="r" defTabSz="914400" rtl="0" eaLnBrk="1" fontAlgn="base" latinLnBrk="0" hangingPunct="1">
              <a:lnSpc>
                <a:spcPct val="100000"/>
              </a:lnSpc>
              <a:spcBef>
                <a:spcPct val="0"/>
              </a:spcBef>
              <a:spcAft>
                <a:spcPct val="0"/>
              </a:spcAft>
              <a:buClrTx/>
              <a:buSzTx/>
              <a:buFontTx/>
              <a:buNone/>
              <a:defRPr/>
            </a:pPr>
            <a:r>
              <a:rPr lang="ja-JP" sz="1000" i="0" u="none" strike="noStrike" cap="none" baseline="0" dirty="0">
                <a:solidFill>
                  <a:srgbClr val="4D4D4D"/>
                </a:solidFill>
                <a:effectLst/>
                <a:uFillTx/>
                <a:ea typeface="MS UI Gothic"/>
              </a:rPr>
              <a:t>AFP評価可能患者、n</a:t>
            </a:r>
          </a:p>
        </p:txBody>
      </p:sp>
      <p:sp>
        <p:nvSpPr>
          <p:cNvPr id="77" name="TextBox 76"/>
          <p:cNvSpPr txBox="1"/>
          <p:nvPr/>
        </p:nvSpPr>
        <p:spPr>
          <a:xfrm>
            <a:off x="5881793"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139</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112</a:t>
            </a:r>
          </a:p>
        </p:txBody>
      </p:sp>
      <p:sp>
        <p:nvSpPr>
          <p:cNvPr id="78" name="TextBox 77"/>
          <p:cNvSpPr txBox="1"/>
          <p:nvPr/>
        </p:nvSpPr>
        <p:spPr>
          <a:xfrm>
            <a:off x="6159946" y="5192044"/>
            <a:ext cx="322903"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77</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66</a:t>
            </a:r>
          </a:p>
        </p:txBody>
      </p:sp>
      <p:sp>
        <p:nvSpPr>
          <p:cNvPr id="79" name="TextBox 78"/>
          <p:cNvSpPr txBox="1"/>
          <p:nvPr/>
        </p:nvSpPr>
        <p:spPr>
          <a:xfrm>
            <a:off x="6629388"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331</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261</a:t>
            </a:r>
          </a:p>
        </p:txBody>
      </p:sp>
      <p:sp>
        <p:nvSpPr>
          <p:cNvPr id="80" name="TextBox 79"/>
          <p:cNvSpPr txBox="1"/>
          <p:nvPr/>
        </p:nvSpPr>
        <p:spPr>
          <a:xfrm>
            <a:off x="6872123"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160</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126</a:t>
            </a:r>
          </a:p>
        </p:txBody>
      </p:sp>
      <p:sp>
        <p:nvSpPr>
          <p:cNvPr id="81" name="TextBox 80"/>
          <p:cNvSpPr txBox="1"/>
          <p:nvPr/>
        </p:nvSpPr>
        <p:spPr>
          <a:xfrm>
            <a:off x="7454236"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278</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221</a:t>
            </a:r>
          </a:p>
        </p:txBody>
      </p:sp>
      <p:sp>
        <p:nvSpPr>
          <p:cNvPr id="82" name="TextBox 81"/>
          <p:cNvSpPr txBox="1"/>
          <p:nvPr/>
        </p:nvSpPr>
        <p:spPr>
          <a:xfrm>
            <a:off x="7696971"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136</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119</a:t>
            </a:r>
          </a:p>
        </p:txBody>
      </p:sp>
      <p:sp>
        <p:nvSpPr>
          <p:cNvPr id="83" name="TextBox 82"/>
          <p:cNvSpPr txBox="1"/>
          <p:nvPr/>
        </p:nvSpPr>
        <p:spPr>
          <a:xfrm>
            <a:off x="8212580"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192</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152</a:t>
            </a:r>
          </a:p>
        </p:txBody>
      </p:sp>
      <p:sp>
        <p:nvSpPr>
          <p:cNvPr id="84" name="TextBox 83"/>
          <p:cNvSpPr txBox="1"/>
          <p:nvPr/>
        </p:nvSpPr>
        <p:spPr>
          <a:xfrm>
            <a:off x="8455316" y="5192044"/>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101</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73</a:t>
            </a:r>
          </a:p>
        </p:txBody>
      </p:sp>
      <p:sp>
        <p:nvSpPr>
          <p:cNvPr id="85" name="TextBox 84"/>
          <p:cNvSpPr txBox="1"/>
          <p:nvPr/>
        </p:nvSpPr>
        <p:spPr>
          <a:xfrm>
            <a:off x="1998687" y="1825257"/>
            <a:ext cx="1381060"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ベースライン時からの長径和の変化率、%</a:t>
            </a:r>
          </a:p>
        </p:txBody>
      </p:sp>
      <p:sp>
        <p:nvSpPr>
          <p:cNvPr id="86" name="TextBox 85"/>
          <p:cNvSpPr txBox="1"/>
          <p:nvPr/>
        </p:nvSpPr>
        <p:spPr>
          <a:xfrm>
            <a:off x="6871986" y="1808380"/>
            <a:ext cx="748010"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AFP 応答</a:t>
            </a:r>
          </a:p>
        </p:txBody>
      </p:sp>
    </p:spTree>
    <p:extLst>
      <p:ext uri="{BB962C8B-B14F-4D97-AF65-F5344CB8AC3E}">
        <p14:creationId xmlns:p14="http://schemas.microsoft.com/office/powerpoint/2010/main" val="7331070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O-011: 第Ⅲ相CELESTIAL試験におけるカボザンチニブのプラセボと比較した進行肝細胞癌（HCC）に対する腫瘍反応、AFP応答、および進行時間の評価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Merle Pら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buNone/>
            </a:pPr>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endParaRPr lang="en-GB"/>
          </a:p>
          <a:p>
            <a:pPr>
              <a:spcBef>
                <a:spcPts val="1800"/>
              </a:spcBef>
            </a:pPr>
            <a:r>
              <a:rPr lang="ja-JP" sz="1600" b="0" i="0" u="none" strike="noStrike" cap="none" baseline="0">
                <a:solidFill>
                  <a:srgbClr val="4D4D4D"/>
                </a:solidFill>
                <a:effectLst/>
                <a:uFillTx/>
                <a:ea typeface="MS UI Gothic"/>
              </a:rPr>
              <a:t>用量減量は、カボザンチニブおよびプラセボ群患者のそれぞれ62％および13％で発生した</a:t>
            </a:r>
          </a:p>
          <a:p>
            <a:r>
              <a:rPr lang="ja-JP" sz="1600" b="0" i="0" u="none" strike="noStrike" cap="none" baseline="0">
                <a:solidFill>
                  <a:srgbClr val="4D4D4D"/>
                </a:solidFill>
                <a:effectLst/>
                <a:uFillTx/>
                <a:ea typeface="MS UI Gothic"/>
              </a:rPr>
              <a:t>TRAEによる投与中止は、カボザンチニブおよびプラセボ群患者のそれぞれ16％および3％で発生した</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Merle Pら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O-011</a:t>
            </a:r>
          </a:p>
        </p:txBody>
      </p:sp>
      <p:graphicFrame>
        <p:nvGraphicFramePr>
          <p:cNvPr id="8" name="Group 88"/>
          <p:cNvGraphicFramePr>
            <a:graphicFrameLocks noGrp="1"/>
          </p:cNvGraphicFramePr>
          <p:nvPr>
            <p:extLst>
              <p:ext uri="{D42A27DB-BD31-4B8C-83A1-F6EECF244321}">
                <p14:modId xmlns:p14="http://schemas.microsoft.com/office/powerpoint/2010/main" val="218278258"/>
              </p:ext>
            </p:extLst>
          </p:nvPr>
        </p:nvGraphicFramePr>
        <p:xfrm>
          <a:off x="4393252" y="1537787"/>
          <a:ext cx="3925567" cy="1005840"/>
        </p:xfrm>
        <a:graphic>
          <a:graphicData uri="http://schemas.openxmlformats.org/drawingml/2006/table">
            <a:tbl>
              <a:tblPr firstRow="1" bandRow="1">
                <a:tableStyleId>{69012ECD-51FC-41F1-AA8D-1B2483CD663E}</a:tableStyleId>
              </a:tblPr>
              <a:tblGrid>
                <a:gridCol w="1723057">
                  <a:extLst>
                    <a:ext uri="{9D8B030D-6E8A-4147-A177-3AD203B41FA5}">
                      <a16:colId xmlns:a16="http://schemas.microsoft.com/office/drawing/2014/main" val="20000"/>
                    </a:ext>
                  </a:extLst>
                </a:gridCol>
                <a:gridCol w="1337880">
                  <a:extLst>
                    <a:ext uri="{9D8B030D-6E8A-4147-A177-3AD203B41FA5}">
                      <a16:colId xmlns:a16="http://schemas.microsoft.com/office/drawing/2014/main" val="20001"/>
                    </a:ext>
                  </a:extLst>
                </a:gridCol>
                <a:gridCol w="864630">
                  <a:extLst>
                    <a:ext uri="{9D8B030D-6E8A-4147-A177-3AD203B41FA5}">
                      <a16:colId xmlns:a16="http://schemas.microsoft.com/office/drawing/2014/main" val="20002"/>
                    </a:ext>
                  </a:extLst>
                </a:gridCol>
              </a:tblGrid>
              <a:tr h="283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TTP中央値、カ月(95%CI)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イベント発生件数</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60D27"/>
                          </a:solidFill>
                          <a:effectLst/>
                          <a:uFillTx/>
                          <a:ea typeface="MS UI Gothic"/>
                        </a:rPr>
                        <a:t>カボザンチニブ（n=470）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60D27"/>
                          </a:solidFill>
                          <a:effectLst/>
                          <a:uFillTx/>
                          <a:ea typeface="MS UI Gothic"/>
                        </a:rPr>
                        <a:t>5.4 (4.0,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60D27"/>
                          </a:solidFill>
                          <a:effectLst/>
                          <a:uFillTx/>
                          <a:ea typeface="MS UI Gothic"/>
                        </a:rPr>
                        <a:t>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2C0D8"/>
                          </a:solidFill>
                          <a:effectLst/>
                          <a:uFillTx/>
                          <a:ea typeface="MS UI Gothic"/>
                        </a:rPr>
                        <a:t>プラセボ(n=237)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2C0D8"/>
                          </a:solidFill>
                          <a:effectLst/>
                          <a:uFillTx/>
                          <a:ea typeface="MS UI Gothic"/>
                        </a:rPr>
                        <a:t>1.9 (1.9,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2C0D8"/>
                          </a:solidFill>
                          <a:effectLst/>
                          <a:uFillTx/>
                          <a:ea typeface="MS UI Gothic"/>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411151" y="1453368"/>
            <a:ext cx="6660822" cy="3704660"/>
            <a:chOff x="1411151" y="1814890"/>
            <a:chExt cx="6660822" cy="3704660"/>
          </a:xfrm>
        </p:grpSpPr>
        <p:grpSp>
          <p:nvGrpSpPr>
            <p:cNvPr id="11" name="Group 10"/>
            <p:cNvGrpSpPr/>
            <p:nvPr/>
          </p:nvGrpSpPr>
          <p:grpSpPr>
            <a:xfrm>
              <a:off x="2339576" y="1954879"/>
              <a:ext cx="5552289" cy="2597081"/>
              <a:chOff x="870827" y="2448719"/>
              <a:chExt cx="3872526" cy="2148251"/>
            </a:xfrm>
          </p:grpSpPr>
          <p:sp>
            <p:nvSpPr>
              <p:cNvPr id="37" name="Freeform 3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6"/>
              <p:cNvSpPr>
                <a:spLocks noChangeShapeType="1"/>
              </p:cNvSpPr>
              <p:nvPr/>
            </p:nvSpPr>
            <p:spPr bwMode="auto">
              <a:xfrm>
                <a:off x="870827" y="244871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7"/>
              <p:cNvSpPr>
                <a:spLocks noChangeShapeType="1"/>
              </p:cNvSpPr>
              <p:nvPr/>
            </p:nvSpPr>
            <p:spPr bwMode="auto">
              <a:xfrm>
                <a:off x="870827" y="286464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8"/>
              <p:cNvSpPr>
                <a:spLocks noChangeShapeType="1"/>
              </p:cNvSpPr>
              <p:nvPr/>
            </p:nvSpPr>
            <p:spPr bwMode="auto">
              <a:xfrm>
                <a:off x="870827" y="328056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9"/>
              <p:cNvSpPr>
                <a:spLocks noChangeShapeType="1"/>
              </p:cNvSpPr>
              <p:nvPr/>
            </p:nvSpPr>
            <p:spPr bwMode="auto">
              <a:xfrm>
                <a:off x="870827" y="369649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10"/>
              <p:cNvSpPr>
                <a:spLocks noChangeShapeType="1"/>
              </p:cNvSpPr>
              <p:nvPr/>
            </p:nvSpPr>
            <p:spPr bwMode="auto">
              <a:xfrm>
                <a:off x="870827" y="4112419"/>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11"/>
              <p:cNvSpPr>
                <a:spLocks noChangeShapeType="1"/>
              </p:cNvSpPr>
              <p:nvPr/>
            </p:nvSpPr>
            <p:spPr bwMode="auto">
              <a:xfrm>
                <a:off x="870827" y="4528344"/>
                <a:ext cx="5949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 name="Line 12"/>
              <p:cNvSpPr>
                <a:spLocks noChangeShapeType="1"/>
              </p:cNvSpPr>
              <p:nvPr/>
            </p:nvSpPr>
            <p:spPr bwMode="auto">
              <a:xfrm flipH="1">
                <a:off x="331787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13"/>
              <p:cNvSpPr>
                <a:spLocks noChangeShapeType="1"/>
              </p:cNvSpPr>
              <p:nvPr/>
            </p:nvSpPr>
            <p:spPr bwMode="auto">
              <a:xfrm flipH="1">
                <a:off x="28384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6" name="Line 14"/>
              <p:cNvSpPr>
                <a:spLocks noChangeShapeType="1"/>
              </p:cNvSpPr>
              <p:nvPr/>
            </p:nvSpPr>
            <p:spPr bwMode="auto">
              <a:xfrm flipH="1">
                <a:off x="42735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15"/>
              <p:cNvSpPr>
                <a:spLocks noChangeShapeType="1"/>
              </p:cNvSpPr>
              <p:nvPr/>
            </p:nvSpPr>
            <p:spPr bwMode="auto">
              <a:xfrm flipH="1">
                <a:off x="379412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17"/>
              <p:cNvSpPr>
                <a:spLocks noChangeShapeType="1"/>
              </p:cNvSpPr>
              <p:nvPr/>
            </p:nvSpPr>
            <p:spPr bwMode="auto">
              <a:xfrm flipH="1">
                <a:off x="4743353"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Line 18"/>
              <p:cNvSpPr>
                <a:spLocks noChangeShapeType="1"/>
              </p:cNvSpPr>
              <p:nvPr/>
            </p:nvSpPr>
            <p:spPr bwMode="auto">
              <a:xfrm flipH="1">
                <a:off x="2359028"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0" name="Line 19"/>
              <p:cNvSpPr>
                <a:spLocks noChangeShapeType="1"/>
              </p:cNvSpPr>
              <p:nvPr/>
            </p:nvSpPr>
            <p:spPr bwMode="auto">
              <a:xfrm flipH="1">
                <a:off x="1884365"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1" name="Line 20"/>
              <p:cNvSpPr>
                <a:spLocks noChangeShapeType="1"/>
              </p:cNvSpPr>
              <p:nvPr/>
            </p:nvSpPr>
            <p:spPr bwMode="auto">
              <a:xfrm flipH="1">
                <a:off x="1404940"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2" name="Line 21"/>
              <p:cNvSpPr>
                <a:spLocks noChangeShapeType="1"/>
              </p:cNvSpPr>
              <p:nvPr/>
            </p:nvSpPr>
            <p:spPr bwMode="auto">
              <a:xfrm flipH="1">
                <a:off x="925515" y="4528344"/>
                <a:ext cx="0" cy="6862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12" name="TextBox 11"/>
            <p:cNvSpPr txBox="1"/>
            <p:nvPr/>
          </p:nvSpPr>
          <p:spPr>
            <a:xfrm rot="16200000">
              <a:off x="1592870" y="3081873"/>
              <a:ext cx="515182"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363636"/>
                  </a:solidFill>
                  <a:effectLst/>
                  <a:uFillTx/>
                  <a:ea typeface="MS UI Gothic"/>
                </a:rPr>
                <a:t>TTP率</a:t>
              </a:r>
            </a:p>
          </p:txBody>
        </p:sp>
        <p:sp>
          <p:nvSpPr>
            <p:cNvPr id="13" name="TextBox 12"/>
            <p:cNvSpPr txBox="1"/>
            <p:nvPr/>
          </p:nvSpPr>
          <p:spPr>
            <a:xfrm>
              <a:off x="2005627" y="18148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a:t>
              </a:r>
            </a:p>
          </p:txBody>
        </p:sp>
        <p:sp>
          <p:nvSpPr>
            <p:cNvPr id="14" name="TextBox 13"/>
            <p:cNvSpPr txBox="1"/>
            <p:nvPr/>
          </p:nvSpPr>
          <p:spPr>
            <a:xfrm>
              <a:off x="2005627" y="231959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0.8</a:t>
              </a:r>
            </a:p>
          </p:txBody>
        </p:sp>
        <p:sp>
          <p:nvSpPr>
            <p:cNvPr id="15" name="TextBox 14"/>
            <p:cNvSpPr txBox="1"/>
            <p:nvPr/>
          </p:nvSpPr>
          <p:spPr>
            <a:xfrm>
              <a:off x="2005627" y="2822191"/>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0.6</a:t>
              </a:r>
            </a:p>
          </p:txBody>
        </p:sp>
        <p:sp>
          <p:nvSpPr>
            <p:cNvPr id="16" name="TextBox 15"/>
            <p:cNvSpPr txBox="1"/>
            <p:nvPr/>
          </p:nvSpPr>
          <p:spPr>
            <a:xfrm>
              <a:off x="2005627" y="33247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0.4</a:t>
              </a:r>
            </a:p>
          </p:txBody>
        </p:sp>
        <p:sp>
          <p:nvSpPr>
            <p:cNvPr id="17" name="TextBox 16"/>
            <p:cNvSpPr txBox="1"/>
            <p:nvPr/>
          </p:nvSpPr>
          <p:spPr>
            <a:xfrm>
              <a:off x="2005627" y="38273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0.2</a:t>
              </a:r>
            </a:p>
          </p:txBody>
        </p:sp>
        <p:sp>
          <p:nvSpPr>
            <p:cNvPr id="18" name="TextBox 17"/>
            <p:cNvSpPr txBox="1"/>
            <p:nvPr/>
          </p:nvSpPr>
          <p:spPr>
            <a:xfrm>
              <a:off x="2005627" y="432999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0.0</a:t>
              </a:r>
            </a:p>
          </p:txBody>
        </p:sp>
        <p:sp>
          <p:nvSpPr>
            <p:cNvPr id="19" name="TextBox 18"/>
            <p:cNvSpPr txBox="1"/>
            <p:nvPr/>
          </p:nvSpPr>
          <p:spPr>
            <a:xfrm>
              <a:off x="2207080"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470</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237</a:t>
              </a:r>
            </a:p>
          </p:txBody>
        </p:sp>
        <p:sp>
          <p:nvSpPr>
            <p:cNvPr id="20" name="TextBox 19"/>
            <p:cNvSpPr txBox="1"/>
            <p:nvPr/>
          </p:nvSpPr>
          <p:spPr>
            <a:xfrm>
              <a:off x="2887057"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251</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65</a:t>
              </a:r>
            </a:p>
          </p:txBody>
        </p:sp>
        <p:sp>
          <p:nvSpPr>
            <p:cNvPr id="21" name="TextBox 20"/>
            <p:cNvSpPr txBox="1"/>
            <p:nvPr/>
          </p:nvSpPr>
          <p:spPr>
            <a:xfrm>
              <a:off x="3577523" y="4509498"/>
              <a:ext cx="435728"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127</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19</a:t>
              </a:r>
            </a:p>
          </p:txBody>
        </p:sp>
        <p:sp>
          <p:nvSpPr>
            <p:cNvPr id="22" name="TextBox 21"/>
            <p:cNvSpPr txBox="1"/>
            <p:nvPr/>
          </p:nvSpPr>
          <p:spPr>
            <a:xfrm>
              <a:off x="4310099"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78</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13</a:t>
              </a:r>
            </a:p>
          </p:txBody>
        </p:sp>
        <p:sp>
          <p:nvSpPr>
            <p:cNvPr id="23" name="TextBox 22"/>
            <p:cNvSpPr txBox="1"/>
            <p:nvPr/>
          </p:nvSpPr>
          <p:spPr>
            <a:xfrm>
              <a:off x="4979586"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38</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5</a:t>
              </a:r>
            </a:p>
          </p:txBody>
        </p:sp>
        <p:sp>
          <p:nvSpPr>
            <p:cNvPr id="24" name="TextBox 23"/>
            <p:cNvSpPr txBox="1"/>
            <p:nvPr/>
          </p:nvSpPr>
          <p:spPr>
            <a:xfrm>
              <a:off x="5680540"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14</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a:t>
              </a:r>
            </a:p>
          </p:txBody>
        </p:sp>
        <p:sp>
          <p:nvSpPr>
            <p:cNvPr id="25" name="TextBox 24"/>
            <p:cNvSpPr txBox="1"/>
            <p:nvPr/>
          </p:nvSpPr>
          <p:spPr>
            <a:xfrm>
              <a:off x="6360516"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10</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a:t>
              </a:r>
            </a:p>
          </p:txBody>
        </p:sp>
        <p:sp>
          <p:nvSpPr>
            <p:cNvPr id="26" name="TextBox 25"/>
            <p:cNvSpPr txBox="1"/>
            <p:nvPr/>
          </p:nvSpPr>
          <p:spPr>
            <a:xfrm>
              <a:off x="7040491"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2</a:t>
              </a:r>
            </a:p>
          </p:txBody>
        </p:sp>
        <p:sp>
          <p:nvSpPr>
            <p:cNvPr id="27" name="TextBox 26"/>
            <p:cNvSpPr txBox="1"/>
            <p:nvPr/>
          </p:nvSpPr>
          <p:spPr>
            <a:xfrm>
              <a:off x="7720467" y="4509498"/>
              <a:ext cx="351506" cy="100684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1</a:t>
              </a:r>
            </a:p>
          </p:txBody>
        </p:sp>
        <p:sp>
          <p:nvSpPr>
            <p:cNvPr id="28" name="Freeform 27"/>
            <p:cNvSpPr/>
            <p:nvPr/>
          </p:nvSpPr>
          <p:spPr bwMode="auto">
            <a:xfrm>
              <a:off x="2414788" y="1962937"/>
              <a:ext cx="5470214" cy="2457597"/>
            </a:xfrm>
            <a:custGeom>
              <a:avLst/>
              <a:gdLst>
                <a:gd name="T0" fmla="*/ 367 w 434"/>
                <a:gd name="T1" fmla="*/ 185 h 186"/>
                <a:gd name="T2" fmla="*/ 304 w 434"/>
                <a:gd name="T3" fmla="*/ 183 h 186"/>
                <a:gd name="T4" fmla="*/ 271 w 434"/>
                <a:gd name="T5" fmla="*/ 182 h 186"/>
                <a:gd name="T6" fmla="*/ 269 w 434"/>
                <a:gd name="T7" fmla="*/ 177 h 186"/>
                <a:gd name="T8" fmla="*/ 266 w 434"/>
                <a:gd name="T9" fmla="*/ 175 h 186"/>
                <a:gd name="T10" fmla="*/ 238 w 434"/>
                <a:gd name="T11" fmla="*/ 170 h 186"/>
                <a:gd name="T12" fmla="*/ 230 w 434"/>
                <a:gd name="T13" fmla="*/ 167 h 186"/>
                <a:gd name="T14" fmla="*/ 219 w 434"/>
                <a:gd name="T15" fmla="*/ 164 h 186"/>
                <a:gd name="T16" fmla="*/ 201 w 434"/>
                <a:gd name="T17" fmla="*/ 162 h 186"/>
                <a:gd name="T18" fmla="*/ 200 w 434"/>
                <a:gd name="T19" fmla="*/ 157 h 186"/>
                <a:gd name="T20" fmla="*/ 172 w 434"/>
                <a:gd name="T21" fmla="*/ 156 h 186"/>
                <a:gd name="T22" fmla="*/ 170 w 434"/>
                <a:gd name="T23" fmla="*/ 152 h 186"/>
                <a:gd name="T24" fmla="*/ 167 w 434"/>
                <a:gd name="T25" fmla="*/ 149 h 186"/>
                <a:gd name="T26" fmla="*/ 158 w 434"/>
                <a:gd name="T27" fmla="*/ 145 h 186"/>
                <a:gd name="T28" fmla="*/ 145 w 434"/>
                <a:gd name="T29" fmla="*/ 144 h 186"/>
                <a:gd name="T30" fmla="*/ 142 w 434"/>
                <a:gd name="T31" fmla="*/ 139 h 186"/>
                <a:gd name="T32" fmla="*/ 138 w 434"/>
                <a:gd name="T33" fmla="*/ 137 h 186"/>
                <a:gd name="T34" fmla="*/ 136 w 434"/>
                <a:gd name="T35" fmla="*/ 125 h 186"/>
                <a:gd name="T36" fmla="*/ 121 w 434"/>
                <a:gd name="T37" fmla="*/ 123 h 186"/>
                <a:gd name="T38" fmla="*/ 114 w 434"/>
                <a:gd name="T39" fmla="*/ 119 h 186"/>
                <a:gd name="T40" fmla="*/ 104 w 434"/>
                <a:gd name="T41" fmla="*/ 116 h 186"/>
                <a:gd name="T42" fmla="*/ 103 w 434"/>
                <a:gd name="T43" fmla="*/ 107 h 186"/>
                <a:gd name="T44" fmla="*/ 100 w 434"/>
                <a:gd name="T45" fmla="*/ 101 h 186"/>
                <a:gd name="T46" fmla="*/ 95 w 434"/>
                <a:gd name="T47" fmla="*/ 95 h 186"/>
                <a:gd name="T48" fmla="*/ 87 w 434"/>
                <a:gd name="T49" fmla="*/ 94 h 186"/>
                <a:gd name="T50" fmla="*/ 80 w 434"/>
                <a:gd name="T51" fmla="*/ 90 h 186"/>
                <a:gd name="T52" fmla="*/ 75 w 434"/>
                <a:gd name="T53" fmla="*/ 89 h 186"/>
                <a:gd name="T54" fmla="*/ 74 w 434"/>
                <a:gd name="T55" fmla="*/ 85 h 186"/>
                <a:gd name="T56" fmla="*/ 69 w 434"/>
                <a:gd name="T57" fmla="*/ 78 h 186"/>
                <a:gd name="T58" fmla="*/ 67 w 434"/>
                <a:gd name="T59" fmla="*/ 68 h 186"/>
                <a:gd name="T60" fmla="*/ 59 w 434"/>
                <a:gd name="T61" fmla="*/ 66 h 186"/>
                <a:gd name="T62" fmla="*/ 55 w 434"/>
                <a:gd name="T63" fmla="*/ 63 h 186"/>
                <a:gd name="T64" fmla="*/ 49 w 434"/>
                <a:gd name="T65" fmla="*/ 62 h 186"/>
                <a:gd name="T66" fmla="*/ 44 w 434"/>
                <a:gd name="T67" fmla="*/ 58 h 186"/>
                <a:gd name="T68" fmla="*/ 40 w 434"/>
                <a:gd name="T69" fmla="*/ 56 h 186"/>
                <a:gd name="T70" fmla="*/ 38 w 434"/>
                <a:gd name="T71" fmla="*/ 45 h 186"/>
                <a:gd name="T72" fmla="*/ 34 w 434"/>
                <a:gd name="T73" fmla="*/ 34 h 186"/>
                <a:gd name="T74" fmla="*/ 33 w 434"/>
                <a:gd name="T75" fmla="*/ 21 h 186"/>
                <a:gd name="T76" fmla="*/ 30 w 434"/>
                <a:gd name="T77" fmla="*/ 15 h 186"/>
                <a:gd name="T78" fmla="*/ 28 w 434"/>
                <a:gd name="T79" fmla="*/ 9 h 186"/>
                <a:gd name="T80" fmla="*/ 24 w 434"/>
                <a:gd name="T81" fmla="*/ 7 h 186"/>
                <a:gd name="T82" fmla="*/ 19 w 434"/>
                <a:gd name="T83" fmla="*/ 3 h 186"/>
                <a:gd name="T84" fmla="*/ 8 w 434"/>
                <a:gd name="T85"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186">
                  <a:moveTo>
                    <a:pt x="434" y="186"/>
                  </a:moveTo>
                  <a:lnTo>
                    <a:pt x="367" y="186"/>
                  </a:lnTo>
                  <a:lnTo>
                    <a:pt x="367" y="185"/>
                  </a:lnTo>
                  <a:lnTo>
                    <a:pt x="335" y="185"/>
                  </a:lnTo>
                  <a:lnTo>
                    <a:pt x="335" y="183"/>
                  </a:lnTo>
                  <a:lnTo>
                    <a:pt x="304" y="183"/>
                  </a:lnTo>
                  <a:lnTo>
                    <a:pt x="298" y="183"/>
                  </a:lnTo>
                  <a:lnTo>
                    <a:pt x="298" y="182"/>
                  </a:lnTo>
                  <a:lnTo>
                    <a:pt x="271" y="182"/>
                  </a:lnTo>
                  <a:lnTo>
                    <a:pt x="271" y="179"/>
                  </a:lnTo>
                  <a:lnTo>
                    <a:pt x="269" y="179"/>
                  </a:lnTo>
                  <a:lnTo>
                    <a:pt x="269" y="177"/>
                  </a:lnTo>
                  <a:lnTo>
                    <a:pt x="268" y="177"/>
                  </a:lnTo>
                  <a:lnTo>
                    <a:pt x="268" y="175"/>
                  </a:lnTo>
                  <a:lnTo>
                    <a:pt x="266" y="175"/>
                  </a:lnTo>
                  <a:lnTo>
                    <a:pt x="266" y="172"/>
                  </a:lnTo>
                  <a:lnTo>
                    <a:pt x="238" y="172"/>
                  </a:lnTo>
                  <a:lnTo>
                    <a:pt x="238" y="170"/>
                  </a:lnTo>
                  <a:lnTo>
                    <a:pt x="236" y="170"/>
                  </a:lnTo>
                  <a:lnTo>
                    <a:pt x="236" y="167"/>
                  </a:lnTo>
                  <a:lnTo>
                    <a:pt x="230" y="167"/>
                  </a:lnTo>
                  <a:lnTo>
                    <a:pt x="230" y="166"/>
                  </a:lnTo>
                  <a:lnTo>
                    <a:pt x="219" y="166"/>
                  </a:lnTo>
                  <a:lnTo>
                    <a:pt x="219" y="164"/>
                  </a:lnTo>
                  <a:lnTo>
                    <a:pt x="204" y="164"/>
                  </a:lnTo>
                  <a:lnTo>
                    <a:pt x="204" y="162"/>
                  </a:lnTo>
                  <a:lnTo>
                    <a:pt x="201" y="162"/>
                  </a:lnTo>
                  <a:lnTo>
                    <a:pt x="201" y="160"/>
                  </a:lnTo>
                  <a:lnTo>
                    <a:pt x="200" y="160"/>
                  </a:lnTo>
                  <a:lnTo>
                    <a:pt x="200" y="157"/>
                  </a:lnTo>
                  <a:lnTo>
                    <a:pt x="176" y="157"/>
                  </a:lnTo>
                  <a:lnTo>
                    <a:pt x="176" y="156"/>
                  </a:lnTo>
                  <a:lnTo>
                    <a:pt x="172" y="156"/>
                  </a:lnTo>
                  <a:lnTo>
                    <a:pt x="172" y="155"/>
                  </a:lnTo>
                  <a:lnTo>
                    <a:pt x="170" y="155"/>
                  </a:lnTo>
                  <a:lnTo>
                    <a:pt x="170" y="152"/>
                  </a:lnTo>
                  <a:lnTo>
                    <a:pt x="169" y="152"/>
                  </a:lnTo>
                  <a:lnTo>
                    <a:pt x="169" y="149"/>
                  </a:lnTo>
                  <a:lnTo>
                    <a:pt x="167" y="149"/>
                  </a:lnTo>
                  <a:lnTo>
                    <a:pt x="167" y="146"/>
                  </a:lnTo>
                  <a:lnTo>
                    <a:pt x="158" y="146"/>
                  </a:lnTo>
                  <a:lnTo>
                    <a:pt x="158" y="145"/>
                  </a:lnTo>
                  <a:lnTo>
                    <a:pt x="151" y="145"/>
                  </a:lnTo>
                  <a:lnTo>
                    <a:pt x="151" y="144"/>
                  </a:lnTo>
                  <a:lnTo>
                    <a:pt x="145" y="144"/>
                  </a:lnTo>
                  <a:lnTo>
                    <a:pt x="145" y="141"/>
                  </a:lnTo>
                  <a:lnTo>
                    <a:pt x="142" y="141"/>
                  </a:lnTo>
                  <a:lnTo>
                    <a:pt x="142" y="139"/>
                  </a:lnTo>
                  <a:lnTo>
                    <a:pt x="139" y="139"/>
                  </a:lnTo>
                  <a:lnTo>
                    <a:pt x="139" y="137"/>
                  </a:lnTo>
                  <a:lnTo>
                    <a:pt x="138" y="137"/>
                  </a:lnTo>
                  <a:lnTo>
                    <a:pt x="138" y="129"/>
                  </a:lnTo>
                  <a:lnTo>
                    <a:pt x="136" y="129"/>
                  </a:lnTo>
                  <a:lnTo>
                    <a:pt x="136" y="125"/>
                  </a:lnTo>
                  <a:lnTo>
                    <a:pt x="134" y="125"/>
                  </a:lnTo>
                  <a:lnTo>
                    <a:pt x="134" y="123"/>
                  </a:lnTo>
                  <a:lnTo>
                    <a:pt x="121" y="123"/>
                  </a:lnTo>
                  <a:lnTo>
                    <a:pt x="121" y="121"/>
                  </a:lnTo>
                  <a:lnTo>
                    <a:pt x="114" y="121"/>
                  </a:lnTo>
                  <a:lnTo>
                    <a:pt x="114" y="119"/>
                  </a:lnTo>
                  <a:lnTo>
                    <a:pt x="107" y="119"/>
                  </a:lnTo>
                  <a:lnTo>
                    <a:pt x="107" y="116"/>
                  </a:lnTo>
                  <a:lnTo>
                    <a:pt x="104" y="116"/>
                  </a:lnTo>
                  <a:lnTo>
                    <a:pt x="104" y="111"/>
                  </a:lnTo>
                  <a:lnTo>
                    <a:pt x="103" y="111"/>
                  </a:lnTo>
                  <a:lnTo>
                    <a:pt x="103" y="107"/>
                  </a:lnTo>
                  <a:lnTo>
                    <a:pt x="101" y="107"/>
                  </a:lnTo>
                  <a:lnTo>
                    <a:pt x="101" y="101"/>
                  </a:lnTo>
                  <a:lnTo>
                    <a:pt x="100" y="101"/>
                  </a:lnTo>
                  <a:lnTo>
                    <a:pt x="100" y="97"/>
                  </a:lnTo>
                  <a:lnTo>
                    <a:pt x="95" y="97"/>
                  </a:lnTo>
                  <a:lnTo>
                    <a:pt x="95" y="95"/>
                  </a:lnTo>
                  <a:lnTo>
                    <a:pt x="91" y="95"/>
                  </a:lnTo>
                  <a:lnTo>
                    <a:pt x="91" y="94"/>
                  </a:lnTo>
                  <a:lnTo>
                    <a:pt x="87" y="94"/>
                  </a:lnTo>
                  <a:lnTo>
                    <a:pt x="87" y="92"/>
                  </a:lnTo>
                  <a:lnTo>
                    <a:pt x="80" y="92"/>
                  </a:lnTo>
                  <a:lnTo>
                    <a:pt x="80" y="90"/>
                  </a:lnTo>
                  <a:lnTo>
                    <a:pt x="78" y="90"/>
                  </a:lnTo>
                  <a:lnTo>
                    <a:pt x="78" y="89"/>
                  </a:lnTo>
                  <a:lnTo>
                    <a:pt x="75" y="89"/>
                  </a:lnTo>
                  <a:lnTo>
                    <a:pt x="75" y="87"/>
                  </a:lnTo>
                  <a:lnTo>
                    <a:pt x="74" y="87"/>
                  </a:lnTo>
                  <a:lnTo>
                    <a:pt x="74" y="85"/>
                  </a:lnTo>
                  <a:lnTo>
                    <a:pt x="71" y="85"/>
                  </a:lnTo>
                  <a:lnTo>
                    <a:pt x="71" y="78"/>
                  </a:lnTo>
                  <a:lnTo>
                    <a:pt x="69" y="78"/>
                  </a:lnTo>
                  <a:lnTo>
                    <a:pt x="69" y="70"/>
                  </a:lnTo>
                  <a:lnTo>
                    <a:pt x="67" y="70"/>
                  </a:lnTo>
                  <a:lnTo>
                    <a:pt x="67" y="68"/>
                  </a:lnTo>
                  <a:lnTo>
                    <a:pt x="64" y="68"/>
                  </a:lnTo>
                  <a:lnTo>
                    <a:pt x="64" y="66"/>
                  </a:lnTo>
                  <a:lnTo>
                    <a:pt x="59" y="66"/>
                  </a:lnTo>
                  <a:lnTo>
                    <a:pt x="59" y="64"/>
                  </a:lnTo>
                  <a:lnTo>
                    <a:pt x="55" y="64"/>
                  </a:lnTo>
                  <a:lnTo>
                    <a:pt x="55" y="63"/>
                  </a:lnTo>
                  <a:lnTo>
                    <a:pt x="52" y="63"/>
                  </a:lnTo>
                  <a:lnTo>
                    <a:pt x="52" y="62"/>
                  </a:lnTo>
                  <a:lnTo>
                    <a:pt x="49" y="62"/>
                  </a:lnTo>
                  <a:lnTo>
                    <a:pt x="49" y="59"/>
                  </a:lnTo>
                  <a:lnTo>
                    <a:pt x="44" y="59"/>
                  </a:lnTo>
                  <a:lnTo>
                    <a:pt x="44" y="58"/>
                  </a:lnTo>
                  <a:lnTo>
                    <a:pt x="43" y="58"/>
                  </a:lnTo>
                  <a:lnTo>
                    <a:pt x="43" y="56"/>
                  </a:lnTo>
                  <a:lnTo>
                    <a:pt x="40" y="56"/>
                  </a:lnTo>
                  <a:lnTo>
                    <a:pt x="40" y="52"/>
                  </a:lnTo>
                  <a:lnTo>
                    <a:pt x="38" y="52"/>
                  </a:lnTo>
                  <a:lnTo>
                    <a:pt x="38" y="45"/>
                  </a:lnTo>
                  <a:lnTo>
                    <a:pt x="36" y="45"/>
                  </a:lnTo>
                  <a:lnTo>
                    <a:pt x="36" y="34"/>
                  </a:lnTo>
                  <a:lnTo>
                    <a:pt x="34" y="34"/>
                  </a:lnTo>
                  <a:lnTo>
                    <a:pt x="34" y="29"/>
                  </a:lnTo>
                  <a:lnTo>
                    <a:pt x="33" y="29"/>
                  </a:lnTo>
                  <a:lnTo>
                    <a:pt x="33" y="21"/>
                  </a:lnTo>
                  <a:lnTo>
                    <a:pt x="31" y="21"/>
                  </a:lnTo>
                  <a:lnTo>
                    <a:pt x="31" y="15"/>
                  </a:lnTo>
                  <a:lnTo>
                    <a:pt x="30" y="15"/>
                  </a:lnTo>
                  <a:lnTo>
                    <a:pt x="30" y="11"/>
                  </a:lnTo>
                  <a:lnTo>
                    <a:pt x="28" y="11"/>
                  </a:lnTo>
                  <a:lnTo>
                    <a:pt x="28" y="9"/>
                  </a:lnTo>
                  <a:lnTo>
                    <a:pt x="26" y="9"/>
                  </a:lnTo>
                  <a:lnTo>
                    <a:pt x="26" y="7"/>
                  </a:lnTo>
                  <a:lnTo>
                    <a:pt x="24" y="7"/>
                  </a:lnTo>
                  <a:lnTo>
                    <a:pt x="24" y="6"/>
                  </a:lnTo>
                  <a:lnTo>
                    <a:pt x="19" y="6"/>
                  </a:lnTo>
                  <a:lnTo>
                    <a:pt x="19" y="3"/>
                  </a:lnTo>
                  <a:lnTo>
                    <a:pt x="11" y="3"/>
                  </a:lnTo>
                  <a:lnTo>
                    <a:pt x="11" y="2"/>
                  </a:lnTo>
                  <a:lnTo>
                    <a:pt x="8" y="2"/>
                  </a:lnTo>
                  <a:lnTo>
                    <a:pt x="8" y="0"/>
                  </a:lnTo>
                  <a:lnTo>
                    <a:pt x="0" y="0"/>
                  </a:lnTo>
                </a:path>
              </a:pathLst>
            </a:custGeom>
            <a:solidFill>
              <a:srgbClr val="FFFFFF"/>
            </a:solid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Freeform 28"/>
            <p:cNvSpPr/>
            <p:nvPr/>
          </p:nvSpPr>
          <p:spPr bwMode="auto">
            <a:xfrm>
              <a:off x="2414788" y="1962936"/>
              <a:ext cx="5469825" cy="2506059"/>
            </a:xfrm>
            <a:custGeom>
              <a:avLst/>
              <a:gdLst>
                <a:gd name="T0" fmla="*/ 403 w 433"/>
                <a:gd name="T1" fmla="*/ 190 h 190"/>
                <a:gd name="T2" fmla="*/ 236 w 433"/>
                <a:gd name="T3" fmla="*/ 188 h 190"/>
                <a:gd name="T4" fmla="*/ 213 w 433"/>
                <a:gd name="T5" fmla="*/ 187 h 190"/>
                <a:gd name="T6" fmla="*/ 205 w 433"/>
                <a:gd name="T7" fmla="*/ 185 h 190"/>
                <a:gd name="T8" fmla="*/ 174 w 433"/>
                <a:gd name="T9" fmla="*/ 184 h 190"/>
                <a:gd name="T10" fmla="*/ 172 w 433"/>
                <a:gd name="T11" fmla="*/ 182 h 190"/>
                <a:gd name="T12" fmla="*/ 169 w 433"/>
                <a:gd name="T13" fmla="*/ 181 h 190"/>
                <a:gd name="T14" fmla="*/ 159 w 433"/>
                <a:gd name="T15" fmla="*/ 179 h 190"/>
                <a:gd name="T16" fmla="*/ 143 w 433"/>
                <a:gd name="T17" fmla="*/ 177 h 190"/>
                <a:gd name="T18" fmla="*/ 139 w 433"/>
                <a:gd name="T19" fmla="*/ 176 h 190"/>
                <a:gd name="T20" fmla="*/ 118 w 433"/>
                <a:gd name="T21" fmla="*/ 175 h 190"/>
                <a:gd name="T22" fmla="*/ 110 w 433"/>
                <a:gd name="T23" fmla="*/ 173 h 190"/>
                <a:gd name="T24" fmla="*/ 105 w 433"/>
                <a:gd name="T25" fmla="*/ 171 h 190"/>
                <a:gd name="T26" fmla="*/ 103 w 433"/>
                <a:gd name="T27" fmla="*/ 168 h 190"/>
                <a:gd name="T28" fmla="*/ 101 w 433"/>
                <a:gd name="T29" fmla="*/ 163 h 190"/>
                <a:gd name="T30" fmla="*/ 98 w 433"/>
                <a:gd name="T31" fmla="*/ 159 h 190"/>
                <a:gd name="T32" fmla="*/ 91 w 433"/>
                <a:gd name="T33" fmla="*/ 158 h 190"/>
                <a:gd name="T34" fmla="*/ 86 w 433"/>
                <a:gd name="T35" fmla="*/ 156 h 190"/>
                <a:gd name="T36" fmla="*/ 80 w 433"/>
                <a:gd name="T37" fmla="*/ 153 h 190"/>
                <a:gd name="T38" fmla="*/ 74 w 433"/>
                <a:gd name="T39" fmla="*/ 151 h 190"/>
                <a:gd name="T40" fmla="*/ 72 w 433"/>
                <a:gd name="T41" fmla="*/ 148 h 190"/>
                <a:gd name="T42" fmla="*/ 71 w 433"/>
                <a:gd name="T43" fmla="*/ 140 h 190"/>
                <a:gd name="T44" fmla="*/ 68 w 433"/>
                <a:gd name="T45" fmla="*/ 135 h 190"/>
                <a:gd name="T46" fmla="*/ 66 w 433"/>
                <a:gd name="T47" fmla="*/ 132 h 190"/>
                <a:gd name="T48" fmla="*/ 61 w 433"/>
                <a:gd name="T49" fmla="*/ 131 h 190"/>
                <a:gd name="T50" fmla="*/ 53 w 433"/>
                <a:gd name="T51" fmla="*/ 129 h 190"/>
                <a:gd name="T52" fmla="*/ 48 w 433"/>
                <a:gd name="T53" fmla="*/ 128 h 190"/>
                <a:gd name="T54" fmla="*/ 43 w 433"/>
                <a:gd name="T55" fmla="*/ 126 h 190"/>
                <a:gd name="T56" fmla="*/ 41 w 433"/>
                <a:gd name="T57" fmla="*/ 124 h 190"/>
                <a:gd name="T58" fmla="*/ 39 w 433"/>
                <a:gd name="T59" fmla="*/ 119 h 190"/>
                <a:gd name="T60" fmla="*/ 37 w 433"/>
                <a:gd name="T61" fmla="*/ 111 h 190"/>
                <a:gd name="T62" fmla="*/ 36 w 433"/>
                <a:gd name="T63" fmla="*/ 105 h 190"/>
                <a:gd name="T64" fmla="*/ 34 w 433"/>
                <a:gd name="T65" fmla="*/ 75 h 190"/>
                <a:gd name="T66" fmla="*/ 32 w 433"/>
                <a:gd name="T67" fmla="*/ 60 h 190"/>
                <a:gd name="T68" fmla="*/ 30 w 433"/>
                <a:gd name="T69" fmla="*/ 30 h 190"/>
                <a:gd name="T70" fmla="*/ 29 w 433"/>
                <a:gd name="T71" fmla="*/ 21 h 190"/>
                <a:gd name="T72" fmla="*/ 27 w 433"/>
                <a:gd name="T73" fmla="*/ 18 h 190"/>
                <a:gd name="T74" fmla="*/ 25 w 433"/>
                <a:gd name="T75" fmla="*/ 14 h 190"/>
                <a:gd name="T76" fmla="*/ 22 w 433"/>
                <a:gd name="T77" fmla="*/ 12 h 190"/>
                <a:gd name="T78" fmla="*/ 20 w 433"/>
                <a:gd name="T79" fmla="*/ 9 h 190"/>
                <a:gd name="T80" fmla="*/ 17 w 433"/>
                <a:gd name="T81" fmla="*/ 6 h 190"/>
                <a:gd name="T82" fmla="*/ 11 w 433"/>
                <a:gd name="T83" fmla="*/ 3 h 190"/>
                <a:gd name="T84" fmla="*/ 9 w 433"/>
                <a:gd name="T85" fmla="*/ 2 h 190"/>
                <a:gd name="T86" fmla="*/ 0 w 433"/>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190">
                  <a:moveTo>
                    <a:pt x="433" y="190"/>
                  </a:moveTo>
                  <a:lnTo>
                    <a:pt x="403" y="190"/>
                  </a:lnTo>
                  <a:lnTo>
                    <a:pt x="403" y="188"/>
                  </a:lnTo>
                  <a:lnTo>
                    <a:pt x="236" y="188"/>
                  </a:lnTo>
                  <a:lnTo>
                    <a:pt x="236" y="187"/>
                  </a:lnTo>
                  <a:lnTo>
                    <a:pt x="213" y="187"/>
                  </a:lnTo>
                  <a:lnTo>
                    <a:pt x="213" y="185"/>
                  </a:lnTo>
                  <a:lnTo>
                    <a:pt x="205" y="185"/>
                  </a:lnTo>
                  <a:lnTo>
                    <a:pt x="205" y="184"/>
                  </a:lnTo>
                  <a:lnTo>
                    <a:pt x="174" y="184"/>
                  </a:lnTo>
                  <a:lnTo>
                    <a:pt x="174" y="182"/>
                  </a:lnTo>
                  <a:lnTo>
                    <a:pt x="172" y="182"/>
                  </a:lnTo>
                  <a:lnTo>
                    <a:pt x="172" y="181"/>
                  </a:lnTo>
                  <a:lnTo>
                    <a:pt x="169" y="181"/>
                  </a:lnTo>
                  <a:lnTo>
                    <a:pt x="169" y="179"/>
                  </a:lnTo>
                  <a:lnTo>
                    <a:pt x="159" y="179"/>
                  </a:lnTo>
                  <a:lnTo>
                    <a:pt x="159" y="177"/>
                  </a:lnTo>
                  <a:lnTo>
                    <a:pt x="143" y="177"/>
                  </a:lnTo>
                  <a:lnTo>
                    <a:pt x="143" y="176"/>
                  </a:lnTo>
                  <a:lnTo>
                    <a:pt x="139" y="176"/>
                  </a:lnTo>
                  <a:lnTo>
                    <a:pt x="139" y="175"/>
                  </a:lnTo>
                  <a:lnTo>
                    <a:pt x="118" y="175"/>
                  </a:lnTo>
                  <a:lnTo>
                    <a:pt x="118" y="173"/>
                  </a:lnTo>
                  <a:lnTo>
                    <a:pt x="110" y="173"/>
                  </a:lnTo>
                  <a:lnTo>
                    <a:pt x="110" y="171"/>
                  </a:lnTo>
                  <a:lnTo>
                    <a:pt x="105" y="171"/>
                  </a:lnTo>
                  <a:lnTo>
                    <a:pt x="105" y="168"/>
                  </a:lnTo>
                  <a:lnTo>
                    <a:pt x="103" y="168"/>
                  </a:lnTo>
                  <a:lnTo>
                    <a:pt x="103" y="163"/>
                  </a:lnTo>
                  <a:lnTo>
                    <a:pt x="101" y="163"/>
                  </a:lnTo>
                  <a:lnTo>
                    <a:pt x="101" y="159"/>
                  </a:lnTo>
                  <a:lnTo>
                    <a:pt x="98" y="159"/>
                  </a:lnTo>
                  <a:lnTo>
                    <a:pt x="98" y="158"/>
                  </a:lnTo>
                  <a:lnTo>
                    <a:pt x="91" y="158"/>
                  </a:lnTo>
                  <a:lnTo>
                    <a:pt x="86" y="158"/>
                  </a:lnTo>
                  <a:lnTo>
                    <a:pt x="86" y="156"/>
                  </a:lnTo>
                  <a:lnTo>
                    <a:pt x="80" y="156"/>
                  </a:lnTo>
                  <a:lnTo>
                    <a:pt x="80" y="153"/>
                  </a:lnTo>
                  <a:lnTo>
                    <a:pt x="74" y="153"/>
                  </a:lnTo>
                  <a:lnTo>
                    <a:pt x="74" y="151"/>
                  </a:lnTo>
                  <a:lnTo>
                    <a:pt x="72" y="151"/>
                  </a:lnTo>
                  <a:lnTo>
                    <a:pt x="72" y="148"/>
                  </a:lnTo>
                  <a:lnTo>
                    <a:pt x="71" y="148"/>
                  </a:lnTo>
                  <a:lnTo>
                    <a:pt x="71" y="140"/>
                  </a:lnTo>
                  <a:lnTo>
                    <a:pt x="68" y="140"/>
                  </a:lnTo>
                  <a:lnTo>
                    <a:pt x="68" y="135"/>
                  </a:lnTo>
                  <a:lnTo>
                    <a:pt x="68" y="132"/>
                  </a:lnTo>
                  <a:lnTo>
                    <a:pt x="66" y="132"/>
                  </a:lnTo>
                  <a:lnTo>
                    <a:pt x="66" y="131"/>
                  </a:lnTo>
                  <a:lnTo>
                    <a:pt x="61" y="131"/>
                  </a:lnTo>
                  <a:lnTo>
                    <a:pt x="61" y="129"/>
                  </a:lnTo>
                  <a:lnTo>
                    <a:pt x="53" y="129"/>
                  </a:lnTo>
                  <a:lnTo>
                    <a:pt x="53" y="128"/>
                  </a:lnTo>
                  <a:lnTo>
                    <a:pt x="48" y="128"/>
                  </a:lnTo>
                  <a:lnTo>
                    <a:pt x="48" y="126"/>
                  </a:lnTo>
                  <a:lnTo>
                    <a:pt x="43" y="126"/>
                  </a:lnTo>
                  <a:lnTo>
                    <a:pt x="43" y="124"/>
                  </a:lnTo>
                  <a:lnTo>
                    <a:pt x="41" y="124"/>
                  </a:lnTo>
                  <a:lnTo>
                    <a:pt x="41" y="119"/>
                  </a:lnTo>
                  <a:lnTo>
                    <a:pt x="39" y="119"/>
                  </a:lnTo>
                  <a:lnTo>
                    <a:pt x="39" y="111"/>
                  </a:lnTo>
                  <a:lnTo>
                    <a:pt x="37" y="111"/>
                  </a:lnTo>
                  <a:lnTo>
                    <a:pt x="37" y="105"/>
                  </a:lnTo>
                  <a:lnTo>
                    <a:pt x="36" y="105"/>
                  </a:lnTo>
                  <a:lnTo>
                    <a:pt x="36" y="75"/>
                  </a:lnTo>
                  <a:lnTo>
                    <a:pt x="34" y="75"/>
                  </a:lnTo>
                  <a:lnTo>
                    <a:pt x="34" y="60"/>
                  </a:lnTo>
                  <a:lnTo>
                    <a:pt x="32" y="60"/>
                  </a:lnTo>
                  <a:lnTo>
                    <a:pt x="32" y="30"/>
                  </a:lnTo>
                  <a:lnTo>
                    <a:pt x="30" y="30"/>
                  </a:lnTo>
                  <a:lnTo>
                    <a:pt x="30" y="21"/>
                  </a:lnTo>
                  <a:lnTo>
                    <a:pt x="29" y="21"/>
                  </a:lnTo>
                  <a:lnTo>
                    <a:pt x="29" y="18"/>
                  </a:lnTo>
                  <a:lnTo>
                    <a:pt x="27" y="18"/>
                  </a:lnTo>
                  <a:lnTo>
                    <a:pt x="27" y="14"/>
                  </a:lnTo>
                  <a:lnTo>
                    <a:pt x="25" y="14"/>
                  </a:lnTo>
                  <a:lnTo>
                    <a:pt x="25" y="12"/>
                  </a:lnTo>
                  <a:lnTo>
                    <a:pt x="22" y="12"/>
                  </a:lnTo>
                  <a:lnTo>
                    <a:pt x="22" y="9"/>
                  </a:lnTo>
                  <a:lnTo>
                    <a:pt x="20" y="9"/>
                  </a:lnTo>
                  <a:lnTo>
                    <a:pt x="20" y="6"/>
                  </a:lnTo>
                  <a:lnTo>
                    <a:pt x="17" y="6"/>
                  </a:lnTo>
                  <a:lnTo>
                    <a:pt x="17" y="3"/>
                  </a:lnTo>
                  <a:lnTo>
                    <a:pt x="11" y="3"/>
                  </a:lnTo>
                  <a:lnTo>
                    <a:pt x="11" y="2"/>
                  </a:lnTo>
                  <a:lnTo>
                    <a:pt x="9" y="2"/>
                  </a:lnTo>
                  <a:lnTo>
                    <a:pt x="9"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TextBox 29"/>
            <p:cNvSpPr txBox="1"/>
            <p:nvPr/>
          </p:nvSpPr>
          <p:spPr>
            <a:xfrm>
              <a:off x="5323710" y="3280286"/>
              <a:ext cx="2061364"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HR 0.41 (95%CI 0.34, 0.49)</a:t>
              </a:r>
            </a:p>
          </p:txBody>
        </p:sp>
        <p:cxnSp>
          <p:nvCxnSpPr>
            <p:cNvPr id="31" name="Straight Connector 30"/>
            <p:cNvCxnSpPr/>
            <p:nvPr/>
          </p:nvCxnSpPr>
          <p:spPr>
            <a:xfrm>
              <a:off x="3930198" y="248147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3930198" y="275967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sp>
          <p:nvSpPr>
            <p:cNvPr id="33" name="TextBox 32"/>
            <p:cNvSpPr txBox="1"/>
            <p:nvPr/>
          </p:nvSpPr>
          <p:spPr>
            <a:xfrm>
              <a:off x="1411151" y="4878830"/>
              <a:ext cx="740833" cy="6407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リスクに晒されていた患者数</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カボザンチニブ </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プラセボ</a:t>
              </a:r>
            </a:p>
          </p:txBody>
        </p:sp>
        <p:sp>
          <p:nvSpPr>
            <p:cNvPr id="34" name="TextBox 33"/>
            <p:cNvSpPr txBox="1"/>
            <p:nvPr/>
          </p:nvSpPr>
          <p:spPr>
            <a:xfrm>
              <a:off x="4578900" y="4771703"/>
              <a:ext cx="116730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経過期間(カ月)</a:t>
              </a:r>
            </a:p>
          </p:txBody>
        </p:sp>
        <p:cxnSp>
          <p:nvCxnSpPr>
            <p:cNvPr id="35" name="Straight Connector 34"/>
            <p:cNvCxnSpPr/>
            <p:nvPr/>
          </p:nvCxnSpPr>
          <p:spPr>
            <a:xfrm rot="5400000">
              <a:off x="4074198" y="2481472"/>
              <a:ext cx="72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rot="5400000">
              <a:off x="4074198" y="2759678"/>
              <a:ext cx="72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
        <p:nvSpPr>
          <p:cNvPr id="53" name="TextBox 52"/>
          <p:cNvSpPr txBox="1"/>
          <p:nvPr/>
        </p:nvSpPr>
        <p:spPr>
          <a:xfrm>
            <a:off x="3380573" y="1501696"/>
            <a:ext cx="567081"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TTP</a:t>
            </a:r>
          </a:p>
        </p:txBody>
      </p:sp>
    </p:spTree>
    <p:extLst>
      <p:ext uri="{BB962C8B-B14F-4D97-AF65-F5344CB8AC3E}">
        <p14:creationId xmlns:p14="http://schemas.microsoft.com/office/powerpoint/2010/main" val="29283983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O-011: 第Ⅲ相CELESTIAL試験におけるカボザンチニブのプラセボと比較した進行肝細胞癌（HCC）に対する腫瘍反応、AFP応答、および進行時間の評価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Merle Pら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結果（続き）</a:t>
            </a:r>
          </a:p>
          <a:p>
            <a:pPr marL="0" indent="0">
              <a:spcBef>
                <a:spcPts val="24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進行HCC患者において、カボザンチニブはプラセボよりも標的病変の縮小率が大きかった</a:t>
            </a:r>
          </a:p>
          <a:p>
            <a:r>
              <a:rPr lang="ja-JP" sz="1600" b="1" i="0" u="none" strike="noStrike" cap="none" baseline="0">
                <a:solidFill>
                  <a:srgbClr val="4D4D4D"/>
                </a:solidFill>
                <a:effectLst/>
                <a:uFillTx/>
                <a:ea typeface="MS UI Gothic"/>
              </a:rPr>
              <a:t>ベースラインでのAFP上昇患者では、カボザンチニブ群の1/4で50％以上のAFP減少が認められた</a:t>
            </a:r>
          </a:p>
          <a:p>
            <a:r>
              <a:rPr lang="ja-JP" sz="1600" b="1" i="0" u="none" strike="noStrike" cap="none" baseline="0">
                <a:solidFill>
                  <a:srgbClr val="4D4D4D"/>
                </a:solidFill>
                <a:effectLst/>
                <a:uFillTx/>
                <a:ea typeface="MS UI Gothic"/>
              </a:rPr>
              <a:t>またカボザンチニブはプラセボと比較してTTP改善と関連していた</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Merle Pら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O-011</a:t>
            </a:r>
          </a:p>
        </p:txBody>
      </p:sp>
      <p:graphicFrame>
        <p:nvGraphicFramePr>
          <p:cNvPr id="7" name="Table 6"/>
          <p:cNvGraphicFramePr>
            <a:graphicFrameLocks noGrp="1"/>
          </p:cNvGraphicFramePr>
          <p:nvPr>
            <p:extLst>
              <p:ext uri="{D42A27DB-BD31-4B8C-83A1-F6EECF244321}">
                <p14:modId xmlns:p14="http://schemas.microsoft.com/office/powerpoint/2010/main" val="3641617286"/>
              </p:ext>
            </p:extLst>
          </p:nvPr>
        </p:nvGraphicFramePr>
        <p:xfrm>
          <a:off x="365124" y="1657264"/>
          <a:ext cx="8397876" cy="292608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val="1709975499"/>
                    </a:ext>
                  </a:extLst>
                </a:gridCol>
                <a:gridCol w="2438400">
                  <a:extLst>
                    <a:ext uri="{9D8B030D-6E8A-4147-A177-3AD203B41FA5}">
                      <a16:colId xmlns:a16="http://schemas.microsoft.com/office/drawing/2014/main" val="1247476413"/>
                    </a:ext>
                  </a:extLst>
                </a:gridCol>
                <a:gridCol w="2438400">
                  <a:extLst>
                    <a:ext uri="{9D8B030D-6E8A-4147-A177-3AD203B41FA5}">
                      <a16:colId xmlns:a16="http://schemas.microsoft.com/office/drawing/2014/main" val="3883849508"/>
                    </a:ext>
                  </a:extLst>
                </a:gridCol>
              </a:tblGrid>
              <a:tr h="370840">
                <a:tc>
                  <a:txBody>
                    <a:bodyPr/>
                    <a:lstStyle/>
                    <a:p>
                      <a:pPr algn="l"/>
                      <a:r>
                        <a:rPr lang="ja-JP" sz="1600" b="1" i="0" u="none" strike="noStrike" cap="none" baseline="0" dirty="0">
                          <a:solidFill>
                            <a:srgbClr val="FFFFFF"/>
                          </a:solidFill>
                          <a:effectLst/>
                          <a:uFillTx/>
                          <a:ea typeface="MS UI Gothic"/>
                        </a:rPr>
                        <a:t>カボザンチニブ群の5％以上で発生したグレード3のAE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カボザンチニブ</a:t>
                      </a:r>
                      <a:r>
                        <a:rPr sz="1600" dirty="0"/>
                        <a:t/>
                      </a:r>
                      <a:br>
                        <a:rPr sz="1600" dirty="0"/>
                      </a:br>
                      <a:r>
                        <a:rPr lang="ja-JP" sz="1600" b="1" i="0" u="none" strike="noStrike" cap="none" baseline="0" dirty="0">
                          <a:solidFill>
                            <a:srgbClr val="FFFFFF"/>
                          </a:solidFill>
                          <a:effectLst/>
                          <a:uFillTx/>
                          <a:ea typeface="MS UI Gothic"/>
                        </a:rPr>
                        <a:t>（n=467）</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プラセボ</a:t>
                      </a:r>
                      <a:r>
                        <a:rPr sz="1600"/>
                        <a:t/>
                      </a:r>
                      <a:br>
                        <a:rPr sz="1600"/>
                      </a:br>
                      <a:r>
                        <a:rPr lang="ja-JP" sz="1600" b="1" i="0" u="none" strike="noStrike" cap="none" baseline="0">
                          <a:solidFill>
                            <a:srgbClr val="FFFFFF"/>
                          </a:solidFill>
                          <a:effectLst/>
                          <a:uFillTx/>
                          <a:ea typeface="MS UI Gothic"/>
                        </a:rPr>
                        <a:t>(n=237)</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175616">
                <a:tc>
                  <a:txBody>
                    <a:bodyPr/>
                    <a:lstStyle/>
                    <a:p>
                      <a:r>
                        <a:rPr lang="ja-JP" sz="1600" b="0" i="0" u="none" strike="noStrike" cap="none" baseline="0">
                          <a:solidFill>
                            <a:srgbClr val="4D4D4D"/>
                          </a:solidFill>
                          <a:effectLst/>
                          <a:uFillTx/>
                          <a:ea typeface="MS UI Gothic"/>
                        </a:rPr>
                        <a:t>下痢</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121136">
                <a:tc>
                  <a:txBody>
                    <a:bodyPr/>
                    <a:lstStyle/>
                    <a:p>
                      <a:pPr marL="0" indent="0"/>
                      <a:r>
                        <a:rPr lang="ja-JP" sz="1600" b="0" i="0" u="none" strike="noStrike" cap="none" baseline="0">
                          <a:solidFill>
                            <a:srgbClr val="4D4D4D"/>
                          </a:solidFill>
                          <a:effectLst/>
                          <a:uFillTx/>
                          <a:ea typeface="MS UI Gothic"/>
                        </a:rPr>
                        <a:t>食欲低下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23584832"/>
                  </a:ext>
                </a:extLst>
              </a:tr>
              <a:tr h="145856">
                <a:tc>
                  <a:txBody>
                    <a:bodyPr/>
                    <a:lstStyle/>
                    <a:p>
                      <a:pPr marL="0" indent="0"/>
                      <a:r>
                        <a:rPr lang="ja-JP" sz="1600" b="0" i="0" u="none" strike="noStrike" cap="none" baseline="0">
                          <a:solidFill>
                            <a:srgbClr val="4D4D4D"/>
                          </a:solidFill>
                          <a:effectLst/>
                          <a:uFillTx/>
                          <a:ea typeface="MS UI Gothic"/>
                        </a:rPr>
                        <a:t>手足症候群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dirty="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51371244"/>
                  </a:ext>
                </a:extLst>
              </a:tr>
              <a:tr h="0">
                <a:tc>
                  <a:txBody>
                    <a:bodyPr/>
                    <a:lstStyle/>
                    <a:p>
                      <a:pPr marL="0" indent="0"/>
                      <a:r>
                        <a:rPr lang="ja-JP" sz="1600" b="0" i="0" u="none" strike="noStrike" cap="none" baseline="0">
                          <a:solidFill>
                            <a:srgbClr val="4D4D4D"/>
                          </a:solidFill>
                          <a:effectLst/>
                          <a:uFillTx/>
                          <a:ea typeface="MS UI Gothic"/>
                        </a:rPr>
                        <a:t>疲労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936486"/>
                  </a:ext>
                </a:extLst>
              </a:tr>
              <a:tr h="0">
                <a:tc>
                  <a:txBody>
                    <a:bodyPr/>
                    <a:lstStyle/>
                    <a:p>
                      <a:r>
                        <a:rPr lang="ja-JP" sz="1600" b="0" i="0" u="none" strike="noStrike" cap="none" baseline="0">
                          <a:solidFill>
                            <a:srgbClr val="4D4D4D"/>
                          </a:solidFill>
                          <a:effectLst/>
                          <a:uFillTx/>
                          <a:ea typeface="MS UI Gothic"/>
                        </a:rPr>
                        <a:t>高血圧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030150912"/>
                  </a:ext>
                </a:extLst>
              </a:tr>
              <a:tr h="0">
                <a:tc>
                  <a:txBody>
                    <a:bodyPr/>
                    <a:lstStyle/>
                    <a:p>
                      <a:r>
                        <a:rPr lang="ja-JP" sz="1600" b="0" i="0" u="none" strike="noStrike" cap="none" baseline="0">
                          <a:solidFill>
                            <a:srgbClr val="4D4D4D"/>
                          </a:solidFill>
                          <a:effectLst/>
                          <a:uFillTx/>
                          <a:ea typeface="MS UI Gothic"/>
                        </a:rPr>
                        <a:t>AST増加</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0">
                <a:tc>
                  <a:txBody>
                    <a:bodyPr/>
                    <a:lstStyle/>
                    <a:p>
                      <a:r>
                        <a:rPr lang="ja-JP" sz="1600" b="0" i="0" u="none" strike="noStrike" cap="none" baseline="0">
                          <a:solidFill>
                            <a:srgbClr val="4D4D4D"/>
                          </a:solidFill>
                          <a:effectLst/>
                          <a:uFillTx/>
                          <a:ea typeface="MS UI Gothic"/>
                        </a:rPr>
                        <a:t>無力症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dirty="0">
                          <a:solidFill>
                            <a:srgbClr val="4D4D4D"/>
                          </a:solidFill>
                          <a:effectLst/>
                          <a:uFillTx/>
                          <a:ea typeface="MS UI Gothic"/>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97157841"/>
                  </a:ext>
                </a:extLst>
              </a:tr>
            </a:tbl>
          </a:graphicData>
        </a:graphic>
      </p:graphicFrame>
    </p:spTree>
    <p:extLst>
      <p:ext uri="{BB962C8B-B14F-4D97-AF65-F5344CB8AC3E}">
        <p14:creationId xmlns:p14="http://schemas.microsoft.com/office/powerpoint/2010/main" val="23441902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ESDO腫瘍内科研究スライドデッキ</a:t>
            </a:r>
            <a:r>
              <a:rPr sz="1800"/>
              <a:t/>
            </a:r>
            <a:br>
              <a:rPr sz="1800"/>
            </a:br>
            <a:r>
              <a:rPr lang="ja-JP" sz="1800" b="0" i="0" u="none" strike="noStrike" cap="none" baseline="0">
                <a:solidFill>
                  <a:srgbClr val="043882"/>
                </a:solidFill>
                <a:effectLst/>
                <a:uFillTx/>
                <a:ea typeface="MS UI Gothic"/>
              </a:rPr>
              <a:t>編集者（2018年）</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a:solidFill>
                    <a:srgbClr val="043882"/>
                  </a:solidFill>
                  <a:effectLst/>
                  <a:uFillTx/>
                  <a:ea typeface="MS UI Gothic"/>
                </a:rPr>
                <a:t>バイオマーカー</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Eric Van Cutsem教授	</a:t>
              </a:r>
              <a:r>
                <a:rPr lang="ja-JP" sz="1100" b="0" i="0" u="none" strike="noStrike" cap="none" baseline="0">
                  <a:solidFill>
                    <a:srgbClr val="4D4D4D"/>
                  </a:solidFill>
                  <a:effectLst/>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Thomas Seufferlein教授	</a:t>
              </a:r>
              <a:r>
                <a:rPr lang="ja-JP" sz="1100" b="0" i="0" u="none" strike="noStrike" cap="none" baseline="0">
                  <a:solidFill>
                    <a:srgbClr val="4D4D4D"/>
                  </a:solidFill>
                  <a:effectLst/>
                  <a:uFillTx/>
                  <a:ea typeface="MS UI Gothic"/>
                </a:rPr>
                <a:t>ドイツ、ウルム、ウルム大学、内科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dirty="0">
                    <a:solidFill>
                      <a:srgbClr val="043882"/>
                    </a:solidFill>
                    <a:effectLst/>
                    <a:uFillTx/>
                    <a:ea typeface="MS UI Gothic"/>
                  </a:rPr>
                  <a:t>大腸癌</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Eric Van Cutsem教授	</a:t>
                </a:r>
                <a:r>
                  <a:rPr lang="ja-JP" sz="1100" b="0" i="0" u="none" strike="noStrike" cap="none" baseline="0" dirty="0">
                    <a:solidFill>
                      <a:srgbClr val="4D4D4D"/>
                    </a:solidFill>
                    <a:effectLst/>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Wolff Schmiegel教授</a:t>
                </a:r>
                <a:r>
                  <a:rPr lang="ja-JP" sz="1100" b="0" i="0" u="none" strike="noStrike" cap="none" baseline="0" dirty="0">
                    <a:solidFill>
                      <a:srgbClr val="4D4D4D"/>
                    </a:solidFill>
                    <a:effectLst/>
                    <a:uFillTx/>
                    <a:ea typeface="MS UI Gothic"/>
                  </a:rPr>
                  <a:t> 	ドイツ、ボーフム、フール大学、医学部</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Thomas Gruenberger教授	</a:t>
                </a:r>
                <a:r>
                  <a:rPr lang="ja-JP" sz="1100" b="0" i="0" u="none" strike="noStrike" cap="none" baseline="0" dirty="0">
                    <a:solidFill>
                      <a:srgbClr val="4D4D4D"/>
                    </a:solidFill>
                    <a:effectLst/>
                    <a:uFillTx/>
                    <a:ea typeface="MS UI Gothic"/>
                  </a:rPr>
                  <a:t>オーストリア、ウィーン、カイザー・フランズ・ヨーゼフ病院、外科</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Jaroslaw Regula教授	</a:t>
                </a:r>
                <a:r>
                  <a:rPr lang="ja-JP" sz="1100" b="0" i="0" u="none" strike="noStrike" cap="none" baseline="0" dirty="0">
                    <a:solidFill>
                      <a:srgbClr val="4D4D4D"/>
                    </a:solidFill>
                    <a:effectLst/>
                    <a:uFillTx/>
                    <a:ea typeface="MS UI Gothic"/>
                  </a:rPr>
                  <a:t>ポーランド、ワルシャワ、腫瘍学研究所、消化器病学・肝臓学</a:t>
                </a:r>
              </a:p>
            </p:txBody>
          </p:sp>
          <p:grpSp>
            <p:nvGrpSpPr>
              <p:cNvPr id="19" name="Group 18"/>
              <p:cNvGrpSpPr/>
              <p:nvPr/>
            </p:nvGrpSpPr>
            <p:grpSpPr>
              <a:xfrm>
                <a:off x="6925002" y="1307743"/>
                <a:ext cx="1241525" cy="723733"/>
                <a:chOff x="6506646" y="1614299"/>
                <a:chExt cx="997631" cy="581560"/>
              </a:xfrm>
            </p:grpSpPr>
            <p:pic>
              <p:nvPicPr>
                <p:cNvPr id="7" name="Picture 6"/>
                <p:cNvPicPr/>
                <p:nvPr/>
              </p:nvPicPr>
              <p:blipFill>
                <a:blip r:embed="rId4" cstate="print">
                  <a:extLst>
                    <a:ext uri="{28A0092B-C50C-407E-A947-70E740481C1C}">
                      <a14:useLocalDpi xmlns:a14="http://schemas.microsoft.com/office/drawing/2010/main" val="0"/>
                    </a:ext>
                  </a:extLst>
                </a:blip>
                <a:srcRect t="2449" b="14763"/>
                <a:stretch>
                  <a:fillRect/>
                </a:stretch>
              </p:blipFill>
              <p:spPr>
                <a:xfrm>
                  <a:off x="6506646" y="1614301"/>
                  <a:ext cx="484632" cy="581558"/>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5212" b="14357"/>
            <a:stretch>
              <a:fillRect/>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a:solidFill>
                      <a:srgbClr val="043882"/>
                    </a:solidFill>
                    <a:effectLst/>
                    <a:uFillTx/>
                    <a:ea typeface="MS UI Gothic"/>
                  </a:rPr>
                  <a:t>膵癌および肝胆道系腫瘍</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Jean-Luc Van Laethem教授	</a:t>
                </a:r>
                <a:r>
                  <a:rPr lang="ja-JP" sz="1100" b="0" i="0" u="none" strike="noStrike" cap="none" baseline="0">
                    <a:solidFill>
                      <a:srgbClr val="4D4D4D"/>
                    </a:solidFill>
                    <a:effectLst/>
                    <a:uFillTx/>
                    <a:ea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Thomas Seufferlein教授	</a:t>
                </a:r>
                <a:r>
                  <a:rPr lang="ja-JP" sz="1100" b="0" i="0" u="none" strike="noStrike" cap="none" baseline="0">
                    <a:solidFill>
                      <a:srgbClr val="4D4D4D"/>
                    </a:solidFill>
                    <a:effectLst/>
                    <a:uFillTx/>
                    <a:ea typeface="MS UI Gothic"/>
                  </a:rPr>
                  <a:t>ドイツ、ウルム、ウルム大学、内科 I</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Ulrich Güller教授</a:t>
                </a:r>
                <a:r>
                  <a:rPr lang="ja-JP" sz="1100" b="0" i="0" u="none" strike="noStrike" cap="none" baseline="0">
                    <a:solidFill>
                      <a:srgbClr val="4D4D4D"/>
                    </a:solidFill>
                    <a:effectLst/>
                    <a:uFillTx/>
                    <a:ea typeface="MS UI Gothic"/>
                  </a:rPr>
                  <a:t>	スイス、ザンクトガレン、ザンクトガレン州立病院、臨床腫瘍内科・血液科</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a:solidFill>
                      <a:srgbClr val="043882"/>
                    </a:solidFill>
                    <a:effectLst/>
                    <a:uFillTx/>
                    <a:ea typeface="MS UI Gothic"/>
                  </a:rPr>
                  <a:t>胃食道・神経内分泌腫瘍 </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Côme Lepage教授	</a:t>
                </a:r>
                <a:r>
                  <a:rPr lang="ja-JP" sz="1100" b="0" i="0" u="none" strike="noStrike" cap="none" baseline="0">
                    <a:solidFill>
                      <a:srgbClr val="4D4D4D"/>
                    </a:solidFill>
                    <a:effectLst/>
                    <a:uFillTx/>
                    <a:ea typeface="MS UI Gothic"/>
                  </a:rPr>
                  <a:t>フランス、ディジョン、大学病院および国立衛生医学研究所</a:t>
                </a:r>
              </a:p>
              <a:p>
                <a:pPr>
                  <a:spcBef>
                    <a:spcPts val="600"/>
                  </a:spcBef>
                  <a:spcAft>
                    <a:spcPct val="0"/>
                  </a:spcAft>
                  <a:tabLst>
                    <a:tab pos="1973263" algn="l"/>
                  </a:tabLst>
                </a:pPr>
                <a:r>
                  <a:rPr lang="ja-JP" sz="1100" b="1" i="0" u="none" strike="noStrike" cap="none" baseline="0">
                    <a:solidFill>
                      <a:srgbClr val="4D4D4D"/>
                    </a:solidFill>
                    <a:effectLst/>
                    <a:uFillTx/>
                    <a:ea typeface="MS UI Gothic"/>
                  </a:rPr>
                  <a:t>Tamara Matysiak教授</a:t>
                </a:r>
                <a:r>
                  <a:rPr lang="ja-JP" sz="1100" b="0" i="0" u="none" strike="noStrike" cap="none" baseline="0">
                    <a:solidFill>
                      <a:srgbClr val="4D4D4D"/>
                    </a:solidFill>
                    <a:effectLst/>
                    <a:uFillTx/>
                    <a:ea typeface="MS UI Gothic"/>
                  </a:rPr>
                  <a:t>	フランス、ナント、消化器系疾患研究所、肝胆膵・消化器病・ </a:t>
                </a:r>
                <a:r>
                  <a:rPr sz="1100"/>
                  <a:t/>
                </a:r>
                <a:br>
                  <a:rPr sz="1100"/>
                </a:br>
                <a:r>
                  <a:rPr lang="ja-JP" sz="1100" b="0" i="0" u="none" strike="noStrike" cap="none" baseline="0">
                    <a:solidFill>
                      <a:srgbClr val="4D4D4D"/>
                    </a:solidFill>
                    <a:effectLst/>
                    <a:uFillTx/>
                    <a:ea typeface="MS UI Gothic"/>
                  </a:rPr>
                  <a:t>	消化器腫瘍学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l="19305" t="10567" r="8517" b="24084"/>
            <a:stretch>
              <a:fillRect/>
            </a:stretch>
          </p:blipFill>
          <p:spPr>
            <a:xfrm>
              <a:off x="8207839" y="4016876"/>
              <a:ext cx="586094" cy="707524"/>
            </a:xfrm>
            <a:prstGeom prst="rect">
              <a:avLst/>
            </a:prstGeom>
          </p:spPr>
        </p:pic>
      </p:gr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6288083" y="1297495"/>
            <a:ext cx="587384" cy="727360"/>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7554321" y="5031295"/>
            <a:ext cx="587384" cy="727360"/>
          </a:xfrm>
          <a:prstGeom prst="rect">
            <a:avLst/>
          </a:prstGeom>
        </p:spPr>
      </p:pic>
    </p:spTree>
    <p:extLst>
      <p:ext uri="{BB962C8B-B14F-4D97-AF65-F5344CB8AC3E}">
        <p14:creationId xmlns:p14="http://schemas.microsoft.com/office/powerpoint/2010/main" val="11062556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結腸・直腸・肛門癌</a:t>
            </a:r>
          </a:p>
        </p:txBody>
      </p:sp>
    </p:spTree>
    <p:extLst>
      <p:ext uri="{BB962C8B-B14F-4D97-AF65-F5344CB8AC3E}">
        <p14:creationId xmlns:p14="http://schemas.microsoft.com/office/powerpoint/2010/main" val="39735437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LBA-004: IMblaze370の有効性および安全性結果、遠隔転移を有する化学療法不応性大腸癌において、アテゾリズマブ+コビメチニブとアテゾリズマブ単剤療法をレゴラフェニブと比較する無作為化第III相試験 – Bendell Jら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IMblaze370試験において化学療法不応性mCRC患者のアテゾリズマブ+コビメチニブ対アテゾリズマブ単剤療法をレゴラフェニブに対し比較し有効性と安全性を評価する</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Bendell </a:t>
            </a:r>
            <a:r>
              <a:rPr lang="ja-JP" sz="1200" b="0" i="0" u="none" strike="noStrike" cap="none" baseline="0" dirty="0" smtClean="0">
                <a:solidFill>
                  <a:srgbClr val="4D4D4D"/>
                </a:solidFill>
                <a:effectLst/>
                <a:uFillTx/>
                <a:ea typeface="MS UI Gothic"/>
              </a:rPr>
              <a:t>Jら</a:t>
            </a:r>
            <a:r>
              <a:rPr lang="ja-JP" altLang="en-US" sz="1200" b="0" i="0" u="none" strike="noStrike" cap="none" baseline="0" dirty="0" smtClean="0">
                <a:solidFill>
                  <a:srgbClr val="4D4D4D"/>
                </a:solidFill>
                <a:effectLst/>
                <a:uFillTx/>
                <a:ea typeface="MS UI Gothic"/>
              </a:rPr>
              <a:t>、</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LBA-004</a:t>
            </a:r>
          </a:p>
        </p:txBody>
      </p:sp>
      <p:sp>
        <p:nvSpPr>
          <p:cNvPr id="8" name="Rectangle 9"/>
          <p:cNvSpPr txBox="1">
            <a:spLocks noChangeArrowheads="1"/>
          </p:cNvSpPr>
          <p:nvPr/>
        </p:nvSpPr>
        <p:spPr bwMode="auto">
          <a:xfrm>
            <a:off x="365124" y="5594158"/>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a:rPr>
              <a:t>主要エンドポイント</a:t>
            </a:r>
          </a:p>
          <a:p>
            <a:r>
              <a:rPr lang="ja-JP" sz="1600" b="0" i="0" u="none" strike="noStrike" cap="none" baseline="0" dirty="0">
                <a:solidFill>
                  <a:srgbClr val="4D4D4D"/>
                </a:solidFill>
                <a:effectLst/>
                <a:uFillTx/>
                <a:ea typeface="MS UI Gothic"/>
              </a:rPr>
              <a:t>アテゾリズマブ+コビメチニブまたはアテゾリズマブ対レゴラフェニブのOS </a:t>
            </a:r>
          </a:p>
        </p:txBody>
      </p:sp>
      <p:sp>
        <p:nvSpPr>
          <p:cNvPr id="10" name="Content Placeholder 26"/>
          <p:cNvSpPr txBox="1"/>
          <p:nvPr/>
        </p:nvSpPr>
        <p:spPr>
          <a:xfrm>
            <a:off x="4648200" y="5594158"/>
            <a:ext cx="4130675" cy="9098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PFS、ORR、DoR</a:t>
            </a:r>
          </a:p>
        </p:txBody>
      </p:sp>
      <p:sp>
        <p:nvSpPr>
          <p:cNvPr id="11" name="Oval 14"/>
          <p:cNvSpPr>
            <a:spLocks noChangeArrowheads="1"/>
          </p:cNvSpPr>
          <p:nvPr/>
        </p:nvSpPr>
        <p:spPr bwMode="auto">
          <a:xfrm>
            <a:off x="3290366" y="334785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dirty="0">
                <a:solidFill>
                  <a:srgbClr val="043882"/>
                </a:solidFill>
                <a:effectLst/>
                <a:uFillTx/>
                <a:ea typeface="MS UI Gothic"/>
              </a:rPr>
              <a:t>R</a:t>
            </a:r>
            <a:r>
              <a:rPr sz="1400" dirty="0"/>
              <a:t/>
            </a:r>
            <a:br>
              <a:rPr sz="1400" dirty="0"/>
            </a:br>
            <a:r>
              <a:rPr lang="ja-JP" sz="1400" b="1" i="0" u="none" strike="noStrike" cap="none" baseline="0" dirty="0">
                <a:solidFill>
                  <a:srgbClr val="043882"/>
                </a:solidFill>
                <a:effectLst/>
                <a:uFillTx/>
                <a:ea typeface="MS UI Gothic"/>
              </a:rPr>
              <a:t>2:1:1</a:t>
            </a:r>
          </a:p>
        </p:txBody>
      </p:sp>
      <p:cxnSp>
        <p:nvCxnSpPr>
          <p:cNvPr id="12" name="AutoShape 15"/>
          <p:cNvCxnSpPr>
            <a:cxnSpLocks noChangeShapeType="1"/>
            <a:stCxn id="11" idx="0"/>
            <a:endCxn id="21" idx="1"/>
          </p:cNvCxnSpPr>
          <p:nvPr/>
        </p:nvCxnSpPr>
        <p:spPr bwMode="auto">
          <a:xfrm rot="5400000" flipH="1" flipV="1">
            <a:off x="3509265" y="2678648"/>
            <a:ext cx="742105" cy="596306"/>
          </a:xfrm>
          <a:prstGeom prst="bentConnector2">
            <a:avLst/>
          </a:prstGeom>
          <a:noFill/>
          <a:ln w="57150">
            <a:solidFill>
              <a:schemeClr val="bg2">
                <a:lumMod val="60000"/>
                <a:lumOff val="40000"/>
              </a:schemeClr>
            </a:solidFill>
            <a:round/>
            <a:tailEnd type="triangle" w="med" len="med"/>
          </a:ln>
        </p:spPr>
      </p:cxnSp>
      <p:cxnSp>
        <p:nvCxnSpPr>
          <p:cNvPr id="13" name="AutoShape 16"/>
          <p:cNvCxnSpPr>
            <a:cxnSpLocks noChangeShapeType="1"/>
            <a:stCxn id="11" idx="4"/>
            <a:endCxn id="20" idx="1"/>
          </p:cNvCxnSpPr>
          <p:nvPr/>
        </p:nvCxnSpPr>
        <p:spPr bwMode="auto">
          <a:xfrm rot="16200000" flipH="1">
            <a:off x="3542095" y="3972121"/>
            <a:ext cx="676444" cy="596307"/>
          </a:xfrm>
          <a:prstGeom prst="bentConnector2">
            <a:avLst/>
          </a:prstGeom>
          <a:noFill/>
          <a:ln w="57150">
            <a:solidFill>
              <a:schemeClr val="bg2">
                <a:lumMod val="60000"/>
                <a:lumOff val="40000"/>
              </a:schemeClr>
            </a:solidFill>
            <a:round/>
            <a:tailEnd type="triangle" w="med" len="med"/>
          </a:ln>
        </p:spPr>
      </p:cxnSp>
      <p:sp>
        <p:nvSpPr>
          <p:cNvPr id="15" name="AutoShape 12"/>
          <p:cNvSpPr>
            <a:spLocks noChangeArrowheads="1"/>
          </p:cNvSpPr>
          <p:nvPr/>
        </p:nvSpPr>
        <p:spPr bwMode="auto">
          <a:xfrm>
            <a:off x="8367640" y="2330267"/>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臨床的恩恵が認められなくなるまで</a:t>
            </a:r>
          </a:p>
        </p:txBody>
      </p:sp>
      <p:sp>
        <p:nvSpPr>
          <p:cNvPr id="16" name="Content Placeholder 26"/>
          <p:cNvSpPr txBox="1"/>
          <p:nvPr/>
        </p:nvSpPr>
        <p:spPr bwMode="auto">
          <a:xfrm>
            <a:off x="3118015" y="4809155"/>
            <a:ext cx="5455574"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u="none" strike="noStrike" cap="none" baseline="0">
                <a:solidFill>
                  <a:srgbClr val="4D4D4D"/>
                </a:solidFill>
                <a:effectLst/>
                <a:uFillTx/>
                <a:ea typeface="MS UI Gothic"/>
              </a:rPr>
              <a:t>広範なRAS変異状態（各群患者の50％以上）</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u="none" strike="noStrike" cap="none" baseline="0">
                <a:solidFill>
                  <a:srgbClr val="4D4D4D"/>
                </a:solidFill>
                <a:effectLst/>
                <a:uFillTx/>
                <a:ea typeface="MS UI Gothic"/>
              </a:rPr>
              <a:t>最初の転移診断からの経過期間（18カ月未満対18カ月以上）</a:t>
            </a:r>
          </a:p>
        </p:txBody>
      </p:sp>
      <p:cxnSp>
        <p:nvCxnSpPr>
          <p:cNvPr id="17" name="AutoShape 19"/>
          <p:cNvCxnSpPr>
            <a:cxnSpLocks noChangeShapeType="1"/>
            <a:stCxn id="22" idx="3"/>
            <a:endCxn id="11" idx="2"/>
          </p:cNvCxnSpPr>
          <p:nvPr/>
        </p:nvCxnSpPr>
        <p:spPr bwMode="auto">
          <a:xfrm flipV="1">
            <a:off x="3098302" y="3639953"/>
            <a:ext cx="192064" cy="1"/>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1" idx="3"/>
          </p:cNvCxnSpPr>
          <p:nvPr/>
        </p:nvCxnSpPr>
        <p:spPr bwMode="auto">
          <a:xfrm>
            <a:off x="8092035" y="2605748"/>
            <a:ext cx="275605" cy="0"/>
          </a:xfrm>
          <a:prstGeom prst="straightConnector1">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4178471" y="4198129"/>
            <a:ext cx="3911256"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レゴラフェニブ160mg経口投与(21日間投薬／7日間休薬)</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(n=90)</a:t>
            </a:r>
          </a:p>
        </p:txBody>
      </p:sp>
      <p:sp>
        <p:nvSpPr>
          <p:cNvPr id="21" name="AutoShape 8"/>
          <p:cNvSpPr>
            <a:spLocks noChangeArrowheads="1"/>
          </p:cNvSpPr>
          <p:nvPr/>
        </p:nvSpPr>
        <p:spPr bwMode="auto">
          <a:xfrm>
            <a:off x="4178470" y="2137316"/>
            <a:ext cx="3913565" cy="936863"/>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a:rPr>
              <a:t>アテゾリズマブ840 mg IV q2w +コビメチニブ60 mg経口投与(21日間投薬／7日間休薬)</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a:rPr>
              <a:t>(n=183)</a:t>
            </a:r>
          </a:p>
        </p:txBody>
      </p:sp>
      <p:sp>
        <p:nvSpPr>
          <p:cNvPr id="22" name="AutoShape 9"/>
          <p:cNvSpPr>
            <a:spLocks noChangeArrowheads="1"/>
          </p:cNvSpPr>
          <p:nvPr/>
        </p:nvSpPr>
        <p:spPr bwMode="auto">
          <a:xfrm>
            <a:off x="126412" y="2235546"/>
            <a:ext cx="2971890" cy="280881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切除不能な局所進行または転移性CRC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細胞毒性を有する化学療法レジメン施行歴2回以上</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MSI-Hが5％以下</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 </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(n=363)</a:t>
            </a:r>
          </a:p>
        </p:txBody>
      </p:sp>
      <p:sp>
        <p:nvSpPr>
          <p:cNvPr id="25" name="AutoShape 8"/>
          <p:cNvSpPr>
            <a:spLocks noChangeArrowheads="1"/>
          </p:cNvSpPr>
          <p:nvPr/>
        </p:nvSpPr>
        <p:spPr bwMode="auto">
          <a:xfrm>
            <a:off x="4178470" y="3229585"/>
            <a:ext cx="3913565"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アテゾリズマブ 1200 mg IV q3w</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(n=90)</a:t>
            </a:r>
          </a:p>
        </p:txBody>
      </p:sp>
      <p:cxnSp>
        <p:nvCxnSpPr>
          <p:cNvPr id="26" name="AutoShape 19"/>
          <p:cNvCxnSpPr>
            <a:cxnSpLocks noChangeShapeType="1"/>
            <a:stCxn id="11" idx="6"/>
            <a:endCxn id="25" idx="1"/>
          </p:cNvCxnSpPr>
          <p:nvPr/>
        </p:nvCxnSpPr>
        <p:spPr bwMode="auto">
          <a:xfrm>
            <a:off x="3873961" y="3639953"/>
            <a:ext cx="304509" cy="1"/>
          </a:xfrm>
          <a:prstGeom prst="straightConnector1">
            <a:avLst/>
          </a:prstGeom>
          <a:noFill/>
          <a:ln w="57150">
            <a:solidFill>
              <a:schemeClr val="bg2">
                <a:lumMod val="60000"/>
                <a:lumOff val="40000"/>
              </a:schemeClr>
            </a:solidFill>
            <a:round/>
            <a:tailEnd type="triangle" w="med" len="med"/>
          </a:ln>
        </p:spPr>
      </p:cxnSp>
      <p:cxnSp>
        <p:nvCxnSpPr>
          <p:cNvPr id="44" name="AutoShape 20"/>
          <p:cNvCxnSpPr>
            <a:cxnSpLocks noChangeShapeType="1"/>
            <a:stCxn id="20" idx="3"/>
          </p:cNvCxnSpPr>
          <p:nvPr/>
        </p:nvCxnSpPr>
        <p:spPr bwMode="auto">
          <a:xfrm>
            <a:off x="8089727" y="4608497"/>
            <a:ext cx="277913" cy="0"/>
          </a:xfrm>
          <a:prstGeom prst="straightConnector1">
            <a:avLst/>
          </a:prstGeom>
          <a:noFill/>
          <a:ln w="57150">
            <a:solidFill>
              <a:schemeClr val="bg2">
                <a:lumMod val="60000"/>
                <a:lumOff val="40000"/>
              </a:schemeClr>
            </a:solidFill>
            <a:prstDash val="sysDot"/>
            <a:round/>
            <a:tailEnd type="triangle" w="med" len="med"/>
          </a:ln>
        </p:spPr>
      </p:cxnSp>
      <p:cxnSp>
        <p:nvCxnSpPr>
          <p:cNvPr id="45" name="AutoShape 21"/>
          <p:cNvCxnSpPr>
            <a:cxnSpLocks noChangeShapeType="1"/>
            <a:stCxn id="25" idx="3"/>
            <a:endCxn id="15" idx="1"/>
          </p:cNvCxnSpPr>
          <p:nvPr/>
        </p:nvCxnSpPr>
        <p:spPr bwMode="auto">
          <a:xfrm>
            <a:off x="8092035" y="3639954"/>
            <a:ext cx="275605"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6882519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LBA-004: IMblaze370</a:t>
            </a:r>
            <a:r>
              <a:rPr lang="ja-JP" altLang="en-US" dirty="0">
                <a:solidFill>
                  <a:srgbClr val="043882"/>
                </a:solidFill>
                <a:ea typeface="MS UI Gothic"/>
              </a:rPr>
              <a:t>の有効性および安全性結果、遠隔転移を有する化学療法不応性大腸癌において、アテゾリズマブ</a:t>
            </a:r>
            <a:r>
              <a:rPr lang="en-US" altLang="ja-JP" dirty="0">
                <a:solidFill>
                  <a:srgbClr val="043882"/>
                </a:solidFill>
                <a:ea typeface="MS UI Gothic"/>
              </a:rPr>
              <a:t>+</a:t>
            </a:r>
            <a:r>
              <a:rPr lang="ja-JP" altLang="en-US" dirty="0">
                <a:solidFill>
                  <a:srgbClr val="043882"/>
                </a:solidFill>
                <a:ea typeface="MS UI Gothic"/>
              </a:rPr>
              <a:t>コビメチニブとアテゾリズマブ単剤療法をレゴラフェニブと比較する無作為化第</a:t>
            </a:r>
            <a:r>
              <a:rPr lang="en-US" altLang="ja-JP" dirty="0">
                <a:solidFill>
                  <a:srgbClr val="043882"/>
                </a:solidFill>
                <a:ea typeface="MS UI Gothic"/>
              </a:rPr>
              <a:t>III</a:t>
            </a:r>
            <a:r>
              <a:rPr lang="ja-JP" altLang="en-US" dirty="0">
                <a:solidFill>
                  <a:srgbClr val="043882"/>
                </a:solidFill>
                <a:ea typeface="MS UI Gothic"/>
              </a:rPr>
              <a:t>相試験 </a:t>
            </a:r>
            <a:r>
              <a:rPr lang="en-US" altLang="ja-JP" dirty="0">
                <a:solidFill>
                  <a:srgbClr val="043882"/>
                </a:solidFill>
                <a:ea typeface="MS UI Gothic"/>
              </a:rPr>
              <a:t>– </a:t>
            </a:r>
            <a:r>
              <a:rPr lang="en-US" altLang="ja-JP" dirty="0" err="1">
                <a:solidFill>
                  <a:srgbClr val="043882"/>
                </a:solidFill>
                <a:ea typeface="MS UI Gothic"/>
              </a:rPr>
              <a:t>Bendell</a:t>
            </a:r>
            <a:r>
              <a:rPr lang="en-US" altLang="ja-JP" dirty="0">
                <a:solidFill>
                  <a:srgbClr val="043882"/>
                </a:solidFill>
                <a:ea typeface="MS UI Gothic"/>
              </a:rPr>
              <a:t> J</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 </a:t>
            </a:r>
          </a:p>
          <a:p>
            <a:pPr marL="0" indent="0" algn="ctr">
              <a:buNone/>
            </a:pPr>
            <a:r>
              <a:rPr lang="ja-JP" sz="1600" b="0" i="0" u="none" strike="noStrike" cap="none" baseline="0" dirty="0" smtClean="0">
                <a:solidFill>
                  <a:srgbClr val="4D4D4D"/>
                </a:solidFill>
                <a:effectLst/>
                <a:uFillTx/>
                <a:ea typeface="MS UI Gothic"/>
              </a:rPr>
              <a:t> </a:t>
            </a:r>
            <a:endParaRPr lang="ja-JP" sz="1600" b="0" i="0" u="none" strike="noStrike" cap="none" baseline="0" dirty="0">
              <a:solidFill>
                <a:srgbClr val="4D4D4D"/>
              </a:solidFill>
              <a:effectLst/>
              <a:uFillTx/>
              <a:ea typeface="MS UI Gothic"/>
            </a:endParaRPr>
          </a:p>
        </p:txBody>
      </p:sp>
      <p:sp>
        <p:nvSpPr>
          <p:cNvPr id="9" name="Text Placeholder 8"/>
          <p:cNvSpPr>
            <a:spLocks noGrp="1"/>
          </p:cNvSpPr>
          <p:nvPr>
            <p:ph type="body" sz="quarter" idx="10"/>
          </p:nvPr>
        </p:nvSpPr>
        <p:spPr/>
        <p:txBody>
          <a:bodyPr/>
          <a:lstStyle/>
          <a:p>
            <a:r>
              <a:rPr lang="ja-JP" sz="1200" b="0" i="0" u="none" strike="noStrike" cap="none" baseline="0" dirty="0">
                <a:solidFill>
                  <a:srgbClr val="4D4D4D"/>
                </a:solidFill>
                <a:effectLst/>
                <a:uFillTx/>
                <a:ea typeface="MS UI Gothic"/>
              </a:rPr>
              <a:t>層別化ログランク検定によるHR。データカットオフ：</a:t>
            </a:r>
            <a:r>
              <a:rPr sz="1200" dirty="0"/>
              <a:t/>
            </a:r>
            <a:br>
              <a:rPr sz="1200" dirty="0"/>
            </a:br>
            <a:r>
              <a:rPr lang="ja-JP" sz="1200" b="0" i="0" u="none" strike="noStrike" cap="none" baseline="0" dirty="0">
                <a:solidFill>
                  <a:srgbClr val="4D4D4D"/>
                </a:solidFill>
                <a:effectLst/>
                <a:uFillTx/>
                <a:ea typeface="MS UI Gothic"/>
              </a:rPr>
              <a:t>2018年3月9日 *記述目的でのみ使用</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Bendell Jら</a:t>
            </a:r>
            <a:r>
              <a:rPr lang="ja-JP" altLang="en-US" sz="1200" b="0" i="0" u="none" strike="noStrike" cap="none" baseline="0" dirty="0" smtClean="0">
                <a:solidFill>
                  <a:srgbClr val="4D4D4D"/>
                </a:solidFill>
                <a:effectLst/>
                <a:uFillTx/>
                <a:ea typeface="MS UI Gothic"/>
              </a:rPr>
              <a:t>、</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LBA-004</a:t>
            </a:r>
          </a:p>
        </p:txBody>
      </p:sp>
      <p:grpSp>
        <p:nvGrpSpPr>
          <p:cNvPr id="7" name="Group 6"/>
          <p:cNvGrpSpPr/>
          <p:nvPr/>
        </p:nvGrpSpPr>
        <p:grpSpPr>
          <a:xfrm>
            <a:off x="-39976" y="1740190"/>
            <a:ext cx="7179554" cy="4404708"/>
            <a:chOff x="-198376" y="1961410"/>
            <a:chExt cx="7179554" cy="4404708"/>
          </a:xfrm>
        </p:grpSpPr>
        <p:grpSp>
          <p:nvGrpSpPr>
            <p:cNvPr id="8" name="Group 7"/>
            <p:cNvGrpSpPr/>
            <p:nvPr/>
          </p:nvGrpSpPr>
          <p:grpSpPr>
            <a:xfrm>
              <a:off x="-198376" y="1961410"/>
              <a:ext cx="7179554" cy="4404708"/>
              <a:chOff x="-198376" y="1961410"/>
              <a:chExt cx="7179554" cy="4404708"/>
            </a:xfrm>
          </p:grpSpPr>
          <p:sp>
            <p:nvSpPr>
              <p:cNvPr id="13" name="TextBox 12"/>
              <p:cNvSpPr txBox="1"/>
              <p:nvPr/>
            </p:nvSpPr>
            <p:spPr>
              <a:xfrm>
                <a:off x="4354370" y="5379740"/>
                <a:ext cx="598235"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経過期間(カ月)</a:t>
                </a:r>
              </a:p>
            </p:txBody>
          </p:sp>
          <p:sp>
            <p:nvSpPr>
              <p:cNvPr id="14" name="TextBox 13"/>
              <p:cNvSpPr txBox="1"/>
              <p:nvPr/>
            </p:nvSpPr>
            <p:spPr>
              <a:xfrm>
                <a:off x="1142479" y="5412011"/>
                <a:ext cx="1028705" cy="94582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リスクに晒されていた患者数</a:t>
                </a:r>
              </a:p>
              <a:p>
                <a:pPr algn="r"/>
                <a:r>
                  <a:rPr lang="ja-JP" sz="1400" b="0" i="0" u="none" strike="noStrike" cap="none" baseline="0">
                    <a:solidFill>
                      <a:srgbClr val="B60D27"/>
                    </a:solidFill>
                    <a:effectLst/>
                    <a:uFillTx/>
                    <a:ea typeface="MS UI Gothic"/>
                  </a:rPr>
                  <a:t>アテゾリズマブ + コビメチニブ</a:t>
                </a:r>
              </a:p>
              <a:p>
                <a:pPr algn="r"/>
                <a:r>
                  <a:rPr lang="ja-JP" sz="1400" b="0" i="0" u="none" strike="noStrike" cap="none" baseline="0">
                    <a:solidFill>
                      <a:srgbClr val="FFC000"/>
                    </a:solidFill>
                    <a:effectLst/>
                    <a:uFillTx/>
                    <a:ea typeface="MS UI Gothic"/>
                  </a:rPr>
                  <a:t>アテゾリズマブ</a:t>
                </a:r>
              </a:p>
              <a:p>
                <a:pPr algn="r"/>
                <a:r>
                  <a:rPr lang="ja-JP" sz="1400" b="0" i="0" u="none" strike="noStrike" cap="none" baseline="0">
                    <a:solidFill>
                      <a:srgbClr val="B2C0D8"/>
                    </a:solidFill>
                    <a:effectLst/>
                    <a:uFillTx/>
                    <a:ea typeface="MS UI Gothic"/>
                  </a:rPr>
                  <a:t>レゴラフェニブ</a:t>
                </a:r>
              </a:p>
            </p:txBody>
          </p:sp>
          <p:grpSp>
            <p:nvGrpSpPr>
              <p:cNvPr id="15" name="Group 14"/>
              <p:cNvGrpSpPr/>
              <p:nvPr/>
            </p:nvGrpSpPr>
            <p:grpSpPr>
              <a:xfrm>
                <a:off x="1396376" y="1961410"/>
                <a:ext cx="5584802" cy="4404708"/>
                <a:chOff x="1171022" y="1961410"/>
                <a:chExt cx="5429582" cy="4404708"/>
              </a:xfrm>
            </p:grpSpPr>
            <p:sp>
              <p:nvSpPr>
                <p:cNvPr id="16" name="Freeform 15"/>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2"/>
                <p:cNvSpPr>
                  <a:spLocks noChangeShapeType="1"/>
                </p:cNvSpPr>
                <p:nvPr/>
              </p:nvSpPr>
              <p:spPr bwMode="auto">
                <a:xfrm flipH="1">
                  <a:off x="332357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3"/>
                <p:cNvSpPr>
                  <a:spLocks noChangeShapeType="1"/>
                </p:cNvSpPr>
                <p:nvPr/>
              </p:nvSpPr>
              <p:spPr bwMode="auto">
                <a:xfrm flipH="1">
                  <a:off x="268129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990600" y="3505656"/>
                  <a:ext cx="657469" cy="29662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全生存率(%)</a:t>
                  </a:r>
                </a:p>
              </p:txBody>
            </p:sp>
            <p:sp>
              <p:nvSpPr>
                <p:cNvPr id="26" name="TextBox 25"/>
                <p:cNvSpPr txBox="1"/>
                <p:nvPr/>
              </p:nvSpPr>
              <p:spPr>
                <a:xfrm>
                  <a:off x="1438531" y="1962746"/>
                  <a:ext cx="466433"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7" name="TextBox 26"/>
                <p:cNvSpPr txBox="1"/>
                <p:nvPr/>
              </p:nvSpPr>
              <p:spPr>
                <a:xfrm>
                  <a:off x="1534685" y="2543958"/>
                  <a:ext cx="370280"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8" name="TextBox 27"/>
                <p:cNvSpPr txBox="1"/>
                <p:nvPr/>
              </p:nvSpPr>
              <p:spPr>
                <a:xfrm>
                  <a:off x="1534685" y="3109932"/>
                  <a:ext cx="370280"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9" name="TextBox 28"/>
                <p:cNvSpPr txBox="1"/>
                <p:nvPr/>
              </p:nvSpPr>
              <p:spPr>
                <a:xfrm>
                  <a:off x="1534685" y="3694932"/>
                  <a:ext cx="370280"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30" name="TextBox 29"/>
                <p:cNvSpPr txBox="1"/>
                <p:nvPr/>
              </p:nvSpPr>
              <p:spPr>
                <a:xfrm>
                  <a:off x="1534685" y="4267248"/>
                  <a:ext cx="370280"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31" name="TextBox 30"/>
                <p:cNvSpPr txBox="1"/>
                <p:nvPr/>
              </p:nvSpPr>
              <p:spPr>
                <a:xfrm>
                  <a:off x="1630837" y="4845908"/>
                  <a:ext cx="27412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grpSp>
              <p:nvGrpSpPr>
                <p:cNvPr id="32" name="Group 31"/>
                <p:cNvGrpSpPr/>
                <p:nvPr/>
              </p:nvGrpSpPr>
              <p:grpSpPr>
                <a:xfrm>
                  <a:off x="1784686" y="5171802"/>
                  <a:ext cx="469405" cy="1194316"/>
                  <a:chOff x="1784686" y="5171802"/>
                  <a:chExt cx="469405" cy="1194316"/>
                </a:xfrm>
              </p:grpSpPr>
              <p:sp>
                <p:nvSpPr>
                  <p:cNvPr id="50"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51" name="TextBox 50"/>
                  <p:cNvSpPr txBox="1"/>
                  <p:nvPr/>
                </p:nvSpPr>
                <p:spPr>
                  <a:xfrm>
                    <a:off x="1786172" y="5196567"/>
                    <a:ext cx="466433"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183</a:t>
                    </a:r>
                  </a:p>
                  <a:p>
                    <a:pPr algn="r"/>
                    <a:r>
                      <a:rPr lang="ja-JP" sz="1400" b="0" i="0" u="none" strike="noStrike" cap="none" baseline="0">
                        <a:solidFill>
                          <a:srgbClr val="FFC000"/>
                        </a:solidFill>
                        <a:effectLst/>
                        <a:uFillTx/>
                        <a:ea typeface="MS UI Gothic"/>
                      </a:rPr>
                      <a:t>90</a:t>
                    </a:r>
                  </a:p>
                  <a:p>
                    <a:pPr algn="r"/>
                    <a:r>
                      <a:rPr lang="ja-JP" sz="1400" b="0" i="0" u="none" strike="noStrike" cap="none" baseline="0">
                        <a:solidFill>
                          <a:srgbClr val="B2C0D8"/>
                        </a:solidFill>
                        <a:effectLst/>
                        <a:uFillTx/>
                        <a:ea typeface="MS UI Gothic"/>
                      </a:rPr>
                      <a:t>90</a:t>
                    </a:r>
                  </a:p>
                </p:txBody>
              </p:sp>
            </p:grpSp>
            <p:sp>
              <p:nvSpPr>
                <p:cNvPr id="33" name="TextBox 32"/>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itchFamily="34" charset="0"/>
                  </a:endParaRPr>
                </a:p>
              </p:txBody>
            </p:sp>
            <p:sp>
              <p:nvSpPr>
                <p:cNvPr id="34" name="TextBox 33"/>
                <p:cNvSpPr txBox="1"/>
                <p:nvPr/>
              </p:nvSpPr>
              <p:spPr>
                <a:xfrm>
                  <a:off x="2443545" y="5196567"/>
                  <a:ext cx="466433"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150</a:t>
                  </a:r>
                </a:p>
                <a:p>
                  <a:pPr algn="r"/>
                  <a:r>
                    <a:rPr lang="ja-JP" sz="1400" b="0" i="0" u="none" strike="noStrike" cap="none" baseline="0">
                      <a:solidFill>
                        <a:srgbClr val="FFC000"/>
                      </a:solidFill>
                      <a:effectLst/>
                      <a:uFillTx/>
                      <a:ea typeface="MS UI Gothic"/>
                    </a:rPr>
                    <a:t>73</a:t>
                  </a:r>
                </a:p>
                <a:p>
                  <a:pPr algn="r"/>
                  <a:r>
                    <a:rPr lang="ja-JP" sz="1400" b="0" i="0" u="none" strike="noStrike" cap="none" baseline="0">
                      <a:solidFill>
                        <a:srgbClr val="B2C0D8"/>
                      </a:solidFill>
                      <a:effectLst/>
                      <a:uFillTx/>
                      <a:ea typeface="MS UI Gothic"/>
                    </a:rPr>
                    <a:t>67</a:t>
                  </a:r>
                </a:p>
              </p:txBody>
            </p:sp>
            <p:sp>
              <p:nvSpPr>
                <p:cNvPr id="35" name="TextBox 34"/>
                <p:cNvSpPr txBox="1"/>
                <p:nvPr/>
              </p:nvSpPr>
              <p:spPr>
                <a:xfrm>
                  <a:off x="3097334" y="5196567"/>
                  <a:ext cx="466433"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110</a:t>
                  </a:r>
                </a:p>
                <a:p>
                  <a:pPr algn="r"/>
                  <a:r>
                    <a:rPr lang="ja-JP" sz="1400" b="0" i="0" u="none" strike="noStrike" cap="none" baseline="0">
                      <a:solidFill>
                        <a:srgbClr val="FFC000"/>
                      </a:solidFill>
                      <a:effectLst/>
                      <a:uFillTx/>
                      <a:ea typeface="MS UI Gothic"/>
                    </a:rPr>
                    <a:t>51</a:t>
                  </a:r>
                </a:p>
                <a:p>
                  <a:pPr algn="r"/>
                  <a:r>
                    <a:rPr lang="ja-JP" sz="1400" b="0" i="0" u="none" strike="noStrike" cap="none" baseline="0">
                      <a:solidFill>
                        <a:srgbClr val="B2C0D8"/>
                      </a:solidFill>
                      <a:effectLst/>
                      <a:uFillTx/>
                      <a:ea typeface="MS UI Gothic"/>
                    </a:rPr>
                    <a:t>52</a:t>
                  </a:r>
                </a:p>
              </p:txBody>
            </p:sp>
            <p:grpSp>
              <p:nvGrpSpPr>
                <p:cNvPr id="36" name="Group 35"/>
                <p:cNvGrpSpPr/>
                <p:nvPr/>
              </p:nvGrpSpPr>
              <p:grpSpPr>
                <a:xfrm>
                  <a:off x="4419463" y="5171802"/>
                  <a:ext cx="376896" cy="1194316"/>
                  <a:chOff x="4419463" y="5171802"/>
                  <a:chExt cx="376896" cy="1194316"/>
                </a:xfrm>
              </p:grpSpPr>
              <p:sp>
                <p:nvSpPr>
                  <p:cNvPr id="48" name="Line 17"/>
                  <p:cNvSpPr>
                    <a:spLocks noChangeShapeType="1"/>
                  </p:cNvSpPr>
                  <p:nvPr/>
                </p:nvSpPr>
                <p:spPr bwMode="auto">
                  <a:xfrm flipH="1">
                    <a:off x="4604218"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9" name="TextBox 48"/>
                  <p:cNvSpPr txBox="1"/>
                  <p:nvPr/>
                </p:nvSpPr>
                <p:spPr>
                  <a:xfrm>
                    <a:off x="4422771" y="5196567"/>
                    <a:ext cx="370280"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63</a:t>
                    </a:r>
                  </a:p>
                  <a:p>
                    <a:pPr algn="r"/>
                    <a:r>
                      <a:rPr lang="ja-JP" sz="1400" b="0" i="0" u="none" strike="noStrike" cap="none" baseline="0">
                        <a:solidFill>
                          <a:srgbClr val="FFC000"/>
                        </a:solidFill>
                        <a:effectLst/>
                        <a:uFillTx/>
                        <a:ea typeface="MS UI Gothic"/>
                      </a:rPr>
                      <a:t>22</a:t>
                    </a:r>
                  </a:p>
                  <a:p>
                    <a:pPr algn="r"/>
                    <a:r>
                      <a:rPr lang="ja-JP" sz="1400" b="0" i="0" u="none" strike="noStrike" cap="none" baseline="0">
                        <a:solidFill>
                          <a:srgbClr val="B2C0D8"/>
                        </a:solidFill>
                        <a:effectLst/>
                        <a:uFillTx/>
                        <a:ea typeface="MS UI Gothic"/>
                      </a:rPr>
                      <a:t>30</a:t>
                    </a:r>
                  </a:p>
                </p:txBody>
              </p:sp>
            </p:grpSp>
            <p:sp>
              <p:nvSpPr>
                <p:cNvPr id="37" name="Line 14"/>
                <p:cNvSpPr>
                  <a:spLocks noChangeShapeType="1"/>
                </p:cNvSpPr>
                <p:nvPr/>
              </p:nvSpPr>
              <p:spPr bwMode="auto">
                <a:xfrm flipH="1">
                  <a:off x="3976661"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8" name="TextBox 37"/>
                <p:cNvSpPr txBox="1"/>
                <p:nvPr/>
              </p:nvSpPr>
              <p:spPr>
                <a:xfrm>
                  <a:off x="3789797" y="5196536"/>
                  <a:ext cx="370280"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a:p>
                  <a:pPr algn="ctr"/>
                  <a:endParaRPr lang="en-GB" sz="1400">
                    <a:solidFill>
                      <a:srgbClr val="000000"/>
                    </a:solidFill>
                    <a:cs typeface="Arial" pitchFamily="34" charset="0"/>
                  </a:endParaRPr>
                </a:p>
                <a:p>
                  <a:pPr algn="ctr"/>
                  <a:r>
                    <a:rPr lang="ja-JP" sz="1400" b="0" i="0" u="none" strike="noStrike" cap="none" baseline="0">
                      <a:solidFill>
                        <a:srgbClr val="B60D27"/>
                      </a:solidFill>
                      <a:effectLst/>
                      <a:uFillTx/>
                      <a:ea typeface="MS UI Gothic"/>
                    </a:rPr>
                    <a:t>83</a:t>
                  </a:r>
                </a:p>
                <a:p>
                  <a:pPr algn="ctr"/>
                  <a:r>
                    <a:rPr lang="ja-JP" sz="1400" b="0" i="0" u="none" strike="noStrike" cap="none" baseline="0">
                      <a:solidFill>
                        <a:srgbClr val="FFC000"/>
                      </a:solidFill>
                      <a:effectLst/>
                      <a:uFillTx/>
                      <a:ea typeface="MS UI Gothic"/>
                    </a:rPr>
                    <a:t>34</a:t>
                  </a:r>
                </a:p>
                <a:p>
                  <a:pPr algn="ctr"/>
                  <a:r>
                    <a:rPr lang="ja-JP" sz="1400" b="0" i="0" u="none" strike="noStrike" cap="none" baseline="0">
                      <a:solidFill>
                        <a:srgbClr val="B2C0D8"/>
                      </a:solidFill>
                      <a:effectLst/>
                      <a:uFillTx/>
                      <a:ea typeface="MS UI Gothic"/>
                    </a:rPr>
                    <a:t>40</a:t>
                  </a:r>
                </a:p>
              </p:txBody>
            </p:sp>
            <p:grpSp>
              <p:nvGrpSpPr>
                <p:cNvPr id="39" name="Group 38"/>
                <p:cNvGrpSpPr/>
                <p:nvPr/>
              </p:nvGrpSpPr>
              <p:grpSpPr>
                <a:xfrm>
                  <a:off x="5027371" y="5171802"/>
                  <a:ext cx="372781" cy="1194316"/>
                  <a:chOff x="4216349" y="5171802"/>
                  <a:chExt cx="372781" cy="1194316"/>
                </a:xfrm>
              </p:grpSpPr>
              <p:sp>
                <p:nvSpPr>
                  <p:cNvPr id="46" name="Line 17"/>
                  <p:cNvSpPr>
                    <a:spLocks noChangeShapeType="1"/>
                  </p:cNvSpPr>
                  <p:nvPr/>
                </p:nvSpPr>
                <p:spPr bwMode="auto">
                  <a:xfrm flipH="1">
                    <a:off x="4399045"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TextBox 46"/>
                  <p:cNvSpPr txBox="1"/>
                  <p:nvPr/>
                </p:nvSpPr>
                <p:spPr>
                  <a:xfrm>
                    <a:off x="4217600" y="5196567"/>
                    <a:ext cx="370280"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28</a:t>
                    </a:r>
                  </a:p>
                  <a:p>
                    <a:pPr algn="r"/>
                    <a:r>
                      <a:rPr lang="ja-JP" sz="1400" b="0" i="0" u="none" strike="noStrike" cap="none" baseline="0">
                        <a:solidFill>
                          <a:srgbClr val="FFC000"/>
                        </a:solidFill>
                        <a:effectLst/>
                        <a:uFillTx/>
                        <a:ea typeface="MS UI Gothic"/>
                      </a:rPr>
                      <a:t>9</a:t>
                    </a:r>
                  </a:p>
                  <a:p>
                    <a:pPr algn="r"/>
                    <a:r>
                      <a:rPr lang="ja-JP" sz="1400" b="0" i="0" u="none" strike="noStrike" cap="none" baseline="0">
                        <a:solidFill>
                          <a:srgbClr val="B2C0D8"/>
                        </a:solidFill>
                        <a:effectLst/>
                        <a:uFillTx/>
                        <a:ea typeface="MS UI Gothic"/>
                      </a:rPr>
                      <a:t>9</a:t>
                    </a:r>
                  </a:p>
                </p:txBody>
              </p:sp>
            </p:grpSp>
            <p:grpSp>
              <p:nvGrpSpPr>
                <p:cNvPr id="40" name="Group 39"/>
                <p:cNvGrpSpPr/>
                <p:nvPr/>
              </p:nvGrpSpPr>
              <p:grpSpPr>
                <a:xfrm>
                  <a:off x="5636362" y="5171802"/>
                  <a:ext cx="372781" cy="763429"/>
                  <a:chOff x="4425544" y="5171802"/>
                  <a:chExt cx="372781" cy="763429"/>
                </a:xfrm>
              </p:grpSpPr>
              <p:sp>
                <p:nvSpPr>
                  <p:cNvPr id="44" name="Line 17"/>
                  <p:cNvSpPr>
                    <a:spLocks noChangeShapeType="1"/>
                  </p:cNvSpPr>
                  <p:nvPr/>
                </p:nvSpPr>
                <p:spPr bwMode="auto">
                  <a:xfrm flipH="1">
                    <a:off x="4608241"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5" name="TextBox 44"/>
                  <p:cNvSpPr txBox="1"/>
                  <p:nvPr/>
                </p:nvSpPr>
                <p:spPr>
                  <a:xfrm>
                    <a:off x="4426794" y="5196568"/>
                    <a:ext cx="370280"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itchFamily="34" charset="0"/>
                    </a:endParaRPr>
                  </a:p>
                  <a:p>
                    <a:pPr algn="ctr"/>
                    <a:r>
                      <a:rPr lang="ja-JP" sz="1400" b="0" i="0" u="none" strike="noStrike" cap="none" baseline="0">
                        <a:solidFill>
                          <a:srgbClr val="B60D27"/>
                        </a:solidFill>
                        <a:effectLst/>
                        <a:uFillTx/>
                        <a:ea typeface="MS UI Gothic"/>
                      </a:rPr>
                      <a:t>3</a:t>
                    </a:r>
                  </a:p>
                </p:txBody>
              </p:sp>
            </p:grpSp>
            <p:grpSp>
              <p:nvGrpSpPr>
                <p:cNvPr id="41" name="Group 40"/>
                <p:cNvGrpSpPr/>
                <p:nvPr/>
              </p:nvGrpSpPr>
              <p:grpSpPr>
                <a:xfrm>
                  <a:off x="6227823" y="5171802"/>
                  <a:ext cx="372781" cy="547985"/>
                  <a:chOff x="4236463" y="5171802"/>
                  <a:chExt cx="372781" cy="547985"/>
                </a:xfrm>
              </p:grpSpPr>
              <p:sp>
                <p:nvSpPr>
                  <p:cNvPr id="42" name="Line 17"/>
                  <p:cNvSpPr>
                    <a:spLocks noChangeShapeType="1"/>
                  </p:cNvSpPr>
                  <p:nvPr/>
                </p:nvSpPr>
                <p:spPr bwMode="auto">
                  <a:xfrm flipH="1">
                    <a:off x="441916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3" name="TextBox 42"/>
                  <p:cNvSpPr txBox="1"/>
                  <p:nvPr/>
                </p:nvSpPr>
                <p:spPr>
                  <a:xfrm>
                    <a:off x="4237713" y="5196568"/>
                    <a:ext cx="370280" cy="51867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a:p>
                    <a:pPr algn="ctr"/>
                    <a:endParaRPr lang="en-GB" sz="1400">
                      <a:solidFill>
                        <a:srgbClr val="000000"/>
                      </a:solidFill>
                      <a:cs typeface="Arial" pitchFamily="34" charset="0"/>
                    </a:endParaRPr>
                  </a:p>
                </p:txBody>
              </p:sp>
            </p:grpSp>
          </p:grpSp>
        </p:grpSp>
        <p:cxnSp>
          <p:nvCxnSpPr>
            <p:cNvPr id="10" name="Straight Connector 9"/>
            <p:cNvCxnSpPr/>
            <p:nvPr/>
          </p:nvCxnSpPr>
          <p:spPr>
            <a:xfrm>
              <a:off x="2330451" y="4937049"/>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11" name="Straight Connector 10"/>
            <p:cNvCxnSpPr/>
            <p:nvPr/>
          </p:nvCxnSpPr>
          <p:spPr>
            <a:xfrm>
              <a:off x="2330451" y="4761638"/>
              <a:ext cx="360000"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cxnSp>
          <p:nvCxnSpPr>
            <p:cNvPr id="12" name="Straight Connector 11"/>
            <p:cNvCxnSpPr/>
            <p:nvPr/>
          </p:nvCxnSpPr>
          <p:spPr>
            <a:xfrm>
              <a:off x="2330451" y="4572159"/>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pSp>
      <p:graphicFrame>
        <p:nvGraphicFramePr>
          <p:cNvPr id="52" name="Group 88"/>
          <p:cNvGraphicFramePr>
            <a:graphicFrameLocks noGrp="1"/>
          </p:cNvGraphicFramePr>
          <p:nvPr>
            <p:extLst>
              <p:ext uri="{D42A27DB-BD31-4B8C-83A1-F6EECF244321}">
                <p14:modId xmlns:p14="http://schemas.microsoft.com/office/powerpoint/2010/main" val="2260255832"/>
              </p:ext>
            </p:extLst>
          </p:nvPr>
        </p:nvGraphicFramePr>
        <p:xfrm>
          <a:off x="4571999" y="1425905"/>
          <a:ext cx="4478400" cy="1965960"/>
        </p:xfrm>
        <a:graphic>
          <a:graphicData uri="http://schemas.openxmlformats.org/drawingml/2006/table">
            <a:tbl>
              <a:tblPr firstRow="1" bandRow="1">
                <a:tableStyleId>{69012ECD-51FC-41F1-AA8D-1B2483CD663E}</a:tableStyleId>
              </a:tblPr>
              <a:tblGrid>
                <a:gridCol w="1354608">
                  <a:extLst>
                    <a:ext uri="{9D8B030D-6E8A-4147-A177-3AD203B41FA5}">
                      <a16:colId xmlns:a16="http://schemas.microsoft.com/office/drawing/2014/main" val="20000"/>
                    </a:ext>
                  </a:extLst>
                </a:gridCol>
                <a:gridCol w="1039275">
                  <a:extLst>
                    <a:ext uri="{9D8B030D-6E8A-4147-A177-3AD203B41FA5}">
                      <a16:colId xmlns:a16="http://schemas.microsoft.com/office/drawing/2014/main" val="20001"/>
                    </a:ext>
                  </a:extLst>
                </a:gridCol>
                <a:gridCol w="1054445">
                  <a:extLst>
                    <a:ext uri="{9D8B030D-6E8A-4147-A177-3AD203B41FA5}">
                      <a16:colId xmlns:a16="http://schemas.microsoft.com/office/drawing/2014/main" val="20002"/>
                    </a:ext>
                  </a:extLst>
                </a:gridCol>
                <a:gridCol w="1030072">
                  <a:extLst>
                    <a:ext uri="{9D8B030D-6E8A-4147-A177-3AD203B41FA5}">
                      <a16:colId xmlns:a16="http://schemas.microsoft.com/office/drawing/2014/main" val="20003"/>
                    </a:ext>
                  </a:extLst>
                </a:gridCol>
              </a:tblGrid>
              <a:tr h="4493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dirty="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effectLst/>
                          <a:uFillTx/>
                          <a:ea typeface="MS UI Gothic"/>
                        </a:rPr>
                        <a:t>アテゾリズマブ + コビメチニ</a:t>
                      </a:r>
                      <a:r>
                        <a:rPr lang="ja-JP" sz="1100" b="0" i="0" u="none" strike="noStrike" cap="none" baseline="0" dirty="0" smtClean="0">
                          <a:solidFill>
                            <a:srgbClr val="4D4D4D"/>
                          </a:solidFill>
                          <a:effectLst/>
                          <a:uFillTx/>
                          <a:ea typeface="MS UI Gothic"/>
                        </a:rPr>
                        <a:t>ブ(</a:t>
                      </a:r>
                      <a:r>
                        <a:rPr lang="ja-JP" sz="1100" b="0" i="0" u="none" strike="noStrike" cap="none" baseline="0" dirty="0">
                          <a:solidFill>
                            <a:srgbClr val="4D4D4D"/>
                          </a:solidFill>
                          <a:effectLst/>
                          <a:uFillTx/>
                          <a:ea typeface="MS UI Gothic"/>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effectLst/>
                          <a:uFillTx/>
                          <a:ea typeface="MS UI Gothic"/>
                        </a:rPr>
                        <a:t>アテゾリズマ</a:t>
                      </a:r>
                      <a:r>
                        <a:rPr lang="ja-JP" sz="1100" b="0" i="0" u="none" strike="noStrike" cap="none" baseline="0" dirty="0" smtClean="0">
                          <a:solidFill>
                            <a:srgbClr val="4D4D4D"/>
                          </a:solidFill>
                          <a:effectLst/>
                          <a:uFillTx/>
                          <a:ea typeface="MS UI Gothic"/>
                        </a:rPr>
                        <a:t>ブ(</a:t>
                      </a:r>
                      <a:r>
                        <a:rPr lang="ja-JP" sz="1100" b="0" i="0" u="none" strike="noStrike" cap="none" baseline="0" dirty="0">
                          <a:solidFill>
                            <a:srgbClr val="4D4D4D"/>
                          </a:solidFill>
                          <a:effectLst/>
                          <a:uFillTx/>
                          <a:ea typeface="MS UI Gothic"/>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effectLst/>
                          <a:uFillTx/>
                          <a:ea typeface="MS UI Gothic"/>
                        </a:rPr>
                        <a:t>レゴラフェニブ</a:t>
                      </a:r>
                      <a:r>
                        <a:rPr sz="1100" dirty="0"/>
                        <a:t/>
                      </a:r>
                      <a:br>
                        <a:rPr sz="1100" dirty="0"/>
                      </a:br>
                      <a:r>
                        <a:rPr lang="en-US" altLang="ja-JP" sz="1100" b="0" i="0" u="none" strike="noStrike" cap="none" baseline="0" dirty="0" smtClean="0">
                          <a:solidFill>
                            <a:srgbClr val="4D4D4D"/>
                          </a:solidFill>
                          <a:effectLst/>
                          <a:uFillTx/>
                          <a:ea typeface="MS UI Gothic"/>
                        </a:rPr>
                        <a:t>(n=90)</a:t>
                      </a:r>
                      <a:endParaRPr lang="ja-JP" sz="1100" b="0" i="0" u="none" strike="noStrike" cap="none" baseline="0" dirty="0">
                        <a:solidFill>
                          <a:srgbClr val="4D4D4D"/>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dirty="0">
                          <a:solidFill>
                            <a:srgbClr val="4D4D4D"/>
                          </a:solidFill>
                          <a:effectLst/>
                          <a:uFillTx/>
                          <a:ea typeface="MS UI Gothic"/>
                        </a:rPr>
                        <a:t>OS中央値、カ月（95%Cl）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8.9</a:t>
                      </a:r>
                      <a:r>
                        <a:rPr sz="1100"/>
                        <a:t/>
                      </a:r>
                      <a:br>
                        <a:rPr sz="1100"/>
                      </a:br>
                      <a:r>
                        <a:rPr lang="ja-JP" sz="1100" b="0" i="0" u="none" strike="noStrike" cap="none" baseline="0">
                          <a:solidFill>
                            <a:srgbClr val="4D4D4D"/>
                          </a:solidFill>
                          <a:effectLst/>
                          <a:uFillTx/>
                          <a:ea typeface="MS UI Gothic"/>
                        </a:rPr>
                        <a:t>(7.00, 10.61)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7.1</a:t>
                      </a:r>
                      <a:r>
                        <a:rPr sz="1100"/>
                        <a:t/>
                      </a:r>
                      <a:br>
                        <a:rPr sz="1100"/>
                      </a:br>
                      <a:r>
                        <a:rPr lang="ja-JP" sz="1100" b="0" i="0" u="none" strike="noStrike" cap="none" baseline="0">
                          <a:solidFill>
                            <a:srgbClr val="4D4D4D"/>
                          </a:solidFill>
                          <a:effectLst/>
                          <a:uFillTx/>
                          <a:ea typeface="MS UI Gothic"/>
                        </a:rPr>
                        <a:t>(6.05, 10.05)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dirty="0">
                          <a:solidFill>
                            <a:srgbClr val="4D4D4D"/>
                          </a:solidFill>
                          <a:effectLst/>
                          <a:uFillTx/>
                          <a:ea typeface="MS UI Gothic"/>
                        </a:rPr>
                        <a:t>8.5</a:t>
                      </a:r>
                      <a:r>
                        <a:rPr sz="1100" dirty="0"/>
                        <a:t/>
                      </a:r>
                      <a:br>
                        <a:rPr sz="1100" dirty="0"/>
                      </a:br>
                      <a:r>
                        <a:rPr lang="ja-JP" sz="1100" b="0" i="0" u="none" strike="noStrike" cap="none" baseline="0" dirty="0">
                          <a:solidFill>
                            <a:srgbClr val="4D4D4D"/>
                          </a:solidFill>
                          <a:effectLst/>
                          <a:uFillTx/>
                          <a:ea typeface="MS UI Gothic"/>
                        </a:rPr>
                        <a:t>(6.41, 10.71)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HR対レゴラフェニブ(95%CI)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1.00</a:t>
                      </a:r>
                      <a:r>
                        <a:rPr sz="1100"/>
                        <a:t/>
                      </a:r>
                      <a:br>
                        <a:rPr sz="1100"/>
                      </a:br>
                      <a:r>
                        <a:rPr lang="ja-JP" sz="1100" b="0" i="0" u="none" strike="noStrike" cap="none" baseline="0">
                          <a:solidFill>
                            <a:srgbClr val="4D4D4D"/>
                          </a:solidFill>
                          <a:effectLst/>
                          <a:uFillTx/>
                          <a:ea typeface="MS UI Gothic"/>
                        </a:rPr>
                        <a:t>(0.73, 1.38)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1.19</a:t>
                      </a:r>
                      <a:r>
                        <a:rPr sz="1100"/>
                        <a:t/>
                      </a:r>
                      <a:br>
                        <a:rPr sz="1100"/>
                      </a:br>
                      <a:r>
                        <a:rPr lang="ja-JP" sz="1100" b="0" i="0" u="none" strike="noStrike" cap="none" baseline="0">
                          <a:solidFill>
                            <a:srgbClr val="4D4D4D"/>
                          </a:solidFill>
                          <a:effectLst/>
                          <a:uFillTx/>
                          <a:ea typeface="MS UI Gothic"/>
                        </a:rPr>
                        <a:t>(0.83, 1.71)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3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en-GB" altLang="ja-JP" sz="1100" b="0" i="0" u="none" strike="noStrike" cap="none" baseline="0" dirty="0">
                          <a:solidFill>
                            <a:srgbClr val="4D4D4D"/>
                          </a:solidFill>
                          <a:effectLst/>
                          <a:uFillTx/>
                          <a:ea typeface="MS UI Gothic"/>
                        </a:rPr>
                        <a:t>p</a:t>
                      </a:r>
                      <a:r>
                        <a:rPr lang="ja-JP" sz="1100" b="0" i="0" u="none" strike="noStrike" cap="none" baseline="0" dirty="0">
                          <a:solidFill>
                            <a:srgbClr val="4D4D4D"/>
                          </a:solidFill>
                          <a:effectLst/>
                          <a:uFillTx/>
                          <a:ea typeface="MS UI Gothic"/>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0.9871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0.3360*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effectLst/>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ja-JP" sz="1100" b="0" i="0" u="none" strike="noStrike" cap="none" baseline="0">
                          <a:solidFill>
                            <a:srgbClr val="4D4D4D"/>
                          </a:solidFill>
                          <a:effectLst/>
                          <a:uFillTx/>
                          <a:ea typeface="MS UI Gothic"/>
                        </a:rPr>
                        <a:t>12ヵ月時点のOS,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38.5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27.2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dirty="0">
                          <a:solidFill>
                            <a:srgbClr val="4D4D4D"/>
                          </a:solidFill>
                          <a:effectLst/>
                          <a:uFillTx/>
                          <a:ea typeface="MS UI Gothic"/>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53" name="Group 2"/>
          <p:cNvGrpSpPr/>
          <p:nvPr/>
        </p:nvGrpSpPr>
        <p:grpSpPr>
          <a:xfrm>
            <a:off x="2436462" y="1910048"/>
            <a:ext cx="3744000" cy="2232000"/>
            <a:chOff x="1931" y="1675"/>
            <a:chExt cx="1818" cy="1020"/>
          </a:xfrm>
        </p:grpSpPr>
        <p:sp>
          <p:nvSpPr>
            <p:cNvPr id="54" name="Line 3"/>
            <p:cNvSpPr>
              <a:spLocks noChangeShapeType="1"/>
            </p:cNvSpPr>
            <p:nvPr/>
          </p:nvSpPr>
          <p:spPr bwMode="auto">
            <a:xfrm flipH="1">
              <a:off x="3449"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
            <p:cNvSpPr>
              <a:spLocks noChangeShapeType="1"/>
            </p:cNvSpPr>
            <p:nvPr/>
          </p:nvSpPr>
          <p:spPr bwMode="auto">
            <a:xfrm flipH="1">
              <a:off x="3485"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
            <p:cNvSpPr>
              <a:spLocks noChangeShapeType="1"/>
            </p:cNvSpPr>
            <p:nvPr/>
          </p:nvSpPr>
          <p:spPr bwMode="auto">
            <a:xfrm flipH="1">
              <a:off x="3497"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
            <p:cNvSpPr>
              <a:spLocks noChangeShapeType="1"/>
            </p:cNvSpPr>
            <p:nvPr/>
          </p:nvSpPr>
          <p:spPr bwMode="auto">
            <a:xfrm flipH="1">
              <a:off x="3515"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
            <p:cNvSpPr>
              <a:spLocks noChangeShapeType="1"/>
            </p:cNvSpPr>
            <p:nvPr/>
          </p:nvSpPr>
          <p:spPr bwMode="auto">
            <a:xfrm flipH="1">
              <a:off x="3527" y="2647"/>
              <a:ext cx="0" cy="36"/>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8"/>
            <p:cNvSpPr>
              <a:spLocks noChangeShapeType="1"/>
            </p:cNvSpPr>
            <p:nvPr/>
          </p:nvSpPr>
          <p:spPr bwMode="auto">
            <a:xfrm flipH="1">
              <a:off x="3473"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9"/>
            <p:cNvSpPr>
              <a:spLocks noChangeShapeType="1"/>
            </p:cNvSpPr>
            <p:nvPr/>
          </p:nvSpPr>
          <p:spPr bwMode="auto">
            <a:xfrm flipH="1">
              <a:off x="3593"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0"/>
            <p:cNvSpPr>
              <a:spLocks noChangeShapeType="1"/>
            </p:cNvSpPr>
            <p:nvPr/>
          </p:nvSpPr>
          <p:spPr bwMode="auto">
            <a:xfrm flipH="1">
              <a:off x="3557" y="2647"/>
              <a:ext cx="0" cy="30"/>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1"/>
            <p:cNvSpPr>
              <a:spLocks noChangeShapeType="1"/>
            </p:cNvSpPr>
            <p:nvPr/>
          </p:nvSpPr>
          <p:spPr bwMode="auto">
            <a:xfrm flipH="1">
              <a:off x="356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2"/>
            <p:cNvSpPr>
              <a:spLocks noChangeShapeType="1"/>
            </p:cNvSpPr>
            <p:nvPr/>
          </p:nvSpPr>
          <p:spPr bwMode="auto">
            <a:xfrm flipH="1">
              <a:off x="3401"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3"/>
            <p:cNvSpPr>
              <a:spLocks noChangeShapeType="1"/>
            </p:cNvSpPr>
            <p:nvPr/>
          </p:nvSpPr>
          <p:spPr bwMode="auto">
            <a:xfrm flipH="1">
              <a:off x="353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
            <p:cNvSpPr>
              <a:spLocks noChangeShapeType="1"/>
            </p:cNvSpPr>
            <p:nvPr/>
          </p:nvSpPr>
          <p:spPr bwMode="auto">
            <a:xfrm flipH="1">
              <a:off x="3431"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5"/>
            <p:cNvSpPr>
              <a:spLocks noChangeShapeType="1"/>
            </p:cNvSpPr>
            <p:nvPr/>
          </p:nvSpPr>
          <p:spPr bwMode="auto">
            <a:xfrm flipH="1">
              <a:off x="3335" y="2605"/>
              <a:ext cx="0" cy="30"/>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6"/>
            <p:cNvSpPr>
              <a:spLocks noChangeShapeType="1"/>
            </p:cNvSpPr>
            <p:nvPr/>
          </p:nvSpPr>
          <p:spPr bwMode="auto">
            <a:xfrm flipH="1">
              <a:off x="3677"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7"/>
            <p:cNvSpPr>
              <a:spLocks noChangeShapeType="1"/>
            </p:cNvSpPr>
            <p:nvPr/>
          </p:nvSpPr>
          <p:spPr bwMode="auto">
            <a:xfrm flipH="1">
              <a:off x="3749" y="2650"/>
              <a:ext cx="0" cy="45"/>
            </a:xfrm>
            <a:prstGeom prst="line">
              <a:avLst/>
            </a:pr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18"/>
            <p:cNvSpPr/>
            <p:nvPr/>
          </p:nvSpPr>
          <p:spPr bwMode="auto">
            <a:xfrm>
              <a:off x="1931" y="1675"/>
              <a:ext cx="1812" cy="996"/>
            </a:xfrm>
            <a:custGeom>
              <a:avLst/>
              <a:gdLst>
                <a:gd name="T0" fmla="*/ 242 w 302"/>
                <a:gd name="T1" fmla="*/ 166 h 166"/>
                <a:gd name="T2" fmla="*/ 238 w 302"/>
                <a:gd name="T3" fmla="*/ 161 h 166"/>
                <a:gd name="T4" fmla="*/ 230 w 302"/>
                <a:gd name="T5" fmla="*/ 157 h 166"/>
                <a:gd name="T6" fmla="*/ 225 w 302"/>
                <a:gd name="T7" fmla="*/ 154 h 166"/>
                <a:gd name="T8" fmla="*/ 218 w 302"/>
                <a:gd name="T9" fmla="*/ 152 h 166"/>
                <a:gd name="T10" fmla="*/ 191 w 302"/>
                <a:gd name="T11" fmla="*/ 149 h 166"/>
                <a:gd name="T12" fmla="*/ 189 w 302"/>
                <a:gd name="T13" fmla="*/ 146 h 166"/>
                <a:gd name="T14" fmla="*/ 177 w 302"/>
                <a:gd name="T15" fmla="*/ 140 h 166"/>
                <a:gd name="T16" fmla="*/ 174 w 302"/>
                <a:gd name="T17" fmla="*/ 135 h 166"/>
                <a:gd name="T18" fmla="*/ 171 w 302"/>
                <a:gd name="T19" fmla="*/ 132 h 166"/>
                <a:gd name="T20" fmla="*/ 168 w 302"/>
                <a:gd name="T21" fmla="*/ 127 h 166"/>
                <a:gd name="T22" fmla="*/ 162 w 302"/>
                <a:gd name="T23" fmla="*/ 123 h 166"/>
                <a:gd name="T24" fmla="*/ 151 w 302"/>
                <a:gd name="T25" fmla="*/ 120 h 166"/>
                <a:gd name="T26" fmla="*/ 149 w 302"/>
                <a:gd name="T27" fmla="*/ 118 h 166"/>
                <a:gd name="T28" fmla="*/ 141 w 302"/>
                <a:gd name="T29" fmla="*/ 115 h 166"/>
                <a:gd name="T30" fmla="*/ 136 w 302"/>
                <a:gd name="T31" fmla="*/ 112 h 166"/>
                <a:gd name="T32" fmla="*/ 135 w 302"/>
                <a:gd name="T33" fmla="*/ 109 h 166"/>
                <a:gd name="T34" fmla="*/ 131 w 302"/>
                <a:gd name="T35" fmla="*/ 106 h 166"/>
                <a:gd name="T36" fmla="*/ 116 w 302"/>
                <a:gd name="T37" fmla="*/ 103 h 166"/>
                <a:gd name="T38" fmla="*/ 114 w 302"/>
                <a:gd name="T39" fmla="*/ 99 h 166"/>
                <a:gd name="T40" fmla="*/ 109 w 302"/>
                <a:gd name="T41" fmla="*/ 91 h 166"/>
                <a:gd name="T42" fmla="*/ 107 w 302"/>
                <a:gd name="T43" fmla="*/ 89 h 166"/>
                <a:gd name="T44" fmla="*/ 102 w 302"/>
                <a:gd name="T45" fmla="*/ 86 h 166"/>
                <a:gd name="T46" fmla="*/ 97 w 302"/>
                <a:gd name="T47" fmla="*/ 84 h 166"/>
                <a:gd name="T48" fmla="*/ 95 w 302"/>
                <a:gd name="T49" fmla="*/ 75 h 166"/>
                <a:gd name="T50" fmla="*/ 92 w 302"/>
                <a:gd name="T51" fmla="*/ 72 h 166"/>
                <a:gd name="T52" fmla="*/ 79 w 302"/>
                <a:gd name="T53" fmla="*/ 69 h 166"/>
                <a:gd name="T54" fmla="*/ 77 w 302"/>
                <a:gd name="T55" fmla="*/ 66 h 166"/>
                <a:gd name="T56" fmla="*/ 74 w 302"/>
                <a:gd name="T57" fmla="*/ 61 h 166"/>
                <a:gd name="T58" fmla="*/ 72 w 302"/>
                <a:gd name="T59" fmla="*/ 58 h 166"/>
                <a:gd name="T60" fmla="*/ 66 w 302"/>
                <a:gd name="T61" fmla="*/ 55 h 166"/>
                <a:gd name="T62" fmla="*/ 62 w 302"/>
                <a:gd name="T63" fmla="*/ 52 h 166"/>
                <a:gd name="T64" fmla="*/ 56 w 302"/>
                <a:gd name="T65" fmla="*/ 47 h 166"/>
                <a:gd name="T66" fmla="*/ 53 w 302"/>
                <a:gd name="T67" fmla="*/ 44 h 166"/>
                <a:gd name="T68" fmla="*/ 51 w 302"/>
                <a:gd name="T69" fmla="*/ 39 h 166"/>
                <a:gd name="T70" fmla="*/ 48 w 302"/>
                <a:gd name="T71" fmla="*/ 34 h 166"/>
                <a:gd name="T72" fmla="*/ 46 w 302"/>
                <a:gd name="T73" fmla="*/ 29 h 166"/>
                <a:gd name="T74" fmla="*/ 45 w 302"/>
                <a:gd name="T75" fmla="*/ 27 h 166"/>
                <a:gd name="T76" fmla="*/ 44 w 302"/>
                <a:gd name="T77" fmla="*/ 26 h 166"/>
                <a:gd name="T78" fmla="*/ 41 w 302"/>
                <a:gd name="T79" fmla="*/ 21 h 166"/>
                <a:gd name="T80" fmla="*/ 40 w 302"/>
                <a:gd name="T81" fmla="*/ 19 h 166"/>
                <a:gd name="T82" fmla="*/ 35 w 302"/>
                <a:gd name="T83" fmla="*/ 17 h 166"/>
                <a:gd name="T84" fmla="*/ 30 w 302"/>
                <a:gd name="T85" fmla="*/ 13 h 166"/>
                <a:gd name="T86" fmla="*/ 25 w 302"/>
                <a:gd name="T87" fmla="*/ 11 h 166"/>
                <a:gd name="T88" fmla="*/ 12 w 302"/>
                <a:gd name="T89" fmla="*/ 8 h 166"/>
                <a:gd name="T90" fmla="*/ 6 w 302"/>
                <a:gd name="T91" fmla="*/ 3 h 166"/>
                <a:gd name="T92" fmla="*/ 0 w 302"/>
                <a:gd name="T9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166">
                  <a:moveTo>
                    <a:pt x="302" y="166"/>
                  </a:moveTo>
                  <a:lnTo>
                    <a:pt x="242" y="166"/>
                  </a:lnTo>
                  <a:lnTo>
                    <a:pt x="242" y="161"/>
                  </a:lnTo>
                  <a:lnTo>
                    <a:pt x="238" y="161"/>
                  </a:lnTo>
                  <a:lnTo>
                    <a:pt x="238" y="157"/>
                  </a:lnTo>
                  <a:lnTo>
                    <a:pt x="230" y="157"/>
                  </a:lnTo>
                  <a:lnTo>
                    <a:pt x="230" y="154"/>
                  </a:lnTo>
                  <a:lnTo>
                    <a:pt x="225" y="154"/>
                  </a:lnTo>
                  <a:lnTo>
                    <a:pt x="225" y="152"/>
                  </a:lnTo>
                  <a:lnTo>
                    <a:pt x="218" y="152"/>
                  </a:lnTo>
                  <a:lnTo>
                    <a:pt x="218" y="149"/>
                  </a:lnTo>
                  <a:lnTo>
                    <a:pt x="191" y="149"/>
                  </a:lnTo>
                  <a:lnTo>
                    <a:pt x="191" y="146"/>
                  </a:lnTo>
                  <a:lnTo>
                    <a:pt x="189" y="146"/>
                  </a:lnTo>
                  <a:lnTo>
                    <a:pt x="189" y="140"/>
                  </a:lnTo>
                  <a:lnTo>
                    <a:pt x="177" y="140"/>
                  </a:lnTo>
                  <a:lnTo>
                    <a:pt x="177" y="135"/>
                  </a:lnTo>
                  <a:lnTo>
                    <a:pt x="174" y="135"/>
                  </a:lnTo>
                  <a:lnTo>
                    <a:pt x="174" y="132"/>
                  </a:lnTo>
                  <a:lnTo>
                    <a:pt x="171" y="132"/>
                  </a:lnTo>
                  <a:lnTo>
                    <a:pt x="171" y="127"/>
                  </a:lnTo>
                  <a:lnTo>
                    <a:pt x="168" y="127"/>
                  </a:lnTo>
                  <a:lnTo>
                    <a:pt x="168" y="123"/>
                  </a:lnTo>
                  <a:lnTo>
                    <a:pt x="162" y="123"/>
                  </a:lnTo>
                  <a:lnTo>
                    <a:pt x="162" y="120"/>
                  </a:lnTo>
                  <a:lnTo>
                    <a:pt x="151" y="120"/>
                  </a:lnTo>
                  <a:lnTo>
                    <a:pt x="151" y="118"/>
                  </a:lnTo>
                  <a:lnTo>
                    <a:pt x="149" y="118"/>
                  </a:lnTo>
                  <a:lnTo>
                    <a:pt x="149" y="115"/>
                  </a:lnTo>
                  <a:lnTo>
                    <a:pt x="141" y="115"/>
                  </a:lnTo>
                  <a:lnTo>
                    <a:pt x="141" y="112"/>
                  </a:lnTo>
                  <a:lnTo>
                    <a:pt x="136" y="112"/>
                  </a:lnTo>
                  <a:lnTo>
                    <a:pt x="136" y="109"/>
                  </a:lnTo>
                  <a:lnTo>
                    <a:pt x="135" y="109"/>
                  </a:lnTo>
                  <a:lnTo>
                    <a:pt x="135" y="106"/>
                  </a:lnTo>
                  <a:lnTo>
                    <a:pt x="131" y="106"/>
                  </a:lnTo>
                  <a:lnTo>
                    <a:pt x="131" y="103"/>
                  </a:lnTo>
                  <a:lnTo>
                    <a:pt x="116" y="103"/>
                  </a:lnTo>
                  <a:lnTo>
                    <a:pt x="116" y="99"/>
                  </a:lnTo>
                  <a:lnTo>
                    <a:pt x="114" y="99"/>
                  </a:lnTo>
                  <a:lnTo>
                    <a:pt x="114" y="91"/>
                  </a:lnTo>
                  <a:lnTo>
                    <a:pt x="109" y="91"/>
                  </a:lnTo>
                  <a:lnTo>
                    <a:pt x="109" y="89"/>
                  </a:lnTo>
                  <a:lnTo>
                    <a:pt x="107" y="89"/>
                  </a:lnTo>
                  <a:lnTo>
                    <a:pt x="107" y="86"/>
                  </a:lnTo>
                  <a:lnTo>
                    <a:pt x="102" y="86"/>
                  </a:lnTo>
                  <a:lnTo>
                    <a:pt x="102" y="84"/>
                  </a:lnTo>
                  <a:lnTo>
                    <a:pt x="97" y="84"/>
                  </a:lnTo>
                  <a:lnTo>
                    <a:pt x="97" y="75"/>
                  </a:lnTo>
                  <a:lnTo>
                    <a:pt x="95" y="75"/>
                  </a:lnTo>
                  <a:lnTo>
                    <a:pt x="95" y="72"/>
                  </a:lnTo>
                  <a:lnTo>
                    <a:pt x="92" y="72"/>
                  </a:lnTo>
                  <a:lnTo>
                    <a:pt x="92" y="69"/>
                  </a:lnTo>
                  <a:lnTo>
                    <a:pt x="79" y="69"/>
                  </a:lnTo>
                  <a:lnTo>
                    <a:pt x="79" y="66"/>
                  </a:lnTo>
                  <a:lnTo>
                    <a:pt x="77" y="66"/>
                  </a:lnTo>
                  <a:lnTo>
                    <a:pt x="77" y="61"/>
                  </a:lnTo>
                  <a:lnTo>
                    <a:pt x="74" y="61"/>
                  </a:lnTo>
                  <a:lnTo>
                    <a:pt x="74" y="58"/>
                  </a:lnTo>
                  <a:lnTo>
                    <a:pt x="72" y="58"/>
                  </a:lnTo>
                  <a:lnTo>
                    <a:pt x="72" y="55"/>
                  </a:lnTo>
                  <a:lnTo>
                    <a:pt x="66" y="55"/>
                  </a:lnTo>
                  <a:lnTo>
                    <a:pt x="66" y="52"/>
                  </a:lnTo>
                  <a:lnTo>
                    <a:pt x="62" y="52"/>
                  </a:lnTo>
                  <a:lnTo>
                    <a:pt x="62" y="47"/>
                  </a:lnTo>
                  <a:lnTo>
                    <a:pt x="56" y="47"/>
                  </a:lnTo>
                  <a:lnTo>
                    <a:pt x="56" y="44"/>
                  </a:lnTo>
                  <a:lnTo>
                    <a:pt x="53" y="44"/>
                  </a:lnTo>
                  <a:lnTo>
                    <a:pt x="53" y="39"/>
                  </a:lnTo>
                  <a:lnTo>
                    <a:pt x="51" y="39"/>
                  </a:lnTo>
                  <a:lnTo>
                    <a:pt x="51" y="34"/>
                  </a:lnTo>
                  <a:lnTo>
                    <a:pt x="48" y="34"/>
                  </a:lnTo>
                  <a:lnTo>
                    <a:pt x="48" y="29"/>
                  </a:lnTo>
                  <a:lnTo>
                    <a:pt x="46" y="29"/>
                  </a:lnTo>
                  <a:lnTo>
                    <a:pt x="46" y="27"/>
                  </a:lnTo>
                  <a:lnTo>
                    <a:pt x="45" y="27"/>
                  </a:lnTo>
                  <a:lnTo>
                    <a:pt x="45" y="26"/>
                  </a:lnTo>
                  <a:lnTo>
                    <a:pt x="44" y="26"/>
                  </a:lnTo>
                  <a:lnTo>
                    <a:pt x="44" y="21"/>
                  </a:lnTo>
                  <a:lnTo>
                    <a:pt x="41" y="21"/>
                  </a:lnTo>
                  <a:lnTo>
                    <a:pt x="41" y="19"/>
                  </a:lnTo>
                  <a:lnTo>
                    <a:pt x="40" y="19"/>
                  </a:lnTo>
                  <a:lnTo>
                    <a:pt x="40" y="17"/>
                  </a:lnTo>
                  <a:lnTo>
                    <a:pt x="35" y="17"/>
                  </a:lnTo>
                  <a:lnTo>
                    <a:pt x="35" y="13"/>
                  </a:lnTo>
                  <a:lnTo>
                    <a:pt x="30" y="13"/>
                  </a:lnTo>
                  <a:lnTo>
                    <a:pt x="30" y="11"/>
                  </a:lnTo>
                  <a:lnTo>
                    <a:pt x="25" y="11"/>
                  </a:lnTo>
                  <a:lnTo>
                    <a:pt x="25" y="8"/>
                  </a:lnTo>
                  <a:lnTo>
                    <a:pt x="12" y="8"/>
                  </a:lnTo>
                  <a:lnTo>
                    <a:pt x="12" y="3"/>
                  </a:lnTo>
                  <a:lnTo>
                    <a:pt x="6" y="3"/>
                  </a:lnTo>
                  <a:lnTo>
                    <a:pt x="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a:xfrm>
            <a:off x="2874131" y="4189048"/>
            <a:ext cx="915632"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アテゾリズマブ + コビメチニブ</a:t>
            </a:r>
          </a:p>
          <a:p>
            <a:r>
              <a:rPr lang="ja-JP" sz="1200" b="0" i="0" u="none" strike="noStrike" cap="none" baseline="0">
                <a:solidFill>
                  <a:srgbClr val="4D4D4D"/>
                </a:solidFill>
                <a:effectLst/>
                <a:uFillTx/>
                <a:ea typeface="MS UI Gothic"/>
              </a:rPr>
              <a:t>アテゾリズマブ</a:t>
            </a:r>
          </a:p>
          <a:p>
            <a:r>
              <a:rPr lang="ja-JP" sz="1200" b="0" i="0" u="none" strike="noStrike" cap="none" baseline="0">
                <a:solidFill>
                  <a:srgbClr val="4D4D4D"/>
                </a:solidFill>
                <a:effectLst/>
                <a:uFillTx/>
                <a:ea typeface="MS UI Gothic"/>
              </a:rPr>
              <a:t>レゴラフェニブ</a:t>
            </a:r>
          </a:p>
        </p:txBody>
      </p:sp>
      <p:grpSp>
        <p:nvGrpSpPr>
          <p:cNvPr id="71" name="Group 35"/>
          <p:cNvGrpSpPr/>
          <p:nvPr/>
        </p:nvGrpSpPr>
        <p:grpSpPr>
          <a:xfrm>
            <a:off x="2436462" y="1910048"/>
            <a:ext cx="4140000" cy="2502000"/>
            <a:chOff x="1886" y="1578"/>
            <a:chExt cx="1986" cy="1162"/>
          </a:xfrm>
        </p:grpSpPr>
        <p:sp>
          <p:nvSpPr>
            <p:cNvPr id="72" name="Line 36"/>
            <p:cNvSpPr>
              <a:spLocks noChangeShapeType="1"/>
            </p:cNvSpPr>
            <p:nvPr/>
          </p:nvSpPr>
          <p:spPr bwMode="auto">
            <a:xfrm flipH="1">
              <a:off x="3524"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7"/>
            <p:cNvSpPr>
              <a:spLocks noChangeShapeType="1"/>
            </p:cNvSpPr>
            <p:nvPr/>
          </p:nvSpPr>
          <p:spPr bwMode="auto">
            <a:xfrm flipH="1">
              <a:off x="3686"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8"/>
            <p:cNvSpPr>
              <a:spLocks noChangeShapeType="1"/>
            </p:cNvSpPr>
            <p:nvPr/>
          </p:nvSpPr>
          <p:spPr bwMode="auto">
            <a:xfrm flipH="1">
              <a:off x="3374" y="252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9"/>
            <p:cNvSpPr>
              <a:spLocks noChangeShapeType="1"/>
            </p:cNvSpPr>
            <p:nvPr/>
          </p:nvSpPr>
          <p:spPr bwMode="auto">
            <a:xfrm flipH="1">
              <a:off x="3482"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0"/>
            <p:cNvSpPr>
              <a:spLocks noChangeShapeType="1"/>
            </p:cNvSpPr>
            <p:nvPr/>
          </p:nvSpPr>
          <p:spPr bwMode="auto">
            <a:xfrm flipH="1">
              <a:off x="3560"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1"/>
            <p:cNvSpPr>
              <a:spLocks noChangeShapeType="1"/>
            </p:cNvSpPr>
            <p:nvPr/>
          </p:nvSpPr>
          <p:spPr bwMode="auto">
            <a:xfrm flipH="1">
              <a:off x="3572"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2"/>
            <p:cNvSpPr>
              <a:spLocks noChangeShapeType="1"/>
            </p:cNvSpPr>
            <p:nvPr/>
          </p:nvSpPr>
          <p:spPr bwMode="auto">
            <a:xfrm flipH="1">
              <a:off x="3584"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3"/>
            <p:cNvSpPr>
              <a:spLocks noChangeShapeType="1"/>
            </p:cNvSpPr>
            <p:nvPr/>
          </p:nvSpPr>
          <p:spPr bwMode="auto">
            <a:xfrm flipH="1">
              <a:off x="3596" y="264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
            <p:cNvSpPr>
              <a:spLocks noChangeShapeType="1"/>
            </p:cNvSpPr>
            <p:nvPr/>
          </p:nvSpPr>
          <p:spPr bwMode="auto">
            <a:xfrm flipH="1">
              <a:off x="3644"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
            <p:cNvSpPr>
              <a:spLocks noChangeShapeType="1"/>
            </p:cNvSpPr>
            <p:nvPr/>
          </p:nvSpPr>
          <p:spPr bwMode="auto">
            <a:xfrm flipH="1">
              <a:off x="3806"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6"/>
            <p:cNvSpPr>
              <a:spLocks noChangeShapeType="1"/>
            </p:cNvSpPr>
            <p:nvPr/>
          </p:nvSpPr>
          <p:spPr bwMode="auto">
            <a:xfrm flipH="1">
              <a:off x="3818"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7"/>
            <p:cNvSpPr>
              <a:spLocks noChangeShapeType="1"/>
            </p:cNvSpPr>
            <p:nvPr/>
          </p:nvSpPr>
          <p:spPr bwMode="auto">
            <a:xfrm flipH="1">
              <a:off x="3266" y="24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8"/>
            <p:cNvSpPr>
              <a:spLocks noChangeShapeType="1"/>
            </p:cNvSpPr>
            <p:nvPr/>
          </p:nvSpPr>
          <p:spPr bwMode="auto">
            <a:xfrm flipH="1">
              <a:off x="3872" y="2706"/>
              <a:ext cx="0" cy="34"/>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9"/>
            <p:cNvSpPr>
              <a:spLocks noChangeShapeType="1"/>
            </p:cNvSpPr>
            <p:nvPr/>
          </p:nvSpPr>
          <p:spPr bwMode="auto">
            <a:xfrm flipH="1">
              <a:off x="3500" y="261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0"/>
            <p:cNvSpPr>
              <a:spLocks noChangeShapeType="1"/>
            </p:cNvSpPr>
            <p:nvPr/>
          </p:nvSpPr>
          <p:spPr bwMode="auto">
            <a:xfrm flipH="1">
              <a:off x="3350" y="2526"/>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51"/>
            <p:cNvSpPr/>
            <p:nvPr/>
          </p:nvSpPr>
          <p:spPr bwMode="auto">
            <a:xfrm>
              <a:off x="1886" y="1578"/>
              <a:ext cx="1986" cy="1146"/>
            </a:xfrm>
            <a:custGeom>
              <a:avLst/>
              <a:gdLst>
                <a:gd name="T0" fmla="*/ 290 w 331"/>
                <a:gd name="T1" fmla="*/ 181 h 191"/>
                <a:gd name="T2" fmla="*/ 265 w 331"/>
                <a:gd name="T3" fmla="*/ 176 h 191"/>
                <a:gd name="T4" fmla="*/ 249 w 331"/>
                <a:gd name="T5" fmla="*/ 161 h 191"/>
                <a:gd name="T6" fmla="*/ 231 w 331"/>
                <a:gd name="T7" fmla="*/ 157 h 191"/>
                <a:gd name="T8" fmla="*/ 224 w 331"/>
                <a:gd name="T9" fmla="*/ 153 h 191"/>
                <a:gd name="T10" fmla="*/ 219 w 331"/>
                <a:gd name="T11" fmla="*/ 150 h 191"/>
                <a:gd name="T12" fmla="*/ 215 w 331"/>
                <a:gd name="T13" fmla="*/ 144 h 191"/>
                <a:gd name="T14" fmla="*/ 193 w 331"/>
                <a:gd name="T15" fmla="*/ 142 h 191"/>
                <a:gd name="T16" fmla="*/ 191 w 331"/>
                <a:gd name="T17" fmla="*/ 137 h 191"/>
                <a:gd name="T18" fmla="*/ 182 w 331"/>
                <a:gd name="T19" fmla="*/ 134 h 191"/>
                <a:gd name="T20" fmla="*/ 180 w 331"/>
                <a:gd name="T21" fmla="*/ 129 h 191"/>
                <a:gd name="T22" fmla="*/ 170 w 331"/>
                <a:gd name="T23" fmla="*/ 128 h 191"/>
                <a:gd name="T24" fmla="*/ 164 w 331"/>
                <a:gd name="T25" fmla="*/ 126 h 191"/>
                <a:gd name="T26" fmla="*/ 161 w 331"/>
                <a:gd name="T27" fmla="*/ 122 h 191"/>
                <a:gd name="T28" fmla="*/ 156 w 331"/>
                <a:gd name="T29" fmla="*/ 119 h 191"/>
                <a:gd name="T30" fmla="*/ 152 w 331"/>
                <a:gd name="T31" fmla="*/ 113 h 191"/>
                <a:gd name="T32" fmla="*/ 148 w 331"/>
                <a:gd name="T33" fmla="*/ 111 h 191"/>
                <a:gd name="T34" fmla="*/ 144 w 331"/>
                <a:gd name="T35" fmla="*/ 108 h 191"/>
                <a:gd name="T36" fmla="*/ 138 w 331"/>
                <a:gd name="T37" fmla="*/ 106 h 191"/>
                <a:gd name="T38" fmla="*/ 124 w 331"/>
                <a:gd name="T39" fmla="*/ 100 h 191"/>
                <a:gd name="T40" fmla="*/ 122 w 331"/>
                <a:gd name="T41" fmla="*/ 99 h 191"/>
                <a:gd name="T42" fmla="*/ 119 w 331"/>
                <a:gd name="T43" fmla="*/ 95 h 191"/>
                <a:gd name="T44" fmla="*/ 113 w 331"/>
                <a:gd name="T45" fmla="*/ 93 h 191"/>
                <a:gd name="T46" fmla="*/ 112 w 331"/>
                <a:gd name="T47" fmla="*/ 88 h 191"/>
                <a:gd name="T48" fmla="*/ 106 w 331"/>
                <a:gd name="T49" fmla="*/ 87 h 191"/>
                <a:gd name="T50" fmla="*/ 105 w 331"/>
                <a:gd name="T51" fmla="*/ 82 h 191"/>
                <a:gd name="T52" fmla="*/ 99 w 331"/>
                <a:gd name="T53" fmla="*/ 79 h 191"/>
                <a:gd name="T54" fmla="*/ 97 w 331"/>
                <a:gd name="T55" fmla="*/ 76 h 191"/>
                <a:gd name="T56" fmla="*/ 92 w 331"/>
                <a:gd name="T57" fmla="*/ 73 h 191"/>
                <a:gd name="T58" fmla="*/ 90 w 331"/>
                <a:gd name="T59" fmla="*/ 65 h 191"/>
                <a:gd name="T60" fmla="*/ 81 w 331"/>
                <a:gd name="T61" fmla="*/ 63 h 191"/>
                <a:gd name="T62" fmla="*/ 79 w 331"/>
                <a:gd name="T63" fmla="*/ 56 h 191"/>
                <a:gd name="T64" fmla="*/ 72 w 331"/>
                <a:gd name="T65" fmla="*/ 53 h 191"/>
                <a:gd name="T66" fmla="*/ 65 w 331"/>
                <a:gd name="T67" fmla="*/ 48 h 191"/>
                <a:gd name="T68" fmla="*/ 62 w 331"/>
                <a:gd name="T69" fmla="*/ 42 h 191"/>
                <a:gd name="T70" fmla="*/ 54 w 331"/>
                <a:gd name="T71" fmla="*/ 39 h 191"/>
                <a:gd name="T72" fmla="*/ 49 w 331"/>
                <a:gd name="T73" fmla="*/ 36 h 191"/>
                <a:gd name="T74" fmla="*/ 48 w 331"/>
                <a:gd name="T75" fmla="*/ 29 h 191"/>
                <a:gd name="T76" fmla="*/ 39 w 331"/>
                <a:gd name="T77" fmla="*/ 26 h 191"/>
                <a:gd name="T78" fmla="*/ 38 w 331"/>
                <a:gd name="T79" fmla="*/ 23 h 191"/>
                <a:gd name="T80" fmla="*/ 30 w 331"/>
                <a:gd name="T81" fmla="*/ 21 h 191"/>
                <a:gd name="T82" fmla="*/ 27 w 331"/>
                <a:gd name="T83" fmla="*/ 16 h 191"/>
                <a:gd name="T84" fmla="*/ 22 w 331"/>
                <a:gd name="T85" fmla="*/ 13 h 191"/>
                <a:gd name="T86" fmla="*/ 20 w 331"/>
                <a:gd name="T87" fmla="*/ 7 h 191"/>
                <a:gd name="T88" fmla="*/ 16 w 331"/>
                <a:gd name="T89" fmla="*/ 4 h 191"/>
                <a:gd name="T90" fmla="*/ 0 w 331"/>
                <a:gd name="T9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91">
                  <a:moveTo>
                    <a:pt x="331" y="191"/>
                  </a:moveTo>
                  <a:lnTo>
                    <a:pt x="290" y="191"/>
                  </a:lnTo>
                  <a:lnTo>
                    <a:pt x="290" y="181"/>
                  </a:lnTo>
                  <a:lnTo>
                    <a:pt x="276" y="181"/>
                  </a:lnTo>
                  <a:lnTo>
                    <a:pt x="276" y="176"/>
                  </a:lnTo>
                  <a:lnTo>
                    <a:pt x="265" y="176"/>
                  </a:lnTo>
                  <a:lnTo>
                    <a:pt x="265" y="165"/>
                  </a:lnTo>
                  <a:lnTo>
                    <a:pt x="249" y="165"/>
                  </a:lnTo>
                  <a:lnTo>
                    <a:pt x="249" y="161"/>
                  </a:lnTo>
                  <a:lnTo>
                    <a:pt x="239" y="161"/>
                  </a:lnTo>
                  <a:lnTo>
                    <a:pt x="239" y="157"/>
                  </a:lnTo>
                  <a:lnTo>
                    <a:pt x="231" y="157"/>
                  </a:lnTo>
                  <a:lnTo>
                    <a:pt x="231" y="155"/>
                  </a:lnTo>
                  <a:lnTo>
                    <a:pt x="224" y="155"/>
                  </a:lnTo>
                  <a:lnTo>
                    <a:pt x="224" y="153"/>
                  </a:lnTo>
                  <a:lnTo>
                    <a:pt x="222" y="153"/>
                  </a:lnTo>
                  <a:lnTo>
                    <a:pt x="222" y="150"/>
                  </a:lnTo>
                  <a:lnTo>
                    <a:pt x="219" y="150"/>
                  </a:lnTo>
                  <a:lnTo>
                    <a:pt x="219" y="149"/>
                  </a:lnTo>
                  <a:lnTo>
                    <a:pt x="215" y="149"/>
                  </a:lnTo>
                  <a:lnTo>
                    <a:pt x="215" y="144"/>
                  </a:lnTo>
                  <a:lnTo>
                    <a:pt x="209" y="144"/>
                  </a:lnTo>
                  <a:lnTo>
                    <a:pt x="209" y="142"/>
                  </a:lnTo>
                  <a:lnTo>
                    <a:pt x="193" y="142"/>
                  </a:lnTo>
                  <a:lnTo>
                    <a:pt x="193" y="140"/>
                  </a:lnTo>
                  <a:lnTo>
                    <a:pt x="191" y="140"/>
                  </a:lnTo>
                  <a:lnTo>
                    <a:pt x="191" y="137"/>
                  </a:lnTo>
                  <a:lnTo>
                    <a:pt x="186" y="137"/>
                  </a:lnTo>
                  <a:lnTo>
                    <a:pt x="186" y="134"/>
                  </a:lnTo>
                  <a:lnTo>
                    <a:pt x="182" y="134"/>
                  </a:lnTo>
                  <a:lnTo>
                    <a:pt x="182" y="132"/>
                  </a:lnTo>
                  <a:lnTo>
                    <a:pt x="180" y="132"/>
                  </a:lnTo>
                  <a:lnTo>
                    <a:pt x="180" y="129"/>
                  </a:lnTo>
                  <a:lnTo>
                    <a:pt x="174" y="129"/>
                  </a:lnTo>
                  <a:lnTo>
                    <a:pt x="174" y="128"/>
                  </a:lnTo>
                  <a:lnTo>
                    <a:pt x="170" y="128"/>
                  </a:lnTo>
                  <a:lnTo>
                    <a:pt x="170" y="126"/>
                  </a:lnTo>
                  <a:lnTo>
                    <a:pt x="167" y="126"/>
                  </a:lnTo>
                  <a:lnTo>
                    <a:pt x="164" y="126"/>
                  </a:lnTo>
                  <a:lnTo>
                    <a:pt x="164" y="125"/>
                  </a:lnTo>
                  <a:lnTo>
                    <a:pt x="161" y="125"/>
                  </a:lnTo>
                  <a:lnTo>
                    <a:pt x="161" y="122"/>
                  </a:lnTo>
                  <a:lnTo>
                    <a:pt x="159" y="122"/>
                  </a:lnTo>
                  <a:lnTo>
                    <a:pt x="159" y="119"/>
                  </a:lnTo>
                  <a:lnTo>
                    <a:pt x="156" y="119"/>
                  </a:lnTo>
                  <a:lnTo>
                    <a:pt x="156" y="117"/>
                  </a:lnTo>
                  <a:lnTo>
                    <a:pt x="152" y="117"/>
                  </a:lnTo>
                  <a:lnTo>
                    <a:pt x="152" y="113"/>
                  </a:lnTo>
                  <a:lnTo>
                    <a:pt x="150" y="113"/>
                  </a:lnTo>
                  <a:lnTo>
                    <a:pt x="150" y="111"/>
                  </a:lnTo>
                  <a:lnTo>
                    <a:pt x="148" y="111"/>
                  </a:lnTo>
                  <a:lnTo>
                    <a:pt x="148" y="110"/>
                  </a:lnTo>
                  <a:lnTo>
                    <a:pt x="144" y="110"/>
                  </a:lnTo>
                  <a:lnTo>
                    <a:pt x="144" y="108"/>
                  </a:lnTo>
                  <a:lnTo>
                    <a:pt x="142" y="108"/>
                  </a:lnTo>
                  <a:lnTo>
                    <a:pt x="142" y="106"/>
                  </a:lnTo>
                  <a:lnTo>
                    <a:pt x="138" y="106"/>
                  </a:lnTo>
                  <a:lnTo>
                    <a:pt x="138" y="104"/>
                  </a:lnTo>
                  <a:lnTo>
                    <a:pt x="124" y="104"/>
                  </a:lnTo>
                  <a:lnTo>
                    <a:pt x="124" y="100"/>
                  </a:lnTo>
                  <a:lnTo>
                    <a:pt x="123" y="100"/>
                  </a:lnTo>
                  <a:lnTo>
                    <a:pt x="123" y="99"/>
                  </a:lnTo>
                  <a:lnTo>
                    <a:pt x="122" y="99"/>
                  </a:lnTo>
                  <a:lnTo>
                    <a:pt x="122" y="97"/>
                  </a:lnTo>
                  <a:lnTo>
                    <a:pt x="119" y="97"/>
                  </a:lnTo>
                  <a:lnTo>
                    <a:pt x="119" y="95"/>
                  </a:lnTo>
                  <a:lnTo>
                    <a:pt x="116" y="95"/>
                  </a:lnTo>
                  <a:lnTo>
                    <a:pt x="116" y="93"/>
                  </a:lnTo>
                  <a:lnTo>
                    <a:pt x="113" y="93"/>
                  </a:lnTo>
                  <a:lnTo>
                    <a:pt x="113" y="91"/>
                  </a:lnTo>
                  <a:lnTo>
                    <a:pt x="112" y="91"/>
                  </a:lnTo>
                  <a:lnTo>
                    <a:pt x="112" y="88"/>
                  </a:lnTo>
                  <a:lnTo>
                    <a:pt x="108" y="88"/>
                  </a:lnTo>
                  <a:lnTo>
                    <a:pt x="108" y="87"/>
                  </a:lnTo>
                  <a:lnTo>
                    <a:pt x="106" y="87"/>
                  </a:lnTo>
                  <a:lnTo>
                    <a:pt x="106" y="84"/>
                  </a:lnTo>
                  <a:lnTo>
                    <a:pt x="105" y="84"/>
                  </a:lnTo>
                  <a:lnTo>
                    <a:pt x="105" y="82"/>
                  </a:lnTo>
                  <a:lnTo>
                    <a:pt x="102" y="82"/>
                  </a:lnTo>
                  <a:lnTo>
                    <a:pt x="102" y="79"/>
                  </a:lnTo>
                  <a:lnTo>
                    <a:pt x="99" y="79"/>
                  </a:lnTo>
                  <a:lnTo>
                    <a:pt x="99" y="77"/>
                  </a:lnTo>
                  <a:lnTo>
                    <a:pt x="97" y="77"/>
                  </a:lnTo>
                  <a:lnTo>
                    <a:pt x="97" y="76"/>
                  </a:lnTo>
                  <a:lnTo>
                    <a:pt x="94" y="76"/>
                  </a:lnTo>
                  <a:lnTo>
                    <a:pt x="94" y="73"/>
                  </a:lnTo>
                  <a:lnTo>
                    <a:pt x="92" y="73"/>
                  </a:lnTo>
                  <a:lnTo>
                    <a:pt x="92" y="70"/>
                  </a:lnTo>
                  <a:lnTo>
                    <a:pt x="90" y="70"/>
                  </a:lnTo>
                  <a:lnTo>
                    <a:pt x="90" y="65"/>
                  </a:lnTo>
                  <a:lnTo>
                    <a:pt x="84" y="65"/>
                  </a:lnTo>
                  <a:lnTo>
                    <a:pt x="84" y="63"/>
                  </a:lnTo>
                  <a:lnTo>
                    <a:pt x="81" y="63"/>
                  </a:lnTo>
                  <a:lnTo>
                    <a:pt x="81" y="61"/>
                  </a:lnTo>
                  <a:lnTo>
                    <a:pt x="79" y="61"/>
                  </a:lnTo>
                  <a:lnTo>
                    <a:pt x="79" y="56"/>
                  </a:lnTo>
                  <a:lnTo>
                    <a:pt x="77" y="56"/>
                  </a:lnTo>
                  <a:lnTo>
                    <a:pt x="77" y="53"/>
                  </a:lnTo>
                  <a:lnTo>
                    <a:pt x="72" y="53"/>
                  </a:lnTo>
                  <a:lnTo>
                    <a:pt x="72" y="48"/>
                  </a:lnTo>
                  <a:lnTo>
                    <a:pt x="66" y="48"/>
                  </a:lnTo>
                  <a:lnTo>
                    <a:pt x="65" y="48"/>
                  </a:lnTo>
                  <a:lnTo>
                    <a:pt x="65" y="45"/>
                  </a:lnTo>
                  <a:lnTo>
                    <a:pt x="62" y="45"/>
                  </a:lnTo>
                  <a:lnTo>
                    <a:pt x="62" y="42"/>
                  </a:lnTo>
                  <a:lnTo>
                    <a:pt x="60" y="42"/>
                  </a:lnTo>
                  <a:lnTo>
                    <a:pt x="60" y="39"/>
                  </a:lnTo>
                  <a:lnTo>
                    <a:pt x="54" y="39"/>
                  </a:lnTo>
                  <a:lnTo>
                    <a:pt x="54" y="36"/>
                  </a:lnTo>
                  <a:lnTo>
                    <a:pt x="51" y="36"/>
                  </a:lnTo>
                  <a:lnTo>
                    <a:pt x="49" y="36"/>
                  </a:lnTo>
                  <a:lnTo>
                    <a:pt x="49" y="32"/>
                  </a:lnTo>
                  <a:lnTo>
                    <a:pt x="48" y="32"/>
                  </a:lnTo>
                  <a:lnTo>
                    <a:pt x="48" y="29"/>
                  </a:lnTo>
                  <a:lnTo>
                    <a:pt x="45" y="29"/>
                  </a:lnTo>
                  <a:lnTo>
                    <a:pt x="45" y="26"/>
                  </a:lnTo>
                  <a:lnTo>
                    <a:pt x="39" y="26"/>
                  </a:lnTo>
                  <a:lnTo>
                    <a:pt x="39" y="24"/>
                  </a:lnTo>
                  <a:lnTo>
                    <a:pt x="38" y="24"/>
                  </a:lnTo>
                  <a:lnTo>
                    <a:pt x="38" y="23"/>
                  </a:lnTo>
                  <a:lnTo>
                    <a:pt x="34" y="23"/>
                  </a:lnTo>
                  <a:lnTo>
                    <a:pt x="34" y="21"/>
                  </a:lnTo>
                  <a:lnTo>
                    <a:pt x="30" y="21"/>
                  </a:lnTo>
                  <a:lnTo>
                    <a:pt x="30" y="20"/>
                  </a:lnTo>
                  <a:lnTo>
                    <a:pt x="27" y="20"/>
                  </a:lnTo>
                  <a:lnTo>
                    <a:pt x="27" y="16"/>
                  </a:lnTo>
                  <a:lnTo>
                    <a:pt x="24" y="16"/>
                  </a:lnTo>
                  <a:lnTo>
                    <a:pt x="24" y="13"/>
                  </a:lnTo>
                  <a:lnTo>
                    <a:pt x="22" y="13"/>
                  </a:lnTo>
                  <a:lnTo>
                    <a:pt x="22" y="11"/>
                  </a:lnTo>
                  <a:lnTo>
                    <a:pt x="20" y="11"/>
                  </a:lnTo>
                  <a:lnTo>
                    <a:pt x="20" y="7"/>
                  </a:lnTo>
                  <a:lnTo>
                    <a:pt x="19" y="7"/>
                  </a:lnTo>
                  <a:lnTo>
                    <a:pt x="19" y="4"/>
                  </a:lnTo>
                  <a:lnTo>
                    <a:pt x="16" y="4"/>
                  </a:lnTo>
                  <a:lnTo>
                    <a:pt x="13" y="4"/>
                  </a:lnTo>
                  <a:lnTo>
                    <a:pt x="1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52"/>
          <p:cNvGrpSpPr/>
          <p:nvPr/>
        </p:nvGrpSpPr>
        <p:grpSpPr>
          <a:xfrm>
            <a:off x="2436462" y="1910048"/>
            <a:ext cx="3539637" cy="2428792"/>
            <a:chOff x="2017" y="1599"/>
            <a:chExt cx="1722" cy="1122"/>
          </a:xfrm>
        </p:grpSpPr>
        <p:sp>
          <p:nvSpPr>
            <p:cNvPr id="89" name="Line 53"/>
            <p:cNvSpPr>
              <a:spLocks noChangeShapeType="1"/>
            </p:cNvSpPr>
            <p:nvPr/>
          </p:nvSpPr>
          <p:spPr bwMode="auto">
            <a:xfrm flipH="1">
              <a:off x="3577" y="2685"/>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4"/>
            <p:cNvSpPr>
              <a:spLocks noChangeShapeType="1"/>
            </p:cNvSpPr>
            <p:nvPr/>
          </p:nvSpPr>
          <p:spPr bwMode="auto">
            <a:xfrm flipH="1">
              <a:off x="3655"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5"/>
            <p:cNvSpPr>
              <a:spLocks noChangeShapeType="1"/>
            </p:cNvSpPr>
            <p:nvPr/>
          </p:nvSpPr>
          <p:spPr bwMode="auto">
            <a:xfrm flipH="1">
              <a:off x="3439" y="2619"/>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6"/>
            <p:cNvSpPr>
              <a:spLocks noChangeShapeType="1"/>
            </p:cNvSpPr>
            <p:nvPr/>
          </p:nvSpPr>
          <p:spPr bwMode="auto">
            <a:xfrm flipH="1">
              <a:off x="3511" y="2667"/>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7"/>
            <p:cNvSpPr>
              <a:spLocks noChangeShapeType="1"/>
            </p:cNvSpPr>
            <p:nvPr/>
          </p:nvSpPr>
          <p:spPr bwMode="auto">
            <a:xfrm flipH="1">
              <a:off x="3601"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8"/>
            <p:cNvSpPr>
              <a:spLocks noChangeShapeType="1"/>
            </p:cNvSpPr>
            <p:nvPr/>
          </p:nvSpPr>
          <p:spPr bwMode="auto">
            <a:xfrm flipH="1">
              <a:off x="3613"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9"/>
            <p:cNvSpPr>
              <a:spLocks noChangeShapeType="1"/>
            </p:cNvSpPr>
            <p:nvPr/>
          </p:nvSpPr>
          <p:spPr bwMode="auto">
            <a:xfrm flipH="1">
              <a:off x="3625"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0"/>
            <p:cNvSpPr>
              <a:spLocks noChangeShapeType="1"/>
            </p:cNvSpPr>
            <p:nvPr/>
          </p:nvSpPr>
          <p:spPr bwMode="auto">
            <a:xfrm flipH="1">
              <a:off x="3211" y="256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1"/>
            <p:cNvSpPr>
              <a:spLocks noChangeShapeType="1"/>
            </p:cNvSpPr>
            <p:nvPr/>
          </p:nvSpPr>
          <p:spPr bwMode="auto">
            <a:xfrm flipH="1">
              <a:off x="3739" y="2685"/>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2"/>
            <p:cNvSpPr>
              <a:spLocks noChangeShapeType="1"/>
            </p:cNvSpPr>
            <p:nvPr/>
          </p:nvSpPr>
          <p:spPr bwMode="auto">
            <a:xfrm flipH="1">
              <a:off x="3553" y="2685"/>
              <a:ext cx="0" cy="3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3"/>
            <p:cNvSpPr>
              <a:spLocks noChangeShapeType="1"/>
            </p:cNvSpPr>
            <p:nvPr/>
          </p:nvSpPr>
          <p:spPr bwMode="auto">
            <a:xfrm flipH="1">
              <a:off x="3421" y="2619"/>
              <a:ext cx="0" cy="36"/>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64"/>
            <p:cNvSpPr/>
            <p:nvPr/>
          </p:nvSpPr>
          <p:spPr bwMode="auto">
            <a:xfrm>
              <a:off x="2017" y="1599"/>
              <a:ext cx="1722" cy="1104"/>
            </a:xfrm>
            <a:custGeom>
              <a:avLst/>
              <a:gdLst>
                <a:gd name="T0" fmla="*/ 250 w 287"/>
                <a:gd name="T1" fmla="*/ 184 h 184"/>
                <a:gd name="T2" fmla="*/ 247 w 287"/>
                <a:gd name="T3" fmla="*/ 180 h 184"/>
                <a:gd name="T4" fmla="*/ 241 w 287"/>
                <a:gd name="T5" fmla="*/ 176 h 184"/>
                <a:gd name="T6" fmla="*/ 222 w 287"/>
                <a:gd name="T7" fmla="*/ 173 h 184"/>
                <a:gd name="T8" fmla="*/ 209 w 287"/>
                <a:gd name="T9" fmla="*/ 170 h 184"/>
                <a:gd name="T10" fmla="*/ 195 w 287"/>
                <a:gd name="T11" fmla="*/ 163 h 184"/>
                <a:gd name="T12" fmla="*/ 191 w 287"/>
                <a:gd name="T13" fmla="*/ 160 h 184"/>
                <a:gd name="T14" fmla="*/ 190 w 287"/>
                <a:gd name="T15" fmla="*/ 157 h 184"/>
                <a:gd name="T16" fmla="*/ 184 w 287"/>
                <a:gd name="T17" fmla="*/ 154 h 184"/>
                <a:gd name="T18" fmla="*/ 181 w 287"/>
                <a:gd name="T19" fmla="*/ 152 h 184"/>
                <a:gd name="T20" fmla="*/ 180 w 287"/>
                <a:gd name="T21" fmla="*/ 149 h 184"/>
                <a:gd name="T22" fmla="*/ 177 w 287"/>
                <a:gd name="T23" fmla="*/ 145 h 184"/>
                <a:gd name="T24" fmla="*/ 159 w 287"/>
                <a:gd name="T25" fmla="*/ 138 h 184"/>
                <a:gd name="T26" fmla="*/ 148 w 287"/>
                <a:gd name="T27" fmla="*/ 134 h 184"/>
                <a:gd name="T28" fmla="*/ 146 w 287"/>
                <a:gd name="T29" fmla="*/ 131 h 184"/>
                <a:gd name="T30" fmla="*/ 145 w 287"/>
                <a:gd name="T31" fmla="*/ 129 h 184"/>
                <a:gd name="T32" fmla="*/ 142 w 287"/>
                <a:gd name="T33" fmla="*/ 125 h 184"/>
                <a:gd name="T34" fmla="*/ 130 w 287"/>
                <a:gd name="T35" fmla="*/ 123 h 184"/>
                <a:gd name="T36" fmla="*/ 126 w 287"/>
                <a:gd name="T37" fmla="*/ 117 h 184"/>
                <a:gd name="T38" fmla="*/ 123 w 287"/>
                <a:gd name="T39" fmla="*/ 115 h 184"/>
                <a:gd name="T40" fmla="*/ 120 w 287"/>
                <a:gd name="T41" fmla="*/ 109 h 184"/>
                <a:gd name="T42" fmla="*/ 118 w 287"/>
                <a:gd name="T43" fmla="*/ 107 h 184"/>
                <a:gd name="T44" fmla="*/ 116 w 287"/>
                <a:gd name="T45" fmla="*/ 104 h 184"/>
                <a:gd name="T46" fmla="*/ 114 w 287"/>
                <a:gd name="T47" fmla="*/ 100 h 184"/>
                <a:gd name="T48" fmla="*/ 111 w 287"/>
                <a:gd name="T49" fmla="*/ 97 h 184"/>
                <a:gd name="T50" fmla="*/ 108 w 287"/>
                <a:gd name="T51" fmla="*/ 95 h 184"/>
                <a:gd name="T52" fmla="*/ 107 w 287"/>
                <a:gd name="T53" fmla="*/ 93 h 184"/>
                <a:gd name="T54" fmla="*/ 105 w 287"/>
                <a:gd name="T55" fmla="*/ 90 h 184"/>
                <a:gd name="T56" fmla="*/ 101 w 287"/>
                <a:gd name="T57" fmla="*/ 88 h 184"/>
                <a:gd name="T58" fmla="*/ 97 w 287"/>
                <a:gd name="T59" fmla="*/ 86 h 184"/>
                <a:gd name="T60" fmla="*/ 92 w 287"/>
                <a:gd name="T61" fmla="*/ 82 h 184"/>
                <a:gd name="T62" fmla="*/ 89 w 287"/>
                <a:gd name="T63" fmla="*/ 80 h 184"/>
                <a:gd name="T64" fmla="*/ 87 w 287"/>
                <a:gd name="T65" fmla="*/ 76 h 184"/>
                <a:gd name="T66" fmla="*/ 85 w 287"/>
                <a:gd name="T67" fmla="*/ 69 h 184"/>
                <a:gd name="T68" fmla="*/ 83 w 287"/>
                <a:gd name="T69" fmla="*/ 64 h 184"/>
                <a:gd name="T70" fmla="*/ 79 w 287"/>
                <a:gd name="T71" fmla="*/ 59 h 184"/>
                <a:gd name="T72" fmla="*/ 74 w 287"/>
                <a:gd name="T73" fmla="*/ 55 h 184"/>
                <a:gd name="T74" fmla="*/ 70 w 287"/>
                <a:gd name="T75" fmla="*/ 52 h 184"/>
                <a:gd name="T76" fmla="*/ 67 w 287"/>
                <a:gd name="T77" fmla="*/ 49 h 184"/>
                <a:gd name="T78" fmla="*/ 64 w 287"/>
                <a:gd name="T79" fmla="*/ 47 h 184"/>
                <a:gd name="T80" fmla="*/ 60 w 287"/>
                <a:gd name="T81" fmla="*/ 44 h 184"/>
                <a:gd name="T82" fmla="*/ 53 w 287"/>
                <a:gd name="T83" fmla="*/ 42 h 184"/>
                <a:gd name="T84" fmla="*/ 50 w 287"/>
                <a:gd name="T85" fmla="*/ 36 h 184"/>
                <a:gd name="T86" fmla="*/ 45 w 287"/>
                <a:gd name="T87" fmla="*/ 29 h 184"/>
                <a:gd name="T88" fmla="*/ 44 w 287"/>
                <a:gd name="T89" fmla="*/ 24 h 184"/>
                <a:gd name="T90" fmla="*/ 40 w 287"/>
                <a:gd name="T91" fmla="*/ 21 h 184"/>
                <a:gd name="T92" fmla="*/ 32 w 287"/>
                <a:gd name="T93" fmla="*/ 17 h 184"/>
                <a:gd name="T94" fmla="*/ 25 w 287"/>
                <a:gd name="T95" fmla="*/ 14 h 184"/>
                <a:gd name="T96" fmla="*/ 23 w 287"/>
                <a:gd name="T97" fmla="*/ 12 h 184"/>
                <a:gd name="T98" fmla="*/ 21 w 287"/>
                <a:gd name="T99" fmla="*/ 10 h 184"/>
                <a:gd name="T100" fmla="*/ 19 w 287"/>
                <a:gd name="T101" fmla="*/ 7 h 184"/>
                <a:gd name="T102" fmla="*/ 16 w 287"/>
                <a:gd name="T103" fmla="*/ 3 h 184"/>
                <a:gd name="T104" fmla="*/ 0 w 287"/>
                <a:gd name="T10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 h="184">
                  <a:moveTo>
                    <a:pt x="287" y="184"/>
                  </a:moveTo>
                  <a:lnTo>
                    <a:pt x="250" y="184"/>
                  </a:lnTo>
                  <a:lnTo>
                    <a:pt x="250" y="180"/>
                  </a:lnTo>
                  <a:lnTo>
                    <a:pt x="247" y="180"/>
                  </a:lnTo>
                  <a:lnTo>
                    <a:pt x="247" y="176"/>
                  </a:lnTo>
                  <a:lnTo>
                    <a:pt x="241" y="176"/>
                  </a:lnTo>
                  <a:lnTo>
                    <a:pt x="241" y="173"/>
                  </a:lnTo>
                  <a:lnTo>
                    <a:pt x="222" y="173"/>
                  </a:lnTo>
                  <a:lnTo>
                    <a:pt x="222" y="170"/>
                  </a:lnTo>
                  <a:lnTo>
                    <a:pt x="209" y="170"/>
                  </a:lnTo>
                  <a:lnTo>
                    <a:pt x="209" y="163"/>
                  </a:lnTo>
                  <a:lnTo>
                    <a:pt x="195" y="163"/>
                  </a:lnTo>
                  <a:lnTo>
                    <a:pt x="195" y="160"/>
                  </a:lnTo>
                  <a:lnTo>
                    <a:pt x="191" y="160"/>
                  </a:lnTo>
                  <a:lnTo>
                    <a:pt x="191" y="157"/>
                  </a:lnTo>
                  <a:lnTo>
                    <a:pt x="190" y="157"/>
                  </a:lnTo>
                  <a:lnTo>
                    <a:pt x="190" y="154"/>
                  </a:lnTo>
                  <a:lnTo>
                    <a:pt x="184" y="154"/>
                  </a:lnTo>
                  <a:lnTo>
                    <a:pt x="184" y="152"/>
                  </a:lnTo>
                  <a:lnTo>
                    <a:pt x="181" y="152"/>
                  </a:lnTo>
                  <a:lnTo>
                    <a:pt x="181" y="149"/>
                  </a:lnTo>
                  <a:lnTo>
                    <a:pt x="180" y="149"/>
                  </a:lnTo>
                  <a:lnTo>
                    <a:pt x="180" y="145"/>
                  </a:lnTo>
                  <a:lnTo>
                    <a:pt x="177" y="145"/>
                  </a:lnTo>
                  <a:lnTo>
                    <a:pt x="177" y="138"/>
                  </a:lnTo>
                  <a:lnTo>
                    <a:pt x="159" y="138"/>
                  </a:lnTo>
                  <a:lnTo>
                    <a:pt x="159" y="134"/>
                  </a:lnTo>
                  <a:lnTo>
                    <a:pt x="148" y="134"/>
                  </a:lnTo>
                  <a:lnTo>
                    <a:pt x="148" y="131"/>
                  </a:lnTo>
                  <a:lnTo>
                    <a:pt x="146" y="131"/>
                  </a:lnTo>
                  <a:lnTo>
                    <a:pt x="146" y="129"/>
                  </a:lnTo>
                  <a:lnTo>
                    <a:pt x="145" y="129"/>
                  </a:lnTo>
                  <a:lnTo>
                    <a:pt x="145" y="125"/>
                  </a:lnTo>
                  <a:lnTo>
                    <a:pt x="142" y="125"/>
                  </a:lnTo>
                  <a:lnTo>
                    <a:pt x="142" y="123"/>
                  </a:lnTo>
                  <a:lnTo>
                    <a:pt x="130" y="123"/>
                  </a:lnTo>
                  <a:lnTo>
                    <a:pt x="130" y="117"/>
                  </a:lnTo>
                  <a:lnTo>
                    <a:pt x="126" y="117"/>
                  </a:lnTo>
                  <a:lnTo>
                    <a:pt x="126" y="115"/>
                  </a:lnTo>
                  <a:lnTo>
                    <a:pt x="123" y="115"/>
                  </a:lnTo>
                  <a:lnTo>
                    <a:pt x="123" y="109"/>
                  </a:lnTo>
                  <a:lnTo>
                    <a:pt x="120" y="109"/>
                  </a:lnTo>
                  <a:lnTo>
                    <a:pt x="120" y="107"/>
                  </a:lnTo>
                  <a:lnTo>
                    <a:pt x="118" y="107"/>
                  </a:lnTo>
                  <a:lnTo>
                    <a:pt x="118" y="104"/>
                  </a:lnTo>
                  <a:lnTo>
                    <a:pt x="116" y="104"/>
                  </a:lnTo>
                  <a:lnTo>
                    <a:pt x="116" y="100"/>
                  </a:lnTo>
                  <a:lnTo>
                    <a:pt x="114" y="100"/>
                  </a:lnTo>
                  <a:lnTo>
                    <a:pt x="114" y="97"/>
                  </a:lnTo>
                  <a:lnTo>
                    <a:pt x="111" y="97"/>
                  </a:lnTo>
                  <a:lnTo>
                    <a:pt x="111" y="95"/>
                  </a:lnTo>
                  <a:lnTo>
                    <a:pt x="108" y="95"/>
                  </a:lnTo>
                  <a:lnTo>
                    <a:pt x="108" y="93"/>
                  </a:lnTo>
                  <a:lnTo>
                    <a:pt x="107" y="93"/>
                  </a:lnTo>
                  <a:lnTo>
                    <a:pt x="107" y="90"/>
                  </a:lnTo>
                  <a:lnTo>
                    <a:pt x="105" y="90"/>
                  </a:lnTo>
                  <a:lnTo>
                    <a:pt x="105" y="88"/>
                  </a:lnTo>
                  <a:lnTo>
                    <a:pt x="101" y="88"/>
                  </a:lnTo>
                  <a:lnTo>
                    <a:pt x="101" y="86"/>
                  </a:lnTo>
                  <a:lnTo>
                    <a:pt x="97" y="86"/>
                  </a:lnTo>
                  <a:lnTo>
                    <a:pt x="97" y="82"/>
                  </a:lnTo>
                  <a:lnTo>
                    <a:pt x="92" y="82"/>
                  </a:lnTo>
                  <a:lnTo>
                    <a:pt x="92" y="80"/>
                  </a:lnTo>
                  <a:lnTo>
                    <a:pt x="89" y="80"/>
                  </a:lnTo>
                  <a:lnTo>
                    <a:pt x="89" y="76"/>
                  </a:lnTo>
                  <a:lnTo>
                    <a:pt x="87" y="76"/>
                  </a:lnTo>
                  <a:lnTo>
                    <a:pt x="87" y="69"/>
                  </a:lnTo>
                  <a:lnTo>
                    <a:pt x="85" y="69"/>
                  </a:lnTo>
                  <a:lnTo>
                    <a:pt x="85" y="64"/>
                  </a:lnTo>
                  <a:lnTo>
                    <a:pt x="83" y="64"/>
                  </a:lnTo>
                  <a:lnTo>
                    <a:pt x="83" y="59"/>
                  </a:lnTo>
                  <a:lnTo>
                    <a:pt x="79" y="59"/>
                  </a:lnTo>
                  <a:lnTo>
                    <a:pt x="79" y="55"/>
                  </a:lnTo>
                  <a:lnTo>
                    <a:pt x="74" y="55"/>
                  </a:lnTo>
                  <a:lnTo>
                    <a:pt x="74" y="52"/>
                  </a:lnTo>
                  <a:lnTo>
                    <a:pt x="70" y="52"/>
                  </a:lnTo>
                  <a:lnTo>
                    <a:pt x="70" y="49"/>
                  </a:lnTo>
                  <a:lnTo>
                    <a:pt x="67" y="49"/>
                  </a:lnTo>
                  <a:lnTo>
                    <a:pt x="67" y="47"/>
                  </a:lnTo>
                  <a:lnTo>
                    <a:pt x="64" y="47"/>
                  </a:lnTo>
                  <a:lnTo>
                    <a:pt x="64" y="44"/>
                  </a:lnTo>
                  <a:lnTo>
                    <a:pt x="60" y="44"/>
                  </a:lnTo>
                  <a:lnTo>
                    <a:pt x="60" y="42"/>
                  </a:lnTo>
                  <a:lnTo>
                    <a:pt x="53" y="42"/>
                  </a:lnTo>
                  <a:lnTo>
                    <a:pt x="53" y="36"/>
                  </a:lnTo>
                  <a:lnTo>
                    <a:pt x="50" y="36"/>
                  </a:lnTo>
                  <a:lnTo>
                    <a:pt x="50" y="29"/>
                  </a:lnTo>
                  <a:lnTo>
                    <a:pt x="45" y="29"/>
                  </a:lnTo>
                  <a:lnTo>
                    <a:pt x="45" y="24"/>
                  </a:lnTo>
                  <a:lnTo>
                    <a:pt x="44" y="24"/>
                  </a:lnTo>
                  <a:lnTo>
                    <a:pt x="44" y="21"/>
                  </a:lnTo>
                  <a:lnTo>
                    <a:pt x="40" y="21"/>
                  </a:lnTo>
                  <a:lnTo>
                    <a:pt x="40" y="17"/>
                  </a:lnTo>
                  <a:lnTo>
                    <a:pt x="32" y="17"/>
                  </a:lnTo>
                  <a:lnTo>
                    <a:pt x="32" y="14"/>
                  </a:lnTo>
                  <a:lnTo>
                    <a:pt x="25" y="14"/>
                  </a:lnTo>
                  <a:lnTo>
                    <a:pt x="25" y="12"/>
                  </a:lnTo>
                  <a:lnTo>
                    <a:pt x="23" y="12"/>
                  </a:lnTo>
                  <a:lnTo>
                    <a:pt x="23" y="10"/>
                  </a:lnTo>
                  <a:lnTo>
                    <a:pt x="21" y="10"/>
                  </a:lnTo>
                  <a:lnTo>
                    <a:pt x="21" y="7"/>
                  </a:lnTo>
                  <a:lnTo>
                    <a:pt x="19" y="7"/>
                  </a:lnTo>
                  <a:lnTo>
                    <a:pt x="19" y="3"/>
                  </a:lnTo>
                  <a:lnTo>
                    <a:pt x="16" y="3"/>
                  </a:lnTo>
                  <a:lnTo>
                    <a:pt x="16" y="0"/>
                  </a:lnTo>
                  <a:lnTo>
                    <a:pt x="0" y="0"/>
                  </a:lnTo>
                </a:path>
              </a:pathLst>
            </a:cu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p:cNvSpPr txBox="1"/>
          <p:nvPr/>
        </p:nvSpPr>
        <p:spPr>
          <a:xfrm>
            <a:off x="3164599" y="1527088"/>
            <a:ext cx="481222" cy="338554"/>
          </a:xfrm>
          <a:prstGeom prst="rect">
            <a:avLst/>
          </a:prstGeom>
          <a:noFill/>
        </p:spPr>
        <p:txBody>
          <a:bodyPr wrap="none" rtlCol="0">
            <a:spAutoFit/>
          </a:bodyPr>
          <a:lstStyle/>
          <a:p>
            <a:r>
              <a:rPr lang="en-GB" sz="1600" b="1" dirty="0" smtClean="0"/>
              <a:t>OS</a:t>
            </a:r>
            <a:endParaRPr lang="en-GB" sz="1600" b="1" dirty="0"/>
          </a:p>
        </p:txBody>
      </p:sp>
    </p:spTree>
    <p:extLst>
      <p:ext uri="{BB962C8B-B14F-4D97-AF65-F5344CB8AC3E}">
        <p14:creationId xmlns:p14="http://schemas.microsoft.com/office/powerpoint/2010/main" val="37252491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LBA-004: IMblaze370</a:t>
            </a:r>
            <a:r>
              <a:rPr lang="ja-JP" altLang="en-US" dirty="0">
                <a:solidFill>
                  <a:srgbClr val="043882"/>
                </a:solidFill>
                <a:ea typeface="MS UI Gothic"/>
              </a:rPr>
              <a:t>の有効性および安全性結果、遠隔転移を有する化学療法不応性大腸癌において、アテゾリズマブ</a:t>
            </a:r>
            <a:r>
              <a:rPr lang="en-US" altLang="ja-JP" dirty="0">
                <a:solidFill>
                  <a:srgbClr val="043882"/>
                </a:solidFill>
                <a:ea typeface="MS UI Gothic"/>
              </a:rPr>
              <a:t>+</a:t>
            </a:r>
            <a:r>
              <a:rPr lang="ja-JP" altLang="en-US" dirty="0">
                <a:solidFill>
                  <a:srgbClr val="043882"/>
                </a:solidFill>
                <a:ea typeface="MS UI Gothic"/>
              </a:rPr>
              <a:t>コビメチニブとアテゾリズマブ単剤療法をレゴラフェニブと比較する無作為化第</a:t>
            </a:r>
            <a:r>
              <a:rPr lang="en-US" altLang="ja-JP" dirty="0">
                <a:solidFill>
                  <a:srgbClr val="043882"/>
                </a:solidFill>
                <a:ea typeface="MS UI Gothic"/>
              </a:rPr>
              <a:t>III</a:t>
            </a:r>
            <a:r>
              <a:rPr lang="ja-JP" altLang="en-US" dirty="0">
                <a:solidFill>
                  <a:srgbClr val="043882"/>
                </a:solidFill>
                <a:ea typeface="MS UI Gothic"/>
              </a:rPr>
              <a:t>相試験 </a:t>
            </a:r>
            <a:r>
              <a:rPr lang="en-US" altLang="ja-JP" dirty="0">
                <a:solidFill>
                  <a:srgbClr val="043882"/>
                </a:solidFill>
                <a:ea typeface="MS UI Gothic"/>
              </a:rPr>
              <a:t>– </a:t>
            </a:r>
            <a:r>
              <a:rPr lang="en-US" altLang="ja-JP" dirty="0" err="1">
                <a:solidFill>
                  <a:srgbClr val="043882"/>
                </a:solidFill>
                <a:ea typeface="MS UI Gothic"/>
              </a:rPr>
              <a:t>Bendell</a:t>
            </a:r>
            <a:r>
              <a:rPr lang="en-US" altLang="ja-JP" dirty="0">
                <a:solidFill>
                  <a:srgbClr val="043882"/>
                </a:solidFill>
                <a:ea typeface="MS UI Gothic"/>
              </a:rPr>
              <a:t> J</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lgn="ctr">
              <a:buNone/>
            </a:pPr>
            <a:r>
              <a:rPr lang="ja-JP" sz="1600" b="1" i="0" u="none" strike="noStrike" cap="none" baseline="0">
                <a:solidFill>
                  <a:srgbClr val="4D4D4D"/>
                </a:solidFill>
                <a:effectLst/>
                <a:uFillTx/>
                <a:ea typeface="MS UI Gothic"/>
              </a:rPr>
              <a:t>主要なサブグループのOS</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Bendell Jら</a:t>
            </a:r>
            <a:r>
              <a:rPr lang="ja-JP" altLang="en-US" sz="1200" b="0" i="0" u="none" strike="noStrike" cap="none" baseline="0" dirty="0" smtClean="0">
                <a:solidFill>
                  <a:srgbClr val="4D4D4D"/>
                </a:solidFill>
                <a:effectLst/>
                <a:uFillTx/>
                <a:ea typeface="MS UI Gothic"/>
              </a:rPr>
              <a:t>、</a:t>
            </a:r>
            <a:r>
              <a:rPr lang="ja-JP" sz="1200" b="0" i="0" u="none" strike="noStrike" cap="none" baseline="0" dirty="0" smtClean="0">
                <a:solidFill>
                  <a:srgbClr val="4D4D4D"/>
                </a:solidFill>
                <a:effectLst/>
                <a:uFillTx/>
                <a:ea typeface="MS UI Gothic"/>
              </a:rPr>
              <a:t>A</a:t>
            </a:r>
            <a:r>
              <a:rPr lang="ja-JP" sz="1200" b="0" i="0" u="none" strike="noStrike" cap="none" baseline="0" dirty="0">
                <a:solidFill>
                  <a:srgbClr val="4D4D4D"/>
                </a:solidFill>
                <a:effectLst/>
                <a:uFillTx/>
                <a:ea typeface="MS UI Gothic"/>
              </a:rPr>
              <a:t>nn Oncol 2018;29(suppl 5):abstr LBA-004</a:t>
            </a:r>
          </a:p>
        </p:txBody>
      </p:sp>
      <p:sp>
        <p:nvSpPr>
          <p:cNvPr id="7" name="TextBox 6"/>
          <p:cNvSpPr txBox="1"/>
          <p:nvPr/>
        </p:nvSpPr>
        <p:spPr>
          <a:xfrm>
            <a:off x="744078" y="2250091"/>
            <a:ext cx="1049116" cy="3447684"/>
          </a:xfrm>
          <a:prstGeom prst="rect">
            <a:avLst/>
          </a:prstGeom>
          <a:noFill/>
        </p:spPr>
        <p:txBody>
          <a:bodyPr wrap="none" rtlCol="0">
            <a:spAutoFit/>
          </a:bodyPr>
          <a:lstStyle/>
          <a:p>
            <a:r>
              <a:rPr lang="ja-JP" sz="1100" b="1" i="0" u="none" strike="noStrike" cap="none" baseline="0" dirty="0">
                <a:solidFill>
                  <a:srgbClr val="4D4D4D"/>
                </a:solidFill>
                <a:effectLst/>
                <a:uFillTx/>
                <a:ea typeface="MS UI Gothic"/>
              </a:rPr>
              <a:t>サブグループ</a:t>
            </a:r>
          </a:p>
          <a:p>
            <a:r>
              <a:rPr lang="ja-JP" sz="1100" b="0" i="0" u="none" strike="noStrike" cap="none" baseline="0" dirty="0">
                <a:solidFill>
                  <a:srgbClr val="4D4D4D"/>
                </a:solidFill>
                <a:effectLst/>
                <a:uFillTx/>
                <a:ea typeface="MS UI Gothic"/>
              </a:rPr>
              <a:t>65歳以上</a:t>
            </a:r>
          </a:p>
          <a:p>
            <a:r>
              <a:rPr lang="ja-JP" sz="1100" b="0" i="0" u="none" strike="noStrike" cap="none" baseline="0" dirty="0">
                <a:solidFill>
                  <a:srgbClr val="4D4D4D"/>
                </a:solidFill>
                <a:effectLst/>
                <a:uFillTx/>
                <a:ea typeface="MS UI Gothic"/>
              </a:rPr>
              <a:t>65歳未満</a:t>
            </a:r>
          </a:p>
          <a:p>
            <a:r>
              <a:rPr lang="ja-JP" sz="1100" b="0" i="0" u="none" strike="noStrike" cap="none" baseline="0" dirty="0">
                <a:solidFill>
                  <a:srgbClr val="4D4D4D"/>
                </a:solidFill>
                <a:effectLst/>
                <a:uFillTx/>
                <a:ea typeface="MS UI Gothic"/>
              </a:rPr>
              <a:t>白人</a:t>
            </a:r>
          </a:p>
          <a:p>
            <a:r>
              <a:rPr lang="ja-JP" sz="1100" b="0" i="0" u="none" strike="noStrike" cap="none" baseline="0" dirty="0">
                <a:solidFill>
                  <a:srgbClr val="4D4D4D"/>
                </a:solidFill>
                <a:effectLst/>
                <a:uFillTx/>
                <a:ea typeface="MS UI Gothic"/>
              </a:rPr>
              <a:t>白人以外</a:t>
            </a:r>
          </a:p>
          <a:p>
            <a:r>
              <a:rPr lang="ja-JP" sz="1100" b="0" i="0" u="none" strike="noStrike" cap="none" baseline="0" dirty="0">
                <a:solidFill>
                  <a:srgbClr val="4D4D4D"/>
                </a:solidFill>
                <a:effectLst/>
                <a:uFillTx/>
                <a:ea typeface="MS UI Gothic"/>
              </a:rPr>
              <a:t>ECOG PSスコアが0</a:t>
            </a:r>
          </a:p>
          <a:p>
            <a:r>
              <a:rPr lang="ja-JP" sz="1100" b="0" i="0" u="none" strike="noStrike" cap="none" baseline="0" dirty="0">
                <a:solidFill>
                  <a:srgbClr val="4D4D4D"/>
                </a:solidFill>
                <a:effectLst/>
                <a:uFillTx/>
                <a:ea typeface="MS UI Gothic"/>
              </a:rPr>
              <a:t>ECOG PSスコアが1</a:t>
            </a:r>
          </a:p>
          <a:p>
            <a:r>
              <a:rPr lang="ja-JP" sz="1100" b="0" i="0" u="none" strike="noStrike" cap="none" baseline="0" dirty="0">
                <a:solidFill>
                  <a:srgbClr val="4D4D4D"/>
                </a:solidFill>
                <a:effectLst/>
                <a:uFillTx/>
                <a:ea typeface="MS UI Gothic"/>
              </a:rPr>
              <a:t>1</a:t>
            </a:r>
            <a:r>
              <a:rPr lang="ja-JP" sz="1100" b="0" i="0" u="none" strike="noStrike" cap="none" baseline="30000" dirty="0">
                <a:solidFill>
                  <a:srgbClr val="4D4D4D"/>
                </a:solidFill>
                <a:effectLst/>
                <a:uFillTx/>
                <a:ea typeface="MS UI Gothic"/>
              </a:rPr>
              <a:t>回目</a:t>
            </a:r>
            <a:r>
              <a:rPr lang="ja-JP" sz="1100" b="0" i="0" u="none" strike="noStrike" cap="none" baseline="0" dirty="0">
                <a:solidFill>
                  <a:srgbClr val="4D4D4D"/>
                </a:solidFill>
                <a:effectLst/>
                <a:uFillTx/>
                <a:ea typeface="MS UI Gothic"/>
              </a:rPr>
              <a:t>の転移診断から18カ月未満</a:t>
            </a:r>
          </a:p>
          <a:p>
            <a:r>
              <a:rPr lang="ja-JP" sz="1100" b="0" i="0" u="none" strike="noStrike" cap="none" baseline="0" dirty="0">
                <a:solidFill>
                  <a:srgbClr val="4D4D4D"/>
                </a:solidFill>
                <a:effectLst/>
                <a:uFillTx/>
                <a:ea typeface="MS UI Gothic"/>
              </a:rPr>
              <a:t>1</a:t>
            </a:r>
            <a:r>
              <a:rPr lang="ja-JP" sz="1100" b="0" i="0" u="none" strike="noStrike" cap="none" baseline="30000" dirty="0">
                <a:solidFill>
                  <a:srgbClr val="4D4D4D"/>
                </a:solidFill>
                <a:effectLst/>
                <a:uFillTx/>
                <a:ea typeface="MS UI Gothic"/>
              </a:rPr>
              <a:t>回目</a:t>
            </a:r>
            <a:r>
              <a:rPr lang="ja-JP" sz="1100" b="0" i="0" u="none" strike="noStrike" cap="none" baseline="0" dirty="0">
                <a:solidFill>
                  <a:srgbClr val="4D4D4D"/>
                </a:solidFill>
                <a:effectLst/>
                <a:uFillTx/>
                <a:ea typeface="MS UI Gothic"/>
              </a:rPr>
              <a:t>の転移診断から18カ月以上</a:t>
            </a:r>
          </a:p>
          <a:p>
            <a:r>
              <a:rPr lang="ja-JP" sz="1100" b="0" i="0" u="none" strike="noStrike" cap="none" baseline="0" dirty="0">
                <a:solidFill>
                  <a:srgbClr val="4D4D4D"/>
                </a:solidFill>
                <a:effectLst/>
                <a:uFillTx/>
                <a:ea typeface="MS UI Gothic"/>
              </a:rPr>
              <a:t>転移集団におけるtx治療歴が3回を超える</a:t>
            </a:r>
          </a:p>
          <a:p>
            <a:r>
              <a:rPr lang="ja-JP" sz="1100" b="0" i="0" u="none" strike="noStrike" cap="none" baseline="0" dirty="0">
                <a:solidFill>
                  <a:srgbClr val="4D4D4D"/>
                </a:solidFill>
                <a:effectLst/>
                <a:uFillTx/>
                <a:ea typeface="MS UI Gothic"/>
              </a:rPr>
              <a:t>転移集団におけるtx治療歴が3回以下</a:t>
            </a:r>
          </a:p>
          <a:p>
            <a:r>
              <a:rPr lang="ja-JP" sz="1100" b="0" i="0" u="none" strike="noStrike" cap="none" baseline="0" dirty="0">
                <a:solidFill>
                  <a:srgbClr val="4D4D4D"/>
                </a:solidFill>
                <a:effectLst/>
                <a:uFillTx/>
                <a:ea typeface="MS UI Gothic"/>
              </a:rPr>
              <a:t>左側腫瘍</a:t>
            </a:r>
          </a:p>
          <a:p>
            <a:r>
              <a:rPr lang="ja-JP" sz="1100" b="0" i="0" u="none" strike="noStrike" cap="none" baseline="0" dirty="0">
                <a:solidFill>
                  <a:srgbClr val="4D4D4D"/>
                </a:solidFill>
                <a:effectLst/>
                <a:uFillTx/>
                <a:ea typeface="MS UI Gothic"/>
              </a:rPr>
              <a:t>右側腫瘍</a:t>
            </a:r>
          </a:p>
          <a:p>
            <a:r>
              <a:rPr lang="ja-JP" sz="1100" b="0" i="0" u="none" strike="noStrike" cap="none" baseline="0" dirty="0">
                <a:solidFill>
                  <a:srgbClr val="4D4D4D"/>
                </a:solidFill>
                <a:effectLst/>
                <a:uFillTx/>
                <a:ea typeface="MS UI Gothic"/>
              </a:rPr>
              <a:t>RAS変異</a:t>
            </a:r>
          </a:p>
          <a:p>
            <a:r>
              <a:rPr lang="ja-JP" sz="1100" b="0" i="0" u="none" strike="noStrike" cap="none" baseline="0" dirty="0">
                <a:solidFill>
                  <a:srgbClr val="4D4D4D"/>
                </a:solidFill>
                <a:effectLst/>
                <a:uFillTx/>
                <a:ea typeface="MS UI Gothic"/>
              </a:rPr>
              <a:t>RAS野生型</a:t>
            </a:r>
          </a:p>
          <a:p>
            <a:r>
              <a:rPr lang="ja-JP" sz="1100" b="0" i="0" u="none" strike="noStrike" cap="none" baseline="0" dirty="0">
                <a:solidFill>
                  <a:srgbClr val="4D4D4D"/>
                </a:solidFill>
                <a:effectLst/>
                <a:uFillTx/>
                <a:ea typeface="MS UI Gothic"/>
              </a:rPr>
              <a:t>MSI高値</a:t>
            </a:r>
          </a:p>
          <a:p>
            <a:r>
              <a:rPr lang="ja-JP" sz="1100" b="0" i="0" u="none" strike="noStrike" cap="none" baseline="0" dirty="0">
                <a:solidFill>
                  <a:srgbClr val="4D4D4D"/>
                </a:solidFill>
                <a:effectLst/>
                <a:uFillTx/>
                <a:ea typeface="MS UI Gothic"/>
              </a:rPr>
              <a:t>MSI 安定／低値</a:t>
            </a:r>
          </a:p>
          <a:p>
            <a:r>
              <a:rPr lang="ja-JP" sz="1100" b="0" i="0" u="none" strike="noStrike" cap="none" baseline="0" dirty="0">
                <a:solidFill>
                  <a:srgbClr val="4D4D4D"/>
                </a:solidFill>
                <a:effectLst/>
                <a:uFillTx/>
                <a:ea typeface="MS UI Gothic"/>
              </a:rPr>
              <a:t>PD-L1高値</a:t>
            </a:r>
          </a:p>
          <a:p>
            <a:r>
              <a:rPr lang="ja-JP" sz="1100" b="0" i="0" u="none" strike="noStrike" cap="none" baseline="0" dirty="0">
                <a:solidFill>
                  <a:srgbClr val="4D4D4D"/>
                </a:solidFill>
                <a:effectLst/>
                <a:uFillTx/>
                <a:ea typeface="MS UI Gothic"/>
              </a:rPr>
              <a:t>PD-L1低値</a:t>
            </a:r>
          </a:p>
          <a:p>
            <a:r>
              <a:rPr lang="ja-JP" sz="1100" b="0" i="0" u="none" strike="noStrike" cap="none" baseline="0" dirty="0">
                <a:solidFill>
                  <a:srgbClr val="4D4D4D"/>
                </a:solidFill>
                <a:effectLst/>
                <a:uFillTx/>
                <a:ea typeface="MS UI Gothic"/>
              </a:rPr>
              <a:t>ITT</a:t>
            </a:r>
          </a:p>
        </p:txBody>
      </p:sp>
      <p:cxnSp>
        <p:nvCxnSpPr>
          <p:cNvPr id="8" name="Straight Connector 7"/>
          <p:cNvCxnSpPr/>
          <p:nvPr/>
        </p:nvCxnSpPr>
        <p:spPr>
          <a:xfrm>
            <a:off x="3786457" y="5756553"/>
            <a:ext cx="3515760"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941132" y="2448767"/>
            <a:ext cx="20030" cy="3303094"/>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844253"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940931"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796425"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45171" y="6113232"/>
            <a:ext cx="853658" cy="228829"/>
          </a:xfrm>
          <a:prstGeom prst="rect">
            <a:avLst/>
          </a:prstGeom>
          <a:noFill/>
        </p:spPr>
        <p:txBody>
          <a:bodyPr wrap="none" rtlCol="0">
            <a:spAutoFit/>
          </a:bodyPr>
          <a:lstStyle/>
          <a:p>
            <a:pPr algn="ctr"/>
            <a:r>
              <a:rPr lang="ja-JP" sz="900" b="1" i="0" u="none" strike="noStrike" cap="none" baseline="0">
                <a:solidFill>
                  <a:srgbClr val="B60D27"/>
                </a:solidFill>
                <a:effectLst/>
                <a:uFillTx/>
                <a:ea typeface="MS UI Gothic"/>
              </a:rPr>
              <a:t>アテゾリズマブ + コビメチニブ群で良好</a:t>
            </a:r>
          </a:p>
        </p:txBody>
      </p:sp>
      <p:sp>
        <p:nvSpPr>
          <p:cNvPr id="14" name="TextBox 13"/>
          <p:cNvSpPr txBox="1"/>
          <p:nvPr/>
        </p:nvSpPr>
        <p:spPr>
          <a:xfrm>
            <a:off x="3625438" y="5835591"/>
            <a:ext cx="341972" cy="228829"/>
          </a:xfrm>
          <a:prstGeom prst="rect">
            <a:avLst/>
          </a:prstGeom>
          <a:noFill/>
        </p:spPr>
        <p:txBody>
          <a:bodyPr wrap="none" rtlCol="0">
            <a:spAutoFit/>
          </a:bodyPr>
          <a:lstStyle/>
          <a:p>
            <a:pPr algn="ctr"/>
            <a:r>
              <a:rPr lang="ja-JP" sz="900" b="0" i="0" u="none" strike="noStrike" cap="none" baseline="0">
                <a:solidFill>
                  <a:srgbClr val="4D4D4D"/>
                </a:solidFill>
                <a:effectLst/>
                <a:uFillTx/>
                <a:ea typeface="MS UI Gothic"/>
              </a:rPr>
              <a:t>0.2</a:t>
            </a:r>
          </a:p>
        </p:txBody>
      </p:sp>
      <p:sp>
        <p:nvSpPr>
          <p:cNvPr id="15" name="TextBox 14"/>
          <p:cNvSpPr txBox="1"/>
          <p:nvPr/>
        </p:nvSpPr>
        <p:spPr>
          <a:xfrm>
            <a:off x="5821365" y="5835591"/>
            <a:ext cx="246626" cy="228829"/>
          </a:xfrm>
          <a:prstGeom prst="rect">
            <a:avLst/>
          </a:prstGeom>
          <a:noFill/>
        </p:spPr>
        <p:txBody>
          <a:bodyPr wrap="none" rtlCol="0">
            <a:spAutoFit/>
          </a:bodyPr>
          <a:lstStyle/>
          <a:p>
            <a:pPr algn="ctr"/>
            <a:r>
              <a:rPr lang="ja-JP" sz="900" b="0" i="0" u="none" strike="noStrike" cap="none" baseline="0">
                <a:solidFill>
                  <a:srgbClr val="4D4D4D"/>
                </a:solidFill>
                <a:effectLst/>
                <a:uFillTx/>
                <a:ea typeface="MS UI Gothic"/>
              </a:rPr>
              <a:t>1</a:t>
            </a:r>
          </a:p>
        </p:txBody>
      </p:sp>
      <p:sp>
        <p:nvSpPr>
          <p:cNvPr id="16" name="TextBox 15"/>
          <p:cNvSpPr txBox="1"/>
          <p:nvPr/>
        </p:nvSpPr>
        <p:spPr>
          <a:xfrm>
            <a:off x="6721415" y="5835591"/>
            <a:ext cx="246626" cy="228829"/>
          </a:xfrm>
          <a:prstGeom prst="rect">
            <a:avLst/>
          </a:prstGeom>
          <a:noFill/>
        </p:spPr>
        <p:txBody>
          <a:bodyPr wrap="none" rtlCol="0">
            <a:spAutoFit/>
          </a:bodyPr>
          <a:lstStyle/>
          <a:p>
            <a:pPr algn="ctr"/>
            <a:r>
              <a:rPr lang="ja-JP" sz="900" b="0" i="0" u="none" strike="noStrike" cap="none" baseline="0">
                <a:solidFill>
                  <a:srgbClr val="4D4D4D"/>
                </a:solidFill>
                <a:effectLst/>
                <a:uFillTx/>
                <a:ea typeface="MS UI Gothic"/>
              </a:rPr>
              <a:t>2</a:t>
            </a:r>
          </a:p>
        </p:txBody>
      </p:sp>
      <p:grpSp>
        <p:nvGrpSpPr>
          <p:cNvPr id="17" name="Group 16"/>
          <p:cNvGrpSpPr/>
          <p:nvPr/>
        </p:nvGrpSpPr>
        <p:grpSpPr>
          <a:xfrm>
            <a:off x="5165002" y="2638096"/>
            <a:ext cx="955141" cy="137424"/>
            <a:chOff x="4113495" y="2021282"/>
            <a:chExt cx="625499" cy="137424"/>
          </a:xfrm>
        </p:grpSpPr>
        <p:cxnSp>
          <p:nvCxnSpPr>
            <p:cNvPr id="18" name="Straight Connector 1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701283" y="6113232"/>
            <a:ext cx="532662" cy="228829"/>
          </a:xfrm>
          <a:prstGeom prst="rect">
            <a:avLst/>
          </a:prstGeom>
          <a:noFill/>
        </p:spPr>
        <p:txBody>
          <a:bodyPr wrap="none" rtlCol="0">
            <a:spAutoFit/>
          </a:bodyPr>
          <a:lstStyle/>
          <a:p>
            <a:pPr algn="ctr"/>
            <a:r>
              <a:rPr lang="ja-JP" sz="900" b="1" i="0" u="none" strike="noStrike" cap="none" baseline="0">
                <a:solidFill>
                  <a:srgbClr val="B2C0D8"/>
                </a:solidFill>
                <a:effectLst/>
                <a:uFillTx/>
                <a:ea typeface="MS UI Gothic"/>
              </a:rPr>
              <a:t>レゴラフェニブ群で良好</a:t>
            </a:r>
          </a:p>
        </p:txBody>
      </p:sp>
      <p:sp>
        <p:nvSpPr>
          <p:cNvPr id="22" name="TextBox 21"/>
          <p:cNvSpPr txBox="1"/>
          <p:nvPr/>
        </p:nvSpPr>
        <p:spPr>
          <a:xfrm>
            <a:off x="5755074" y="5982313"/>
            <a:ext cx="386466" cy="228829"/>
          </a:xfrm>
          <a:prstGeom prst="rect">
            <a:avLst/>
          </a:prstGeom>
          <a:noFill/>
        </p:spPr>
        <p:txBody>
          <a:bodyPr wrap="none" rtlCol="0">
            <a:spAutoFit/>
          </a:bodyPr>
          <a:lstStyle/>
          <a:p>
            <a:pPr algn="ctr"/>
            <a:r>
              <a:rPr lang="ja-JP" sz="900" b="1" i="0" u="none" strike="noStrike" cap="none" baseline="0">
                <a:solidFill>
                  <a:srgbClr val="4D4D4D"/>
                </a:solidFill>
                <a:effectLst/>
                <a:uFillTx/>
                <a:ea typeface="MS UI Gothic"/>
              </a:rPr>
              <a:t>ハザード比*</a:t>
            </a:r>
          </a:p>
        </p:txBody>
      </p:sp>
      <p:cxnSp>
        <p:nvCxnSpPr>
          <p:cNvPr id="23" name="Straight Arrow Connector 22"/>
          <p:cNvCxnSpPr/>
          <p:nvPr/>
        </p:nvCxnSpPr>
        <p:spPr>
          <a:xfrm>
            <a:off x="6434853"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905756"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45202" y="2250091"/>
            <a:ext cx="416659" cy="3447684"/>
          </a:xfrm>
          <a:prstGeom prst="rect">
            <a:avLst/>
          </a:prstGeom>
          <a:noFill/>
        </p:spPr>
        <p:txBody>
          <a:bodyPr wrap="none" rtlCol="0">
            <a:spAutoFit/>
          </a:bodyPr>
          <a:lstStyle/>
          <a:p>
            <a:pPr algn="ctr"/>
            <a:r>
              <a:rPr lang="ja-JP" sz="1100" b="1" i="0" u="none" strike="noStrike" cap="none" baseline="0">
                <a:solidFill>
                  <a:srgbClr val="4D4D4D"/>
                </a:solidFill>
                <a:effectLst/>
                <a:uFillTx/>
                <a:ea typeface="MS UI Gothic"/>
              </a:rPr>
              <a:t>n</a:t>
            </a:r>
          </a:p>
          <a:p>
            <a:pPr algn="r"/>
            <a:r>
              <a:rPr lang="ja-JP" sz="1100" b="0" i="0" u="none" strike="noStrike" cap="none" baseline="0">
                <a:solidFill>
                  <a:srgbClr val="4D4D4D"/>
                </a:solidFill>
                <a:effectLst/>
                <a:uFillTx/>
                <a:ea typeface="MS UI Gothic"/>
              </a:rPr>
              <a:t>86</a:t>
            </a:r>
          </a:p>
          <a:p>
            <a:pPr algn="r"/>
            <a:r>
              <a:rPr lang="ja-JP" sz="1100" b="0" i="0" u="none" strike="noStrike" cap="none" baseline="0">
                <a:solidFill>
                  <a:srgbClr val="4D4D4D"/>
                </a:solidFill>
                <a:effectLst/>
                <a:uFillTx/>
                <a:ea typeface="MS UI Gothic"/>
              </a:rPr>
              <a:t>187</a:t>
            </a:r>
          </a:p>
          <a:p>
            <a:pPr algn="r"/>
            <a:r>
              <a:rPr lang="ja-JP" sz="1100" b="0" i="0" u="none" strike="noStrike" cap="none" baseline="0">
                <a:solidFill>
                  <a:srgbClr val="4D4D4D"/>
                </a:solidFill>
                <a:effectLst/>
                <a:uFillTx/>
                <a:ea typeface="MS UI Gothic"/>
              </a:rPr>
              <a:t>223</a:t>
            </a:r>
          </a:p>
          <a:p>
            <a:pPr algn="r"/>
            <a:r>
              <a:rPr lang="ja-JP" sz="1100" b="0" i="0" u="none" strike="noStrike" cap="none" baseline="0">
                <a:solidFill>
                  <a:srgbClr val="4D4D4D"/>
                </a:solidFill>
                <a:effectLst/>
                <a:uFillTx/>
                <a:ea typeface="MS UI Gothic"/>
              </a:rPr>
              <a:t>39</a:t>
            </a:r>
          </a:p>
          <a:p>
            <a:pPr algn="r"/>
            <a:r>
              <a:rPr lang="ja-JP" sz="1100" b="0" i="0" u="none" strike="noStrike" cap="none" baseline="0">
                <a:solidFill>
                  <a:srgbClr val="4D4D4D"/>
                </a:solidFill>
                <a:effectLst/>
                <a:uFillTx/>
                <a:ea typeface="MS UI Gothic"/>
              </a:rPr>
              <a:t>133</a:t>
            </a:r>
          </a:p>
          <a:p>
            <a:pPr algn="r"/>
            <a:r>
              <a:rPr lang="ja-JP" sz="1100" b="0" i="0" u="none" strike="noStrike" cap="none" baseline="0">
                <a:solidFill>
                  <a:srgbClr val="4D4D4D"/>
                </a:solidFill>
                <a:effectLst/>
                <a:uFillTx/>
                <a:ea typeface="MS UI Gothic"/>
              </a:rPr>
              <a:t>140</a:t>
            </a:r>
          </a:p>
          <a:p>
            <a:pPr algn="r"/>
            <a:r>
              <a:rPr lang="ja-JP" sz="1100" b="0" i="0" u="none" strike="noStrike" cap="none" baseline="0">
                <a:solidFill>
                  <a:srgbClr val="4D4D4D"/>
                </a:solidFill>
                <a:effectLst/>
                <a:uFillTx/>
                <a:ea typeface="MS UI Gothic"/>
              </a:rPr>
              <a:t>83</a:t>
            </a:r>
          </a:p>
          <a:p>
            <a:pPr algn="r"/>
            <a:r>
              <a:rPr lang="ja-JP" sz="1100" b="0" i="0" u="none" strike="noStrike" cap="none" baseline="0">
                <a:solidFill>
                  <a:srgbClr val="4D4D4D"/>
                </a:solidFill>
                <a:effectLst/>
                <a:uFillTx/>
                <a:ea typeface="MS UI Gothic"/>
              </a:rPr>
              <a:t>190</a:t>
            </a:r>
          </a:p>
          <a:p>
            <a:pPr algn="r"/>
            <a:r>
              <a:rPr lang="ja-JP" sz="1100" b="0" i="0" u="none" strike="noStrike" cap="none" baseline="0">
                <a:solidFill>
                  <a:srgbClr val="4D4D4D"/>
                </a:solidFill>
                <a:effectLst/>
                <a:uFillTx/>
                <a:ea typeface="MS UI Gothic"/>
              </a:rPr>
              <a:t>70</a:t>
            </a:r>
          </a:p>
          <a:p>
            <a:pPr algn="r"/>
            <a:r>
              <a:rPr lang="ja-JP" sz="1100" b="0" i="0" u="none" strike="noStrike" cap="none" baseline="0">
                <a:solidFill>
                  <a:srgbClr val="4D4D4D"/>
                </a:solidFill>
                <a:effectLst/>
                <a:uFillTx/>
                <a:ea typeface="MS UI Gothic"/>
              </a:rPr>
              <a:t>203</a:t>
            </a:r>
          </a:p>
          <a:p>
            <a:pPr algn="r"/>
            <a:r>
              <a:rPr lang="ja-JP" sz="1100" b="0" i="0" u="none" strike="noStrike" cap="none" baseline="0">
                <a:solidFill>
                  <a:srgbClr val="4D4D4D"/>
                </a:solidFill>
                <a:effectLst/>
                <a:uFillTx/>
                <a:ea typeface="MS UI Gothic"/>
              </a:rPr>
              <a:t>148</a:t>
            </a:r>
          </a:p>
          <a:p>
            <a:pPr algn="r"/>
            <a:r>
              <a:rPr lang="ja-JP" sz="1100" b="0" i="0" u="none" strike="noStrike" cap="none" baseline="0">
                <a:solidFill>
                  <a:srgbClr val="4D4D4D"/>
                </a:solidFill>
                <a:effectLst/>
                <a:uFillTx/>
                <a:ea typeface="MS UI Gothic"/>
              </a:rPr>
              <a:t>72</a:t>
            </a:r>
          </a:p>
          <a:p>
            <a:pPr algn="r"/>
            <a:r>
              <a:rPr lang="ja-JP" sz="1100" b="0" i="0" u="none" strike="noStrike" cap="none" baseline="0">
                <a:solidFill>
                  <a:srgbClr val="4D4D4D"/>
                </a:solidFill>
                <a:effectLst/>
                <a:uFillTx/>
                <a:ea typeface="MS UI Gothic"/>
              </a:rPr>
              <a:t>148</a:t>
            </a:r>
          </a:p>
          <a:p>
            <a:pPr algn="r"/>
            <a:r>
              <a:rPr lang="ja-JP" sz="1100" b="0" i="0" u="none" strike="noStrike" cap="none" baseline="0">
                <a:solidFill>
                  <a:srgbClr val="4D4D4D"/>
                </a:solidFill>
                <a:effectLst/>
                <a:uFillTx/>
                <a:ea typeface="MS UI Gothic"/>
              </a:rPr>
              <a:t>104</a:t>
            </a:r>
          </a:p>
          <a:p>
            <a:pPr algn="r"/>
            <a:r>
              <a:rPr lang="ja-JP" sz="1100" b="0" i="0" u="none" strike="noStrike" cap="none" baseline="0">
                <a:solidFill>
                  <a:srgbClr val="4D4D4D"/>
                </a:solidFill>
                <a:effectLst/>
                <a:uFillTx/>
                <a:ea typeface="MS UI Gothic"/>
              </a:rPr>
              <a:t>3</a:t>
            </a:r>
          </a:p>
          <a:p>
            <a:pPr algn="r"/>
            <a:r>
              <a:rPr lang="ja-JP" sz="1100" b="0" i="0" u="none" strike="noStrike" cap="none" baseline="0">
                <a:solidFill>
                  <a:srgbClr val="4D4D4D"/>
                </a:solidFill>
                <a:effectLst/>
                <a:uFillTx/>
                <a:ea typeface="MS UI Gothic"/>
              </a:rPr>
              <a:t>250</a:t>
            </a:r>
          </a:p>
          <a:p>
            <a:pPr algn="r"/>
            <a:r>
              <a:rPr lang="ja-JP" sz="1100" b="0" i="0" u="none" strike="noStrike" cap="none" baseline="0">
                <a:solidFill>
                  <a:srgbClr val="4D4D4D"/>
                </a:solidFill>
                <a:effectLst/>
                <a:uFillTx/>
                <a:ea typeface="MS UI Gothic"/>
              </a:rPr>
              <a:t>110</a:t>
            </a:r>
          </a:p>
          <a:p>
            <a:pPr algn="r"/>
            <a:r>
              <a:rPr lang="ja-JP" sz="1100" b="0" i="0" u="none" strike="noStrike" cap="none" baseline="0">
                <a:solidFill>
                  <a:srgbClr val="4D4D4D"/>
                </a:solidFill>
                <a:effectLst/>
                <a:uFillTx/>
                <a:ea typeface="MS UI Gothic"/>
              </a:rPr>
              <a:t>124</a:t>
            </a:r>
          </a:p>
          <a:p>
            <a:pPr algn="r"/>
            <a:r>
              <a:rPr lang="ja-JP" sz="1100" b="0" i="0" u="none" strike="noStrike" cap="none" baseline="0">
                <a:solidFill>
                  <a:srgbClr val="4D4D4D"/>
                </a:solidFill>
                <a:effectLst/>
                <a:uFillTx/>
                <a:ea typeface="MS UI Gothic"/>
              </a:rPr>
              <a:t>273</a:t>
            </a:r>
          </a:p>
        </p:txBody>
      </p:sp>
      <p:sp>
        <p:nvSpPr>
          <p:cNvPr id="26" name="TextBox 25"/>
          <p:cNvSpPr txBox="1"/>
          <p:nvPr/>
        </p:nvSpPr>
        <p:spPr>
          <a:xfrm>
            <a:off x="7375816" y="2250091"/>
            <a:ext cx="454797" cy="3447684"/>
          </a:xfrm>
          <a:prstGeom prst="rect">
            <a:avLst/>
          </a:prstGeom>
          <a:noFill/>
        </p:spPr>
        <p:txBody>
          <a:bodyPr wrap="none" rtlCol="0">
            <a:spAutoFit/>
          </a:bodyPr>
          <a:lstStyle/>
          <a:p>
            <a:pPr algn="ctr"/>
            <a:r>
              <a:rPr lang="ja-JP" sz="1100" b="1" i="0" u="none" strike="noStrike" cap="none" baseline="0">
                <a:solidFill>
                  <a:srgbClr val="4D4D4D"/>
                </a:solidFill>
                <a:effectLst/>
                <a:uFillTx/>
                <a:ea typeface="MS UI Gothic"/>
              </a:rPr>
              <a:t>HR</a:t>
            </a:r>
          </a:p>
          <a:p>
            <a:pPr algn="r"/>
            <a:r>
              <a:rPr lang="ja-JP" sz="1100" b="0" i="0" u="none" strike="noStrike" cap="none" baseline="0">
                <a:solidFill>
                  <a:srgbClr val="4D4D4D"/>
                </a:solidFill>
                <a:effectLst/>
                <a:uFillTx/>
                <a:ea typeface="MS UI Gothic"/>
              </a:rPr>
              <a:t>1.50</a:t>
            </a:r>
          </a:p>
          <a:p>
            <a:pPr algn="r"/>
            <a:r>
              <a:rPr lang="ja-JP" sz="1100" b="0" i="0" u="none" strike="noStrike" cap="none" baseline="0">
                <a:solidFill>
                  <a:srgbClr val="4D4D4D"/>
                </a:solidFill>
                <a:effectLst/>
                <a:uFillTx/>
                <a:ea typeface="MS UI Gothic"/>
              </a:rPr>
              <a:t>0.84</a:t>
            </a:r>
          </a:p>
          <a:p>
            <a:pPr algn="r"/>
            <a:r>
              <a:rPr lang="ja-JP" sz="1100" b="0" i="0" u="none" strike="noStrike" cap="none" baseline="0">
                <a:solidFill>
                  <a:srgbClr val="4D4D4D"/>
                </a:solidFill>
                <a:effectLst/>
                <a:uFillTx/>
                <a:ea typeface="MS UI Gothic"/>
              </a:rPr>
              <a:t>1.24</a:t>
            </a:r>
          </a:p>
          <a:p>
            <a:pPr algn="r"/>
            <a:r>
              <a:rPr lang="ja-JP" sz="1100" b="0" i="0" u="none" strike="noStrike" cap="none" baseline="0">
                <a:solidFill>
                  <a:srgbClr val="4D4D4D"/>
                </a:solidFill>
                <a:effectLst/>
                <a:uFillTx/>
                <a:ea typeface="MS UI Gothic"/>
              </a:rPr>
              <a:t>0.40</a:t>
            </a:r>
          </a:p>
          <a:p>
            <a:pPr algn="r"/>
            <a:r>
              <a:rPr lang="ja-JP" sz="1100" b="0" i="0" u="none" strike="noStrike" cap="none" baseline="0">
                <a:solidFill>
                  <a:srgbClr val="4D4D4D"/>
                </a:solidFill>
                <a:effectLst/>
                <a:uFillTx/>
                <a:ea typeface="MS UI Gothic"/>
              </a:rPr>
              <a:t>1.13</a:t>
            </a:r>
          </a:p>
          <a:p>
            <a:pPr algn="r"/>
            <a:r>
              <a:rPr lang="ja-JP" sz="1100" b="0" i="0" u="none" strike="noStrike" cap="none" baseline="0">
                <a:solidFill>
                  <a:srgbClr val="4D4D4D"/>
                </a:solidFill>
                <a:effectLst/>
                <a:uFillTx/>
                <a:ea typeface="MS UI Gothic"/>
              </a:rPr>
              <a:t>0.85</a:t>
            </a:r>
          </a:p>
          <a:p>
            <a:pPr algn="r"/>
            <a:r>
              <a:rPr lang="ja-JP" sz="1100" b="0" i="0" u="none" strike="noStrike" cap="none" baseline="0">
                <a:solidFill>
                  <a:srgbClr val="4D4D4D"/>
                </a:solidFill>
                <a:effectLst/>
                <a:uFillTx/>
                <a:ea typeface="MS UI Gothic"/>
              </a:rPr>
              <a:t>1.15</a:t>
            </a:r>
          </a:p>
          <a:p>
            <a:pPr algn="r"/>
            <a:r>
              <a:rPr lang="ja-JP" sz="1100" b="0" i="0" u="none" strike="noStrike" cap="none" baseline="0">
                <a:solidFill>
                  <a:srgbClr val="4D4D4D"/>
                </a:solidFill>
                <a:effectLst/>
                <a:uFillTx/>
                <a:ea typeface="MS UI Gothic"/>
              </a:rPr>
              <a:t>0.95</a:t>
            </a:r>
          </a:p>
          <a:p>
            <a:pPr algn="r"/>
            <a:r>
              <a:rPr lang="ja-JP" sz="1100" b="0" i="0" u="none" strike="noStrike" cap="none" baseline="0">
                <a:solidFill>
                  <a:srgbClr val="4D4D4D"/>
                </a:solidFill>
                <a:effectLst/>
                <a:uFillTx/>
                <a:ea typeface="MS UI Gothic"/>
              </a:rPr>
              <a:t>1.58</a:t>
            </a:r>
          </a:p>
          <a:p>
            <a:pPr algn="r"/>
            <a:r>
              <a:rPr lang="ja-JP" sz="1100" b="0" i="0" u="none" strike="noStrike" cap="none" baseline="0">
                <a:solidFill>
                  <a:srgbClr val="4D4D4D"/>
                </a:solidFill>
                <a:effectLst/>
                <a:uFillTx/>
                <a:ea typeface="MS UI Gothic"/>
              </a:rPr>
              <a:t>0.86</a:t>
            </a:r>
          </a:p>
          <a:p>
            <a:pPr algn="r"/>
            <a:r>
              <a:rPr lang="ja-JP" sz="1100" b="0" i="0" u="none" strike="noStrike" cap="none" baseline="0">
                <a:solidFill>
                  <a:srgbClr val="4D4D4D"/>
                </a:solidFill>
                <a:effectLst/>
                <a:uFillTx/>
                <a:ea typeface="MS UI Gothic"/>
              </a:rPr>
              <a:t>0.97</a:t>
            </a:r>
          </a:p>
          <a:p>
            <a:pPr algn="r"/>
            <a:r>
              <a:rPr lang="ja-JP" sz="1100" b="0" i="0" u="none" strike="noStrike" cap="none" baseline="0">
                <a:solidFill>
                  <a:srgbClr val="4D4D4D"/>
                </a:solidFill>
                <a:effectLst/>
                <a:uFillTx/>
                <a:ea typeface="MS UI Gothic"/>
              </a:rPr>
              <a:t>0.77</a:t>
            </a:r>
          </a:p>
          <a:p>
            <a:pPr algn="r"/>
            <a:r>
              <a:rPr lang="ja-JP" sz="1100" b="0" i="0" u="none" strike="noStrike" cap="none" baseline="0">
                <a:solidFill>
                  <a:srgbClr val="4D4D4D"/>
                </a:solidFill>
                <a:effectLst/>
                <a:uFillTx/>
                <a:ea typeface="MS UI Gothic"/>
              </a:rPr>
              <a:t>0.81</a:t>
            </a:r>
          </a:p>
          <a:p>
            <a:pPr algn="r"/>
            <a:r>
              <a:rPr lang="ja-JP" sz="1100" b="0" i="0" u="none" strike="noStrike" cap="none" baseline="0">
                <a:solidFill>
                  <a:srgbClr val="4D4D4D"/>
                </a:solidFill>
                <a:effectLst/>
                <a:uFillTx/>
                <a:ea typeface="MS UI Gothic"/>
              </a:rPr>
              <a:t>1.39</a:t>
            </a:r>
          </a:p>
          <a:p>
            <a:pPr algn="r"/>
            <a:r>
              <a:rPr lang="ja-JP" sz="1100" b="0" i="0" u="none" strike="noStrike" cap="none" baseline="0">
                <a:solidFill>
                  <a:srgbClr val="4D4D4D"/>
                </a:solidFill>
                <a:effectLst/>
                <a:uFillTx/>
                <a:ea typeface="MS UI Gothic"/>
              </a:rPr>
              <a:t>NE</a:t>
            </a:r>
          </a:p>
          <a:p>
            <a:pPr algn="r"/>
            <a:r>
              <a:rPr lang="ja-JP" sz="1100" b="0" i="0" u="none" strike="noStrike" cap="none" baseline="0">
                <a:solidFill>
                  <a:srgbClr val="4D4D4D"/>
                </a:solidFill>
                <a:effectLst/>
                <a:uFillTx/>
                <a:ea typeface="MS UI Gothic"/>
              </a:rPr>
              <a:t>1.01</a:t>
            </a:r>
          </a:p>
          <a:p>
            <a:pPr algn="r"/>
            <a:r>
              <a:rPr lang="ja-JP" sz="1100" b="0" i="0" u="none" strike="noStrike" cap="none" baseline="0">
                <a:solidFill>
                  <a:srgbClr val="4D4D4D"/>
                </a:solidFill>
                <a:effectLst/>
                <a:uFillTx/>
                <a:ea typeface="MS UI Gothic"/>
              </a:rPr>
              <a:t>0.80</a:t>
            </a:r>
          </a:p>
          <a:p>
            <a:pPr algn="r"/>
            <a:r>
              <a:rPr lang="ja-JP" sz="1100" b="0" i="0" u="none" strike="noStrike" cap="none" baseline="0">
                <a:solidFill>
                  <a:srgbClr val="4D4D4D"/>
                </a:solidFill>
                <a:effectLst/>
                <a:uFillTx/>
                <a:ea typeface="MS UI Gothic"/>
              </a:rPr>
              <a:t>1.26</a:t>
            </a:r>
          </a:p>
          <a:p>
            <a:pPr algn="r"/>
            <a:r>
              <a:rPr lang="ja-JP" sz="1100" b="0" i="0" u="none" strike="noStrike" cap="none" baseline="0">
                <a:solidFill>
                  <a:srgbClr val="4D4D4D"/>
                </a:solidFill>
                <a:effectLst/>
                <a:uFillTx/>
                <a:ea typeface="MS UI Gothic"/>
              </a:rPr>
              <a:t>1.01</a:t>
            </a:r>
          </a:p>
        </p:txBody>
      </p:sp>
      <p:grpSp>
        <p:nvGrpSpPr>
          <p:cNvPr id="27" name="Group 26"/>
          <p:cNvGrpSpPr/>
          <p:nvPr/>
        </p:nvGrpSpPr>
        <p:grpSpPr>
          <a:xfrm>
            <a:off x="5668581" y="2442553"/>
            <a:ext cx="1361435" cy="137424"/>
            <a:chOff x="4113495" y="2021282"/>
            <a:chExt cx="625499" cy="137424"/>
          </a:xfrm>
        </p:grpSpPr>
        <p:cxnSp>
          <p:nvCxnSpPr>
            <p:cNvPr id="28" name="Straight Connector 2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rot="2700000">
            <a:off x="6320622" y="245805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rot="2700000">
            <a:off x="5593223" y="265145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3" name="Group 32"/>
          <p:cNvGrpSpPr/>
          <p:nvPr/>
        </p:nvGrpSpPr>
        <p:grpSpPr>
          <a:xfrm>
            <a:off x="3864331" y="2968132"/>
            <a:ext cx="2004835" cy="137424"/>
            <a:chOff x="4114904" y="2021282"/>
            <a:chExt cx="624090" cy="137424"/>
          </a:xfrm>
        </p:grpSpPr>
        <p:cxnSp>
          <p:nvCxnSpPr>
            <p:cNvPr id="34" name="Straight Connector 3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rot="2700000">
            <a:off x="4727364" y="2982844"/>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p:cNvGrpSpPr/>
          <p:nvPr/>
        </p:nvGrpSpPr>
        <p:grpSpPr>
          <a:xfrm>
            <a:off x="5681837" y="2806768"/>
            <a:ext cx="890979" cy="137424"/>
            <a:chOff x="4114904" y="2021282"/>
            <a:chExt cx="624090" cy="137424"/>
          </a:xfrm>
        </p:grpSpPr>
        <p:cxnSp>
          <p:nvCxnSpPr>
            <p:cNvPr id="39" name="Straight Connector 3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rot="2700000">
            <a:off x="6091439" y="281754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3" name="Group 42"/>
          <p:cNvGrpSpPr/>
          <p:nvPr/>
        </p:nvGrpSpPr>
        <p:grpSpPr>
          <a:xfrm>
            <a:off x="5500909" y="3134414"/>
            <a:ext cx="1198788" cy="137424"/>
            <a:chOff x="4114904" y="2021282"/>
            <a:chExt cx="624090" cy="137424"/>
          </a:xfrm>
        </p:grpSpPr>
        <p:cxnSp>
          <p:nvCxnSpPr>
            <p:cNvPr id="44" name="Straight Connector 4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rot="2700000">
            <a:off x="6066143" y="315678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8" name="Group 47"/>
          <p:cNvGrpSpPr/>
          <p:nvPr/>
        </p:nvGrpSpPr>
        <p:grpSpPr>
          <a:xfrm>
            <a:off x="5225045" y="3299143"/>
            <a:ext cx="1062869" cy="137424"/>
            <a:chOff x="4114904" y="2021282"/>
            <a:chExt cx="624090" cy="137424"/>
          </a:xfrm>
        </p:grpSpPr>
        <p:cxnSp>
          <p:nvCxnSpPr>
            <p:cNvPr id="49" name="Straight Connector 4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rot="2700000">
            <a:off x="5710889" y="330982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3" name="Group 52"/>
          <p:cNvGrpSpPr/>
          <p:nvPr/>
        </p:nvGrpSpPr>
        <p:grpSpPr>
          <a:xfrm>
            <a:off x="5388121" y="3470964"/>
            <a:ext cx="1456132" cy="137424"/>
            <a:chOff x="4114904" y="2021282"/>
            <a:chExt cx="624090" cy="137424"/>
          </a:xfrm>
        </p:grpSpPr>
        <p:cxnSp>
          <p:nvCxnSpPr>
            <p:cNvPr id="54" name="Straight Connector 5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7" name="Rectangle 56"/>
          <p:cNvSpPr/>
          <p:nvPr/>
        </p:nvSpPr>
        <p:spPr>
          <a:xfrm rot="2700000">
            <a:off x="6097963" y="348567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8" name="Group 57"/>
          <p:cNvGrpSpPr/>
          <p:nvPr/>
        </p:nvGrpSpPr>
        <p:grpSpPr>
          <a:xfrm>
            <a:off x="5423897" y="3640440"/>
            <a:ext cx="950725" cy="137424"/>
            <a:chOff x="4114904" y="2021282"/>
            <a:chExt cx="624090" cy="137424"/>
          </a:xfrm>
        </p:grpSpPr>
        <p:cxnSp>
          <p:nvCxnSpPr>
            <p:cNvPr id="59" name="Straight Connector 5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rot="2700000">
            <a:off x="5860667" y="364310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3" name="Group 62"/>
          <p:cNvGrpSpPr/>
          <p:nvPr/>
        </p:nvGrpSpPr>
        <p:grpSpPr>
          <a:xfrm>
            <a:off x="5616471" y="3806175"/>
            <a:ext cx="1685746" cy="137424"/>
            <a:chOff x="4114904" y="2021282"/>
            <a:chExt cx="624090" cy="137424"/>
          </a:xfrm>
        </p:grpSpPr>
        <p:cxnSp>
          <p:nvCxnSpPr>
            <p:cNvPr id="64" name="Straight Connector 6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rot="2700000">
            <a:off x="6475175" y="382415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8" name="Group 67"/>
          <p:cNvGrpSpPr/>
          <p:nvPr/>
        </p:nvGrpSpPr>
        <p:grpSpPr>
          <a:xfrm>
            <a:off x="5296616" y="3972614"/>
            <a:ext cx="899895" cy="137424"/>
            <a:chOff x="4114904" y="2021282"/>
            <a:chExt cx="624090" cy="137424"/>
          </a:xfrm>
        </p:grpSpPr>
        <p:cxnSp>
          <p:nvCxnSpPr>
            <p:cNvPr id="69" name="Straight Connector 6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rot="2700000">
            <a:off x="5710890" y="3974918"/>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3" name="Group 72"/>
          <p:cNvGrpSpPr/>
          <p:nvPr/>
        </p:nvGrpSpPr>
        <p:grpSpPr>
          <a:xfrm>
            <a:off x="5342299" y="4136039"/>
            <a:ext cx="1123368" cy="137424"/>
            <a:chOff x="4114904" y="2021282"/>
            <a:chExt cx="624090" cy="137424"/>
          </a:xfrm>
        </p:grpSpPr>
        <p:cxnSp>
          <p:nvCxnSpPr>
            <p:cNvPr id="74" name="Straight Connector 7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2700000">
            <a:off x="5863290" y="41454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8" name="Group 77"/>
          <p:cNvGrpSpPr/>
          <p:nvPr/>
        </p:nvGrpSpPr>
        <p:grpSpPr>
          <a:xfrm>
            <a:off x="4862213" y="4312339"/>
            <a:ext cx="1493714" cy="137424"/>
            <a:chOff x="4114904" y="2021282"/>
            <a:chExt cx="624090" cy="137424"/>
          </a:xfrm>
        </p:grpSpPr>
        <p:cxnSp>
          <p:nvCxnSpPr>
            <p:cNvPr id="79" name="Straight Connector 7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rot="2700000">
            <a:off x="5593223" y="431323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p:cNvGrpSpPr/>
          <p:nvPr/>
        </p:nvGrpSpPr>
        <p:grpSpPr>
          <a:xfrm>
            <a:off x="5165002" y="4480614"/>
            <a:ext cx="1056805" cy="137424"/>
            <a:chOff x="4114904" y="2021282"/>
            <a:chExt cx="624090" cy="137424"/>
          </a:xfrm>
        </p:grpSpPr>
        <p:cxnSp>
          <p:nvCxnSpPr>
            <p:cNvPr id="84" name="Straight Connector 8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rot="2700000">
            <a:off x="5651486" y="44857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8" name="Group 87"/>
          <p:cNvGrpSpPr/>
          <p:nvPr/>
        </p:nvGrpSpPr>
        <p:grpSpPr>
          <a:xfrm>
            <a:off x="5642892" y="4640518"/>
            <a:ext cx="1430542" cy="137424"/>
            <a:chOff x="4114904" y="2021282"/>
            <a:chExt cx="624090" cy="137424"/>
          </a:xfrm>
        </p:grpSpPr>
        <p:cxnSp>
          <p:nvCxnSpPr>
            <p:cNvPr id="89" name="Straight Connector 8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2" name="Rectangle 91"/>
          <p:cNvSpPr/>
          <p:nvPr/>
        </p:nvSpPr>
        <p:spPr>
          <a:xfrm rot="2700000">
            <a:off x="6334114" y="4650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3" name="Group 92"/>
          <p:cNvGrpSpPr/>
          <p:nvPr/>
        </p:nvGrpSpPr>
        <p:grpSpPr>
          <a:xfrm>
            <a:off x="5538579" y="4987026"/>
            <a:ext cx="824950" cy="137424"/>
            <a:chOff x="4114904" y="2021282"/>
            <a:chExt cx="624090" cy="137424"/>
          </a:xfrm>
        </p:grpSpPr>
        <p:cxnSp>
          <p:nvCxnSpPr>
            <p:cNvPr id="94" name="Straight Connector 9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rot="2700000">
            <a:off x="5894306" y="499408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8" name="Group 97"/>
          <p:cNvGrpSpPr/>
          <p:nvPr/>
        </p:nvGrpSpPr>
        <p:grpSpPr>
          <a:xfrm>
            <a:off x="5018554" y="5162223"/>
            <a:ext cx="1269360" cy="137424"/>
            <a:chOff x="4114904" y="2021282"/>
            <a:chExt cx="624090" cy="137424"/>
          </a:xfrm>
        </p:grpSpPr>
        <p:cxnSp>
          <p:nvCxnSpPr>
            <p:cNvPr id="99" name="Straight Connector 9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2" name="Rectangle 101"/>
          <p:cNvSpPr/>
          <p:nvPr/>
        </p:nvSpPr>
        <p:spPr>
          <a:xfrm rot="2700000">
            <a:off x="5599624" y="5182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3" name="Group 102"/>
          <p:cNvGrpSpPr/>
          <p:nvPr/>
        </p:nvGrpSpPr>
        <p:grpSpPr>
          <a:xfrm>
            <a:off x="5606206" y="5324391"/>
            <a:ext cx="1269360" cy="137424"/>
            <a:chOff x="4114904" y="2021282"/>
            <a:chExt cx="624090" cy="137424"/>
          </a:xfrm>
        </p:grpSpPr>
        <p:cxnSp>
          <p:nvCxnSpPr>
            <p:cNvPr id="104" name="Straight Connector 10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7" name="Rectangle 106"/>
          <p:cNvSpPr/>
          <p:nvPr/>
        </p:nvSpPr>
        <p:spPr>
          <a:xfrm rot="2700000">
            <a:off x="6191646" y="5339877"/>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8" name="Group 107"/>
          <p:cNvGrpSpPr/>
          <p:nvPr/>
        </p:nvGrpSpPr>
        <p:grpSpPr>
          <a:xfrm>
            <a:off x="5559049" y="5482326"/>
            <a:ext cx="796878" cy="137424"/>
            <a:chOff x="4114904" y="2021282"/>
            <a:chExt cx="624090" cy="137424"/>
          </a:xfrm>
        </p:grpSpPr>
        <p:cxnSp>
          <p:nvCxnSpPr>
            <p:cNvPr id="109" name="Straight Connector 10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rot="2700000">
            <a:off x="5913407" y="5497073"/>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Text Placeholder 8"/>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*未層別化</a:t>
            </a:r>
          </a:p>
        </p:txBody>
      </p:sp>
    </p:spTree>
    <p:extLst>
      <p:ext uri="{BB962C8B-B14F-4D97-AF65-F5344CB8AC3E}">
        <p14:creationId xmlns:p14="http://schemas.microsoft.com/office/powerpoint/2010/main" val="23727801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LBA-004: IMblaze370</a:t>
            </a:r>
            <a:r>
              <a:rPr lang="ja-JP" altLang="en-US" dirty="0">
                <a:solidFill>
                  <a:srgbClr val="043882"/>
                </a:solidFill>
                <a:ea typeface="MS UI Gothic"/>
              </a:rPr>
              <a:t>の有効性および安全性結果、遠隔転移を有する化学療法不応性大腸癌において、アテゾリズマブ</a:t>
            </a:r>
            <a:r>
              <a:rPr lang="en-US" altLang="ja-JP" dirty="0">
                <a:solidFill>
                  <a:srgbClr val="043882"/>
                </a:solidFill>
                <a:ea typeface="MS UI Gothic"/>
              </a:rPr>
              <a:t>+</a:t>
            </a:r>
            <a:r>
              <a:rPr lang="ja-JP" altLang="en-US" dirty="0">
                <a:solidFill>
                  <a:srgbClr val="043882"/>
                </a:solidFill>
                <a:ea typeface="MS UI Gothic"/>
              </a:rPr>
              <a:t>コビメチニブとアテゾリズマブ単剤療法をレゴラフェニブと比較する無作為化第</a:t>
            </a:r>
            <a:r>
              <a:rPr lang="en-US" altLang="ja-JP" dirty="0">
                <a:solidFill>
                  <a:srgbClr val="043882"/>
                </a:solidFill>
                <a:ea typeface="MS UI Gothic"/>
              </a:rPr>
              <a:t>III</a:t>
            </a:r>
            <a:r>
              <a:rPr lang="ja-JP" altLang="en-US" dirty="0">
                <a:solidFill>
                  <a:srgbClr val="043882"/>
                </a:solidFill>
                <a:ea typeface="MS UI Gothic"/>
              </a:rPr>
              <a:t>相試験 </a:t>
            </a:r>
            <a:r>
              <a:rPr lang="en-US" altLang="ja-JP" dirty="0">
                <a:solidFill>
                  <a:srgbClr val="043882"/>
                </a:solidFill>
                <a:ea typeface="MS UI Gothic"/>
              </a:rPr>
              <a:t>– </a:t>
            </a:r>
            <a:r>
              <a:rPr lang="en-US" altLang="ja-JP" dirty="0" err="1">
                <a:solidFill>
                  <a:srgbClr val="043882"/>
                </a:solidFill>
                <a:ea typeface="MS UI Gothic"/>
              </a:rPr>
              <a:t>Bendell</a:t>
            </a:r>
            <a:r>
              <a:rPr lang="en-US" altLang="ja-JP" dirty="0">
                <a:solidFill>
                  <a:srgbClr val="043882"/>
                </a:solidFill>
                <a:ea typeface="MS UI Gothic"/>
              </a:rPr>
              <a:t> J</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lgn="ctr">
              <a:buNone/>
            </a:pPr>
            <a:r>
              <a:rPr lang="ja-JP" sz="1600" b="1" i="0" u="none" strike="noStrike" cap="none" baseline="0">
                <a:solidFill>
                  <a:srgbClr val="4D4D4D"/>
                </a:solidFill>
                <a:effectLst/>
                <a:uFillTx/>
                <a:ea typeface="MS UI Gothic"/>
              </a:rPr>
              <a:t>PFS</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Bendell </a:t>
            </a:r>
            <a:r>
              <a:rPr lang="ja-JP" sz="1200" b="0" i="0" u="none" strike="noStrike" cap="none" baseline="0" dirty="0" smtClean="0">
                <a:solidFill>
                  <a:srgbClr val="4D4D4D"/>
                </a:solidFill>
                <a:effectLst/>
                <a:uFillTx/>
                <a:ea typeface="MS UI Gothic"/>
              </a:rPr>
              <a:t>Jら</a:t>
            </a:r>
            <a:r>
              <a:rPr lang="ja-JP" altLang="en-US" dirty="0">
                <a:ea typeface="MS UI Gothic"/>
              </a:rPr>
              <a:t>、</a:t>
            </a:r>
            <a:r>
              <a:rPr lang="ja-JP" sz="1200" b="0" i="0" u="none" strike="noStrike" cap="none" baseline="0" dirty="0">
                <a:solidFill>
                  <a:srgbClr val="4D4D4D"/>
                </a:solidFill>
                <a:effectLst/>
                <a:uFillTx/>
                <a:ea typeface="MS UI Gothic"/>
              </a:rPr>
              <a:t>Ann Oncol 2018;29(suppl 5):abstr LBA-004</a:t>
            </a:r>
          </a:p>
        </p:txBody>
      </p:sp>
      <p:sp>
        <p:nvSpPr>
          <p:cNvPr id="7" name="TextBox 6"/>
          <p:cNvSpPr txBox="1"/>
          <p:nvPr/>
        </p:nvSpPr>
        <p:spPr>
          <a:xfrm>
            <a:off x="4600282" y="5158522"/>
            <a:ext cx="598235"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経過期間(カ月)</a:t>
            </a:r>
          </a:p>
        </p:txBody>
      </p:sp>
      <p:sp>
        <p:nvSpPr>
          <p:cNvPr id="8" name="TextBox 7"/>
          <p:cNvSpPr txBox="1"/>
          <p:nvPr/>
        </p:nvSpPr>
        <p:spPr>
          <a:xfrm>
            <a:off x="1337990" y="5190791"/>
            <a:ext cx="1028705" cy="94582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リスクに晒されていた患者数</a:t>
            </a:r>
          </a:p>
          <a:p>
            <a:pPr algn="r"/>
            <a:r>
              <a:rPr lang="ja-JP" sz="1400" b="0" i="0" u="none" strike="noStrike" cap="none" baseline="0">
                <a:solidFill>
                  <a:srgbClr val="B60D27"/>
                </a:solidFill>
                <a:effectLst/>
                <a:uFillTx/>
                <a:ea typeface="MS UI Gothic"/>
              </a:rPr>
              <a:t>アテゾリズマブ + コビメチニブ</a:t>
            </a:r>
          </a:p>
          <a:p>
            <a:pPr algn="r"/>
            <a:r>
              <a:rPr lang="ja-JP" sz="1400" b="0" i="0" u="none" strike="noStrike" cap="none" baseline="0">
                <a:solidFill>
                  <a:srgbClr val="FFC000"/>
                </a:solidFill>
                <a:effectLst/>
                <a:uFillTx/>
                <a:ea typeface="MS UI Gothic"/>
              </a:rPr>
              <a:t>アテゾリズマブ</a:t>
            </a:r>
          </a:p>
          <a:p>
            <a:pPr algn="r"/>
            <a:r>
              <a:rPr lang="ja-JP" sz="1400" b="0" i="0" u="none" strike="noStrike" cap="none" baseline="0">
                <a:solidFill>
                  <a:srgbClr val="B2C0D8"/>
                </a:solidFill>
                <a:effectLst/>
                <a:uFillTx/>
                <a:ea typeface="MS UI Gothic"/>
              </a:rPr>
              <a:t>レゴラフェニブ</a:t>
            </a:r>
          </a:p>
        </p:txBody>
      </p:sp>
      <p:sp>
        <p:nvSpPr>
          <p:cNvPr id="9" name="Freeform 8"/>
          <p:cNvSpPr/>
          <p:nvPr/>
        </p:nvSpPr>
        <p:spPr bwMode="auto">
          <a:xfrm>
            <a:off x="2398737" y="1897349"/>
            <a:ext cx="476764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6"/>
          <p:cNvSpPr>
            <a:spLocks noChangeShapeType="1"/>
          </p:cNvSpPr>
          <p:nvPr/>
        </p:nvSpPr>
        <p:spPr bwMode="auto">
          <a:xfrm>
            <a:off x="2324380" y="1897348"/>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7"/>
          <p:cNvSpPr>
            <a:spLocks noChangeShapeType="1"/>
          </p:cNvSpPr>
          <p:nvPr/>
        </p:nvSpPr>
        <p:spPr bwMode="auto">
          <a:xfrm>
            <a:off x="2324380" y="2476277"/>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8"/>
          <p:cNvSpPr>
            <a:spLocks noChangeShapeType="1"/>
          </p:cNvSpPr>
          <p:nvPr/>
        </p:nvSpPr>
        <p:spPr bwMode="auto">
          <a:xfrm>
            <a:off x="2324380" y="3042522"/>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9"/>
          <p:cNvSpPr>
            <a:spLocks noChangeShapeType="1"/>
          </p:cNvSpPr>
          <p:nvPr/>
        </p:nvSpPr>
        <p:spPr bwMode="auto">
          <a:xfrm>
            <a:off x="2324380" y="3627795"/>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10"/>
          <p:cNvSpPr>
            <a:spLocks noChangeShapeType="1"/>
          </p:cNvSpPr>
          <p:nvPr/>
        </p:nvSpPr>
        <p:spPr bwMode="auto">
          <a:xfrm>
            <a:off x="2324380" y="4200384"/>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11"/>
          <p:cNvSpPr>
            <a:spLocks noChangeShapeType="1"/>
          </p:cNvSpPr>
          <p:nvPr/>
        </p:nvSpPr>
        <p:spPr bwMode="auto">
          <a:xfrm>
            <a:off x="2324380" y="4779316"/>
            <a:ext cx="74058"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12"/>
          <p:cNvSpPr>
            <a:spLocks noChangeShapeType="1"/>
          </p:cNvSpPr>
          <p:nvPr/>
        </p:nvSpPr>
        <p:spPr bwMode="auto">
          <a:xfrm flipH="1">
            <a:off x="4097611"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3"/>
          <p:cNvSpPr>
            <a:spLocks noChangeShapeType="1"/>
          </p:cNvSpPr>
          <p:nvPr/>
        </p:nvSpPr>
        <p:spPr bwMode="auto">
          <a:xfrm flipH="1">
            <a:off x="3335990"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TextBox 17"/>
          <p:cNvSpPr txBox="1"/>
          <p:nvPr/>
        </p:nvSpPr>
        <p:spPr>
          <a:xfrm rot="16200000">
            <a:off x="1416660" y="3240926"/>
            <a:ext cx="756370"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無増悪生存率(%)</a:t>
            </a:r>
          </a:p>
        </p:txBody>
      </p:sp>
      <p:sp>
        <p:nvSpPr>
          <p:cNvPr id="19" name="TextBox 18"/>
          <p:cNvSpPr txBox="1"/>
          <p:nvPr/>
        </p:nvSpPr>
        <p:spPr>
          <a:xfrm>
            <a:off x="1917446" y="1741526"/>
            <a:ext cx="47976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0" name="TextBox 19"/>
          <p:cNvSpPr txBox="1"/>
          <p:nvPr/>
        </p:nvSpPr>
        <p:spPr>
          <a:xfrm>
            <a:off x="2016347" y="2322738"/>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1" name="TextBox 20"/>
          <p:cNvSpPr txBox="1"/>
          <p:nvPr/>
        </p:nvSpPr>
        <p:spPr>
          <a:xfrm>
            <a:off x="2016347" y="2888712"/>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2" name="TextBox 21"/>
          <p:cNvSpPr txBox="1"/>
          <p:nvPr/>
        </p:nvSpPr>
        <p:spPr>
          <a:xfrm>
            <a:off x="2016347" y="3473713"/>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23" name="TextBox 22"/>
          <p:cNvSpPr txBox="1"/>
          <p:nvPr/>
        </p:nvSpPr>
        <p:spPr>
          <a:xfrm>
            <a:off x="2016347" y="4046029"/>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24" name="TextBox 23"/>
          <p:cNvSpPr txBox="1"/>
          <p:nvPr/>
        </p:nvSpPr>
        <p:spPr>
          <a:xfrm>
            <a:off x="2115248" y="4624688"/>
            <a:ext cx="281964"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5" name="Line 21"/>
          <p:cNvSpPr>
            <a:spLocks noChangeShapeType="1"/>
          </p:cNvSpPr>
          <p:nvPr/>
        </p:nvSpPr>
        <p:spPr bwMode="auto">
          <a:xfrm flipH="1">
            <a:off x="2508839"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26" name="TextBox 25"/>
          <p:cNvSpPr txBox="1"/>
          <p:nvPr/>
        </p:nvSpPr>
        <p:spPr>
          <a:xfrm>
            <a:off x="2275023" y="4975347"/>
            <a:ext cx="479767"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183</a:t>
            </a:r>
          </a:p>
          <a:p>
            <a:pPr algn="r"/>
            <a:r>
              <a:rPr lang="ja-JP" sz="1400" b="0" i="0" u="none" strike="noStrike" cap="none" baseline="0">
                <a:solidFill>
                  <a:srgbClr val="FFC000"/>
                </a:solidFill>
                <a:effectLst/>
                <a:uFillTx/>
                <a:ea typeface="MS UI Gothic"/>
              </a:rPr>
              <a:t>90</a:t>
            </a:r>
          </a:p>
          <a:p>
            <a:pPr algn="r"/>
            <a:r>
              <a:rPr lang="ja-JP" sz="1400" b="0" i="0" u="none" strike="noStrike" cap="none" baseline="0">
                <a:solidFill>
                  <a:srgbClr val="B2C0D8"/>
                </a:solidFill>
                <a:effectLst/>
                <a:uFillTx/>
                <a:ea typeface="MS UI Gothic"/>
              </a:rPr>
              <a:t>90</a:t>
            </a:r>
          </a:p>
        </p:txBody>
      </p:sp>
      <p:sp>
        <p:nvSpPr>
          <p:cNvPr id="27" name="TextBox 26"/>
          <p:cNvSpPr txBox="1"/>
          <p:nvPr/>
        </p:nvSpPr>
        <p:spPr>
          <a:xfrm>
            <a:off x="4104081" y="5019083"/>
            <a:ext cx="196229" cy="307777"/>
          </a:xfrm>
          <a:prstGeom prst="rect">
            <a:avLst/>
          </a:prstGeom>
          <a:noFill/>
        </p:spPr>
        <p:txBody>
          <a:bodyPr wrap="none" rtlCol="0" anchor="t" anchorCtr="0">
            <a:spAutoFit/>
          </a:bodyPr>
          <a:lstStyle/>
          <a:p>
            <a:pPr algn="ctr"/>
            <a:endParaRPr lang="en-GB" sz="1400">
              <a:solidFill>
                <a:srgbClr val="000000"/>
              </a:solidFill>
              <a:cs typeface="Arial" pitchFamily="34" charset="0"/>
            </a:endParaRPr>
          </a:p>
        </p:txBody>
      </p:sp>
      <p:sp>
        <p:nvSpPr>
          <p:cNvPr id="28" name="TextBox 27"/>
          <p:cNvSpPr txBox="1"/>
          <p:nvPr/>
        </p:nvSpPr>
        <p:spPr>
          <a:xfrm>
            <a:off x="3140889" y="4975347"/>
            <a:ext cx="380866"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a:p>
            <a:pPr algn="ctr"/>
            <a:endParaRPr lang="en-GB" sz="1400">
              <a:solidFill>
                <a:srgbClr val="000000"/>
              </a:solidFill>
              <a:cs typeface="Arial" pitchFamily="34" charset="0"/>
            </a:endParaRPr>
          </a:p>
          <a:p>
            <a:pPr algn="ctr"/>
            <a:r>
              <a:rPr lang="ja-JP" sz="1400" b="0" i="0" u="none" strike="noStrike" cap="none" baseline="0">
                <a:solidFill>
                  <a:srgbClr val="B60D27"/>
                </a:solidFill>
                <a:effectLst/>
                <a:uFillTx/>
                <a:ea typeface="MS UI Gothic"/>
              </a:rPr>
              <a:t>49</a:t>
            </a:r>
          </a:p>
          <a:p>
            <a:pPr algn="ctr"/>
            <a:r>
              <a:rPr lang="ja-JP" sz="1400" b="0" i="0" u="none" strike="noStrike" cap="none" baseline="0">
                <a:solidFill>
                  <a:srgbClr val="FFC000"/>
                </a:solidFill>
                <a:effectLst/>
                <a:uFillTx/>
                <a:ea typeface="MS UI Gothic"/>
              </a:rPr>
              <a:t>22</a:t>
            </a:r>
          </a:p>
          <a:p>
            <a:pPr algn="ctr"/>
            <a:r>
              <a:rPr lang="ja-JP" sz="1400" b="0" i="0" u="none" strike="noStrike" cap="none" baseline="0">
                <a:solidFill>
                  <a:srgbClr val="B2C0D8"/>
                </a:solidFill>
                <a:effectLst/>
                <a:uFillTx/>
                <a:ea typeface="MS UI Gothic"/>
              </a:rPr>
              <a:t>33</a:t>
            </a:r>
          </a:p>
        </p:txBody>
      </p:sp>
      <p:sp>
        <p:nvSpPr>
          <p:cNvPr id="29" name="TextBox 28"/>
          <p:cNvSpPr txBox="1"/>
          <p:nvPr/>
        </p:nvSpPr>
        <p:spPr>
          <a:xfrm>
            <a:off x="3914352" y="4975347"/>
            <a:ext cx="380866"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18</a:t>
            </a:r>
          </a:p>
          <a:p>
            <a:pPr algn="r"/>
            <a:r>
              <a:rPr lang="ja-JP" sz="1400" b="0" i="0" u="none" strike="noStrike" cap="none" baseline="0">
                <a:solidFill>
                  <a:srgbClr val="FFC000"/>
                </a:solidFill>
                <a:effectLst/>
                <a:uFillTx/>
                <a:ea typeface="MS UI Gothic"/>
              </a:rPr>
              <a:t>7</a:t>
            </a:r>
          </a:p>
          <a:p>
            <a:pPr algn="r"/>
            <a:r>
              <a:rPr lang="ja-JP" sz="1400" b="0" i="0" u="none" strike="noStrike" cap="none" baseline="0">
                <a:solidFill>
                  <a:srgbClr val="B2C0D8"/>
                </a:solidFill>
                <a:effectLst/>
                <a:uFillTx/>
                <a:ea typeface="MS UI Gothic"/>
              </a:rPr>
              <a:t>13</a:t>
            </a:r>
          </a:p>
        </p:txBody>
      </p:sp>
      <p:sp>
        <p:nvSpPr>
          <p:cNvPr id="30" name="Line 17"/>
          <p:cNvSpPr>
            <a:spLocks noChangeShapeType="1"/>
          </p:cNvSpPr>
          <p:nvPr/>
        </p:nvSpPr>
        <p:spPr bwMode="auto">
          <a:xfrm flipH="1">
            <a:off x="5588767"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TextBox 30"/>
          <p:cNvSpPr txBox="1"/>
          <p:nvPr/>
        </p:nvSpPr>
        <p:spPr>
          <a:xfrm>
            <a:off x="5402133" y="4975347"/>
            <a:ext cx="380866"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itchFamily="34" charset="0"/>
            </a:endParaRPr>
          </a:p>
          <a:p>
            <a:pPr algn="ctr"/>
            <a:r>
              <a:rPr lang="ja-JP" sz="1400" b="0" i="0" u="none" strike="noStrike" cap="none" baseline="0">
                <a:solidFill>
                  <a:srgbClr val="B60D27"/>
                </a:solidFill>
                <a:effectLst/>
                <a:uFillTx/>
                <a:ea typeface="MS UI Gothic"/>
              </a:rPr>
              <a:t>6</a:t>
            </a:r>
          </a:p>
          <a:p>
            <a:pPr algn="ctr"/>
            <a:r>
              <a:rPr lang="ja-JP" sz="1400" b="0" i="0" u="none" strike="noStrike" cap="none" baseline="0">
                <a:solidFill>
                  <a:srgbClr val="FFC000"/>
                </a:solidFill>
                <a:effectLst/>
                <a:uFillTx/>
                <a:ea typeface="MS UI Gothic"/>
              </a:rPr>
              <a:t>1</a:t>
            </a:r>
          </a:p>
          <a:p>
            <a:pPr algn="ctr"/>
            <a:r>
              <a:rPr lang="ja-JP" sz="1400" b="0" i="0" u="none" strike="noStrike" cap="none" baseline="0">
                <a:solidFill>
                  <a:srgbClr val="B2C0D8"/>
                </a:solidFill>
                <a:effectLst/>
                <a:uFillTx/>
                <a:ea typeface="MS UI Gothic"/>
              </a:rPr>
              <a:t>5</a:t>
            </a:r>
          </a:p>
        </p:txBody>
      </p:sp>
      <p:sp>
        <p:nvSpPr>
          <p:cNvPr id="32" name="Line 14"/>
          <p:cNvSpPr>
            <a:spLocks noChangeShapeType="1"/>
          </p:cNvSpPr>
          <p:nvPr/>
        </p:nvSpPr>
        <p:spPr bwMode="auto">
          <a:xfrm flipH="1">
            <a:off x="4864736" y="495055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TextBox 32"/>
          <p:cNvSpPr txBox="1"/>
          <p:nvPr/>
        </p:nvSpPr>
        <p:spPr>
          <a:xfrm>
            <a:off x="4672525" y="4975315"/>
            <a:ext cx="380866" cy="115939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a:p>
            <a:pPr algn="ctr"/>
            <a:endParaRPr lang="en-GB" sz="1400">
              <a:solidFill>
                <a:srgbClr val="000000"/>
              </a:solidFill>
              <a:cs typeface="Arial" pitchFamily="34" charset="0"/>
            </a:endParaRPr>
          </a:p>
          <a:p>
            <a:pPr algn="r"/>
            <a:r>
              <a:rPr lang="ja-JP" sz="1400" b="0" i="0" u="none" strike="noStrike" cap="none" baseline="0">
                <a:solidFill>
                  <a:srgbClr val="B60D27"/>
                </a:solidFill>
                <a:effectLst/>
                <a:uFillTx/>
                <a:ea typeface="MS UI Gothic"/>
              </a:rPr>
              <a:t>11</a:t>
            </a:r>
          </a:p>
          <a:p>
            <a:pPr algn="r"/>
            <a:r>
              <a:rPr lang="ja-JP" sz="1400" b="0" i="0" u="none" strike="noStrike" cap="none" baseline="0">
                <a:solidFill>
                  <a:srgbClr val="FFC000"/>
                </a:solidFill>
                <a:effectLst/>
                <a:uFillTx/>
                <a:ea typeface="MS UI Gothic"/>
              </a:rPr>
              <a:t>1</a:t>
            </a:r>
          </a:p>
          <a:p>
            <a:pPr algn="r"/>
            <a:r>
              <a:rPr lang="ja-JP" sz="1400" b="0" i="0" u="none" strike="noStrike" cap="none" baseline="0">
                <a:solidFill>
                  <a:srgbClr val="B2C0D8"/>
                </a:solidFill>
                <a:effectLst/>
                <a:uFillTx/>
                <a:ea typeface="MS UI Gothic"/>
              </a:rPr>
              <a:t>7</a:t>
            </a:r>
          </a:p>
        </p:txBody>
      </p:sp>
      <p:sp>
        <p:nvSpPr>
          <p:cNvPr id="34" name="Line 17"/>
          <p:cNvSpPr>
            <a:spLocks noChangeShapeType="1"/>
          </p:cNvSpPr>
          <p:nvPr/>
        </p:nvSpPr>
        <p:spPr bwMode="auto">
          <a:xfrm flipH="1">
            <a:off x="6312913"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TextBox 34"/>
          <p:cNvSpPr txBox="1"/>
          <p:nvPr/>
        </p:nvSpPr>
        <p:spPr>
          <a:xfrm>
            <a:off x="6126280" y="4975347"/>
            <a:ext cx="380866"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a:p>
            <a:pPr algn="ctr"/>
            <a:endParaRPr lang="en-GB" sz="1400">
              <a:solidFill>
                <a:srgbClr val="000000"/>
              </a:solidFill>
              <a:cs typeface="Arial" pitchFamily="34" charset="0"/>
            </a:endParaRPr>
          </a:p>
          <a:p>
            <a:pPr algn="ctr"/>
            <a:r>
              <a:rPr lang="ja-JP" sz="1400" b="0" i="0" u="none" strike="noStrike" cap="none" baseline="0">
                <a:solidFill>
                  <a:srgbClr val="B60D27"/>
                </a:solidFill>
                <a:effectLst/>
                <a:uFillTx/>
                <a:ea typeface="MS UI Gothic"/>
              </a:rPr>
              <a:t>1</a:t>
            </a:r>
          </a:p>
        </p:txBody>
      </p:sp>
      <p:sp>
        <p:nvSpPr>
          <p:cNvPr id="36" name="Line 17"/>
          <p:cNvSpPr>
            <a:spLocks noChangeShapeType="1"/>
          </p:cNvSpPr>
          <p:nvPr/>
        </p:nvSpPr>
        <p:spPr bwMode="auto">
          <a:xfrm flipH="1">
            <a:off x="7017855" y="495058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7" name="TextBox 36"/>
          <p:cNvSpPr txBox="1"/>
          <p:nvPr/>
        </p:nvSpPr>
        <p:spPr>
          <a:xfrm>
            <a:off x="6831222" y="4975347"/>
            <a:ext cx="380866" cy="518678"/>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itchFamily="34" charset="0"/>
            </a:endParaRPr>
          </a:p>
        </p:txBody>
      </p:sp>
      <p:cxnSp>
        <p:nvCxnSpPr>
          <p:cNvPr id="38" name="Straight Connector 37"/>
          <p:cNvCxnSpPr/>
          <p:nvPr/>
        </p:nvCxnSpPr>
        <p:spPr>
          <a:xfrm>
            <a:off x="4901087" y="3912827"/>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39" name="Straight Connector 38"/>
          <p:cNvCxnSpPr/>
          <p:nvPr/>
        </p:nvCxnSpPr>
        <p:spPr>
          <a:xfrm>
            <a:off x="4901087" y="3715816"/>
            <a:ext cx="360000" cy="0"/>
          </a:xfrm>
          <a:prstGeom prst="line">
            <a:avLst/>
          </a:pr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cxnSp>
      <p:cxnSp>
        <p:nvCxnSpPr>
          <p:cNvPr id="40" name="Straight Connector 39"/>
          <p:cNvCxnSpPr/>
          <p:nvPr/>
        </p:nvCxnSpPr>
        <p:spPr>
          <a:xfrm>
            <a:off x="4901087" y="3534433"/>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aphicFrame>
        <p:nvGraphicFramePr>
          <p:cNvPr id="41" name="Group 88"/>
          <p:cNvGraphicFramePr>
            <a:graphicFrameLocks noGrp="1"/>
          </p:cNvGraphicFramePr>
          <p:nvPr>
            <p:extLst>
              <p:ext uri="{D42A27DB-BD31-4B8C-83A1-F6EECF244321}">
                <p14:modId xmlns:p14="http://schemas.microsoft.com/office/powerpoint/2010/main" val="1425058949"/>
              </p:ext>
            </p:extLst>
          </p:nvPr>
        </p:nvGraphicFramePr>
        <p:xfrm>
          <a:off x="4791548" y="1835388"/>
          <a:ext cx="4167987" cy="1447800"/>
        </p:xfrm>
        <a:graphic>
          <a:graphicData uri="http://schemas.openxmlformats.org/drawingml/2006/table">
            <a:tbl>
              <a:tblPr firstRow="1" bandRow="1">
                <a:tableStyleId>{69012ECD-51FC-41F1-AA8D-1B2483CD663E}</a:tableStyleId>
              </a:tblPr>
              <a:tblGrid>
                <a:gridCol w="1021792">
                  <a:extLst>
                    <a:ext uri="{9D8B030D-6E8A-4147-A177-3AD203B41FA5}">
                      <a16:colId xmlns:a16="http://schemas.microsoft.com/office/drawing/2014/main" val="20000"/>
                    </a:ext>
                  </a:extLst>
                </a:gridCol>
                <a:gridCol w="1041060">
                  <a:extLst>
                    <a:ext uri="{9D8B030D-6E8A-4147-A177-3AD203B41FA5}">
                      <a16:colId xmlns:a16="http://schemas.microsoft.com/office/drawing/2014/main" val="20001"/>
                    </a:ext>
                  </a:extLst>
                </a:gridCol>
                <a:gridCol w="1031184">
                  <a:extLst>
                    <a:ext uri="{9D8B030D-6E8A-4147-A177-3AD203B41FA5}">
                      <a16:colId xmlns:a16="http://schemas.microsoft.com/office/drawing/2014/main" val="20002"/>
                    </a:ext>
                  </a:extLst>
                </a:gridCol>
                <a:gridCol w="1073951">
                  <a:extLst>
                    <a:ext uri="{9D8B030D-6E8A-4147-A177-3AD203B41FA5}">
                      <a16:colId xmlns:a16="http://schemas.microsoft.com/office/drawing/2014/main" val="20003"/>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1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effectLst/>
                          <a:uFillTx/>
                          <a:ea typeface="MS UI Gothic"/>
                        </a:rPr>
                        <a:t>アテゾリズマブ + コビメチニ</a:t>
                      </a:r>
                      <a:r>
                        <a:rPr lang="ja-JP" sz="1100" b="0" i="0" u="none" strike="noStrike" cap="none" baseline="0" dirty="0" smtClean="0">
                          <a:solidFill>
                            <a:srgbClr val="4D4D4D"/>
                          </a:solidFill>
                          <a:effectLst/>
                          <a:uFillTx/>
                          <a:ea typeface="MS UI Gothic"/>
                        </a:rPr>
                        <a:t>ブ(</a:t>
                      </a:r>
                      <a:r>
                        <a:rPr lang="ja-JP" sz="1100" b="0" i="0" u="none" strike="noStrike" cap="none" baseline="0" dirty="0">
                          <a:solidFill>
                            <a:srgbClr val="4D4D4D"/>
                          </a:solidFill>
                          <a:effectLst/>
                          <a:uFillTx/>
                          <a:ea typeface="MS UI Gothic"/>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effectLst/>
                          <a:uFillTx/>
                          <a:ea typeface="MS UI Gothic"/>
                        </a:rPr>
                        <a:t>アテゾリズマ</a:t>
                      </a:r>
                      <a:r>
                        <a:rPr lang="ja-JP" sz="1100" b="0" i="0" u="none" strike="noStrike" cap="none" baseline="0" dirty="0" smtClean="0">
                          <a:solidFill>
                            <a:srgbClr val="4D4D4D"/>
                          </a:solidFill>
                          <a:effectLst/>
                          <a:uFillTx/>
                          <a:ea typeface="MS UI Gothic"/>
                        </a:rPr>
                        <a:t>ブ(</a:t>
                      </a:r>
                      <a:r>
                        <a:rPr lang="ja-JP" sz="1100" b="0" i="0" u="none" strike="noStrike" cap="none" baseline="0" dirty="0">
                          <a:solidFill>
                            <a:srgbClr val="4D4D4D"/>
                          </a:solidFill>
                          <a:effectLst/>
                          <a:uFillTx/>
                          <a:ea typeface="MS UI Gothic"/>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effectLst/>
                          <a:uFillTx/>
                          <a:ea typeface="MS UI Gothic"/>
                        </a:rPr>
                        <a:t>レゴラフェニブ</a:t>
                      </a:r>
                      <a:r>
                        <a:rPr sz="1100" dirty="0"/>
                        <a:t/>
                      </a:r>
                      <a:br>
                        <a:rPr sz="1100" dirty="0"/>
                      </a:br>
                      <a:r>
                        <a:rPr lang="en-US" altLang="ja-JP" sz="1100" b="0" i="0" u="none" strike="noStrike" cap="none" baseline="0" dirty="0" smtClean="0">
                          <a:solidFill>
                            <a:srgbClr val="4D4D4D"/>
                          </a:solidFill>
                          <a:effectLst/>
                          <a:uFillTx/>
                          <a:ea typeface="MS UI Gothic"/>
                        </a:rPr>
                        <a:t>(n=90)</a:t>
                      </a:r>
                      <a:endParaRPr lang="ja-JP" sz="1100" b="0" i="0" u="none" strike="noStrike" cap="none" baseline="0" dirty="0">
                        <a:solidFill>
                          <a:srgbClr val="4D4D4D"/>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PFS中央値、カ月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1.9</a:t>
                      </a:r>
                      <a:r>
                        <a:rPr sz="1100"/>
                        <a:t/>
                      </a:r>
                      <a:br>
                        <a:rPr sz="1100"/>
                      </a:br>
                      <a:r>
                        <a:rPr lang="ja-JP" sz="1100" b="0" i="0" u="none" strike="noStrike" cap="none" baseline="0">
                          <a:solidFill>
                            <a:srgbClr val="4D4D4D"/>
                          </a:solidFill>
                          <a:effectLst/>
                          <a:uFillTx/>
                          <a:ea typeface="MS UI Gothic"/>
                        </a:rPr>
                        <a:t>(1.87, 1.97)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1.9</a:t>
                      </a:r>
                      <a:r>
                        <a:rPr sz="1100"/>
                        <a:t/>
                      </a:r>
                      <a:br>
                        <a:rPr sz="1100"/>
                      </a:br>
                      <a:r>
                        <a:rPr lang="ja-JP" sz="1100" b="0" i="0" u="none" strike="noStrike" cap="none" baseline="0">
                          <a:solidFill>
                            <a:srgbClr val="4D4D4D"/>
                          </a:solidFill>
                          <a:effectLst/>
                          <a:uFillTx/>
                          <a:ea typeface="MS UI Gothic"/>
                        </a:rPr>
                        <a:t>(1.91, 2.10)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2.0</a:t>
                      </a:r>
                      <a:r>
                        <a:rPr sz="1100"/>
                        <a:t/>
                      </a:r>
                      <a:br>
                        <a:rPr sz="1100"/>
                      </a:br>
                      <a:r>
                        <a:rPr lang="ja-JP" sz="1100" b="0" i="0" u="none" strike="noStrike" cap="none" baseline="0">
                          <a:solidFill>
                            <a:srgbClr val="4D4D4D"/>
                          </a:solidFill>
                          <a:effectLst/>
                          <a:uFillTx/>
                          <a:ea typeface="MS UI Gothic"/>
                        </a:rPr>
                        <a:t>(1.87, 3.61)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HR対レゴラフェニブ(95%CI)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1.25</a:t>
                      </a:r>
                      <a:r>
                        <a:rPr sz="1100"/>
                        <a:t/>
                      </a:r>
                      <a:br>
                        <a:rPr sz="1100"/>
                      </a:br>
                      <a:r>
                        <a:rPr lang="ja-JP" sz="1100" b="0" i="0" u="none" strike="noStrike" cap="none" baseline="0">
                          <a:solidFill>
                            <a:srgbClr val="4D4D4D"/>
                          </a:solidFill>
                          <a:effectLst/>
                          <a:uFillTx/>
                          <a:ea typeface="MS UI Gothic"/>
                        </a:rPr>
                        <a:t>(0.94, 1.65)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effectLst/>
                          <a:uFillTx/>
                          <a:ea typeface="MS UI Gothic"/>
                        </a:rPr>
                        <a:t>1.39</a:t>
                      </a:r>
                      <a:r>
                        <a:rPr sz="1100"/>
                        <a:t/>
                      </a:r>
                      <a:br>
                        <a:rPr sz="1100"/>
                      </a:br>
                      <a:r>
                        <a:rPr lang="ja-JP" sz="1100" b="0" i="0" u="none" strike="noStrike" cap="none" baseline="0">
                          <a:solidFill>
                            <a:srgbClr val="4D4D4D"/>
                          </a:solidFill>
                          <a:effectLst/>
                          <a:uFillTx/>
                          <a:ea typeface="MS UI Gothic"/>
                        </a:rPr>
                        <a:t>(1.00, 1.94)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dirty="0">
                          <a:solidFill>
                            <a:srgbClr val="4D4D4D"/>
                          </a:solidFill>
                          <a:effectLst/>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2" name="TextBox 41"/>
          <p:cNvSpPr txBox="1"/>
          <p:nvPr/>
        </p:nvSpPr>
        <p:spPr>
          <a:xfrm>
            <a:off x="5342855" y="3390030"/>
            <a:ext cx="2298642" cy="640720"/>
          </a:xfrm>
          <a:prstGeom prst="rect">
            <a:avLst/>
          </a:prstGeom>
          <a:noFill/>
        </p:spPr>
        <p:txBody>
          <a:bodyPr wrap="square" rtlCol="0">
            <a:spAutoFit/>
          </a:bodyPr>
          <a:lstStyle/>
          <a:p>
            <a:r>
              <a:rPr lang="ja-JP" sz="1200" b="0" i="0" u="none" strike="noStrike" cap="none" baseline="0">
                <a:solidFill>
                  <a:srgbClr val="4D4D4D"/>
                </a:solidFill>
                <a:effectLst/>
                <a:uFillTx/>
                <a:ea typeface="MS UI Gothic"/>
              </a:rPr>
              <a:t>アテゾリズマブ + コビメチニブ</a:t>
            </a:r>
          </a:p>
          <a:p>
            <a:r>
              <a:rPr lang="ja-JP" sz="1200" b="0" i="0" u="none" strike="noStrike" cap="none" baseline="0">
                <a:solidFill>
                  <a:srgbClr val="4D4D4D"/>
                </a:solidFill>
                <a:effectLst/>
                <a:uFillTx/>
                <a:ea typeface="MS UI Gothic"/>
              </a:rPr>
              <a:t>アテゾリズマブ</a:t>
            </a:r>
          </a:p>
          <a:p>
            <a:r>
              <a:rPr lang="ja-JP" sz="1200" b="0" i="0" u="none" strike="noStrike" cap="none" baseline="0">
                <a:solidFill>
                  <a:srgbClr val="4D4D4D"/>
                </a:solidFill>
                <a:effectLst/>
                <a:uFillTx/>
                <a:ea typeface="MS UI Gothic"/>
              </a:rPr>
              <a:t>レゴラフェニブ</a:t>
            </a:r>
          </a:p>
        </p:txBody>
      </p:sp>
      <p:grpSp>
        <p:nvGrpSpPr>
          <p:cNvPr id="43" name="Group 2"/>
          <p:cNvGrpSpPr/>
          <p:nvPr/>
        </p:nvGrpSpPr>
        <p:grpSpPr>
          <a:xfrm>
            <a:off x="2484315" y="1897349"/>
            <a:ext cx="3780000" cy="2938030"/>
            <a:chOff x="1978" y="1500"/>
            <a:chExt cx="1800" cy="1314"/>
          </a:xfrm>
        </p:grpSpPr>
        <p:sp>
          <p:nvSpPr>
            <p:cNvPr id="44" name="Line 3"/>
            <p:cNvSpPr>
              <a:spLocks noChangeShapeType="1"/>
            </p:cNvSpPr>
            <p:nvPr/>
          </p:nvSpPr>
          <p:spPr bwMode="auto">
            <a:xfrm flipH="1">
              <a:off x="3598" y="2778"/>
              <a:ext cx="0" cy="36"/>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
            <p:cNvSpPr>
              <a:spLocks noChangeShapeType="1"/>
            </p:cNvSpPr>
            <p:nvPr/>
          </p:nvSpPr>
          <p:spPr bwMode="auto">
            <a:xfrm flipH="1">
              <a:off x="3778" y="2778"/>
              <a:ext cx="0" cy="36"/>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5"/>
            <p:cNvSpPr/>
            <p:nvPr/>
          </p:nvSpPr>
          <p:spPr bwMode="auto">
            <a:xfrm>
              <a:off x="1978" y="1500"/>
              <a:ext cx="1800" cy="1296"/>
            </a:xfrm>
            <a:custGeom>
              <a:avLst/>
              <a:gdLst>
                <a:gd name="T0" fmla="*/ 265 w 300"/>
                <a:gd name="T1" fmla="*/ 216 h 216"/>
                <a:gd name="T2" fmla="*/ 263 w 300"/>
                <a:gd name="T3" fmla="*/ 212 h 216"/>
                <a:gd name="T4" fmla="*/ 227 w 300"/>
                <a:gd name="T5" fmla="*/ 209 h 216"/>
                <a:gd name="T6" fmla="*/ 191 w 300"/>
                <a:gd name="T7" fmla="*/ 206 h 216"/>
                <a:gd name="T8" fmla="*/ 187 w 300"/>
                <a:gd name="T9" fmla="*/ 203 h 216"/>
                <a:gd name="T10" fmla="*/ 178 w 300"/>
                <a:gd name="T11" fmla="*/ 199 h 216"/>
                <a:gd name="T12" fmla="*/ 158 w 300"/>
                <a:gd name="T13" fmla="*/ 196 h 216"/>
                <a:gd name="T14" fmla="*/ 149 w 300"/>
                <a:gd name="T15" fmla="*/ 193 h 216"/>
                <a:gd name="T16" fmla="*/ 132 w 300"/>
                <a:gd name="T17" fmla="*/ 190 h 216"/>
                <a:gd name="T18" fmla="*/ 130 w 300"/>
                <a:gd name="T19" fmla="*/ 188 h 216"/>
                <a:gd name="T20" fmla="*/ 122 w 300"/>
                <a:gd name="T21" fmla="*/ 184 h 216"/>
                <a:gd name="T22" fmla="*/ 121 w 300"/>
                <a:gd name="T23" fmla="*/ 181 h 216"/>
                <a:gd name="T24" fmla="*/ 120 w 300"/>
                <a:gd name="T25" fmla="*/ 179 h 216"/>
                <a:gd name="T26" fmla="*/ 111 w 300"/>
                <a:gd name="T27" fmla="*/ 175 h 216"/>
                <a:gd name="T28" fmla="*/ 107 w 300"/>
                <a:gd name="T29" fmla="*/ 172 h 216"/>
                <a:gd name="T30" fmla="*/ 95 w 300"/>
                <a:gd name="T31" fmla="*/ 170 h 216"/>
                <a:gd name="T32" fmla="*/ 93 w 300"/>
                <a:gd name="T33" fmla="*/ 167 h 216"/>
                <a:gd name="T34" fmla="*/ 92 w 300"/>
                <a:gd name="T35" fmla="*/ 163 h 216"/>
                <a:gd name="T36" fmla="*/ 87 w 300"/>
                <a:gd name="T37" fmla="*/ 161 h 216"/>
                <a:gd name="T38" fmla="*/ 83 w 300"/>
                <a:gd name="T39" fmla="*/ 158 h 216"/>
                <a:gd name="T40" fmla="*/ 82 w 300"/>
                <a:gd name="T41" fmla="*/ 146 h 216"/>
                <a:gd name="T42" fmla="*/ 81 w 300"/>
                <a:gd name="T43" fmla="*/ 139 h 216"/>
                <a:gd name="T44" fmla="*/ 80 w 300"/>
                <a:gd name="T45" fmla="*/ 135 h 216"/>
                <a:gd name="T46" fmla="*/ 68 w 300"/>
                <a:gd name="T47" fmla="*/ 132 h 216"/>
                <a:gd name="T48" fmla="*/ 56 w 300"/>
                <a:gd name="T49" fmla="*/ 129 h 216"/>
                <a:gd name="T50" fmla="*/ 48 w 300"/>
                <a:gd name="T51" fmla="*/ 126 h 216"/>
                <a:gd name="T52" fmla="*/ 47 w 300"/>
                <a:gd name="T53" fmla="*/ 122 h 216"/>
                <a:gd name="T54" fmla="*/ 46 w 300"/>
                <a:gd name="T55" fmla="*/ 111 h 216"/>
                <a:gd name="T56" fmla="*/ 45 w 300"/>
                <a:gd name="T57" fmla="*/ 108 h 216"/>
                <a:gd name="T58" fmla="*/ 43 w 300"/>
                <a:gd name="T59" fmla="*/ 106 h 216"/>
                <a:gd name="T60" fmla="*/ 42 w 300"/>
                <a:gd name="T61" fmla="*/ 97 h 216"/>
                <a:gd name="T62" fmla="*/ 41 w 300"/>
                <a:gd name="T63" fmla="*/ 84 h 216"/>
                <a:gd name="T64" fmla="*/ 39 w 300"/>
                <a:gd name="T65" fmla="*/ 65 h 216"/>
                <a:gd name="T66" fmla="*/ 37 w 300"/>
                <a:gd name="T67" fmla="*/ 54 h 216"/>
                <a:gd name="T68" fmla="*/ 36 w 300"/>
                <a:gd name="T69" fmla="*/ 44 h 216"/>
                <a:gd name="T70" fmla="*/ 34 w 300"/>
                <a:gd name="T71" fmla="*/ 33 h 216"/>
                <a:gd name="T72" fmla="*/ 33 w 300"/>
                <a:gd name="T73" fmla="*/ 31 h 216"/>
                <a:gd name="T74" fmla="*/ 31 w 300"/>
                <a:gd name="T75" fmla="*/ 28 h 216"/>
                <a:gd name="T76" fmla="*/ 30 w 300"/>
                <a:gd name="T77" fmla="*/ 26 h 216"/>
                <a:gd name="T78" fmla="*/ 27 w 300"/>
                <a:gd name="T79" fmla="*/ 24 h 216"/>
                <a:gd name="T80" fmla="*/ 25 w 300"/>
                <a:gd name="T81" fmla="*/ 20 h 216"/>
                <a:gd name="T82" fmla="*/ 22 w 300"/>
                <a:gd name="T83" fmla="*/ 18 h 216"/>
                <a:gd name="T84" fmla="*/ 18 w 300"/>
                <a:gd name="T85" fmla="*/ 15 h 216"/>
                <a:gd name="T86" fmla="*/ 16 w 300"/>
                <a:gd name="T87" fmla="*/ 12 h 216"/>
                <a:gd name="T88" fmla="*/ 15 w 300"/>
                <a:gd name="T89" fmla="*/ 8 h 216"/>
                <a:gd name="T90" fmla="*/ 10 w 300"/>
                <a:gd name="T91" fmla="*/ 4 h 216"/>
                <a:gd name="T92" fmla="*/ 9 w 300"/>
                <a:gd name="T93" fmla="*/ 2 h 216"/>
                <a:gd name="T94" fmla="*/ 0 w 300"/>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16">
                  <a:moveTo>
                    <a:pt x="300" y="216"/>
                  </a:moveTo>
                  <a:lnTo>
                    <a:pt x="265" y="216"/>
                  </a:lnTo>
                  <a:lnTo>
                    <a:pt x="265" y="212"/>
                  </a:lnTo>
                  <a:lnTo>
                    <a:pt x="263" y="212"/>
                  </a:lnTo>
                  <a:lnTo>
                    <a:pt x="263" y="209"/>
                  </a:lnTo>
                  <a:lnTo>
                    <a:pt x="227" y="209"/>
                  </a:lnTo>
                  <a:lnTo>
                    <a:pt x="227" y="206"/>
                  </a:lnTo>
                  <a:lnTo>
                    <a:pt x="191" y="206"/>
                  </a:lnTo>
                  <a:lnTo>
                    <a:pt x="191" y="203"/>
                  </a:lnTo>
                  <a:lnTo>
                    <a:pt x="187" y="203"/>
                  </a:lnTo>
                  <a:lnTo>
                    <a:pt x="187" y="199"/>
                  </a:lnTo>
                  <a:lnTo>
                    <a:pt x="178" y="199"/>
                  </a:lnTo>
                  <a:lnTo>
                    <a:pt x="178" y="196"/>
                  </a:lnTo>
                  <a:lnTo>
                    <a:pt x="158" y="196"/>
                  </a:lnTo>
                  <a:lnTo>
                    <a:pt x="158" y="193"/>
                  </a:lnTo>
                  <a:lnTo>
                    <a:pt x="149" y="193"/>
                  </a:lnTo>
                  <a:lnTo>
                    <a:pt x="149" y="190"/>
                  </a:lnTo>
                  <a:lnTo>
                    <a:pt x="132" y="190"/>
                  </a:lnTo>
                  <a:lnTo>
                    <a:pt x="132" y="188"/>
                  </a:lnTo>
                  <a:lnTo>
                    <a:pt x="130" y="188"/>
                  </a:lnTo>
                  <a:lnTo>
                    <a:pt x="130" y="184"/>
                  </a:lnTo>
                  <a:lnTo>
                    <a:pt x="122" y="184"/>
                  </a:lnTo>
                  <a:lnTo>
                    <a:pt x="122" y="181"/>
                  </a:lnTo>
                  <a:lnTo>
                    <a:pt x="121" y="181"/>
                  </a:lnTo>
                  <a:lnTo>
                    <a:pt x="121" y="179"/>
                  </a:lnTo>
                  <a:lnTo>
                    <a:pt x="120" y="179"/>
                  </a:lnTo>
                  <a:lnTo>
                    <a:pt x="120" y="175"/>
                  </a:lnTo>
                  <a:lnTo>
                    <a:pt x="111" y="175"/>
                  </a:lnTo>
                  <a:lnTo>
                    <a:pt x="111" y="172"/>
                  </a:lnTo>
                  <a:lnTo>
                    <a:pt x="107" y="172"/>
                  </a:lnTo>
                  <a:lnTo>
                    <a:pt x="107" y="170"/>
                  </a:lnTo>
                  <a:lnTo>
                    <a:pt x="95" y="170"/>
                  </a:lnTo>
                  <a:lnTo>
                    <a:pt x="95" y="167"/>
                  </a:lnTo>
                  <a:lnTo>
                    <a:pt x="93" y="167"/>
                  </a:lnTo>
                  <a:lnTo>
                    <a:pt x="93" y="163"/>
                  </a:lnTo>
                  <a:lnTo>
                    <a:pt x="92" y="163"/>
                  </a:lnTo>
                  <a:lnTo>
                    <a:pt x="92" y="161"/>
                  </a:lnTo>
                  <a:lnTo>
                    <a:pt x="87" y="161"/>
                  </a:lnTo>
                  <a:lnTo>
                    <a:pt x="87" y="158"/>
                  </a:lnTo>
                  <a:lnTo>
                    <a:pt x="83" y="158"/>
                  </a:lnTo>
                  <a:lnTo>
                    <a:pt x="83" y="146"/>
                  </a:lnTo>
                  <a:lnTo>
                    <a:pt x="82" y="146"/>
                  </a:lnTo>
                  <a:lnTo>
                    <a:pt x="82" y="139"/>
                  </a:lnTo>
                  <a:lnTo>
                    <a:pt x="81" y="139"/>
                  </a:lnTo>
                  <a:lnTo>
                    <a:pt x="81" y="135"/>
                  </a:lnTo>
                  <a:lnTo>
                    <a:pt x="80" y="135"/>
                  </a:lnTo>
                  <a:lnTo>
                    <a:pt x="80" y="132"/>
                  </a:lnTo>
                  <a:lnTo>
                    <a:pt x="68" y="132"/>
                  </a:lnTo>
                  <a:lnTo>
                    <a:pt x="68" y="129"/>
                  </a:lnTo>
                  <a:lnTo>
                    <a:pt x="56" y="129"/>
                  </a:lnTo>
                  <a:lnTo>
                    <a:pt x="56" y="126"/>
                  </a:lnTo>
                  <a:lnTo>
                    <a:pt x="48" y="126"/>
                  </a:lnTo>
                  <a:lnTo>
                    <a:pt x="48" y="122"/>
                  </a:lnTo>
                  <a:lnTo>
                    <a:pt x="47" y="122"/>
                  </a:lnTo>
                  <a:lnTo>
                    <a:pt x="47" y="111"/>
                  </a:lnTo>
                  <a:lnTo>
                    <a:pt x="46" y="111"/>
                  </a:lnTo>
                  <a:lnTo>
                    <a:pt x="46" y="108"/>
                  </a:lnTo>
                  <a:lnTo>
                    <a:pt x="45" y="108"/>
                  </a:lnTo>
                  <a:lnTo>
                    <a:pt x="45" y="106"/>
                  </a:lnTo>
                  <a:lnTo>
                    <a:pt x="43" y="106"/>
                  </a:lnTo>
                  <a:lnTo>
                    <a:pt x="43" y="97"/>
                  </a:lnTo>
                  <a:lnTo>
                    <a:pt x="42" y="97"/>
                  </a:lnTo>
                  <a:lnTo>
                    <a:pt x="42" y="84"/>
                  </a:lnTo>
                  <a:lnTo>
                    <a:pt x="41" y="84"/>
                  </a:lnTo>
                  <a:lnTo>
                    <a:pt x="41" y="65"/>
                  </a:lnTo>
                  <a:lnTo>
                    <a:pt x="39" y="65"/>
                  </a:lnTo>
                  <a:lnTo>
                    <a:pt x="39" y="54"/>
                  </a:lnTo>
                  <a:lnTo>
                    <a:pt x="37" y="54"/>
                  </a:lnTo>
                  <a:lnTo>
                    <a:pt x="37" y="44"/>
                  </a:lnTo>
                  <a:lnTo>
                    <a:pt x="36" y="44"/>
                  </a:lnTo>
                  <a:lnTo>
                    <a:pt x="36" y="33"/>
                  </a:lnTo>
                  <a:lnTo>
                    <a:pt x="34" y="33"/>
                  </a:lnTo>
                  <a:lnTo>
                    <a:pt x="34" y="31"/>
                  </a:lnTo>
                  <a:lnTo>
                    <a:pt x="33" y="31"/>
                  </a:lnTo>
                  <a:lnTo>
                    <a:pt x="33" y="28"/>
                  </a:lnTo>
                  <a:lnTo>
                    <a:pt x="31" y="28"/>
                  </a:lnTo>
                  <a:lnTo>
                    <a:pt x="31" y="26"/>
                  </a:lnTo>
                  <a:lnTo>
                    <a:pt x="30" y="26"/>
                  </a:lnTo>
                  <a:lnTo>
                    <a:pt x="30" y="24"/>
                  </a:lnTo>
                  <a:lnTo>
                    <a:pt x="27" y="24"/>
                  </a:lnTo>
                  <a:lnTo>
                    <a:pt x="27" y="20"/>
                  </a:lnTo>
                  <a:lnTo>
                    <a:pt x="25" y="20"/>
                  </a:lnTo>
                  <a:lnTo>
                    <a:pt x="25" y="18"/>
                  </a:lnTo>
                  <a:lnTo>
                    <a:pt x="22" y="18"/>
                  </a:lnTo>
                  <a:lnTo>
                    <a:pt x="22" y="15"/>
                  </a:lnTo>
                  <a:lnTo>
                    <a:pt x="18" y="15"/>
                  </a:lnTo>
                  <a:lnTo>
                    <a:pt x="18" y="12"/>
                  </a:lnTo>
                  <a:lnTo>
                    <a:pt x="16" y="12"/>
                  </a:lnTo>
                  <a:lnTo>
                    <a:pt x="16" y="8"/>
                  </a:lnTo>
                  <a:lnTo>
                    <a:pt x="15" y="8"/>
                  </a:lnTo>
                  <a:lnTo>
                    <a:pt x="15" y="4"/>
                  </a:lnTo>
                  <a:lnTo>
                    <a:pt x="10" y="4"/>
                  </a:lnTo>
                  <a:lnTo>
                    <a:pt x="10" y="2"/>
                  </a:lnTo>
                  <a:lnTo>
                    <a:pt x="9" y="2"/>
                  </a:lnTo>
                  <a:lnTo>
                    <a:pt x="9"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6"/>
          <p:cNvGrpSpPr/>
          <p:nvPr/>
        </p:nvGrpSpPr>
        <p:grpSpPr>
          <a:xfrm>
            <a:off x="2484315" y="1897348"/>
            <a:ext cx="3828598" cy="2988000"/>
            <a:chOff x="1962" y="1494"/>
            <a:chExt cx="1830" cy="1332"/>
          </a:xfrm>
        </p:grpSpPr>
        <p:sp>
          <p:nvSpPr>
            <p:cNvPr id="48" name="Line 7"/>
            <p:cNvSpPr>
              <a:spLocks noChangeShapeType="1"/>
            </p:cNvSpPr>
            <p:nvPr/>
          </p:nvSpPr>
          <p:spPr bwMode="auto">
            <a:xfrm flipH="1">
              <a:off x="3588" y="27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8"/>
            <p:cNvSpPr>
              <a:spLocks noChangeShapeType="1"/>
            </p:cNvSpPr>
            <p:nvPr/>
          </p:nvSpPr>
          <p:spPr bwMode="auto">
            <a:xfrm flipH="1">
              <a:off x="3792" y="2790"/>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9"/>
            <p:cNvSpPr/>
            <p:nvPr/>
          </p:nvSpPr>
          <p:spPr bwMode="auto">
            <a:xfrm>
              <a:off x="1962" y="1494"/>
              <a:ext cx="1830" cy="1314"/>
            </a:xfrm>
            <a:custGeom>
              <a:avLst/>
              <a:gdLst>
                <a:gd name="T0" fmla="*/ 268 w 305"/>
                <a:gd name="T1" fmla="*/ 219 h 219"/>
                <a:gd name="T2" fmla="*/ 246 w 305"/>
                <a:gd name="T3" fmla="*/ 216 h 219"/>
                <a:gd name="T4" fmla="*/ 223 w 305"/>
                <a:gd name="T5" fmla="*/ 214 h 219"/>
                <a:gd name="T6" fmla="*/ 219 w 305"/>
                <a:gd name="T7" fmla="*/ 213 h 219"/>
                <a:gd name="T8" fmla="*/ 196 w 305"/>
                <a:gd name="T9" fmla="*/ 211 h 219"/>
                <a:gd name="T10" fmla="*/ 192 w 305"/>
                <a:gd name="T11" fmla="*/ 210 h 219"/>
                <a:gd name="T12" fmla="*/ 174 w 305"/>
                <a:gd name="T13" fmla="*/ 209 h 219"/>
                <a:gd name="T14" fmla="*/ 169 w 305"/>
                <a:gd name="T15" fmla="*/ 207 h 219"/>
                <a:gd name="T16" fmla="*/ 157 w 305"/>
                <a:gd name="T17" fmla="*/ 206 h 219"/>
                <a:gd name="T18" fmla="*/ 152 w 305"/>
                <a:gd name="T19" fmla="*/ 204 h 219"/>
                <a:gd name="T20" fmla="*/ 144 w 305"/>
                <a:gd name="T21" fmla="*/ 202 h 219"/>
                <a:gd name="T22" fmla="*/ 137 w 305"/>
                <a:gd name="T23" fmla="*/ 201 h 219"/>
                <a:gd name="T24" fmla="*/ 123 w 305"/>
                <a:gd name="T25" fmla="*/ 199 h 219"/>
                <a:gd name="T26" fmla="*/ 120 w 305"/>
                <a:gd name="T27" fmla="*/ 197 h 219"/>
                <a:gd name="T28" fmla="*/ 116 w 305"/>
                <a:gd name="T29" fmla="*/ 195 h 219"/>
                <a:gd name="T30" fmla="*/ 110 w 305"/>
                <a:gd name="T31" fmla="*/ 192 h 219"/>
                <a:gd name="T32" fmla="*/ 105 w 305"/>
                <a:gd name="T33" fmla="*/ 190 h 219"/>
                <a:gd name="T34" fmla="*/ 103 w 305"/>
                <a:gd name="T35" fmla="*/ 188 h 219"/>
                <a:gd name="T36" fmla="*/ 97 w 305"/>
                <a:gd name="T37" fmla="*/ 186 h 219"/>
                <a:gd name="T38" fmla="*/ 91 w 305"/>
                <a:gd name="T39" fmla="*/ 185 h 219"/>
                <a:gd name="T40" fmla="*/ 88 w 305"/>
                <a:gd name="T41" fmla="*/ 184 h 219"/>
                <a:gd name="T42" fmla="*/ 86 w 305"/>
                <a:gd name="T43" fmla="*/ 181 h 219"/>
                <a:gd name="T44" fmla="*/ 84 w 305"/>
                <a:gd name="T45" fmla="*/ 179 h 219"/>
                <a:gd name="T46" fmla="*/ 82 w 305"/>
                <a:gd name="T47" fmla="*/ 177 h 219"/>
                <a:gd name="T48" fmla="*/ 81 w 305"/>
                <a:gd name="T49" fmla="*/ 173 h 219"/>
                <a:gd name="T50" fmla="*/ 80 w 305"/>
                <a:gd name="T51" fmla="*/ 169 h 219"/>
                <a:gd name="T52" fmla="*/ 78 w 305"/>
                <a:gd name="T53" fmla="*/ 166 h 219"/>
                <a:gd name="T54" fmla="*/ 76 w 305"/>
                <a:gd name="T55" fmla="*/ 164 h 219"/>
                <a:gd name="T56" fmla="*/ 71 w 305"/>
                <a:gd name="T57" fmla="*/ 160 h 219"/>
                <a:gd name="T58" fmla="*/ 67 w 305"/>
                <a:gd name="T59" fmla="*/ 159 h 219"/>
                <a:gd name="T60" fmla="*/ 65 w 305"/>
                <a:gd name="T61" fmla="*/ 158 h 219"/>
                <a:gd name="T62" fmla="*/ 59 w 305"/>
                <a:gd name="T63" fmla="*/ 156 h 219"/>
                <a:gd name="T64" fmla="*/ 55 w 305"/>
                <a:gd name="T65" fmla="*/ 154 h 219"/>
                <a:gd name="T66" fmla="*/ 52 w 305"/>
                <a:gd name="T67" fmla="*/ 153 h 219"/>
                <a:gd name="T68" fmla="*/ 50 w 305"/>
                <a:gd name="T69" fmla="*/ 151 h 219"/>
                <a:gd name="T70" fmla="*/ 48 w 305"/>
                <a:gd name="T71" fmla="*/ 147 h 219"/>
                <a:gd name="T72" fmla="*/ 46 w 305"/>
                <a:gd name="T73" fmla="*/ 135 h 219"/>
                <a:gd name="T74" fmla="*/ 45 w 305"/>
                <a:gd name="T75" fmla="*/ 133 h 219"/>
                <a:gd name="T76" fmla="*/ 43 w 305"/>
                <a:gd name="T77" fmla="*/ 120 h 219"/>
                <a:gd name="T78" fmla="*/ 41 w 305"/>
                <a:gd name="T79" fmla="*/ 102 h 219"/>
                <a:gd name="T80" fmla="*/ 41 w 305"/>
                <a:gd name="T81" fmla="*/ 74 h 219"/>
                <a:gd name="T82" fmla="*/ 39 w 305"/>
                <a:gd name="T83" fmla="*/ 59 h 219"/>
                <a:gd name="T84" fmla="*/ 38 w 305"/>
                <a:gd name="T85" fmla="*/ 49 h 219"/>
                <a:gd name="T86" fmla="*/ 37 w 305"/>
                <a:gd name="T87" fmla="*/ 39 h 219"/>
                <a:gd name="T88" fmla="*/ 35 w 305"/>
                <a:gd name="T89" fmla="*/ 37 h 219"/>
                <a:gd name="T90" fmla="*/ 32 w 305"/>
                <a:gd name="T91" fmla="*/ 34 h 219"/>
                <a:gd name="T92" fmla="*/ 29 w 305"/>
                <a:gd name="T93" fmla="*/ 31 h 219"/>
                <a:gd name="T94" fmla="*/ 27 w 305"/>
                <a:gd name="T95" fmla="*/ 23 h 219"/>
                <a:gd name="T96" fmla="*/ 24 w 305"/>
                <a:gd name="T97" fmla="*/ 20 h 219"/>
                <a:gd name="T98" fmla="*/ 22 w 305"/>
                <a:gd name="T99" fmla="*/ 15 h 219"/>
                <a:gd name="T100" fmla="*/ 20 w 305"/>
                <a:gd name="T101" fmla="*/ 12 h 219"/>
                <a:gd name="T102" fmla="*/ 17 w 305"/>
                <a:gd name="T103" fmla="*/ 10 h 219"/>
                <a:gd name="T104" fmla="*/ 14 w 305"/>
                <a:gd name="T105" fmla="*/ 8 h 219"/>
                <a:gd name="T106" fmla="*/ 11 w 305"/>
                <a:gd name="T107" fmla="*/ 5 h 219"/>
                <a:gd name="T108" fmla="*/ 9 w 305"/>
                <a:gd name="T109" fmla="*/ 3 h 219"/>
                <a:gd name="T110" fmla="*/ 0 w 305"/>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219">
                  <a:moveTo>
                    <a:pt x="305" y="219"/>
                  </a:moveTo>
                  <a:lnTo>
                    <a:pt x="268" y="219"/>
                  </a:lnTo>
                  <a:lnTo>
                    <a:pt x="268" y="216"/>
                  </a:lnTo>
                  <a:lnTo>
                    <a:pt x="246" y="216"/>
                  </a:lnTo>
                  <a:lnTo>
                    <a:pt x="246" y="214"/>
                  </a:lnTo>
                  <a:lnTo>
                    <a:pt x="223" y="214"/>
                  </a:lnTo>
                  <a:lnTo>
                    <a:pt x="223" y="213"/>
                  </a:lnTo>
                  <a:lnTo>
                    <a:pt x="219" y="213"/>
                  </a:lnTo>
                  <a:lnTo>
                    <a:pt x="219" y="211"/>
                  </a:lnTo>
                  <a:lnTo>
                    <a:pt x="196" y="211"/>
                  </a:lnTo>
                  <a:lnTo>
                    <a:pt x="196" y="210"/>
                  </a:lnTo>
                  <a:lnTo>
                    <a:pt x="192" y="210"/>
                  </a:lnTo>
                  <a:lnTo>
                    <a:pt x="192" y="209"/>
                  </a:lnTo>
                  <a:lnTo>
                    <a:pt x="174" y="209"/>
                  </a:lnTo>
                  <a:lnTo>
                    <a:pt x="174" y="207"/>
                  </a:lnTo>
                  <a:lnTo>
                    <a:pt x="169" y="207"/>
                  </a:lnTo>
                  <a:lnTo>
                    <a:pt x="169" y="206"/>
                  </a:lnTo>
                  <a:lnTo>
                    <a:pt x="157" y="206"/>
                  </a:lnTo>
                  <a:lnTo>
                    <a:pt x="157" y="204"/>
                  </a:lnTo>
                  <a:lnTo>
                    <a:pt x="152" y="204"/>
                  </a:lnTo>
                  <a:lnTo>
                    <a:pt x="152" y="202"/>
                  </a:lnTo>
                  <a:lnTo>
                    <a:pt x="144" y="202"/>
                  </a:lnTo>
                  <a:lnTo>
                    <a:pt x="144" y="201"/>
                  </a:lnTo>
                  <a:lnTo>
                    <a:pt x="137" y="201"/>
                  </a:lnTo>
                  <a:lnTo>
                    <a:pt x="137" y="199"/>
                  </a:lnTo>
                  <a:lnTo>
                    <a:pt x="123" y="199"/>
                  </a:lnTo>
                  <a:lnTo>
                    <a:pt x="123" y="197"/>
                  </a:lnTo>
                  <a:lnTo>
                    <a:pt x="120" y="197"/>
                  </a:lnTo>
                  <a:lnTo>
                    <a:pt x="120" y="195"/>
                  </a:lnTo>
                  <a:lnTo>
                    <a:pt x="116" y="195"/>
                  </a:lnTo>
                  <a:lnTo>
                    <a:pt x="116" y="192"/>
                  </a:lnTo>
                  <a:lnTo>
                    <a:pt x="110" y="192"/>
                  </a:lnTo>
                  <a:lnTo>
                    <a:pt x="110" y="190"/>
                  </a:lnTo>
                  <a:lnTo>
                    <a:pt x="105" y="190"/>
                  </a:lnTo>
                  <a:lnTo>
                    <a:pt x="105" y="188"/>
                  </a:lnTo>
                  <a:lnTo>
                    <a:pt x="103" y="188"/>
                  </a:lnTo>
                  <a:lnTo>
                    <a:pt x="103" y="186"/>
                  </a:lnTo>
                  <a:lnTo>
                    <a:pt x="97" y="186"/>
                  </a:lnTo>
                  <a:lnTo>
                    <a:pt x="97" y="185"/>
                  </a:lnTo>
                  <a:lnTo>
                    <a:pt x="91" y="185"/>
                  </a:lnTo>
                  <a:lnTo>
                    <a:pt x="91" y="184"/>
                  </a:lnTo>
                  <a:lnTo>
                    <a:pt x="88" y="184"/>
                  </a:lnTo>
                  <a:lnTo>
                    <a:pt x="88" y="181"/>
                  </a:lnTo>
                  <a:lnTo>
                    <a:pt x="86" y="181"/>
                  </a:lnTo>
                  <a:lnTo>
                    <a:pt x="86" y="179"/>
                  </a:lnTo>
                  <a:lnTo>
                    <a:pt x="84" y="179"/>
                  </a:lnTo>
                  <a:lnTo>
                    <a:pt x="84" y="177"/>
                  </a:lnTo>
                  <a:lnTo>
                    <a:pt x="82" y="177"/>
                  </a:lnTo>
                  <a:lnTo>
                    <a:pt x="82" y="173"/>
                  </a:lnTo>
                  <a:lnTo>
                    <a:pt x="81" y="173"/>
                  </a:lnTo>
                  <a:lnTo>
                    <a:pt x="81" y="169"/>
                  </a:lnTo>
                  <a:lnTo>
                    <a:pt x="80" y="169"/>
                  </a:lnTo>
                  <a:lnTo>
                    <a:pt x="80" y="166"/>
                  </a:lnTo>
                  <a:lnTo>
                    <a:pt x="78" y="166"/>
                  </a:lnTo>
                  <a:lnTo>
                    <a:pt x="78" y="164"/>
                  </a:lnTo>
                  <a:lnTo>
                    <a:pt x="76" y="164"/>
                  </a:lnTo>
                  <a:lnTo>
                    <a:pt x="76" y="160"/>
                  </a:lnTo>
                  <a:lnTo>
                    <a:pt x="71" y="160"/>
                  </a:lnTo>
                  <a:lnTo>
                    <a:pt x="71" y="159"/>
                  </a:lnTo>
                  <a:lnTo>
                    <a:pt x="67" y="159"/>
                  </a:lnTo>
                  <a:lnTo>
                    <a:pt x="67" y="158"/>
                  </a:lnTo>
                  <a:lnTo>
                    <a:pt x="65" y="158"/>
                  </a:lnTo>
                  <a:lnTo>
                    <a:pt x="65" y="156"/>
                  </a:lnTo>
                  <a:lnTo>
                    <a:pt x="59" y="156"/>
                  </a:lnTo>
                  <a:lnTo>
                    <a:pt x="59" y="154"/>
                  </a:lnTo>
                  <a:lnTo>
                    <a:pt x="55" y="154"/>
                  </a:lnTo>
                  <a:lnTo>
                    <a:pt x="55" y="153"/>
                  </a:lnTo>
                  <a:lnTo>
                    <a:pt x="52" y="153"/>
                  </a:lnTo>
                  <a:lnTo>
                    <a:pt x="52" y="151"/>
                  </a:lnTo>
                  <a:lnTo>
                    <a:pt x="50" y="151"/>
                  </a:lnTo>
                  <a:lnTo>
                    <a:pt x="50" y="147"/>
                  </a:lnTo>
                  <a:lnTo>
                    <a:pt x="48" y="147"/>
                  </a:lnTo>
                  <a:lnTo>
                    <a:pt x="48" y="135"/>
                  </a:lnTo>
                  <a:lnTo>
                    <a:pt x="46" y="135"/>
                  </a:lnTo>
                  <a:lnTo>
                    <a:pt x="46" y="133"/>
                  </a:lnTo>
                  <a:lnTo>
                    <a:pt x="45" y="133"/>
                  </a:lnTo>
                  <a:lnTo>
                    <a:pt x="45" y="120"/>
                  </a:lnTo>
                  <a:lnTo>
                    <a:pt x="43" y="120"/>
                  </a:lnTo>
                  <a:lnTo>
                    <a:pt x="43" y="102"/>
                  </a:lnTo>
                  <a:lnTo>
                    <a:pt x="41" y="102"/>
                  </a:lnTo>
                  <a:lnTo>
                    <a:pt x="41" y="85"/>
                  </a:lnTo>
                  <a:lnTo>
                    <a:pt x="41" y="74"/>
                  </a:lnTo>
                  <a:lnTo>
                    <a:pt x="39" y="74"/>
                  </a:lnTo>
                  <a:lnTo>
                    <a:pt x="39" y="59"/>
                  </a:lnTo>
                  <a:lnTo>
                    <a:pt x="38" y="59"/>
                  </a:lnTo>
                  <a:lnTo>
                    <a:pt x="38" y="49"/>
                  </a:lnTo>
                  <a:lnTo>
                    <a:pt x="37" y="49"/>
                  </a:lnTo>
                  <a:lnTo>
                    <a:pt x="37" y="39"/>
                  </a:lnTo>
                  <a:lnTo>
                    <a:pt x="35" y="39"/>
                  </a:lnTo>
                  <a:lnTo>
                    <a:pt x="35" y="37"/>
                  </a:lnTo>
                  <a:lnTo>
                    <a:pt x="32" y="37"/>
                  </a:lnTo>
                  <a:lnTo>
                    <a:pt x="32" y="34"/>
                  </a:lnTo>
                  <a:lnTo>
                    <a:pt x="29" y="34"/>
                  </a:lnTo>
                  <a:lnTo>
                    <a:pt x="29" y="31"/>
                  </a:lnTo>
                  <a:lnTo>
                    <a:pt x="27" y="31"/>
                  </a:lnTo>
                  <a:lnTo>
                    <a:pt x="27" y="23"/>
                  </a:lnTo>
                  <a:lnTo>
                    <a:pt x="27" y="20"/>
                  </a:lnTo>
                  <a:lnTo>
                    <a:pt x="24" y="20"/>
                  </a:lnTo>
                  <a:lnTo>
                    <a:pt x="24" y="15"/>
                  </a:lnTo>
                  <a:lnTo>
                    <a:pt x="22" y="15"/>
                  </a:lnTo>
                  <a:lnTo>
                    <a:pt x="22" y="12"/>
                  </a:lnTo>
                  <a:lnTo>
                    <a:pt x="20" y="12"/>
                  </a:lnTo>
                  <a:lnTo>
                    <a:pt x="20" y="10"/>
                  </a:lnTo>
                  <a:lnTo>
                    <a:pt x="17" y="10"/>
                  </a:lnTo>
                  <a:lnTo>
                    <a:pt x="17" y="8"/>
                  </a:lnTo>
                  <a:lnTo>
                    <a:pt x="14" y="8"/>
                  </a:lnTo>
                  <a:lnTo>
                    <a:pt x="14" y="5"/>
                  </a:lnTo>
                  <a:lnTo>
                    <a:pt x="11" y="5"/>
                  </a:lnTo>
                  <a:lnTo>
                    <a:pt x="11" y="3"/>
                  </a:lnTo>
                  <a:lnTo>
                    <a:pt x="9" y="3"/>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10"/>
          <p:cNvSpPr/>
          <p:nvPr/>
        </p:nvSpPr>
        <p:spPr bwMode="auto">
          <a:xfrm>
            <a:off x="2484315" y="1897348"/>
            <a:ext cx="3780000" cy="3042000"/>
          </a:xfrm>
          <a:custGeom>
            <a:avLst/>
            <a:gdLst>
              <a:gd name="T0" fmla="*/ 298 w 298"/>
              <a:gd name="T1" fmla="*/ 221 h 225"/>
              <a:gd name="T2" fmla="*/ 176 w 298"/>
              <a:gd name="T3" fmla="*/ 217 h 225"/>
              <a:gd name="T4" fmla="*/ 162 w 298"/>
              <a:gd name="T5" fmla="*/ 214 h 225"/>
              <a:gd name="T6" fmla="*/ 159 w 298"/>
              <a:gd name="T7" fmla="*/ 211 h 225"/>
              <a:gd name="T8" fmla="*/ 148 w 298"/>
              <a:gd name="T9" fmla="*/ 205 h 225"/>
              <a:gd name="T10" fmla="*/ 131 w 298"/>
              <a:gd name="T11" fmla="*/ 203 h 225"/>
              <a:gd name="T12" fmla="*/ 94 w 298"/>
              <a:gd name="T13" fmla="*/ 199 h 225"/>
              <a:gd name="T14" fmla="*/ 91 w 298"/>
              <a:gd name="T15" fmla="*/ 196 h 225"/>
              <a:gd name="T16" fmla="*/ 89 w 298"/>
              <a:gd name="T17" fmla="*/ 193 h 225"/>
              <a:gd name="T18" fmla="*/ 87 w 298"/>
              <a:gd name="T19" fmla="*/ 191 h 225"/>
              <a:gd name="T20" fmla="*/ 86 w 298"/>
              <a:gd name="T21" fmla="*/ 188 h 225"/>
              <a:gd name="T22" fmla="*/ 83 w 298"/>
              <a:gd name="T23" fmla="*/ 181 h 225"/>
              <a:gd name="T24" fmla="*/ 81 w 298"/>
              <a:gd name="T25" fmla="*/ 177 h 225"/>
              <a:gd name="T26" fmla="*/ 80 w 298"/>
              <a:gd name="T27" fmla="*/ 172 h 225"/>
              <a:gd name="T28" fmla="*/ 78 w 298"/>
              <a:gd name="T29" fmla="*/ 171 h 225"/>
              <a:gd name="T30" fmla="*/ 68 w 298"/>
              <a:gd name="T31" fmla="*/ 166 h 225"/>
              <a:gd name="T32" fmla="*/ 58 w 298"/>
              <a:gd name="T33" fmla="*/ 161 h 225"/>
              <a:gd name="T34" fmla="*/ 56 w 298"/>
              <a:gd name="T35" fmla="*/ 158 h 225"/>
              <a:gd name="T36" fmla="*/ 53 w 298"/>
              <a:gd name="T37" fmla="*/ 153 h 225"/>
              <a:gd name="T38" fmla="*/ 50 w 298"/>
              <a:gd name="T39" fmla="*/ 147 h 225"/>
              <a:gd name="T40" fmla="*/ 48 w 298"/>
              <a:gd name="T41" fmla="*/ 142 h 225"/>
              <a:gd name="T42" fmla="*/ 46 w 298"/>
              <a:gd name="T43" fmla="*/ 136 h 225"/>
              <a:gd name="T44" fmla="*/ 44 w 298"/>
              <a:gd name="T45" fmla="*/ 127 h 225"/>
              <a:gd name="T46" fmla="*/ 43 w 298"/>
              <a:gd name="T47" fmla="*/ 119 h 225"/>
              <a:gd name="T48" fmla="*/ 42 w 298"/>
              <a:gd name="T49" fmla="*/ 106 h 225"/>
              <a:gd name="T50" fmla="*/ 40 w 298"/>
              <a:gd name="T51" fmla="*/ 98 h 225"/>
              <a:gd name="T52" fmla="*/ 40 w 298"/>
              <a:gd name="T53" fmla="*/ 72 h 225"/>
              <a:gd name="T54" fmla="*/ 39 w 298"/>
              <a:gd name="T55" fmla="*/ 63 h 225"/>
              <a:gd name="T56" fmla="*/ 37 w 298"/>
              <a:gd name="T57" fmla="*/ 49 h 225"/>
              <a:gd name="T58" fmla="*/ 35 w 298"/>
              <a:gd name="T59" fmla="*/ 42 h 225"/>
              <a:gd name="T60" fmla="*/ 32 w 298"/>
              <a:gd name="T61" fmla="*/ 37 h 225"/>
              <a:gd name="T62" fmla="*/ 29 w 298"/>
              <a:gd name="T63" fmla="*/ 34 h 225"/>
              <a:gd name="T64" fmla="*/ 27 w 298"/>
              <a:gd name="T65" fmla="*/ 30 h 225"/>
              <a:gd name="T66" fmla="*/ 27 w 298"/>
              <a:gd name="T67" fmla="*/ 18 h 225"/>
              <a:gd name="T68" fmla="*/ 24 w 298"/>
              <a:gd name="T69" fmla="*/ 15 h 225"/>
              <a:gd name="T70" fmla="*/ 22 w 298"/>
              <a:gd name="T71" fmla="*/ 12 h 225"/>
              <a:gd name="T72" fmla="*/ 20 w 298"/>
              <a:gd name="T73" fmla="*/ 11 h 225"/>
              <a:gd name="T74" fmla="*/ 17 w 298"/>
              <a:gd name="T75" fmla="*/ 8 h 225"/>
              <a:gd name="T76" fmla="*/ 14 w 298"/>
              <a:gd name="T77" fmla="*/ 5 h 225"/>
              <a:gd name="T78" fmla="*/ 10 w 298"/>
              <a:gd name="T7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225">
                <a:moveTo>
                  <a:pt x="298" y="225"/>
                </a:moveTo>
                <a:lnTo>
                  <a:pt x="298" y="221"/>
                </a:lnTo>
                <a:lnTo>
                  <a:pt x="176" y="221"/>
                </a:lnTo>
                <a:lnTo>
                  <a:pt x="176" y="217"/>
                </a:lnTo>
                <a:lnTo>
                  <a:pt x="162" y="217"/>
                </a:lnTo>
                <a:lnTo>
                  <a:pt x="162" y="214"/>
                </a:lnTo>
                <a:lnTo>
                  <a:pt x="159" y="214"/>
                </a:lnTo>
                <a:lnTo>
                  <a:pt x="159" y="211"/>
                </a:lnTo>
                <a:lnTo>
                  <a:pt x="148" y="211"/>
                </a:lnTo>
                <a:lnTo>
                  <a:pt x="148" y="205"/>
                </a:lnTo>
                <a:lnTo>
                  <a:pt x="131" y="205"/>
                </a:lnTo>
                <a:lnTo>
                  <a:pt x="131" y="203"/>
                </a:lnTo>
                <a:lnTo>
                  <a:pt x="94" y="203"/>
                </a:lnTo>
                <a:lnTo>
                  <a:pt x="94" y="199"/>
                </a:lnTo>
                <a:lnTo>
                  <a:pt x="91" y="199"/>
                </a:lnTo>
                <a:lnTo>
                  <a:pt x="91" y="196"/>
                </a:lnTo>
                <a:lnTo>
                  <a:pt x="89" y="196"/>
                </a:lnTo>
                <a:lnTo>
                  <a:pt x="89" y="193"/>
                </a:lnTo>
                <a:lnTo>
                  <a:pt x="87" y="193"/>
                </a:lnTo>
                <a:lnTo>
                  <a:pt x="87" y="191"/>
                </a:lnTo>
                <a:lnTo>
                  <a:pt x="86" y="191"/>
                </a:lnTo>
                <a:lnTo>
                  <a:pt x="86" y="188"/>
                </a:lnTo>
                <a:lnTo>
                  <a:pt x="83" y="188"/>
                </a:lnTo>
                <a:lnTo>
                  <a:pt x="83" y="181"/>
                </a:lnTo>
                <a:lnTo>
                  <a:pt x="81" y="181"/>
                </a:lnTo>
                <a:lnTo>
                  <a:pt x="81" y="177"/>
                </a:lnTo>
                <a:lnTo>
                  <a:pt x="80" y="177"/>
                </a:lnTo>
                <a:lnTo>
                  <a:pt x="80" y="172"/>
                </a:lnTo>
                <a:lnTo>
                  <a:pt x="78" y="172"/>
                </a:lnTo>
                <a:lnTo>
                  <a:pt x="78" y="171"/>
                </a:lnTo>
                <a:lnTo>
                  <a:pt x="68" y="171"/>
                </a:lnTo>
                <a:lnTo>
                  <a:pt x="68" y="166"/>
                </a:lnTo>
                <a:lnTo>
                  <a:pt x="58" y="166"/>
                </a:lnTo>
                <a:lnTo>
                  <a:pt x="58" y="161"/>
                </a:lnTo>
                <a:lnTo>
                  <a:pt x="56" y="161"/>
                </a:lnTo>
                <a:lnTo>
                  <a:pt x="56" y="158"/>
                </a:lnTo>
                <a:lnTo>
                  <a:pt x="53" y="158"/>
                </a:lnTo>
                <a:lnTo>
                  <a:pt x="53" y="153"/>
                </a:lnTo>
                <a:lnTo>
                  <a:pt x="50" y="153"/>
                </a:lnTo>
                <a:lnTo>
                  <a:pt x="50" y="147"/>
                </a:lnTo>
                <a:lnTo>
                  <a:pt x="50" y="142"/>
                </a:lnTo>
                <a:lnTo>
                  <a:pt x="48" y="142"/>
                </a:lnTo>
                <a:lnTo>
                  <a:pt x="48" y="136"/>
                </a:lnTo>
                <a:lnTo>
                  <a:pt x="46" y="136"/>
                </a:lnTo>
                <a:lnTo>
                  <a:pt x="46" y="127"/>
                </a:lnTo>
                <a:lnTo>
                  <a:pt x="44" y="127"/>
                </a:lnTo>
                <a:lnTo>
                  <a:pt x="44" y="119"/>
                </a:lnTo>
                <a:lnTo>
                  <a:pt x="43" y="119"/>
                </a:lnTo>
                <a:lnTo>
                  <a:pt x="43" y="106"/>
                </a:lnTo>
                <a:lnTo>
                  <a:pt x="42" y="106"/>
                </a:lnTo>
                <a:lnTo>
                  <a:pt x="42" y="98"/>
                </a:lnTo>
                <a:lnTo>
                  <a:pt x="40" y="98"/>
                </a:lnTo>
                <a:lnTo>
                  <a:pt x="40" y="84"/>
                </a:lnTo>
                <a:lnTo>
                  <a:pt x="40" y="72"/>
                </a:lnTo>
                <a:lnTo>
                  <a:pt x="39" y="72"/>
                </a:lnTo>
                <a:lnTo>
                  <a:pt x="39" y="63"/>
                </a:lnTo>
                <a:lnTo>
                  <a:pt x="37" y="63"/>
                </a:lnTo>
                <a:lnTo>
                  <a:pt x="37" y="49"/>
                </a:lnTo>
                <a:lnTo>
                  <a:pt x="37" y="42"/>
                </a:lnTo>
                <a:lnTo>
                  <a:pt x="35" y="42"/>
                </a:lnTo>
                <a:lnTo>
                  <a:pt x="35" y="37"/>
                </a:lnTo>
                <a:lnTo>
                  <a:pt x="32" y="37"/>
                </a:lnTo>
                <a:lnTo>
                  <a:pt x="32" y="34"/>
                </a:lnTo>
                <a:lnTo>
                  <a:pt x="29" y="34"/>
                </a:lnTo>
                <a:lnTo>
                  <a:pt x="29" y="30"/>
                </a:lnTo>
                <a:lnTo>
                  <a:pt x="27" y="30"/>
                </a:lnTo>
                <a:lnTo>
                  <a:pt x="27" y="21"/>
                </a:lnTo>
                <a:lnTo>
                  <a:pt x="27" y="18"/>
                </a:lnTo>
                <a:lnTo>
                  <a:pt x="24" y="18"/>
                </a:lnTo>
                <a:lnTo>
                  <a:pt x="24" y="15"/>
                </a:lnTo>
                <a:lnTo>
                  <a:pt x="22" y="15"/>
                </a:lnTo>
                <a:lnTo>
                  <a:pt x="22" y="12"/>
                </a:lnTo>
                <a:lnTo>
                  <a:pt x="20" y="12"/>
                </a:lnTo>
                <a:lnTo>
                  <a:pt x="20" y="11"/>
                </a:lnTo>
                <a:lnTo>
                  <a:pt x="17" y="11"/>
                </a:lnTo>
                <a:lnTo>
                  <a:pt x="17" y="8"/>
                </a:lnTo>
                <a:lnTo>
                  <a:pt x="14" y="8"/>
                </a:lnTo>
                <a:lnTo>
                  <a:pt x="14" y="5"/>
                </a:lnTo>
                <a:lnTo>
                  <a:pt x="10" y="5"/>
                </a:lnTo>
                <a:lnTo>
                  <a:pt x="10" y="0"/>
                </a:lnTo>
                <a:lnTo>
                  <a:pt x="0" y="0"/>
                </a:lnTo>
              </a:path>
            </a:pathLst>
          </a:custGeom>
          <a:noFill/>
          <a:ln w="25400">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0441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LBA-004: IMblaze370</a:t>
            </a:r>
            <a:r>
              <a:rPr lang="ja-JP" altLang="en-US" dirty="0">
                <a:solidFill>
                  <a:srgbClr val="043882"/>
                </a:solidFill>
                <a:ea typeface="MS UI Gothic"/>
              </a:rPr>
              <a:t>の有効性および安全性結果、遠隔転移を有する化学療法不応性大腸癌において、アテゾリズマブ</a:t>
            </a:r>
            <a:r>
              <a:rPr lang="en-US" altLang="ja-JP" dirty="0">
                <a:solidFill>
                  <a:srgbClr val="043882"/>
                </a:solidFill>
                <a:ea typeface="MS UI Gothic"/>
              </a:rPr>
              <a:t>+</a:t>
            </a:r>
            <a:r>
              <a:rPr lang="ja-JP" altLang="en-US" dirty="0">
                <a:solidFill>
                  <a:srgbClr val="043882"/>
                </a:solidFill>
                <a:ea typeface="MS UI Gothic"/>
              </a:rPr>
              <a:t>コビメチニブとアテゾリズマブ単剤療法をレゴラフェニブと比較する無作為化第</a:t>
            </a:r>
            <a:r>
              <a:rPr lang="en-US" altLang="ja-JP" dirty="0">
                <a:solidFill>
                  <a:srgbClr val="043882"/>
                </a:solidFill>
                <a:ea typeface="MS UI Gothic"/>
              </a:rPr>
              <a:t>III</a:t>
            </a:r>
            <a:r>
              <a:rPr lang="ja-JP" altLang="en-US" dirty="0">
                <a:solidFill>
                  <a:srgbClr val="043882"/>
                </a:solidFill>
                <a:ea typeface="MS UI Gothic"/>
              </a:rPr>
              <a:t>相試験 </a:t>
            </a:r>
            <a:r>
              <a:rPr lang="en-US" altLang="ja-JP" dirty="0">
                <a:solidFill>
                  <a:srgbClr val="043882"/>
                </a:solidFill>
                <a:ea typeface="MS UI Gothic"/>
              </a:rPr>
              <a:t>– </a:t>
            </a:r>
            <a:r>
              <a:rPr lang="en-US" altLang="ja-JP" dirty="0" err="1">
                <a:solidFill>
                  <a:srgbClr val="043882"/>
                </a:solidFill>
                <a:ea typeface="MS UI Gothic"/>
              </a:rPr>
              <a:t>Bendell</a:t>
            </a:r>
            <a:r>
              <a:rPr lang="en-US" altLang="ja-JP" dirty="0">
                <a:solidFill>
                  <a:srgbClr val="043882"/>
                </a:solidFill>
                <a:ea typeface="MS UI Gothic"/>
              </a:rPr>
              <a:t> J</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a:xfrm>
            <a:off x="365124" y="1254034"/>
            <a:ext cx="8413751" cy="4927611"/>
          </a:xfrm>
        </p:spPr>
        <p:txBody>
          <a:bodyPr/>
          <a:lstStyle/>
          <a:p>
            <a:pPr marL="0" indent="0">
              <a:spcBef>
                <a:spcPts val="25000"/>
              </a:spcBef>
              <a:buNone/>
            </a:pPr>
            <a:r>
              <a:rPr lang="ja-JP" sz="1600" b="1" i="0" u="none" strike="noStrike" cap="none" baseline="0" dirty="0">
                <a:solidFill>
                  <a:srgbClr val="4D4D4D"/>
                </a:solidFill>
                <a:effectLst/>
                <a:uFillTx/>
                <a:ea typeface="MS UI Gothic"/>
              </a:rPr>
              <a:t>主要な結果（続き</a:t>
            </a:r>
            <a:r>
              <a:rPr lang="ja-JP" sz="1600" b="1" i="0" u="none" strike="noStrike" cap="none" baseline="0" dirty="0" smtClean="0">
                <a:solidFill>
                  <a:srgbClr val="4D4D4D"/>
                </a:solidFill>
                <a:effectLst/>
                <a:uFillTx/>
                <a:ea typeface="MS UI Gothic"/>
              </a:rPr>
              <a:t>）</a:t>
            </a:r>
            <a:endParaRPr lang="en-GB" altLang="ja-JP" sz="1600" b="1" i="0" u="none" strike="noStrike" cap="none" baseline="0" dirty="0" smtClean="0">
              <a:solidFill>
                <a:srgbClr val="4D4D4D"/>
              </a:solidFill>
              <a:effectLst/>
              <a:uFillTx/>
              <a:ea typeface="MS UI Gothic"/>
            </a:endParaRPr>
          </a:p>
          <a:p>
            <a:pPr marL="0" indent="0">
              <a:spcBef>
                <a:spcPts val="25800"/>
              </a:spcBef>
              <a:buNone/>
            </a:pPr>
            <a:r>
              <a:rPr lang="ja-JP" sz="1600" b="1" i="0" u="none" strike="noStrike" cap="none" baseline="0" dirty="0" smtClean="0">
                <a:solidFill>
                  <a:srgbClr val="4D4D4D"/>
                </a:solidFill>
                <a:effectLst/>
                <a:uFillTx/>
                <a:ea typeface="MS UI Gothic"/>
              </a:rPr>
              <a:t>結</a:t>
            </a:r>
            <a:r>
              <a:rPr lang="ja-JP" sz="1600" b="1" i="0" u="none" strike="noStrike" cap="none" baseline="0" dirty="0">
                <a:solidFill>
                  <a:srgbClr val="4D4D4D"/>
                </a:solidFill>
                <a:effectLst/>
                <a:uFillTx/>
                <a:ea typeface="MS UI Gothic"/>
              </a:rPr>
              <a:t>論</a:t>
            </a:r>
          </a:p>
          <a:p>
            <a:r>
              <a:rPr lang="ja-JP" sz="1600" b="1" i="0" u="none" strike="noStrike" cap="none" baseline="0" dirty="0">
                <a:solidFill>
                  <a:srgbClr val="4D4D4D"/>
                </a:solidFill>
                <a:effectLst/>
                <a:uFillTx/>
                <a:ea typeface="MS UI Gothic"/>
              </a:rPr>
              <a:t>化学療法不応性mCRC患者では、アテゾリズマブ+コビメチニブまたはアテゾリズマブ単剤ではレゴラフェニブと比較してOSは改善しなかった</a:t>
            </a:r>
          </a:p>
          <a:p>
            <a:r>
              <a:rPr lang="ja-JP" sz="1600" b="1" i="0" u="none" strike="noStrike" cap="none" baseline="0" dirty="0">
                <a:solidFill>
                  <a:srgbClr val="4D4D4D"/>
                </a:solidFill>
                <a:effectLst/>
                <a:uFillTx/>
                <a:ea typeface="MS UI Gothic"/>
              </a:rPr>
              <a:t>アテゾリズマブ+コビメチニブの安全性プロファイルは、個々の薬剤の安全性プロファイルと同様であった</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Bendell </a:t>
            </a:r>
            <a:r>
              <a:rPr lang="ja-JP" sz="1200" b="0" i="0" u="none" strike="noStrike" cap="none" baseline="0" dirty="0" smtClean="0">
                <a:solidFill>
                  <a:srgbClr val="4D4D4D"/>
                </a:solidFill>
                <a:effectLst/>
                <a:uFillTx/>
                <a:ea typeface="MS UI Gothic"/>
              </a:rPr>
              <a:t>J</a:t>
            </a:r>
            <a:r>
              <a:rPr lang="ja-JP" altLang="en-US" dirty="0" smtClean="0">
                <a:ea typeface="MS UI Gothic"/>
              </a:rPr>
              <a:t>ら</a:t>
            </a:r>
            <a:r>
              <a:rPr lang="ja-JP" altLang="en-US" dirty="0">
                <a:ea typeface="MS UI Gothic"/>
              </a:rPr>
              <a:t>、</a:t>
            </a:r>
            <a:r>
              <a:rPr lang="ja-JP" sz="1200" b="0" i="0" u="none" strike="noStrike" cap="none" baseline="0" dirty="0">
                <a:solidFill>
                  <a:srgbClr val="4D4D4D"/>
                </a:solidFill>
                <a:effectLst/>
                <a:uFillTx/>
                <a:ea typeface="MS UI Gothic"/>
              </a:rPr>
              <a:t>Ann Oncol 2018;29(suppl 5):abstr LBA-004</a:t>
            </a:r>
          </a:p>
        </p:txBody>
      </p:sp>
      <p:graphicFrame>
        <p:nvGraphicFramePr>
          <p:cNvPr id="7" name="Table 6"/>
          <p:cNvGraphicFramePr>
            <a:graphicFrameLocks noGrp="1"/>
          </p:cNvGraphicFramePr>
          <p:nvPr>
            <p:extLst>
              <p:ext uri="{D42A27DB-BD31-4B8C-83A1-F6EECF244321}">
                <p14:modId xmlns:p14="http://schemas.microsoft.com/office/powerpoint/2010/main" val="3365200089"/>
              </p:ext>
            </p:extLst>
          </p:nvPr>
        </p:nvGraphicFramePr>
        <p:xfrm>
          <a:off x="365124" y="1611544"/>
          <a:ext cx="8428356" cy="3139440"/>
        </p:xfrm>
        <a:graphic>
          <a:graphicData uri="http://schemas.openxmlformats.org/drawingml/2006/table">
            <a:tbl>
              <a:tblPr firstRow="1" bandRow="1">
                <a:tableStyleId>{69012ECD-51FC-41F1-AA8D-1B2483CD663E}</a:tableStyleId>
              </a:tblPr>
              <a:tblGrid>
                <a:gridCol w="2880996">
                  <a:extLst>
                    <a:ext uri="{9D8B030D-6E8A-4147-A177-3AD203B41FA5}">
                      <a16:colId xmlns:a16="http://schemas.microsoft.com/office/drawing/2014/main" val="1709975499"/>
                    </a:ext>
                  </a:extLst>
                </a:gridCol>
                <a:gridCol w="2441880">
                  <a:extLst>
                    <a:ext uri="{9D8B030D-6E8A-4147-A177-3AD203B41FA5}">
                      <a16:colId xmlns:a16="http://schemas.microsoft.com/office/drawing/2014/main" val="1247476413"/>
                    </a:ext>
                  </a:extLst>
                </a:gridCol>
                <a:gridCol w="1552740">
                  <a:extLst>
                    <a:ext uri="{9D8B030D-6E8A-4147-A177-3AD203B41FA5}">
                      <a16:colId xmlns:a16="http://schemas.microsoft.com/office/drawing/2014/main" val="3883849508"/>
                    </a:ext>
                  </a:extLst>
                </a:gridCol>
                <a:gridCol w="1552740">
                  <a:extLst>
                    <a:ext uri="{9D8B030D-6E8A-4147-A177-3AD203B41FA5}">
                      <a16:colId xmlns:a16="http://schemas.microsoft.com/office/drawing/2014/main" val="3132721051"/>
                    </a:ext>
                  </a:extLst>
                </a:gridCol>
              </a:tblGrid>
              <a:tr h="370840">
                <a:tc>
                  <a:txBody>
                    <a:bodyPr/>
                    <a:lstStyle/>
                    <a:p>
                      <a:pPr algn="l"/>
                      <a:r>
                        <a:rPr lang="ja-JP" sz="1600" b="1" i="0" u="none" strike="noStrike" cap="none" baseline="0">
                          <a:solidFill>
                            <a:srgbClr val="FFFFFF"/>
                          </a:solidFill>
                          <a:effectLst/>
                          <a:uFillTx/>
                          <a:ea typeface="MS UI Gothic"/>
                        </a:rPr>
                        <a:t>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アテゾリズマブ + コビメチニブ (n=179)</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アテゾリズマブ(n=90)</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レゴラフェニブ(n=80)</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ja-JP" sz="1600" b="0" i="0" u="none" strike="noStrike" cap="none" baseline="0">
                          <a:solidFill>
                            <a:srgbClr val="4D4D4D"/>
                          </a:solidFill>
                          <a:effectLst/>
                          <a:uFillTx/>
                          <a:ea typeface="MS UI Gothic"/>
                        </a:rPr>
                        <a:t>TRAE</a:t>
                      </a:r>
                    </a:p>
                    <a:p>
                      <a:pPr marL="182563" indent="0"/>
                      <a:r>
                        <a:rPr lang="ja-JP" sz="1600" b="0" i="0" u="none" strike="noStrike" cap="none" baseline="0">
                          <a:solidFill>
                            <a:srgbClr val="4D4D4D"/>
                          </a:solidFill>
                          <a:effectLst/>
                          <a:uFillTx/>
                          <a:ea typeface="MS UI Gothic"/>
                        </a:rPr>
                        <a:t>グレード3～4</a:t>
                      </a:r>
                    </a:p>
                    <a:p>
                      <a:pPr marL="182563" indent="0"/>
                      <a:r>
                        <a:rPr lang="ja-JP" sz="1600" b="0" i="0" u="none" strike="noStrike" cap="none" baseline="0">
                          <a:solidFill>
                            <a:srgbClr val="4D4D4D"/>
                          </a:solidFill>
                          <a:effectLst/>
                          <a:uFillTx/>
                          <a:ea typeface="MS UI Gothic"/>
                        </a:rPr>
                        <a:t>グレード5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170 (95)</a:t>
                      </a:r>
                    </a:p>
                    <a:p>
                      <a:pPr algn="ctr"/>
                      <a:r>
                        <a:rPr lang="ja-JP" sz="1600" b="0" i="0" u="none" strike="noStrike" cap="none" baseline="0">
                          <a:solidFill>
                            <a:srgbClr val="4D4D4D"/>
                          </a:solidFill>
                          <a:effectLst/>
                          <a:uFillTx/>
                          <a:ea typeface="MS UI Gothic"/>
                        </a:rPr>
                        <a:t>80 (45)</a:t>
                      </a:r>
                    </a:p>
                    <a:p>
                      <a:pPr algn="ctr"/>
                      <a:r>
                        <a:rPr lang="ja-JP" sz="1600" b="0" i="0" u="none" strike="noStrike" cap="none" baseline="0">
                          <a:solidFill>
                            <a:srgbClr val="4D4D4D"/>
                          </a:solidFill>
                          <a:effectLst/>
                          <a:uFillTx/>
                          <a:ea typeface="MS UI Gothic"/>
                        </a:rPr>
                        <a:t>2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49 (54)</a:t>
                      </a:r>
                    </a:p>
                    <a:p>
                      <a:pPr algn="ctr"/>
                      <a:r>
                        <a:rPr lang="ja-JP" sz="1600" b="0" i="0" u="none" strike="noStrike" cap="none" baseline="0">
                          <a:solidFill>
                            <a:srgbClr val="4D4D4D"/>
                          </a:solidFill>
                          <a:effectLst/>
                          <a:uFillTx/>
                          <a:ea typeface="MS UI Gothic"/>
                        </a:rPr>
                        <a:t>9 (10)</a:t>
                      </a:r>
                    </a:p>
                    <a:p>
                      <a:pPr algn="ctr"/>
                      <a:r>
                        <a:rPr lang="ja-JP" sz="16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77 (96)</a:t>
                      </a:r>
                    </a:p>
                    <a:p>
                      <a:pPr algn="ctr"/>
                      <a:r>
                        <a:rPr lang="ja-JP" sz="1600" b="0" i="0" u="none" strike="noStrike" cap="none" baseline="0">
                          <a:solidFill>
                            <a:srgbClr val="4D4D4D"/>
                          </a:solidFill>
                          <a:effectLst/>
                          <a:uFillTx/>
                          <a:ea typeface="MS UI Gothic"/>
                        </a:rPr>
                        <a:t>39 (49)</a:t>
                      </a:r>
                    </a:p>
                    <a:p>
                      <a:pPr algn="ctr"/>
                      <a:r>
                        <a:rPr lang="ja-JP" sz="1600" b="0" i="0" u="none" strike="noStrike" cap="none" baseline="0">
                          <a:solidFill>
                            <a:srgbClr val="4D4D4D"/>
                          </a:solidFill>
                          <a:effectLst/>
                          <a:uFillTx/>
                          <a:ea typeface="MS UI Gothic"/>
                        </a:rPr>
                        <a:t>1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ja-JP" sz="1600" b="0" i="0" u="none" strike="noStrike" cap="none" baseline="0">
                          <a:solidFill>
                            <a:srgbClr val="4D4D4D"/>
                          </a:solidFill>
                          <a:effectLst/>
                          <a:uFillTx/>
                          <a:ea typeface="MS UI Gothic"/>
                        </a:rPr>
                        <a:t>SAE</a:t>
                      </a:r>
                    </a:p>
                    <a:p>
                      <a:pPr marL="92075" indent="0"/>
                      <a:r>
                        <a:rPr lang="ja-JP" sz="1600" b="0" i="0" u="none" strike="noStrike" cap="none" baseline="0">
                          <a:solidFill>
                            <a:srgbClr val="4D4D4D"/>
                          </a:solidFill>
                          <a:effectLst/>
                          <a:uFillTx/>
                          <a:ea typeface="MS UI Gothic"/>
                        </a:rPr>
                        <a:t>治療関連</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71 (40)</a:t>
                      </a:r>
                    </a:p>
                    <a:p>
                      <a:pPr algn="ctr"/>
                      <a:r>
                        <a:rPr lang="ja-JP" sz="1600" b="0" i="0" u="none" strike="noStrike" cap="none" baseline="0">
                          <a:solidFill>
                            <a:srgbClr val="4D4D4D"/>
                          </a:solidFill>
                          <a:effectLst/>
                          <a:uFillTx/>
                          <a:ea typeface="MS UI Gothic"/>
                        </a:rPr>
                        <a:t>46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15 (17)</a:t>
                      </a:r>
                    </a:p>
                    <a:p>
                      <a:pPr algn="ctr"/>
                      <a:r>
                        <a:rPr lang="ja-JP" sz="1600" b="0" i="0" u="none" strike="noStrike" cap="none" baseline="0">
                          <a:solidFill>
                            <a:srgbClr val="4D4D4D"/>
                          </a:solidFill>
                          <a:effectLst/>
                          <a:uFillTx/>
                          <a:ea typeface="MS UI Gothic"/>
                        </a:rPr>
                        <a:t>7 (8)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18 (23)</a:t>
                      </a:r>
                    </a:p>
                    <a:p>
                      <a:pPr algn="ctr"/>
                      <a:r>
                        <a:rPr lang="ja-JP" sz="1600" b="0" i="0" u="none" strike="noStrike" cap="none" baseline="0">
                          <a:solidFill>
                            <a:srgbClr val="4D4D4D"/>
                          </a:solidFill>
                          <a:effectLst/>
                          <a:uFillTx/>
                          <a:ea typeface="MS UI Gothic"/>
                        </a:rPr>
                        <a:t>9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ja-JP" sz="1600" b="0" i="0" u="none" strike="noStrike" cap="none" baseline="0">
                          <a:solidFill>
                            <a:srgbClr val="4D4D4D"/>
                          </a:solidFill>
                          <a:effectLst/>
                          <a:uFillTx/>
                          <a:ea typeface="MS UI Gothic"/>
                        </a:rPr>
                        <a:t>試験薬の投与中止につながったもの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37 (21)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 (4)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7 (9)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ja-JP" sz="1600" b="0" i="0" u="none" strike="noStrike" cap="none" baseline="0" dirty="0">
                          <a:solidFill>
                            <a:srgbClr val="4D4D4D"/>
                          </a:solidFill>
                          <a:effectLst/>
                          <a:uFillTx/>
                          <a:ea typeface="MS UI Gothic"/>
                        </a:rPr>
                        <a:t>投与中断または用量変更につなが</a:t>
                      </a:r>
                      <a:r>
                        <a:rPr lang="ja-JP" altLang="en-US" sz="1600" b="0" i="0" u="none" strike="noStrike" cap="none" baseline="0" dirty="0">
                          <a:solidFill>
                            <a:srgbClr val="4D4D4D"/>
                          </a:solidFill>
                          <a:effectLst/>
                          <a:uFillTx/>
                          <a:ea typeface="MS UI Gothic"/>
                        </a:rPr>
                        <a:t>ったもの</a:t>
                      </a:r>
                      <a:endParaRPr lang="ja-JP" sz="1600" b="0" i="0" u="none" strike="noStrike" cap="none" baseline="0" dirty="0">
                        <a:solidFill>
                          <a:srgbClr val="4D4D4D"/>
                        </a:solidFill>
                        <a:effectLst/>
                        <a:uFillTx/>
                        <a:ea typeface="MS UI Gothic"/>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109 (61)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18 (20)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55 (69)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8076171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US" altLang="ja-JP" dirty="0">
                <a:solidFill>
                  <a:srgbClr val="043882"/>
                </a:solidFill>
                <a:ea typeface="MS UI Gothic"/>
              </a:rPr>
              <a:t>O-012: </a:t>
            </a:r>
            <a:r>
              <a:rPr lang="ja-JP" altLang="en-US" dirty="0">
                <a:solidFill>
                  <a:srgbClr val="043882"/>
                </a:solidFill>
                <a:ea typeface="MS UI Gothic"/>
              </a:rPr>
              <a:t>日常の臨床診療における転移性大腸癌（</a:t>
            </a:r>
            <a:r>
              <a:rPr lang="en-US" altLang="ja-JP" dirty="0" err="1">
                <a:solidFill>
                  <a:srgbClr val="043882"/>
                </a:solidFill>
                <a:ea typeface="MS UI Gothic"/>
              </a:rPr>
              <a:t>mCRC</a:t>
            </a:r>
            <a:r>
              <a:rPr lang="ja-JP" altLang="en-US" dirty="0">
                <a:solidFill>
                  <a:srgbClr val="043882"/>
                </a:solidFill>
                <a:ea typeface="MS UI Gothic"/>
              </a:rPr>
              <a:t>）患者を対象としたレゴラフェニブの安全性と有効性：前向きの観察的相関試験の最終分析 </a:t>
            </a:r>
            <a:r>
              <a:rPr lang="en-US" altLang="ja-JP" dirty="0">
                <a:solidFill>
                  <a:srgbClr val="043882"/>
                </a:solidFill>
                <a:ea typeface="MS UI Gothic"/>
              </a:rPr>
              <a:t>–</a:t>
            </a:r>
            <a:r>
              <a:rPr lang="ja-JP" altLang="en-US" dirty="0">
                <a:solidFill>
                  <a:srgbClr val="043882"/>
                </a:solidFill>
                <a:ea typeface="MS UI Gothic"/>
              </a:rPr>
              <a:t> </a:t>
            </a:r>
            <a:r>
              <a:rPr lang="en-US" altLang="ja-JP" dirty="0" err="1">
                <a:solidFill>
                  <a:srgbClr val="043882"/>
                </a:solidFill>
                <a:ea typeface="MS UI Gothic"/>
              </a:rPr>
              <a:t>Ducreux</a:t>
            </a:r>
            <a:r>
              <a:rPr lang="en-US" altLang="ja-JP" dirty="0">
                <a:solidFill>
                  <a:srgbClr val="043882"/>
                </a:solidFill>
                <a:ea typeface="MS UI Gothic"/>
              </a:rPr>
              <a:t> M</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Ducreux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研究の目的</a:t>
            </a:r>
          </a:p>
          <a:p>
            <a:r>
              <a:rPr lang="ja-JP" sz="1600" b="0" i="0" u="none" strike="noStrike" cap="none" baseline="0">
                <a:solidFill>
                  <a:srgbClr val="4D4D4D"/>
                </a:solidFill>
                <a:effectLst/>
                <a:uFillTx/>
                <a:ea typeface="MS UI Gothic"/>
              </a:rPr>
              <a:t>臨床現場の相関試験において、mCRC患者におけるレゴラフェニブの有効性と安全性を評価する</a:t>
            </a:r>
          </a:p>
        </p:txBody>
      </p:sp>
      <p:sp>
        <p:nvSpPr>
          <p:cNvPr id="8" name="Rectangle 9"/>
          <p:cNvSpPr txBox="1">
            <a:spLocks noChangeArrowheads="1"/>
          </p:cNvSpPr>
          <p:nvPr/>
        </p:nvSpPr>
        <p:spPr bwMode="auto">
          <a:xfrm>
            <a:off x="365124" y="488169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安全性</a:t>
            </a:r>
          </a:p>
          <a:p>
            <a:endParaRPr lang="en-GB" kern="0"/>
          </a:p>
        </p:txBody>
      </p:sp>
      <p:sp>
        <p:nvSpPr>
          <p:cNvPr id="9" name="Content Placeholder 26"/>
          <p:cNvSpPr txBox="1"/>
          <p:nvPr/>
        </p:nvSpPr>
        <p:spPr>
          <a:xfrm>
            <a:off x="4648200" y="488169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OS、PFS</a:t>
            </a:r>
          </a:p>
        </p:txBody>
      </p:sp>
      <p:sp>
        <p:nvSpPr>
          <p:cNvPr id="10" name="AutoShape 12"/>
          <p:cNvSpPr>
            <a:spLocks noChangeArrowheads="1"/>
          </p:cNvSpPr>
          <p:nvPr/>
        </p:nvSpPr>
        <p:spPr bwMode="auto">
          <a:xfrm>
            <a:off x="4597441" y="2899110"/>
            <a:ext cx="2561167"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レゴラフェニブは各地で承認された表示ラベルに従って医師の裁量で行う</a:t>
            </a:r>
          </a:p>
        </p:txBody>
      </p:sp>
      <p:cxnSp>
        <p:nvCxnSpPr>
          <p:cNvPr id="11" name="AutoShape 19"/>
          <p:cNvCxnSpPr>
            <a:cxnSpLocks noChangeShapeType="1"/>
            <a:stCxn id="14" idx="3"/>
            <a:endCxn id="10" idx="1"/>
          </p:cNvCxnSpPr>
          <p:nvPr/>
        </p:nvCxnSpPr>
        <p:spPr bwMode="auto">
          <a:xfrm flipV="1">
            <a:off x="3664014" y="3483310"/>
            <a:ext cx="933427" cy="1"/>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a:off x="7158608" y="3483310"/>
            <a:ext cx="933427"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8092035" y="3218992"/>
            <a:ext cx="657678" cy="528637"/>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4" name="AutoShape 9"/>
          <p:cNvSpPr>
            <a:spLocks noChangeArrowheads="1"/>
          </p:cNvSpPr>
          <p:nvPr/>
        </p:nvSpPr>
        <p:spPr bwMode="auto">
          <a:xfrm>
            <a:off x="344324" y="2302731"/>
            <a:ext cx="3319690" cy="236115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その他の承認された療法による治療歴</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レゴラフェニブで治療する医師の</a:t>
            </a:r>
            <a:r>
              <a:rPr lang="ja-JP" altLang="en-US" dirty="0">
                <a:solidFill>
                  <a:srgbClr val="FFFFFF"/>
                </a:solidFill>
                <a:ea typeface="MS UI Gothic"/>
              </a:rPr>
              <a:t>判断</a:t>
            </a:r>
            <a:endParaRPr lang="ja-JP" sz="1800" b="0" i="0" u="none" strike="noStrike" cap="none" baseline="0" dirty="0">
              <a:solidFill>
                <a:srgbClr val="FFFFFF"/>
              </a:solidFill>
              <a:effectLst/>
              <a:uFillTx/>
              <a:ea typeface="MS UI Gothic"/>
            </a:endParaRP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(n=1037)</a:t>
            </a:r>
          </a:p>
        </p:txBody>
      </p:sp>
    </p:spTree>
    <p:extLst>
      <p:ext uri="{BB962C8B-B14F-4D97-AF65-F5344CB8AC3E}">
        <p14:creationId xmlns:p14="http://schemas.microsoft.com/office/powerpoint/2010/main" val="4588952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US" altLang="ja-JP" dirty="0">
                <a:solidFill>
                  <a:srgbClr val="043882"/>
                </a:solidFill>
                <a:ea typeface="MS UI Gothic"/>
              </a:rPr>
              <a:t>O-012: </a:t>
            </a:r>
            <a:r>
              <a:rPr lang="ja-JP" altLang="en-US" dirty="0">
                <a:solidFill>
                  <a:srgbClr val="043882"/>
                </a:solidFill>
                <a:ea typeface="MS UI Gothic"/>
              </a:rPr>
              <a:t>日常の臨床診療における転移性大腸癌（</a:t>
            </a:r>
            <a:r>
              <a:rPr lang="en-US" altLang="ja-JP" dirty="0" err="1">
                <a:solidFill>
                  <a:srgbClr val="043882"/>
                </a:solidFill>
                <a:ea typeface="MS UI Gothic"/>
              </a:rPr>
              <a:t>mCRC</a:t>
            </a:r>
            <a:r>
              <a:rPr lang="ja-JP" altLang="en-US" dirty="0">
                <a:solidFill>
                  <a:srgbClr val="043882"/>
                </a:solidFill>
                <a:ea typeface="MS UI Gothic"/>
              </a:rPr>
              <a:t>）患者を対象としたレゴラフェニブの安全性と有効性：前向きの観察的相関試験の最終分析 </a:t>
            </a:r>
            <a:r>
              <a:rPr lang="en-US" altLang="ja-JP" dirty="0">
                <a:solidFill>
                  <a:srgbClr val="043882"/>
                </a:solidFill>
                <a:ea typeface="MS UI Gothic"/>
              </a:rPr>
              <a:t>–</a:t>
            </a:r>
            <a:r>
              <a:rPr lang="ja-JP" altLang="en-US" dirty="0">
                <a:solidFill>
                  <a:srgbClr val="043882"/>
                </a:solidFill>
                <a:ea typeface="MS UI Gothic"/>
              </a:rPr>
              <a:t> </a:t>
            </a:r>
            <a:r>
              <a:rPr lang="en-US" altLang="ja-JP" dirty="0" err="1">
                <a:solidFill>
                  <a:srgbClr val="043882"/>
                </a:solidFill>
                <a:ea typeface="MS UI Gothic"/>
              </a:rPr>
              <a:t>Ducreux</a:t>
            </a:r>
            <a:r>
              <a:rPr lang="en-US" altLang="ja-JP" dirty="0">
                <a:solidFill>
                  <a:srgbClr val="043882"/>
                </a:solidFill>
                <a:ea typeface="MS UI Gothic"/>
              </a:rPr>
              <a:t> M</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Ducreux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主な結果</a:t>
            </a:r>
          </a:p>
          <a:p>
            <a:pPr>
              <a:spcBef>
                <a:spcPts val="25200"/>
              </a:spcBef>
            </a:pPr>
            <a:r>
              <a:rPr lang="ja-JP" sz="1600" b="0" i="0" u="none" strike="noStrike" cap="none" baseline="0">
                <a:solidFill>
                  <a:srgbClr val="4D4D4D"/>
                </a:solidFill>
                <a:effectLst/>
                <a:uFillTx/>
                <a:ea typeface="MS UI Gothic"/>
              </a:rPr>
              <a:t>投薬に関連して5％を超える患者に発生するグレード3以上のAE：疲労（9％）、手足の皮膚反応（7％）および高血圧（6％）</a:t>
            </a:r>
          </a:p>
        </p:txBody>
      </p:sp>
      <p:graphicFrame>
        <p:nvGraphicFramePr>
          <p:cNvPr id="7" name="Table 6"/>
          <p:cNvGraphicFramePr>
            <a:graphicFrameLocks noGrp="1"/>
          </p:cNvGraphicFramePr>
          <p:nvPr>
            <p:extLst>
              <p:ext uri="{D42A27DB-BD31-4B8C-83A1-F6EECF244321}">
                <p14:modId xmlns:p14="http://schemas.microsoft.com/office/powerpoint/2010/main" val="2741749956"/>
              </p:ext>
            </p:extLst>
          </p:nvPr>
        </p:nvGraphicFramePr>
        <p:xfrm>
          <a:off x="365124" y="1657264"/>
          <a:ext cx="8397876" cy="292100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val="1709975499"/>
                    </a:ext>
                  </a:extLst>
                </a:gridCol>
                <a:gridCol w="3185160">
                  <a:extLst>
                    <a:ext uri="{9D8B030D-6E8A-4147-A177-3AD203B41FA5}">
                      <a16:colId xmlns:a16="http://schemas.microsoft.com/office/drawing/2014/main" val="1247476413"/>
                    </a:ext>
                  </a:extLst>
                </a:gridCol>
                <a:gridCol w="1691640">
                  <a:extLst>
                    <a:ext uri="{9D8B030D-6E8A-4147-A177-3AD203B41FA5}">
                      <a16:colId xmlns:a16="http://schemas.microsoft.com/office/drawing/2014/main" val="3883849508"/>
                    </a:ext>
                  </a:extLst>
                </a:gridCol>
              </a:tblGrid>
              <a:tr h="370840">
                <a:tc>
                  <a:txBody>
                    <a:bodyPr/>
                    <a:lstStyle/>
                    <a:p>
                      <a:pPr algn="l"/>
                      <a:r>
                        <a:rPr lang="ja-JP" sz="1600" b="1" i="0" u="none" strike="noStrike" cap="none" baseline="0">
                          <a:solidFill>
                            <a:srgbClr val="FFFFFF"/>
                          </a:solidFill>
                          <a:effectLst/>
                          <a:uFillTx/>
                          <a:ea typeface="MS UI Gothic"/>
                        </a:rPr>
                        <a:t>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投薬との関連に関わらない</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投薬関連</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ja-JP" sz="1600" b="0" i="0" u="none" strike="noStrike" cap="none" baseline="0">
                          <a:solidFill>
                            <a:srgbClr val="4D4D4D"/>
                          </a:solidFill>
                          <a:effectLst/>
                          <a:uFillTx/>
                          <a:ea typeface="MS UI Gothic"/>
                        </a:rPr>
                        <a:t>全てのAE</a:t>
                      </a:r>
                    </a:p>
                    <a:p>
                      <a:pPr marL="182563" indent="0"/>
                      <a:r>
                        <a:rPr lang="ja-JP" sz="1600" b="0" i="0" u="none" strike="noStrike" cap="none" baseline="0">
                          <a:solidFill>
                            <a:srgbClr val="4D4D4D"/>
                          </a:solidFill>
                          <a:effectLst/>
                          <a:uFillTx/>
                          <a:ea typeface="MS UI Gothic"/>
                        </a:rPr>
                        <a:t>グレード3</a:t>
                      </a:r>
                    </a:p>
                    <a:p>
                      <a:pPr marL="182563" indent="0"/>
                      <a:r>
                        <a:rPr lang="ja-JP" sz="1600" b="0" i="0" u="none" strike="noStrike" cap="none" baseline="0">
                          <a:solidFill>
                            <a:srgbClr val="4D4D4D"/>
                          </a:solidFill>
                          <a:effectLst/>
                          <a:uFillTx/>
                          <a:ea typeface="MS UI Gothic"/>
                        </a:rPr>
                        <a:t>グレード4</a:t>
                      </a:r>
                    </a:p>
                    <a:p>
                      <a:pPr marL="182563" indent="0"/>
                      <a:r>
                        <a:rPr lang="ja-JP" sz="1600" b="0" i="0" u="none" strike="noStrike" cap="none" baseline="0">
                          <a:solidFill>
                            <a:srgbClr val="4D4D4D"/>
                          </a:solidFill>
                          <a:effectLst/>
                          <a:uFillTx/>
                          <a:ea typeface="MS UI Gothic"/>
                        </a:rPr>
                        <a:t>グレード5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990 (95)</a:t>
                      </a:r>
                    </a:p>
                    <a:p>
                      <a:pPr algn="ctr"/>
                      <a:r>
                        <a:rPr lang="ja-JP" sz="1600" b="0" i="0" u="none" strike="noStrike" cap="none" baseline="0">
                          <a:solidFill>
                            <a:srgbClr val="4D4D4D"/>
                          </a:solidFill>
                          <a:effectLst/>
                          <a:uFillTx/>
                          <a:ea typeface="MS UI Gothic"/>
                        </a:rPr>
                        <a:t>426 (41)</a:t>
                      </a:r>
                    </a:p>
                    <a:p>
                      <a:pPr algn="ctr"/>
                      <a:r>
                        <a:rPr lang="ja-JP" sz="1600" b="0" i="0" u="none" strike="noStrike" cap="none" baseline="0">
                          <a:solidFill>
                            <a:srgbClr val="4D4D4D"/>
                          </a:solidFill>
                          <a:effectLst/>
                          <a:uFillTx/>
                          <a:ea typeface="MS UI Gothic"/>
                        </a:rPr>
                        <a:t>41 (4)</a:t>
                      </a:r>
                    </a:p>
                    <a:p>
                      <a:pPr algn="ctr"/>
                      <a:r>
                        <a:rPr lang="ja-JP" sz="1600" b="0" i="0" u="none" strike="noStrike" cap="none" baseline="0">
                          <a:solidFill>
                            <a:srgbClr val="4D4D4D"/>
                          </a:solidFill>
                          <a:effectLst/>
                          <a:uFillTx/>
                          <a:ea typeface="MS UI Gothic"/>
                        </a:rPr>
                        <a:t>175 (17)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830 (80)</a:t>
                      </a:r>
                    </a:p>
                    <a:p>
                      <a:pPr algn="ctr"/>
                      <a:r>
                        <a:rPr lang="ja-JP" sz="1600" b="0" i="0" u="none" strike="noStrike" cap="none" baseline="0">
                          <a:solidFill>
                            <a:srgbClr val="4D4D4D"/>
                          </a:solidFill>
                          <a:effectLst/>
                          <a:uFillTx/>
                          <a:ea typeface="MS UI Gothic"/>
                        </a:rPr>
                        <a:t>338 (33)</a:t>
                      </a:r>
                    </a:p>
                    <a:p>
                      <a:pPr algn="ctr"/>
                      <a:r>
                        <a:rPr lang="ja-JP" sz="1600" b="0" i="0" u="none" strike="noStrike" cap="none" baseline="0">
                          <a:solidFill>
                            <a:srgbClr val="4D4D4D"/>
                          </a:solidFill>
                          <a:effectLst/>
                          <a:uFillTx/>
                          <a:ea typeface="MS UI Gothic"/>
                        </a:rPr>
                        <a:t>22 (2)</a:t>
                      </a:r>
                    </a:p>
                    <a:p>
                      <a:pPr algn="ctr"/>
                      <a:r>
                        <a:rPr lang="ja-JP" sz="1600" b="0" i="0" u="none" strike="noStrike" cap="none" baseline="0">
                          <a:solidFill>
                            <a:srgbClr val="4D4D4D"/>
                          </a:solidFill>
                          <a:effectLst/>
                          <a:uFillTx/>
                          <a:ea typeface="MS UI Gothic"/>
                        </a:rPr>
                        <a:t>10 (1)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ja-JP" sz="1600" b="0" i="0" u="none" strike="noStrike" cap="none" baseline="0">
                          <a:solidFill>
                            <a:srgbClr val="4D4D4D"/>
                          </a:solidFill>
                          <a:effectLst/>
                          <a:uFillTx/>
                          <a:ea typeface="MS UI Gothic"/>
                        </a:rPr>
                        <a:t>SAE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443 (43)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116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ja-JP" sz="1600" b="0" i="0" u="none" strike="noStrike" cap="none" baseline="0">
                          <a:solidFill>
                            <a:srgbClr val="4D4D4D"/>
                          </a:solidFill>
                          <a:effectLst/>
                          <a:uFillTx/>
                          <a:ea typeface="MS UI Gothic"/>
                        </a:rPr>
                        <a:t>投与中止に至る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330 (32)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163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ja-JP" sz="1600" b="0" i="0" u="none" strike="noStrike" cap="none" baseline="0">
                          <a:solidFill>
                            <a:srgbClr val="4D4D4D"/>
                          </a:solidFill>
                          <a:effectLst/>
                          <a:uFillTx/>
                          <a:ea typeface="MS UI Gothic"/>
                        </a:rPr>
                        <a:t>用量減量に至る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266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251 (24)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370840">
                <a:tc>
                  <a:txBody>
                    <a:bodyPr/>
                    <a:lstStyle/>
                    <a:p>
                      <a:r>
                        <a:rPr lang="ja-JP" sz="1600" b="0" i="0" u="none" strike="noStrike" cap="none" baseline="0">
                          <a:solidFill>
                            <a:srgbClr val="4D4D4D"/>
                          </a:solidFill>
                          <a:effectLst/>
                          <a:uFillTx/>
                          <a:ea typeface="MS UI Gothic"/>
                        </a:rPr>
                        <a:t>投与中断に至る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439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319 (31)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35434325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US" altLang="ja-JP" dirty="0">
                <a:solidFill>
                  <a:srgbClr val="043882"/>
                </a:solidFill>
                <a:ea typeface="MS UI Gothic"/>
              </a:rPr>
              <a:t>O-012: </a:t>
            </a:r>
            <a:r>
              <a:rPr lang="ja-JP" altLang="en-US" dirty="0">
                <a:solidFill>
                  <a:srgbClr val="043882"/>
                </a:solidFill>
                <a:ea typeface="MS UI Gothic"/>
              </a:rPr>
              <a:t>日常の臨床診療における転移性大腸癌（</a:t>
            </a:r>
            <a:r>
              <a:rPr lang="en-US" altLang="ja-JP" dirty="0" err="1">
                <a:solidFill>
                  <a:srgbClr val="043882"/>
                </a:solidFill>
                <a:ea typeface="MS UI Gothic"/>
              </a:rPr>
              <a:t>mCRC</a:t>
            </a:r>
            <a:r>
              <a:rPr lang="ja-JP" altLang="en-US" dirty="0">
                <a:solidFill>
                  <a:srgbClr val="043882"/>
                </a:solidFill>
                <a:ea typeface="MS UI Gothic"/>
              </a:rPr>
              <a:t>）患者を対象としたレゴラフェニブの安全性と有効性：前向きの観察的相関試験の最終分析 </a:t>
            </a:r>
            <a:r>
              <a:rPr lang="en-US" altLang="ja-JP" dirty="0">
                <a:solidFill>
                  <a:srgbClr val="043882"/>
                </a:solidFill>
                <a:ea typeface="MS UI Gothic"/>
              </a:rPr>
              <a:t>–</a:t>
            </a:r>
            <a:r>
              <a:rPr lang="ja-JP" altLang="en-US" dirty="0">
                <a:solidFill>
                  <a:srgbClr val="043882"/>
                </a:solidFill>
                <a:ea typeface="MS UI Gothic"/>
              </a:rPr>
              <a:t> </a:t>
            </a:r>
            <a:r>
              <a:rPr lang="en-US" altLang="ja-JP" dirty="0" err="1">
                <a:solidFill>
                  <a:srgbClr val="043882"/>
                </a:solidFill>
                <a:ea typeface="MS UI Gothic"/>
              </a:rPr>
              <a:t>Ducreux</a:t>
            </a:r>
            <a:r>
              <a:rPr lang="en-US" altLang="ja-JP" dirty="0">
                <a:solidFill>
                  <a:srgbClr val="043882"/>
                </a:solidFill>
                <a:ea typeface="MS UI Gothic"/>
              </a:rPr>
              <a:t> M</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Ducreux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p:txBody>
      </p:sp>
      <p:grpSp>
        <p:nvGrpSpPr>
          <p:cNvPr id="7" name="Group 6"/>
          <p:cNvGrpSpPr/>
          <p:nvPr/>
        </p:nvGrpSpPr>
        <p:grpSpPr>
          <a:xfrm>
            <a:off x="441627" y="1646463"/>
            <a:ext cx="3996642" cy="4097648"/>
            <a:chOff x="441627" y="1646463"/>
            <a:chExt cx="3996642" cy="4097648"/>
          </a:xfrm>
        </p:grpSpPr>
        <p:grpSp>
          <p:nvGrpSpPr>
            <p:cNvPr id="8" name="Group 7"/>
            <p:cNvGrpSpPr/>
            <p:nvPr/>
          </p:nvGrpSpPr>
          <p:grpSpPr>
            <a:xfrm>
              <a:off x="441627" y="2458924"/>
              <a:ext cx="3996642" cy="3285187"/>
              <a:chOff x="439656" y="2458924"/>
              <a:chExt cx="3952877" cy="3285187"/>
            </a:xfrm>
          </p:grpSpPr>
          <p:sp>
            <p:nvSpPr>
              <p:cNvPr id="45" name="Freeform 44"/>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8"/>
              <p:cNvSpPr>
                <a:spLocks noChangeShapeType="1"/>
              </p:cNvSpPr>
              <p:nvPr/>
            </p:nvSpPr>
            <p:spPr bwMode="auto">
              <a:xfrm>
                <a:off x="974527" y="351630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9"/>
              <p:cNvSpPr>
                <a:spLocks noChangeShapeType="1"/>
              </p:cNvSpPr>
              <p:nvPr/>
            </p:nvSpPr>
            <p:spPr bwMode="auto">
              <a:xfrm>
                <a:off x="974527" y="3984592"/>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0"/>
              <p:cNvSpPr>
                <a:spLocks noChangeShapeType="1"/>
              </p:cNvSpPr>
              <p:nvPr/>
            </p:nvSpPr>
            <p:spPr bwMode="auto">
              <a:xfrm>
                <a:off x="974527" y="444272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1"/>
              <p:cNvSpPr>
                <a:spLocks noChangeShapeType="1"/>
              </p:cNvSpPr>
              <p:nvPr/>
            </p:nvSpPr>
            <p:spPr bwMode="auto">
              <a:xfrm>
                <a:off x="974527" y="49059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2"/>
              <p:cNvSpPr>
                <a:spLocks noChangeShapeType="1"/>
              </p:cNvSpPr>
              <p:nvPr/>
            </p:nvSpPr>
            <p:spPr bwMode="auto">
              <a:xfrm flipH="1">
                <a:off x="2490741"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3"/>
              <p:cNvSpPr>
                <a:spLocks noChangeShapeType="1"/>
              </p:cNvSpPr>
              <p:nvPr/>
            </p:nvSpPr>
            <p:spPr bwMode="auto">
              <a:xfrm flipH="1">
                <a:off x="204408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17"/>
              <p:cNvSpPr>
                <a:spLocks noChangeShapeType="1"/>
              </p:cNvSpPr>
              <p:nvPr/>
            </p:nvSpPr>
            <p:spPr bwMode="auto">
              <a:xfrm flipH="1">
                <a:off x="4212722"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19"/>
              <p:cNvSpPr>
                <a:spLocks noChangeShapeType="1"/>
              </p:cNvSpPr>
              <p:nvPr/>
            </p:nvSpPr>
            <p:spPr bwMode="auto">
              <a:xfrm flipH="1">
                <a:off x="1588055"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57" name="TextBox 56"/>
              <p:cNvSpPr txBox="1"/>
              <p:nvPr/>
            </p:nvSpPr>
            <p:spPr>
              <a:xfrm rot="16200000">
                <a:off x="352024" y="3692740"/>
                <a:ext cx="446851" cy="271587"/>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OS率</a:t>
                </a:r>
              </a:p>
            </p:txBody>
          </p:sp>
          <p:sp>
            <p:nvSpPr>
              <p:cNvPr id="58" name="TextBox 57"/>
              <p:cNvSpPr txBox="1"/>
              <p:nvPr/>
            </p:nvSpPr>
            <p:spPr>
              <a:xfrm>
                <a:off x="2452049" y="5254216"/>
                <a:ext cx="53625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59" name="TextBox 58"/>
              <p:cNvSpPr txBox="1"/>
              <p:nvPr/>
            </p:nvSpPr>
            <p:spPr>
              <a:xfrm>
                <a:off x="640605" y="2460126"/>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60" name="TextBox 59"/>
              <p:cNvSpPr txBox="1"/>
              <p:nvPr/>
            </p:nvSpPr>
            <p:spPr>
              <a:xfrm>
                <a:off x="640610" y="2925161"/>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61" name="TextBox 60"/>
              <p:cNvSpPr txBox="1"/>
              <p:nvPr/>
            </p:nvSpPr>
            <p:spPr>
              <a:xfrm>
                <a:off x="640610" y="3378004"/>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62" name="TextBox 61"/>
              <p:cNvSpPr txBox="1"/>
              <p:nvPr/>
            </p:nvSpPr>
            <p:spPr>
              <a:xfrm>
                <a:off x="640610" y="3846071"/>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63" name="TextBox 62"/>
              <p:cNvSpPr txBox="1"/>
              <p:nvPr/>
            </p:nvSpPr>
            <p:spPr>
              <a:xfrm>
                <a:off x="640610" y="4303989"/>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64" name="TextBox 63"/>
              <p:cNvSpPr txBox="1"/>
              <p:nvPr/>
            </p:nvSpPr>
            <p:spPr>
              <a:xfrm>
                <a:off x="640613" y="4766981"/>
                <a:ext cx="390093"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0.0</a:t>
                </a:r>
              </a:p>
            </p:txBody>
          </p:sp>
          <p:sp>
            <p:nvSpPr>
              <p:cNvPr id="65" name="TextBox 64"/>
              <p:cNvSpPr txBox="1"/>
              <p:nvPr/>
            </p:nvSpPr>
            <p:spPr>
              <a:xfrm>
                <a:off x="868092" y="5097780"/>
                <a:ext cx="51425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1037</a:t>
                </a:r>
              </a:p>
            </p:txBody>
          </p:sp>
          <p:sp>
            <p:nvSpPr>
              <p:cNvPr id="66" name="TextBox 65"/>
              <p:cNvSpPr txBox="1"/>
              <p:nvPr/>
            </p:nvSpPr>
            <p:spPr>
              <a:xfrm>
                <a:off x="1374099" y="5097780"/>
                <a:ext cx="43095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586</a:t>
                </a:r>
              </a:p>
            </p:txBody>
          </p:sp>
          <p:sp>
            <p:nvSpPr>
              <p:cNvPr id="67" name="TextBox 66"/>
              <p:cNvSpPr txBox="1"/>
              <p:nvPr/>
            </p:nvSpPr>
            <p:spPr>
              <a:xfrm>
                <a:off x="2152314" y="5097780"/>
                <a:ext cx="182708" cy="276999"/>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68" name="TextBox 67"/>
              <p:cNvSpPr txBox="1"/>
              <p:nvPr/>
            </p:nvSpPr>
            <p:spPr>
              <a:xfrm>
                <a:off x="1825512" y="5097780"/>
                <a:ext cx="43095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210</a:t>
                </a:r>
              </a:p>
            </p:txBody>
          </p:sp>
          <p:sp>
            <p:nvSpPr>
              <p:cNvPr id="69" name="TextBox 68"/>
              <p:cNvSpPr txBox="1"/>
              <p:nvPr/>
            </p:nvSpPr>
            <p:spPr>
              <a:xfrm>
                <a:off x="2321667"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50</a:t>
                </a:r>
              </a:p>
            </p:txBody>
          </p:sp>
          <p:grpSp>
            <p:nvGrpSpPr>
              <p:cNvPr id="70" name="Group 69"/>
              <p:cNvGrpSpPr/>
              <p:nvPr/>
            </p:nvGrpSpPr>
            <p:grpSpPr>
              <a:xfrm>
                <a:off x="2769899" y="5042971"/>
                <a:ext cx="350701" cy="701140"/>
                <a:chOff x="2769899" y="5042971"/>
                <a:chExt cx="350701" cy="701140"/>
              </a:xfrm>
            </p:grpSpPr>
            <p:sp>
              <p:nvSpPr>
                <p:cNvPr id="78"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9" name="TextBox 78"/>
                <p:cNvSpPr txBox="1"/>
                <p:nvPr/>
              </p:nvSpPr>
              <p:spPr>
                <a:xfrm>
                  <a:off x="2771421"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18</a:t>
                  </a:r>
                </a:p>
              </p:txBody>
            </p:sp>
          </p:grpSp>
          <p:sp>
            <p:nvSpPr>
              <p:cNvPr id="71" name="TextBox 70"/>
              <p:cNvSpPr txBox="1"/>
              <p:nvPr/>
            </p:nvSpPr>
            <p:spPr>
              <a:xfrm>
                <a:off x="4041413" y="5097780"/>
                <a:ext cx="347657" cy="274594"/>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42</a:t>
                </a:r>
              </a:p>
            </p:txBody>
          </p:sp>
          <p:grpSp>
            <p:nvGrpSpPr>
              <p:cNvPr id="72" name="Group 71"/>
              <p:cNvGrpSpPr/>
              <p:nvPr/>
            </p:nvGrpSpPr>
            <p:grpSpPr>
              <a:xfrm>
                <a:off x="3207836" y="5042971"/>
                <a:ext cx="350701" cy="701140"/>
                <a:chOff x="2769899" y="5042971"/>
                <a:chExt cx="350701" cy="701140"/>
              </a:xfrm>
            </p:grpSpPr>
            <p:sp>
              <p:nvSpPr>
                <p:cNvPr id="76"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TextBox 76"/>
                <p:cNvSpPr txBox="1"/>
                <p:nvPr/>
              </p:nvSpPr>
              <p:spPr>
                <a:xfrm>
                  <a:off x="2771421"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a:t>
                  </a:r>
                </a:p>
              </p:txBody>
            </p:sp>
          </p:grpSp>
          <p:grpSp>
            <p:nvGrpSpPr>
              <p:cNvPr id="73" name="Group 72"/>
              <p:cNvGrpSpPr/>
              <p:nvPr/>
            </p:nvGrpSpPr>
            <p:grpSpPr>
              <a:xfrm>
                <a:off x="3655972" y="5042971"/>
                <a:ext cx="350701" cy="701140"/>
                <a:chOff x="2769899" y="5042971"/>
                <a:chExt cx="350701" cy="701140"/>
              </a:xfrm>
            </p:grpSpPr>
            <p:sp>
              <p:nvSpPr>
                <p:cNvPr id="74" name="Line 14"/>
                <p:cNvSpPr>
                  <a:spLocks noChangeShapeType="1"/>
                </p:cNvSpPr>
                <p:nvPr/>
              </p:nvSpPr>
              <p:spPr bwMode="auto">
                <a:xfrm flipH="1">
                  <a:off x="294642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TextBox 74"/>
                <p:cNvSpPr txBox="1"/>
                <p:nvPr/>
              </p:nvSpPr>
              <p:spPr>
                <a:xfrm>
                  <a:off x="2771421"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a:t>
                  </a:r>
                </a:p>
              </p:txBody>
            </p:sp>
          </p:grpSp>
        </p:grpSp>
        <p:sp>
          <p:nvSpPr>
            <p:cNvPr id="9" name="TextBox 8"/>
            <p:cNvSpPr txBox="1"/>
            <p:nvPr/>
          </p:nvSpPr>
          <p:spPr>
            <a:xfrm>
              <a:off x="1989588" y="1646463"/>
              <a:ext cx="805029" cy="338554"/>
            </a:xfrm>
            <a:prstGeom prst="rect">
              <a:avLst/>
            </a:prstGeom>
            <a:noFill/>
          </p:spPr>
          <p:txBody>
            <a:bodyPr wrap="none" rtlCol="0">
              <a:spAutoFit/>
            </a:bodyPr>
            <a:lstStyle/>
            <a:p>
              <a:pPr algn="ctr"/>
              <a:r>
                <a:rPr lang="ja-JP" sz="1600" b="1" i="0" u="none" strike="noStrike" cap="none" baseline="0" dirty="0">
                  <a:solidFill>
                    <a:srgbClr val="4D4D4D"/>
                  </a:solidFill>
                  <a:effectLst/>
                  <a:uFillTx/>
                  <a:ea typeface="MS UI Gothic"/>
                </a:rPr>
                <a:t>全生存</a:t>
              </a:r>
            </a:p>
          </p:txBody>
        </p:sp>
        <p:sp>
          <p:nvSpPr>
            <p:cNvPr id="10" name="TextBox 9"/>
            <p:cNvSpPr txBox="1"/>
            <p:nvPr/>
          </p:nvSpPr>
          <p:spPr>
            <a:xfrm>
              <a:off x="1772275" y="1997259"/>
              <a:ext cx="1972714" cy="94582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中央値7.6カ月(95%CI 7.1, 8.2)</a:t>
              </a:r>
            </a:p>
            <a:p>
              <a:pPr algn="ctr"/>
              <a:r>
                <a:rPr lang="ja-JP" sz="1400" b="0" i="0" u="none" strike="noStrike" cap="none" baseline="0">
                  <a:solidFill>
                    <a:srgbClr val="4D4D4D"/>
                  </a:solidFill>
                  <a:effectLst/>
                  <a:uFillTx/>
                  <a:ea typeface="MS UI Gothic"/>
                </a:rPr>
                <a:t>3カ月推定：82%</a:t>
              </a:r>
            </a:p>
            <a:p>
              <a:pPr algn="ctr"/>
              <a:r>
                <a:rPr lang="ja-JP" sz="1400" b="0" i="0" u="none" strike="noStrike" cap="none" baseline="0">
                  <a:solidFill>
                    <a:srgbClr val="4D4D4D"/>
                  </a:solidFill>
                  <a:effectLst/>
                  <a:uFillTx/>
                  <a:ea typeface="MS UI Gothic"/>
                </a:rPr>
                <a:t>6カ月推定：60%</a:t>
              </a:r>
            </a:p>
            <a:p>
              <a:pPr algn="ctr"/>
              <a:r>
                <a:rPr lang="ja-JP" sz="1400" b="1" i="0" u="none" strike="noStrike" cap="none" baseline="0">
                  <a:solidFill>
                    <a:srgbClr val="4D4D4D"/>
                  </a:solidFill>
                  <a:effectLst/>
                  <a:uFillTx/>
                  <a:ea typeface="MS UI Gothic"/>
                </a:rPr>
                <a:t>1年推定：33.8%</a:t>
              </a:r>
            </a:p>
          </p:txBody>
        </p:sp>
        <p:sp>
          <p:nvSpPr>
            <p:cNvPr id="11" name="Line 3"/>
            <p:cNvSpPr>
              <a:spLocks noChangeShapeType="1"/>
            </p:cNvSpPr>
            <p:nvPr/>
          </p:nvSpPr>
          <p:spPr bwMode="auto">
            <a:xfrm flipH="1">
              <a:off x="1519053" y="3344747"/>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
            <p:cNvSpPr>
              <a:spLocks noChangeShapeType="1"/>
            </p:cNvSpPr>
            <p:nvPr/>
          </p:nvSpPr>
          <p:spPr bwMode="auto">
            <a:xfrm flipH="1">
              <a:off x="3463359"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5"/>
            <p:cNvSpPr>
              <a:spLocks noChangeShapeType="1"/>
            </p:cNvSpPr>
            <p:nvPr/>
          </p:nvSpPr>
          <p:spPr bwMode="auto">
            <a:xfrm flipH="1">
              <a:off x="2546934" y="447808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flipH="1">
              <a:off x="328998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flipH="1">
              <a:off x="3314750"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H="1">
              <a:off x="3364286"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H="1">
              <a:off x="3413823"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H="1">
              <a:off x="363673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H="1">
              <a:off x="2472630" y="444052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H="1">
              <a:off x="2497398" y="4440525"/>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H="1">
              <a:off x="321567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flipH="1">
              <a:off x="3240445"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flipH="1">
              <a:off x="3686273"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355004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flipH="1">
              <a:off x="2844153" y="4615808"/>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flipH="1">
              <a:off x="2757464" y="457824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flipH="1">
              <a:off x="376057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a:off x="3785346"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flipH="1">
              <a:off x="3822499"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H="1">
              <a:off x="3847267"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H="1">
              <a:off x="1729583" y="3757911"/>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flipH="1">
              <a:off x="2955610" y="4678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flipH="1">
              <a:off x="350051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flipH="1">
              <a:off x="3128988"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flipH="1">
              <a:off x="2683160" y="454068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flipH="1">
              <a:off x="3711041" y="47224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H="1">
              <a:off x="2794617" y="457824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flipH="1">
              <a:off x="1680046" y="3645230"/>
              <a:ext cx="0" cy="6260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flipH="1">
              <a:off x="2633623" y="4528166"/>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flipH="1">
              <a:off x="1618126" y="3545069"/>
              <a:ext cx="0" cy="75121"/>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3"/>
            <p:cNvSpPr>
              <a:spLocks noChangeShapeType="1"/>
            </p:cNvSpPr>
            <p:nvPr/>
          </p:nvSpPr>
          <p:spPr bwMode="auto">
            <a:xfrm flipH="1">
              <a:off x="2584087" y="4490607"/>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4"/>
            <p:cNvSpPr>
              <a:spLocks noChangeShapeType="1"/>
            </p:cNvSpPr>
            <p:nvPr/>
          </p:nvSpPr>
          <p:spPr bwMode="auto">
            <a:xfrm flipH="1">
              <a:off x="2918458" y="4628328"/>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p:nvPr/>
          </p:nvSpPr>
          <p:spPr bwMode="auto">
            <a:xfrm>
              <a:off x="1122761" y="2618581"/>
              <a:ext cx="2749274" cy="2143025"/>
            </a:xfrm>
            <a:custGeom>
              <a:avLst/>
              <a:gdLst>
                <a:gd name="T0" fmla="*/ 161 w 222"/>
                <a:gd name="T1" fmla="*/ 169 h 169"/>
                <a:gd name="T2" fmla="*/ 151 w 222"/>
                <a:gd name="T3" fmla="*/ 167 h 169"/>
                <a:gd name="T4" fmla="*/ 146 w 222"/>
                <a:gd name="T5" fmla="*/ 165 h 169"/>
                <a:gd name="T6" fmla="*/ 141 w 222"/>
                <a:gd name="T7" fmla="*/ 162 h 169"/>
                <a:gd name="T8" fmla="*/ 138 w 222"/>
                <a:gd name="T9" fmla="*/ 161 h 169"/>
                <a:gd name="T10" fmla="*/ 135 w 222"/>
                <a:gd name="T11" fmla="*/ 159 h 169"/>
                <a:gd name="T12" fmla="*/ 130 w 222"/>
                <a:gd name="T13" fmla="*/ 157 h 169"/>
                <a:gd name="T14" fmla="*/ 128 w 222"/>
                <a:gd name="T15" fmla="*/ 155 h 169"/>
                <a:gd name="T16" fmla="*/ 124 w 222"/>
                <a:gd name="T17" fmla="*/ 153 h 169"/>
                <a:gd name="T18" fmla="*/ 121 w 222"/>
                <a:gd name="T19" fmla="*/ 151 h 169"/>
                <a:gd name="T20" fmla="*/ 116 w 222"/>
                <a:gd name="T21" fmla="*/ 149 h 169"/>
                <a:gd name="T22" fmla="*/ 114 w 222"/>
                <a:gd name="T23" fmla="*/ 147 h 169"/>
                <a:gd name="T24" fmla="*/ 108 w 222"/>
                <a:gd name="T25" fmla="*/ 145 h 169"/>
                <a:gd name="T26" fmla="*/ 104 w 222"/>
                <a:gd name="T27" fmla="*/ 143 h 169"/>
                <a:gd name="T28" fmla="*/ 100 w 222"/>
                <a:gd name="T29" fmla="*/ 142 h 169"/>
                <a:gd name="T30" fmla="*/ 96 w 222"/>
                <a:gd name="T31" fmla="*/ 137 h 169"/>
                <a:gd name="T32" fmla="*/ 93 w 222"/>
                <a:gd name="T33" fmla="*/ 135 h 169"/>
                <a:gd name="T34" fmla="*/ 91 w 222"/>
                <a:gd name="T35" fmla="*/ 133 h 169"/>
                <a:gd name="T36" fmla="*/ 87 w 222"/>
                <a:gd name="T37" fmla="*/ 130 h 169"/>
                <a:gd name="T38" fmla="*/ 84 w 222"/>
                <a:gd name="T39" fmla="*/ 127 h 169"/>
                <a:gd name="T40" fmla="*/ 81 w 222"/>
                <a:gd name="T41" fmla="*/ 125 h 169"/>
                <a:gd name="T42" fmla="*/ 78 w 222"/>
                <a:gd name="T43" fmla="*/ 123 h 169"/>
                <a:gd name="T44" fmla="*/ 75 w 222"/>
                <a:gd name="T45" fmla="*/ 119 h 169"/>
                <a:gd name="T46" fmla="*/ 72 w 222"/>
                <a:gd name="T47" fmla="*/ 116 h 169"/>
                <a:gd name="T48" fmla="*/ 70 w 222"/>
                <a:gd name="T49" fmla="*/ 114 h 169"/>
                <a:gd name="T50" fmla="*/ 66 w 222"/>
                <a:gd name="T51" fmla="*/ 110 h 169"/>
                <a:gd name="T52" fmla="*/ 63 w 222"/>
                <a:gd name="T53" fmla="*/ 107 h 169"/>
                <a:gd name="T54" fmla="*/ 60 w 222"/>
                <a:gd name="T55" fmla="*/ 105 h 169"/>
                <a:gd name="T56" fmla="*/ 57 w 222"/>
                <a:gd name="T57" fmla="*/ 102 h 169"/>
                <a:gd name="T58" fmla="*/ 55 w 222"/>
                <a:gd name="T59" fmla="*/ 99 h 169"/>
                <a:gd name="T60" fmla="*/ 53 w 222"/>
                <a:gd name="T61" fmla="*/ 97 h 169"/>
                <a:gd name="T62" fmla="*/ 51 w 222"/>
                <a:gd name="T63" fmla="*/ 93 h 169"/>
                <a:gd name="T64" fmla="*/ 48 w 222"/>
                <a:gd name="T65" fmla="*/ 87 h 169"/>
                <a:gd name="T66" fmla="*/ 46 w 222"/>
                <a:gd name="T67" fmla="*/ 84 h 169"/>
                <a:gd name="T68" fmla="*/ 43 w 222"/>
                <a:gd name="T69" fmla="*/ 80 h 169"/>
                <a:gd name="T70" fmla="*/ 42 w 222"/>
                <a:gd name="T71" fmla="*/ 77 h 169"/>
                <a:gd name="T72" fmla="*/ 38 w 222"/>
                <a:gd name="T73" fmla="*/ 70 h 169"/>
                <a:gd name="T74" fmla="*/ 36 w 222"/>
                <a:gd name="T75" fmla="*/ 69 h 169"/>
                <a:gd name="T76" fmla="*/ 33 w 222"/>
                <a:gd name="T77" fmla="*/ 62 h 169"/>
                <a:gd name="T78" fmla="*/ 31 w 222"/>
                <a:gd name="T79" fmla="*/ 58 h 169"/>
                <a:gd name="T80" fmla="*/ 29 w 222"/>
                <a:gd name="T81" fmla="*/ 55 h 169"/>
                <a:gd name="T82" fmla="*/ 27 w 222"/>
                <a:gd name="T83" fmla="*/ 53 h 169"/>
                <a:gd name="T84" fmla="*/ 25 w 222"/>
                <a:gd name="T85" fmla="*/ 49 h 169"/>
                <a:gd name="T86" fmla="*/ 24 w 222"/>
                <a:gd name="T87" fmla="*/ 45 h 169"/>
                <a:gd name="T88" fmla="*/ 22 w 222"/>
                <a:gd name="T89" fmla="*/ 42 h 169"/>
                <a:gd name="T90" fmla="*/ 22 w 222"/>
                <a:gd name="T91" fmla="*/ 35 h 169"/>
                <a:gd name="T92" fmla="*/ 20 w 222"/>
                <a:gd name="T93" fmla="*/ 32 h 169"/>
                <a:gd name="T94" fmla="*/ 18 w 222"/>
                <a:gd name="T95" fmla="*/ 28 h 169"/>
                <a:gd name="T96" fmla="*/ 17 w 222"/>
                <a:gd name="T97" fmla="*/ 22 h 169"/>
                <a:gd name="T98" fmla="*/ 14 w 222"/>
                <a:gd name="T99" fmla="*/ 19 h 169"/>
                <a:gd name="T100" fmla="*/ 12 w 222"/>
                <a:gd name="T101" fmla="*/ 15 h 169"/>
                <a:gd name="T102" fmla="*/ 10 w 222"/>
                <a:gd name="T103" fmla="*/ 13 h 169"/>
                <a:gd name="T104" fmla="*/ 8 w 222"/>
                <a:gd name="T105" fmla="*/ 7 h 169"/>
                <a:gd name="T106" fmla="*/ 6 w 222"/>
                <a:gd name="T107" fmla="*/ 5 h 169"/>
                <a:gd name="T108" fmla="*/ 4 w 222"/>
                <a:gd name="T109" fmla="*/ 3 h 169"/>
                <a:gd name="T110" fmla="*/ 2 w 222"/>
                <a:gd name="T111" fmla="*/ 2 h 169"/>
                <a:gd name="T112" fmla="*/ 0 w 222"/>
                <a:gd name="T11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169">
                  <a:moveTo>
                    <a:pt x="222" y="169"/>
                  </a:moveTo>
                  <a:lnTo>
                    <a:pt x="161" y="169"/>
                  </a:lnTo>
                  <a:lnTo>
                    <a:pt x="161" y="167"/>
                  </a:lnTo>
                  <a:lnTo>
                    <a:pt x="151" y="167"/>
                  </a:lnTo>
                  <a:lnTo>
                    <a:pt x="151" y="165"/>
                  </a:lnTo>
                  <a:lnTo>
                    <a:pt x="146" y="165"/>
                  </a:lnTo>
                  <a:lnTo>
                    <a:pt x="146" y="162"/>
                  </a:lnTo>
                  <a:lnTo>
                    <a:pt x="141" y="162"/>
                  </a:lnTo>
                  <a:lnTo>
                    <a:pt x="141" y="161"/>
                  </a:lnTo>
                  <a:lnTo>
                    <a:pt x="138" y="161"/>
                  </a:lnTo>
                  <a:lnTo>
                    <a:pt x="138" y="159"/>
                  </a:lnTo>
                  <a:lnTo>
                    <a:pt x="135" y="159"/>
                  </a:lnTo>
                  <a:lnTo>
                    <a:pt x="130" y="159"/>
                  </a:lnTo>
                  <a:lnTo>
                    <a:pt x="130" y="157"/>
                  </a:lnTo>
                  <a:lnTo>
                    <a:pt x="128" y="157"/>
                  </a:lnTo>
                  <a:lnTo>
                    <a:pt x="128" y="155"/>
                  </a:lnTo>
                  <a:lnTo>
                    <a:pt x="124" y="155"/>
                  </a:lnTo>
                  <a:lnTo>
                    <a:pt x="124" y="153"/>
                  </a:lnTo>
                  <a:lnTo>
                    <a:pt x="121" y="153"/>
                  </a:lnTo>
                  <a:lnTo>
                    <a:pt x="121" y="151"/>
                  </a:lnTo>
                  <a:lnTo>
                    <a:pt x="116" y="151"/>
                  </a:lnTo>
                  <a:lnTo>
                    <a:pt x="116" y="149"/>
                  </a:lnTo>
                  <a:lnTo>
                    <a:pt x="114" y="149"/>
                  </a:lnTo>
                  <a:lnTo>
                    <a:pt x="114" y="147"/>
                  </a:lnTo>
                  <a:lnTo>
                    <a:pt x="108" y="147"/>
                  </a:lnTo>
                  <a:lnTo>
                    <a:pt x="108" y="145"/>
                  </a:lnTo>
                  <a:lnTo>
                    <a:pt x="104" y="145"/>
                  </a:lnTo>
                  <a:lnTo>
                    <a:pt x="104" y="143"/>
                  </a:lnTo>
                  <a:lnTo>
                    <a:pt x="100" y="143"/>
                  </a:lnTo>
                  <a:lnTo>
                    <a:pt x="100" y="142"/>
                  </a:lnTo>
                  <a:lnTo>
                    <a:pt x="96" y="142"/>
                  </a:lnTo>
                  <a:lnTo>
                    <a:pt x="96" y="137"/>
                  </a:lnTo>
                  <a:lnTo>
                    <a:pt x="93" y="137"/>
                  </a:lnTo>
                  <a:lnTo>
                    <a:pt x="93" y="135"/>
                  </a:lnTo>
                  <a:lnTo>
                    <a:pt x="91" y="135"/>
                  </a:lnTo>
                  <a:lnTo>
                    <a:pt x="91" y="133"/>
                  </a:lnTo>
                  <a:lnTo>
                    <a:pt x="87" y="133"/>
                  </a:lnTo>
                  <a:lnTo>
                    <a:pt x="87" y="130"/>
                  </a:lnTo>
                  <a:lnTo>
                    <a:pt x="84" y="130"/>
                  </a:lnTo>
                  <a:lnTo>
                    <a:pt x="84" y="127"/>
                  </a:lnTo>
                  <a:lnTo>
                    <a:pt x="81" y="127"/>
                  </a:lnTo>
                  <a:lnTo>
                    <a:pt x="81" y="125"/>
                  </a:lnTo>
                  <a:lnTo>
                    <a:pt x="78" y="125"/>
                  </a:lnTo>
                  <a:lnTo>
                    <a:pt x="78" y="123"/>
                  </a:lnTo>
                  <a:lnTo>
                    <a:pt x="75" y="123"/>
                  </a:lnTo>
                  <a:lnTo>
                    <a:pt x="75" y="119"/>
                  </a:lnTo>
                  <a:lnTo>
                    <a:pt x="72" y="119"/>
                  </a:lnTo>
                  <a:lnTo>
                    <a:pt x="72" y="116"/>
                  </a:lnTo>
                  <a:lnTo>
                    <a:pt x="70" y="116"/>
                  </a:lnTo>
                  <a:lnTo>
                    <a:pt x="70" y="114"/>
                  </a:lnTo>
                  <a:lnTo>
                    <a:pt x="66" y="114"/>
                  </a:lnTo>
                  <a:lnTo>
                    <a:pt x="66" y="110"/>
                  </a:lnTo>
                  <a:lnTo>
                    <a:pt x="63" y="110"/>
                  </a:lnTo>
                  <a:lnTo>
                    <a:pt x="63" y="107"/>
                  </a:lnTo>
                  <a:lnTo>
                    <a:pt x="60" y="107"/>
                  </a:lnTo>
                  <a:lnTo>
                    <a:pt x="60" y="105"/>
                  </a:lnTo>
                  <a:lnTo>
                    <a:pt x="57" y="105"/>
                  </a:lnTo>
                  <a:lnTo>
                    <a:pt x="57" y="102"/>
                  </a:lnTo>
                  <a:lnTo>
                    <a:pt x="55" y="102"/>
                  </a:lnTo>
                  <a:lnTo>
                    <a:pt x="55" y="99"/>
                  </a:lnTo>
                  <a:lnTo>
                    <a:pt x="53" y="99"/>
                  </a:lnTo>
                  <a:lnTo>
                    <a:pt x="53" y="97"/>
                  </a:lnTo>
                  <a:lnTo>
                    <a:pt x="51" y="97"/>
                  </a:lnTo>
                  <a:lnTo>
                    <a:pt x="51" y="93"/>
                  </a:lnTo>
                  <a:lnTo>
                    <a:pt x="48" y="93"/>
                  </a:lnTo>
                  <a:lnTo>
                    <a:pt x="48" y="87"/>
                  </a:lnTo>
                  <a:lnTo>
                    <a:pt x="46" y="87"/>
                  </a:lnTo>
                  <a:lnTo>
                    <a:pt x="46" y="84"/>
                  </a:lnTo>
                  <a:lnTo>
                    <a:pt x="43" y="84"/>
                  </a:lnTo>
                  <a:lnTo>
                    <a:pt x="43" y="80"/>
                  </a:lnTo>
                  <a:lnTo>
                    <a:pt x="42" y="80"/>
                  </a:lnTo>
                  <a:lnTo>
                    <a:pt x="42" y="77"/>
                  </a:lnTo>
                  <a:lnTo>
                    <a:pt x="38" y="77"/>
                  </a:lnTo>
                  <a:lnTo>
                    <a:pt x="38" y="70"/>
                  </a:lnTo>
                  <a:lnTo>
                    <a:pt x="36" y="70"/>
                  </a:lnTo>
                  <a:lnTo>
                    <a:pt x="36" y="69"/>
                  </a:lnTo>
                  <a:lnTo>
                    <a:pt x="33" y="69"/>
                  </a:lnTo>
                  <a:lnTo>
                    <a:pt x="33" y="62"/>
                  </a:lnTo>
                  <a:lnTo>
                    <a:pt x="31" y="62"/>
                  </a:lnTo>
                  <a:lnTo>
                    <a:pt x="31" y="58"/>
                  </a:lnTo>
                  <a:lnTo>
                    <a:pt x="31" y="55"/>
                  </a:lnTo>
                  <a:lnTo>
                    <a:pt x="29" y="55"/>
                  </a:lnTo>
                  <a:lnTo>
                    <a:pt x="29" y="53"/>
                  </a:lnTo>
                  <a:lnTo>
                    <a:pt x="27" y="53"/>
                  </a:lnTo>
                  <a:lnTo>
                    <a:pt x="27" y="49"/>
                  </a:lnTo>
                  <a:lnTo>
                    <a:pt x="25" y="49"/>
                  </a:lnTo>
                  <a:lnTo>
                    <a:pt x="25" y="45"/>
                  </a:lnTo>
                  <a:lnTo>
                    <a:pt x="24" y="45"/>
                  </a:lnTo>
                  <a:lnTo>
                    <a:pt x="24" y="42"/>
                  </a:lnTo>
                  <a:lnTo>
                    <a:pt x="22" y="42"/>
                  </a:lnTo>
                  <a:lnTo>
                    <a:pt x="22" y="37"/>
                  </a:lnTo>
                  <a:lnTo>
                    <a:pt x="22" y="35"/>
                  </a:lnTo>
                  <a:lnTo>
                    <a:pt x="20" y="35"/>
                  </a:lnTo>
                  <a:lnTo>
                    <a:pt x="20" y="32"/>
                  </a:lnTo>
                  <a:lnTo>
                    <a:pt x="18" y="32"/>
                  </a:lnTo>
                  <a:lnTo>
                    <a:pt x="18" y="28"/>
                  </a:lnTo>
                  <a:lnTo>
                    <a:pt x="17" y="28"/>
                  </a:lnTo>
                  <a:lnTo>
                    <a:pt x="17" y="22"/>
                  </a:lnTo>
                  <a:lnTo>
                    <a:pt x="14" y="22"/>
                  </a:lnTo>
                  <a:lnTo>
                    <a:pt x="14" y="19"/>
                  </a:lnTo>
                  <a:lnTo>
                    <a:pt x="14" y="15"/>
                  </a:lnTo>
                  <a:lnTo>
                    <a:pt x="12" y="15"/>
                  </a:lnTo>
                  <a:lnTo>
                    <a:pt x="12" y="13"/>
                  </a:lnTo>
                  <a:lnTo>
                    <a:pt x="10" y="13"/>
                  </a:lnTo>
                  <a:lnTo>
                    <a:pt x="10" y="7"/>
                  </a:lnTo>
                  <a:lnTo>
                    <a:pt x="8" y="7"/>
                  </a:lnTo>
                  <a:lnTo>
                    <a:pt x="8" y="5"/>
                  </a:lnTo>
                  <a:lnTo>
                    <a:pt x="6" y="5"/>
                  </a:lnTo>
                  <a:lnTo>
                    <a:pt x="6" y="3"/>
                  </a:lnTo>
                  <a:lnTo>
                    <a:pt x="4" y="3"/>
                  </a:lnTo>
                  <a:lnTo>
                    <a:pt x="4" y="2"/>
                  </a:lnTo>
                  <a:lnTo>
                    <a:pt x="2" y="2"/>
                  </a:lnTo>
                  <a:lnTo>
                    <a:pt x="2"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9"/>
            <p:cNvSpPr>
              <a:spLocks noChangeShapeType="1"/>
            </p:cNvSpPr>
            <p:nvPr/>
          </p:nvSpPr>
          <p:spPr bwMode="auto">
            <a:xfrm flipH="1">
              <a:off x="1486536" y="4816920"/>
              <a:ext cx="0" cy="7200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0" name="Freeform 79"/>
          <p:cNvSpPr/>
          <p:nvPr/>
        </p:nvSpPr>
        <p:spPr bwMode="auto">
          <a:xfrm>
            <a:off x="5430540" y="2600040"/>
            <a:ext cx="319530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6"/>
          <p:cNvSpPr>
            <a:spLocks noChangeShapeType="1"/>
          </p:cNvSpPr>
          <p:nvPr/>
        </p:nvSpPr>
        <p:spPr bwMode="auto">
          <a:xfrm>
            <a:off x="5356036" y="2600039"/>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7"/>
          <p:cNvSpPr>
            <a:spLocks noChangeShapeType="1"/>
          </p:cNvSpPr>
          <p:nvPr/>
        </p:nvSpPr>
        <p:spPr bwMode="auto">
          <a:xfrm>
            <a:off x="5356036" y="306324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8"/>
          <p:cNvSpPr>
            <a:spLocks noChangeShapeType="1"/>
          </p:cNvSpPr>
          <p:nvPr/>
        </p:nvSpPr>
        <p:spPr bwMode="auto">
          <a:xfrm>
            <a:off x="5356036" y="351630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9"/>
          <p:cNvSpPr>
            <a:spLocks noChangeShapeType="1"/>
          </p:cNvSpPr>
          <p:nvPr/>
        </p:nvSpPr>
        <p:spPr bwMode="auto">
          <a:xfrm>
            <a:off x="5356036" y="3984592"/>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10"/>
          <p:cNvSpPr>
            <a:spLocks noChangeShapeType="1"/>
          </p:cNvSpPr>
          <p:nvPr/>
        </p:nvSpPr>
        <p:spPr bwMode="auto">
          <a:xfrm>
            <a:off x="5356036" y="4442728"/>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6" name="Line 11"/>
          <p:cNvSpPr>
            <a:spLocks noChangeShapeType="1"/>
          </p:cNvSpPr>
          <p:nvPr/>
        </p:nvSpPr>
        <p:spPr bwMode="auto">
          <a:xfrm>
            <a:off x="5356036" y="4905939"/>
            <a:ext cx="7450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12"/>
          <p:cNvSpPr>
            <a:spLocks noChangeShapeType="1"/>
          </p:cNvSpPr>
          <p:nvPr/>
        </p:nvSpPr>
        <p:spPr bwMode="auto">
          <a:xfrm flipH="1">
            <a:off x="65715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13"/>
          <p:cNvSpPr>
            <a:spLocks noChangeShapeType="1"/>
          </p:cNvSpPr>
          <p:nvPr/>
        </p:nvSpPr>
        <p:spPr bwMode="auto">
          <a:xfrm flipH="1">
            <a:off x="6221535"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7"/>
          <p:cNvSpPr>
            <a:spLocks noChangeShapeType="1"/>
          </p:cNvSpPr>
          <p:nvPr/>
        </p:nvSpPr>
        <p:spPr bwMode="auto">
          <a:xfrm flipH="1">
            <a:off x="863008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9"/>
          <p:cNvSpPr>
            <a:spLocks noChangeShapeType="1"/>
          </p:cNvSpPr>
          <p:nvPr/>
        </p:nvSpPr>
        <p:spPr bwMode="auto">
          <a:xfrm flipH="1">
            <a:off x="5849356"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21"/>
          <p:cNvSpPr>
            <a:spLocks noChangeShapeType="1"/>
          </p:cNvSpPr>
          <p:nvPr/>
        </p:nvSpPr>
        <p:spPr bwMode="auto">
          <a:xfrm flipH="1">
            <a:off x="5504331"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92" name="TextBox 91"/>
          <p:cNvSpPr txBox="1"/>
          <p:nvPr/>
        </p:nvSpPr>
        <p:spPr>
          <a:xfrm rot="16200000">
            <a:off x="4690976" y="3691236"/>
            <a:ext cx="523128"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PFS率</a:t>
            </a:r>
          </a:p>
        </p:txBody>
      </p:sp>
      <p:sp>
        <p:nvSpPr>
          <p:cNvPr id="93" name="TextBox 92"/>
          <p:cNvSpPr txBox="1"/>
          <p:nvPr/>
        </p:nvSpPr>
        <p:spPr>
          <a:xfrm>
            <a:off x="6917233" y="5254216"/>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94" name="TextBox 93"/>
          <p:cNvSpPr txBox="1"/>
          <p:nvPr/>
        </p:nvSpPr>
        <p:spPr>
          <a:xfrm>
            <a:off x="5018419" y="2460127"/>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95" name="TextBox 94"/>
          <p:cNvSpPr txBox="1"/>
          <p:nvPr/>
        </p:nvSpPr>
        <p:spPr>
          <a:xfrm>
            <a:off x="5018423" y="292516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96" name="TextBox 95"/>
          <p:cNvSpPr txBox="1"/>
          <p:nvPr/>
        </p:nvSpPr>
        <p:spPr>
          <a:xfrm>
            <a:off x="5018423" y="337800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97" name="TextBox 96"/>
          <p:cNvSpPr txBox="1"/>
          <p:nvPr/>
        </p:nvSpPr>
        <p:spPr>
          <a:xfrm>
            <a:off x="5018423" y="384607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98" name="TextBox 97"/>
          <p:cNvSpPr txBox="1"/>
          <p:nvPr/>
        </p:nvSpPr>
        <p:spPr>
          <a:xfrm>
            <a:off x="5018423" y="430398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99" name="TextBox 98"/>
          <p:cNvSpPr txBox="1"/>
          <p:nvPr/>
        </p:nvSpPr>
        <p:spPr>
          <a:xfrm>
            <a:off x="5018426" y="47669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0.0</a:t>
            </a:r>
          </a:p>
        </p:txBody>
      </p:sp>
      <p:sp>
        <p:nvSpPr>
          <p:cNvPr id="100" name="TextBox 99"/>
          <p:cNvSpPr txBox="1"/>
          <p:nvPr/>
        </p:nvSpPr>
        <p:spPr>
          <a:xfrm>
            <a:off x="5248424" y="5097780"/>
            <a:ext cx="519949"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1037</a:t>
            </a:r>
          </a:p>
        </p:txBody>
      </p:sp>
      <p:sp>
        <p:nvSpPr>
          <p:cNvPr id="101" name="TextBox 100"/>
          <p:cNvSpPr txBox="1"/>
          <p:nvPr/>
        </p:nvSpPr>
        <p:spPr>
          <a:xfrm>
            <a:off x="5633032" y="5097780"/>
            <a:ext cx="43572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417</a:t>
            </a:r>
          </a:p>
        </p:txBody>
      </p:sp>
      <p:sp>
        <p:nvSpPr>
          <p:cNvPr id="102" name="TextBox 101"/>
          <p:cNvSpPr txBox="1"/>
          <p:nvPr/>
        </p:nvSpPr>
        <p:spPr>
          <a:xfrm>
            <a:off x="6546863" y="5097780"/>
            <a:ext cx="184731" cy="276999"/>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103" name="TextBox 102"/>
          <p:cNvSpPr txBox="1"/>
          <p:nvPr/>
        </p:nvSpPr>
        <p:spPr>
          <a:xfrm>
            <a:off x="6000544" y="5097780"/>
            <a:ext cx="43572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167</a:t>
            </a:r>
          </a:p>
        </p:txBody>
      </p:sp>
      <p:sp>
        <p:nvSpPr>
          <p:cNvPr id="104" name="TextBox 103"/>
          <p:cNvSpPr txBox="1"/>
          <p:nvPr/>
        </p:nvSpPr>
        <p:spPr>
          <a:xfrm>
            <a:off x="6400592" y="509778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9</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59</a:t>
            </a:r>
          </a:p>
        </p:txBody>
      </p:sp>
      <p:grpSp>
        <p:nvGrpSpPr>
          <p:cNvPr id="105" name="Group 104"/>
          <p:cNvGrpSpPr/>
          <p:nvPr/>
        </p:nvGrpSpPr>
        <p:grpSpPr>
          <a:xfrm>
            <a:off x="6752217" y="5042971"/>
            <a:ext cx="354584" cy="701140"/>
            <a:chOff x="2355419" y="5042971"/>
            <a:chExt cx="350701" cy="701140"/>
          </a:xfrm>
        </p:grpSpPr>
        <p:sp>
          <p:nvSpPr>
            <p:cNvPr id="106" name="Line 14"/>
            <p:cNvSpPr>
              <a:spLocks noChangeShapeType="1"/>
            </p:cNvSpPr>
            <p:nvPr/>
          </p:nvSpPr>
          <p:spPr bwMode="auto">
            <a:xfrm flipH="1">
              <a:off x="253194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2356941"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31</a:t>
              </a:r>
            </a:p>
          </p:txBody>
        </p:sp>
      </p:grpSp>
      <p:sp>
        <p:nvSpPr>
          <p:cNvPr id="108" name="TextBox 107"/>
          <p:cNvSpPr txBox="1"/>
          <p:nvPr/>
        </p:nvSpPr>
        <p:spPr>
          <a:xfrm>
            <a:off x="8456878" y="5097780"/>
            <a:ext cx="351506" cy="274594"/>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27</a:t>
            </a:r>
          </a:p>
        </p:txBody>
      </p:sp>
      <p:grpSp>
        <p:nvGrpSpPr>
          <p:cNvPr id="109" name="Group 108"/>
          <p:cNvGrpSpPr/>
          <p:nvPr/>
        </p:nvGrpSpPr>
        <p:grpSpPr>
          <a:xfrm>
            <a:off x="7106109" y="5042971"/>
            <a:ext cx="354584" cy="701140"/>
            <a:chOff x="2267499" y="5042971"/>
            <a:chExt cx="350701" cy="701140"/>
          </a:xfrm>
        </p:grpSpPr>
        <p:sp>
          <p:nvSpPr>
            <p:cNvPr id="110" name="Line 14"/>
            <p:cNvSpPr>
              <a:spLocks noChangeShapeType="1"/>
            </p:cNvSpPr>
            <p:nvPr/>
          </p:nvSpPr>
          <p:spPr bwMode="auto">
            <a:xfrm flipH="1">
              <a:off x="24440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2269021" y="5097780"/>
              <a:ext cx="347657"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15</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12</a:t>
              </a:r>
            </a:p>
          </p:txBody>
        </p:sp>
      </p:grpSp>
      <p:grpSp>
        <p:nvGrpSpPr>
          <p:cNvPr id="112" name="Group 111"/>
          <p:cNvGrpSpPr/>
          <p:nvPr/>
        </p:nvGrpSpPr>
        <p:grpSpPr>
          <a:xfrm>
            <a:off x="7451265" y="5042971"/>
            <a:ext cx="354584" cy="701140"/>
            <a:chOff x="7212109" y="5042971"/>
            <a:chExt cx="354584" cy="701140"/>
          </a:xfrm>
        </p:grpSpPr>
        <p:sp>
          <p:nvSpPr>
            <p:cNvPr id="113"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7213647" y="509778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a:t>
              </a:r>
            </a:p>
          </p:txBody>
        </p:sp>
      </p:grpSp>
      <p:sp>
        <p:nvSpPr>
          <p:cNvPr id="115" name="TextBox 114"/>
          <p:cNvSpPr txBox="1"/>
          <p:nvPr/>
        </p:nvSpPr>
        <p:spPr>
          <a:xfrm>
            <a:off x="6315497" y="1646463"/>
            <a:ext cx="1425390" cy="338554"/>
          </a:xfrm>
          <a:prstGeom prst="rect">
            <a:avLst/>
          </a:prstGeom>
          <a:noFill/>
        </p:spPr>
        <p:txBody>
          <a:bodyPr wrap="none" rtlCol="0">
            <a:spAutoFit/>
          </a:bodyPr>
          <a:lstStyle/>
          <a:p>
            <a:pPr algn="ctr"/>
            <a:r>
              <a:rPr lang="ja-JP" sz="1600" b="1" i="0" u="none" strike="noStrike" cap="none" baseline="0" dirty="0">
                <a:solidFill>
                  <a:srgbClr val="4D4D4D"/>
                </a:solidFill>
                <a:effectLst/>
                <a:uFillTx/>
                <a:ea typeface="MS UI Gothic"/>
              </a:rPr>
              <a:t>無増悪生存率</a:t>
            </a:r>
          </a:p>
        </p:txBody>
      </p:sp>
      <p:sp>
        <p:nvSpPr>
          <p:cNvPr id="116" name="TextBox 115"/>
          <p:cNvSpPr txBox="1"/>
          <p:nvPr/>
        </p:nvSpPr>
        <p:spPr>
          <a:xfrm>
            <a:off x="6285374" y="1997259"/>
            <a:ext cx="1972714" cy="732252"/>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中央値2.8カ月(95%CI 2.6, 2.8)</a:t>
            </a:r>
          </a:p>
          <a:p>
            <a:pPr algn="ctr"/>
            <a:r>
              <a:rPr lang="ja-JP" sz="1400" b="0" i="0" u="none" strike="noStrike" cap="none" baseline="0">
                <a:solidFill>
                  <a:srgbClr val="4D4D4D"/>
                </a:solidFill>
                <a:effectLst/>
                <a:uFillTx/>
                <a:ea typeface="MS UI Gothic"/>
              </a:rPr>
              <a:t>3カ月推定：43%</a:t>
            </a:r>
          </a:p>
          <a:p>
            <a:pPr algn="ctr"/>
            <a:r>
              <a:rPr lang="ja-JP" sz="1400" b="0" i="0" u="none" strike="noStrike" cap="none" baseline="0">
                <a:solidFill>
                  <a:srgbClr val="4D4D4D"/>
                </a:solidFill>
                <a:effectLst/>
                <a:uFillTx/>
                <a:ea typeface="MS UI Gothic"/>
              </a:rPr>
              <a:t>6カ月推定：15%</a:t>
            </a:r>
          </a:p>
        </p:txBody>
      </p:sp>
      <p:grpSp>
        <p:nvGrpSpPr>
          <p:cNvPr id="117" name="Group 116"/>
          <p:cNvGrpSpPr/>
          <p:nvPr/>
        </p:nvGrpSpPr>
        <p:grpSpPr>
          <a:xfrm>
            <a:off x="7780957" y="5042971"/>
            <a:ext cx="354584" cy="701140"/>
            <a:chOff x="7212109" y="5042971"/>
            <a:chExt cx="354584" cy="701140"/>
          </a:xfrm>
        </p:grpSpPr>
        <p:sp>
          <p:nvSpPr>
            <p:cNvPr id="118"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9" name="TextBox 118"/>
            <p:cNvSpPr txBox="1"/>
            <p:nvPr/>
          </p:nvSpPr>
          <p:spPr>
            <a:xfrm>
              <a:off x="7213644" y="509778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21</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a:t>
              </a:r>
            </a:p>
          </p:txBody>
        </p:sp>
      </p:grpSp>
      <p:grpSp>
        <p:nvGrpSpPr>
          <p:cNvPr id="120" name="Group 119"/>
          <p:cNvGrpSpPr/>
          <p:nvPr/>
        </p:nvGrpSpPr>
        <p:grpSpPr>
          <a:xfrm>
            <a:off x="8116999" y="5042971"/>
            <a:ext cx="354584" cy="701140"/>
            <a:chOff x="7212109" y="5042971"/>
            <a:chExt cx="354584" cy="701140"/>
          </a:xfrm>
        </p:grpSpPr>
        <p:sp>
          <p:nvSpPr>
            <p:cNvPr id="121" name="Line 14"/>
            <p:cNvSpPr>
              <a:spLocks noChangeShapeType="1"/>
            </p:cNvSpPr>
            <p:nvPr/>
          </p:nvSpPr>
          <p:spPr bwMode="auto">
            <a:xfrm flipH="1">
              <a:off x="739059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2" name="TextBox 121"/>
            <p:cNvSpPr txBox="1"/>
            <p:nvPr/>
          </p:nvSpPr>
          <p:spPr>
            <a:xfrm>
              <a:off x="7213649" y="509778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a:t>
              </a:r>
            </a:p>
          </p:txBody>
        </p:sp>
      </p:grpSp>
      <p:grpSp>
        <p:nvGrpSpPr>
          <p:cNvPr id="123" name="Group 2"/>
          <p:cNvGrpSpPr/>
          <p:nvPr/>
        </p:nvGrpSpPr>
        <p:grpSpPr>
          <a:xfrm>
            <a:off x="5514419" y="2611456"/>
            <a:ext cx="3100313" cy="2360526"/>
            <a:chOff x="2139" y="1575"/>
            <a:chExt cx="1482" cy="1150"/>
          </a:xfrm>
        </p:grpSpPr>
        <p:sp>
          <p:nvSpPr>
            <p:cNvPr id="124" name="Line 3"/>
            <p:cNvSpPr>
              <a:spLocks noChangeShapeType="1"/>
            </p:cNvSpPr>
            <p:nvPr/>
          </p:nvSpPr>
          <p:spPr bwMode="auto">
            <a:xfrm flipH="1">
              <a:off x="2733" y="2593"/>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flipH="1">
              <a:off x="3177" y="2675"/>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flipH="1">
              <a:off x="3531"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flipH="1">
              <a:off x="3555"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flipH="1">
              <a:off x="3579"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flipH="1">
              <a:off x="3603" y="268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flipH="1">
              <a:off x="3363" y="268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flipH="1">
              <a:off x="3501" y="2687"/>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flipH="1">
              <a:off x="3201" y="267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flipH="1">
              <a:off x="3297" y="268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flipH="1">
              <a:off x="3009" y="265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14"/>
            <p:cNvSpPr/>
            <p:nvPr/>
          </p:nvSpPr>
          <p:spPr bwMode="auto">
            <a:xfrm>
              <a:off x="2139" y="1575"/>
              <a:ext cx="1482" cy="1131"/>
            </a:xfrm>
            <a:custGeom>
              <a:avLst/>
              <a:gdLst>
                <a:gd name="T0" fmla="*/ 229 w 247"/>
                <a:gd name="T1" fmla="*/ 187 h 187"/>
                <a:gd name="T2" fmla="*/ 207 w 247"/>
                <a:gd name="T3" fmla="*/ 186 h 187"/>
                <a:gd name="T4" fmla="*/ 188 w 247"/>
                <a:gd name="T5" fmla="*/ 185 h 187"/>
                <a:gd name="T6" fmla="*/ 175 w 247"/>
                <a:gd name="T7" fmla="*/ 184 h 187"/>
                <a:gd name="T8" fmla="*/ 168 w 247"/>
                <a:gd name="T9" fmla="*/ 183 h 187"/>
                <a:gd name="T10" fmla="*/ 156 w 247"/>
                <a:gd name="T11" fmla="*/ 181 h 187"/>
                <a:gd name="T12" fmla="*/ 142 w 247"/>
                <a:gd name="T13" fmla="*/ 180 h 187"/>
                <a:gd name="T14" fmla="*/ 136 w 247"/>
                <a:gd name="T15" fmla="*/ 179 h 187"/>
                <a:gd name="T16" fmla="*/ 126 w 247"/>
                <a:gd name="T17" fmla="*/ 178 h 187"/>
                <a:gd name="T18" fmla="*/ 121 w 247"/>
                <a:gd name="T19" fmla="*/ 176 h 187"/>
                <a:gd name="T20" fmla="*/ 115 w 247"/>
                <a:gd name="T21" fmla="*/ 175 h 187"/>
                <a:gd name="T22" fmla="*/ 108 w 247"/>
                <a:gd name="T23" fmla="*/ 173 h 187"/>
                <a:gd name="T24" fmla="*/ 105 w 247"/>
                <a:gd name="T25" fmla="*/ 171 h 187"/>
                <a:gd name="T26" fmla="*/ 95 w 247"/>
                <a:gd name="T27" fmla="*/ 171 h 187"/>
                <a:gd name="T28" fmla="*/ 94 w 247"/>
                <a:gd name="T29" fmla="*/ 171 h 187"/>
                <a:gd name="T30" fmla="*/ 89 w 247"/>
                <a:gd name="T31" fmla="*/ 169 h 187"/>
                <a:gd name="T32" fmla="*/ 86 w 247"/>
                <a:gd name="T33" fmla="*/ 168 h 187"/>
                <a:gd name="T34" fmla="*/ 83 w 247"/>
                <a:gd name="T35" fmla="*/ 166 h 187"/>
                <a:gd name="T36" fmla="*/ 81 w 247"/>
                <a:gd name="T37" fmla="*/ 164 h 187"/>
                <a:gd name="T38" fmla="*/ 79 w 247"/>
                <a:gd name="T39" fmla="*/ 162 h 187"/>
                <a:gd name="T40" fmla="*/ 77 w 247"/>
                <a:gd name="T41" fmla="*/ 161 h 187"/>
                <a:gd name="T42" fmla="*/ 75 w 247"/>
                <a:gd name="T43" fmla="*/ 160 h 187"/>
                <a:gd name="T44" fmla="*/ 74 w 247"/>
                <a:gd name="T45" fmla="*/ 158 h 187"/>
                <a:gd name="T46" fmla="*/ 72 w 247"/>
                <a:gd name="T47" fmla="*/ 156 h 187"/>
                <a:gd name="T48" fmla="*/ 71 w 247"/>
                <a:gd name="T49" fmla="*/ 155 h 187"/>
                <a:gd name="T50" fmla="*/ 70 w 247"/>
                <a:gd name="T51" fmla="*/ 153 h 187"/>
                <a:gd name="T52" fmla="*/ 68 w 247"/>
                <a:gd name="T53" fmla="*/ 152 h 187"/>
                <a:gd name="T54" fmla="*/ 64 w 247"/>
                <a:gd name="T55" fmla="*/ 149 h 187"/>
                <a:gd name="T56" fmla="*/ 62 w 247"/>
                <a:gd name="T57" fmla="*/ 148 h 187"/>
                <a:gd name="T58" fmla="*/ 60 w 247"/>
                <a:gd name="T59" fmla="*/ 146 h 187"/>
                <a:gd name="T60" fmla="*/ 59 w 247"/>
                <a:gd name="T61" fmla="*/ 145 h 187"/>
                <a:gd name="T62" fmla="*/ 57 w 247"/>
                <a:gd name="T63" fmla="*/ 142 h 187"/>
                <a:gd name="T64" fmla="*/ 55 w 247"/>
                <a:gd name="T65" fmla="*/ 140 h 187"/>
                <a:gd name="T66" fmla="*/ 53 w 247"/>
                <a:gd name="T67" fmla="*/ 138 h 187"/>
                <a:gd name="T68" fmla="*/ 51 w 247"/>
                <a:gd name="T69" fmla="*/ 135 h 187"/>
                <a:gd name="T70" fmla="*/ 48 w 247"/>
                <a:gd name="T71" fmla="*/ 132 h 187"/>
                <a:gd name="T72" fmla="*/ 46 w 247"/>
                <a:gd name="T73" fmla="*/ 129 h 187"/>
                <a:gd name="T74" fmla="*/ 44 w 247"/>
                <a:gd name="T75" fmla="*/ 126 h 187"/>
                <a:gd name="T76" fmla="*/ 43 w 247"/>
                <a:gd name="T77" fmla="*/ 122 h 187"/>
                <a:gd name="T78" fmla="*/ 42 w 247"/>
                <a:gd name="T79" fmla="*/ 120 h 187"/>
                <a:gd name="T80" fmla="*/ 41 w 247"/>
                <a:gd name="T81" fmla="*/ 116 h 187"/>
                <a:gd name="T82" fmla="*/ 40 w 247"/>
                <a:gd name="T83" fmla="*/ 112 h 187"/>
                <a:gd name="T84" fmla="*/ 39 w 247"/>
                <a:gd name="T85" fmla="*/ 107 h 187"/>
                <a:gd name="T86" fmla="*/ 37 w 247"/>
                <a:gd name="T87" fmla="*/ 104 h 187"/>
                <a:gd name="T88" fmla="*/ 35 w 247"/>
                <a:gd name="T89" fmla="*/ 98 h 187"/>
                <a:gd name="T90" fmla="*/ 33 w 247"/>
                <a:gd name="T91" fmla="*/ 90 h 187"/>
                <a:gd name="T92" fmla="*/ 32 w 247"/>
                <a:gd name="T93" fmla="*/ 81 h 187"/>
                <a:gd name="T94" fmla="*/ 30 w 247"/>
                <a:gd name="T95" fmla="*/ 79 h 187"/>
                <a:gd name="T96" fmla="*/ 28 w 247"/>
                <a:gd name="T97" fmla="*/ 76 h 187"/>
                <a:gd name="T98" fmla="*/ 26 w 247"/>
                <a:gd name="T99" fmla="*/ 72 h 187"/>
                <a:gd name="T100" fmla="*/ 25 w 247"/>
                <a:gd name="T101" fmla="*/ 66 h 187"/>
                <a:gd name="T102" fmla="*/ 22 w 247"/>
                <a:gd name="T103" fmla="*/ 59 h 187"/>
                <a:gd name="T104" fmla="*/ 21 w 247"/>
                <a:gd name="T105" fmla="*/ 51 h 187"/>
                <a:gd name="T106" fmla="*/ 19 w 247"/>
                <a:gd name="T107" fmla="*/ 47 h 187"/>
                <a:gd name="T108" fmla="*/ 17 w 247"/>
                <a:gd name="T109" fmla="*/ 40 h 187"/>
                <a:gd name="T110" fmla="*/ 15 w 247"/>
                <a:gd name="T111" fmla="*/ 37 h 187"/>
                <a:gd name="T112" fmla="*/ 13 w 247"/>
                <a:gd name="T113" fmla="*/ 32 h 187"/>
                <a:gd name="T114" fmla="*/ 12 w 247"/>
                <a:gd name="T115" fmla="*/ 26 h 187"/>
                <a:gd name="T116" fmla="*/ 9 w 247"/>
                <a:gd name="T117" fmla="*/ 23 h 187"/>
                <a:gd name="T118" fmla="*/ 7 w 247"/>
                <a:gd name="T119" fmla="*/ 20 h 187"/>
                <a:gd name="T120" fmla="*/ 5 w 247"/>
                <a:gd name="T121" fmla="*/ 17 h 187"/>
                <a:gd name="T122" fmla="*/ 3 w 247"/>
                <a:gd name="T123" fmla="*/ 15 h 187"/>
                <a:gd name="T124" fmla="*/ 0 w 247"/>
                <a:gd name="T1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187">
                  <a:moveTo>
                    <a:pt x="247" y="187"/>
                  </a:moveTo>
                  <a:lnTo>
                    <a:pt x="229" y="187"/>
                  </a:lnTo>
                  <a:lnTo>
                    <a:pt x="229" y="186"/>
                  </a:lnTo>
                  <a:lnTo>
                    <a:pt x="207" y="186"/>
                  </a:lnTo>
                  <a:lnTo>
                    <a:pt x="207" y="185"/>
                  </a:lnTo>
                  <a:lnTo>
                    <a:pt x="188" y="185"/>
                  </a:lnTo>
                  <a:lnTo>
                    <a:pt x="175" y="185"/>
                  </a:lnTo>
                  <a:lnTo>
                    <a:pt x="175" y="184"/>
                  </a:lnTo>
                  <a:lnTo>
                    <a:pt x="168" y="184"/>
                  </a:lnTo>
                  <a:lnTo>
                    <a:pt x="168" y="183"/>
                  </a:lnTo>
                  <a:lnTo>
                    <a:pt x="156" y="183"/>
                  </a:lnTo>
                  <a:lnTo>
                    <a:pt x="156" y="181"/>
                  </a:lnTo>
                  <a:lnTo>
                    <a:pt x="142" y="181"/>
                  </a:lnTo>
                  <a:lnTo>
                    <a:pt x="142" y="180"/>
                  </a:lnTo>
                  <a:lnTo>
                    <a:pt x="136" y="180"/>
                  </a:lnTo>
                  <a:lnTo>
                    <a:pt x="136" y="179"/>
                  </a:lnTo>
                  <a:lnTo>
                    <a:pt x="126" y="179"/>
                  </a:lnTo>
                  <a:lnTo>
                    <a:pt x="126" y="178"/>
                  </a:lnTo>
                  <a:lnTo>
                    <a:pt x="121" y="178"/>
                  </a:lnTo>
                  <a:lnTo>
                    <a:pt x="121" y="176"/>
                  </a:lnTo>
                  <a:lnTo>
                    <a:pt x="115" y="176"/>
                  </a:lnTo>
                  <a:lnTo>
                    <a:pt x="115" y="175"/>
                  </a:lnTo>
                  <a:lnTo>
                    <a:pt x="108" y="175"/>
                  </a:lnTo>
                  <a:lnTo>
                    <a:pt x="108" y="173"/>
                  </a:lnTo>
                  <a:lnTo>
                    <a:pt x="105" y="173"/>
                  </a:lnTo>
                  <a:lnTo>
                    <a:pt x="105" y="171"/>
                  </a:lnTo>
                  <a:lnTo>
                    <a:pt x="99" y="171"/>
                  </a:lnTo>
                  <a:lnTo>
                    <a:pt x="95" y="171"/>
                  </a:lnTo>
                  <a:lnTo>
                    <a:pt x="95" y="171"/>
                  </a:lnTo>
                  <a:lnTo>
                    <a:pt x="94" y="171"/>
                  </a:lnTo>
                  <a:lnTo>
                    <a:pt x="94" y="169"/>
                  </a:lnTo>
                  <a:lnTo>
                    <a:pt x="89" y="169"/>
                  </a:lnTo>
                  <a:lnTo>
                    <a:pt x="89" y="168"/>
                  </a:lnTo>
                  <a:lnTo>
                    <a:pt x="86" y="168"/>
                  </a:lnTo>
                  <a:lnTo>
                    <a:pt x="86" y="166"/>
                  </a:lnTo>
                  <a:lnTo>
                    <a:pt x="83" y="166"/>
                  </a:lnTo>
                  <a:lnTo>
                    <a:pt x="83" y="164"/>
                  </a:lnTo>
                  <a:lnTo>
                    <a:pt x="81" y="164"/>
                  </a:lnTo>
                  <a:lnTo>
                    <a:pt x="81" y="162"/>
                  </a:lnTo>
                  <a:lnTo>
                    <a:pt x="79" y="162"/>
                  </a:lnTo>
                  <a:lnTo>
                    <a:pt x="79" y="161"/>
                  </a:lnTo>
                  <a:lnTo>
                    <a:pt x="77" y="161"/>
                  </a:lnTo>
                  <a:lnTo>
                    <a:pt x="77" y="160"/>
                  </a:lnTo>
                  <a:lnTo>
                    <a:pt x="75" y="160"/>
                  </a:lnTo>
                  <a:lnTo>
                    <a:pt x="75" y="158"/>
                  </a:lnTo>
                  <a:lnTo>
                    <a:pt x="74" y="158"/>
                  </a:lnTo>
                  <a:lnTo>
                    <a:pt x="74" y="156"/>
                  </a:lnTo>
                  <a:lnTo>
                    <a:pt x="72" y="156"/>
                  </a:lnTo>
                  <a:lnTo>
                    <a:pt x="72" y="155"/>
                  </a:lnTo>
                  <a:lnTo>
                    <a:pt x="71" y="155"/>
                  </a:lnTo>
                  <a:lnTo>
                    <a:pt x="71" y="153"/>
                  </a:lnTo>
                  <a:lnTo>
                    <a:pt x="70" y="153"/>
                  </a:lnTo>
                  <a:lnTo>
                    <a:pt x="70" y="152"/>
                  </a:lnTo>
                  <a:lnTo>
                    <a:pt x="68" y="152"/>
                  </a:lnTo>
                  <a:lnTo>
                    <a:pt x="68" y="149"/>
                  </a:lnTo>
                  <a:lnTo>
                    <a:pt x="64" y="149"/>
                  </a:lnTo>
                  <a:lnTo>
                    <a:pt x="64" y="148"/>
                  </a:lnTo>
                  <a:lnTo>
                    <a:pt x="62" y="148"/>
                  </a:lnTo>
                  <a:lnTo>
                    <a:pt x="62" y="146"/>
                  </a:lnTo>
                  <a:lnTo>
                    <a:pt x="60" y="146"/>
                  </a:lnTo>
                  <a:lnTo>
                    <a:pt x="60" y="145"/>
                  </a:lnTo>
                  <a:lnTo>
                    <a:pt x="59" y="145"/>
                  </a:lnTo>
                  <a:lnTo>
                    <a:pt x="59" y="142"/>
                  </a:lnTo>
                  <a:lnTo>
                    <a:pt x="57" y="142"/>
                  </a:lnTo>
                  <a:lnTo>
                    <a:pt x="57" y="140"/>
                  </a:lnTo>
                  <a:lnTo>
                    <a:pt x="55" y="140"/>
                  </a:lnTo>
                  <a:lnTo>
                    <a:pt x="55" y="138"/>
                  </a:lnTo>
                  <a:lnTo>
                    <a:pt x="53" y="138"/>
                  </a:lnTo>
                  <a:lnTo>
                    <a:pt x="53" y="135"/>
                  </a:lnTo>
                  <a:lnTo>
                    <a:pt x="51" y="135"/>
                  </a:lnTo>
                  <a:lnTo>
                    <a:pt x="51" y="132"/>
                  </a:lnTo>
                  <a:lnTo>
                    <a:pt x="48" y="132"/>
                  </a:lnTo>
                  <a:lnTo>
                    <a:pt x="48" y="129"/>
                  </a:lnTo>
                  <a:lnTo>
                    <a:pt x="46" y="129"/>
                  </a:lnTo>
                  <a:lnTo>
                    <a:pt x="46" y="126"/>
                  </a:lnTo>
                  <a:lnTo>
                    <a:pt x="44" y="126"/>
                  </a:lnTo>
                  <a:lnTo>
                    <a:pt x="44" y="122"/>
                  </a:lnTo>
                  <a:lnTo>
                    <a:pt x="43" y="122"/>
                  </a:lnTo>
                  <a:lnTo>
                    <a:pt x="43" y="120"/>
                  </a:lnTo>
                  <a:lnTo>
                    <a:pt x="42" y="120"/>
                  </a:lnTo>
                  <a:lnTo>
                    <a:pt x="42" y="116"/>
                  </a:lnTo>
                  <a:lnTo>
                    <a:pt x="41" y="116"/>
                  </a:lnTo>
                  <a:lnTo>
                    <a:pt x="40" y="116"/>
                  </a:lnTo>
                  <a:lnTo>
                    <a:pt x="40" y="112"/>
                  </a:lnTo>
                  <a:lnTo>
                    <a:pt x="39" y="112"/>
                  </a:lnTo>
                  <a:lnTo>
                    <a:pt x="39" y="107"/>
                  </a:lnTo>
                  <a:lnTo>
                    <a:pt x="37" y="107"/>
                  </a:lnTo>
                  <a:lnTo>
                    <a:pt x="37" y="104"/>
                  </a:lnTo>
                  <a:lnTo>
                    <a:pt x="35" y="104"/>
                  </a:lnTo>
                  <a:lnTo>
                    <a:pt x="35" y="98"/>
                  </a:lnTo>
                  <a:lnTo>
                    <a:pt x="33" y="98"/>
                  </a:lnTo>
                  <a:lnTo>
                    <a:pt x="33" y="90"/>
                  </a:lnTo>
                  <a:lnTo>
                    <a:pt x="32" y="90"/>
                  </a:lnTo>
                  <a:lnTo>
                    <a:pt x="32" y="81"/>
                  </a:lnTo>
                  <a:lnTo>
                    <a:pt x="30" y="81"/>
                  </a:lnTo>
                  <a:lnTo>
                    <a:pt x="30" y="79"/>
                  </a:lnTo>
                  <a:lnTo>
                    <a:pt x="30" y="76"/>
                  </a:lnTo>
                  <a:lnTo>
                    <a:pt x="28" y="76"/>
                  </a:lnTo>
                  <a:lnTo>
                    <a:pt x="28" y="72"/>
                  </a:lnTo>
                  <a:lnTo>
                    <a:pt x="26" y="72"/>
                  </a:lnTo>
                  <a:lnTo>
                    <a:pt x="26" y="66"/>
                  </a:lnTo>
                  <a:lnTo>
                    <a:pt x="25" y="66"/>
                  </a:lnTo>
                  <a:lnTo>
                    <a:pt x="25" y="59"/>
                  </a:lnTo>
                  <a:lnTo>
                    <a:pt x="22" y="59"/>
                  </a:lnTo>
                  <a:lnTo>
                    <a:pt x="22" y="51"/>
                  </a:lnTo>
                  <a:lnTo>
                    <a:pt x="21" y="51"/>
                  </a:lnTo>
                  <a:lnTo>
                    <a:pt x="21" y="47"/>
                  </a:lnTo>
                  <a:lnTo>
                    <a:pt x="19" y="47"/>
                  </a:lnTo>
                  <a:lnTo>
                    <a:pt x="19" y="40"/>
                  </a:lnTo>
                  <a:lnTo>
                    <a:pt x="17" y="40"/>
                  </a:lnTo>
                  <a:lnTo>
                    <a:pt x="17" y="37"/>
                  </a:lnTo>
                  <a:lnTo>
                    <a:pt x="15" y="37"/>
                  </a:lnTo>
                  <a:lnTo>
                    <a:pt x="15" y="32"/>
                  </a:lnTo>
                  <a:lnTo>
                    <a:pt x="13" y="32"/>
                  </a:lnTo>
                  <a:lnTo>
                    <a:pt x="13" y="26"/>
                  </a:lnTo>
                  <a:lnTo>
                    <a:pt x="12" y="26"/>
                  </a:lnTo>
                  <a:lnTo>
                    <a:pt x="12" y="23"/>
                  </a:lnTo>
                  <a:lnTo>
                    <a:pt x="9" y="23"/>
                  </a:lnTo>
                  <a:lnTo>
                    <a:pt x="9" y="20"/>
                  </a:lnTo>
                  <a:lnTo>
                    <a:pt x="7" y="20"/>
                  </a:lnTo>
                  <a:lnTo>
                    <a:pt x="7" y="17"/>
                  </a:lnTo>
                  <a:lnTo>
                    <a:pt x="5" y="17"/>
                  </a:lnTo>
                  <a:lnTo>
                    <a:pt x="5" y="15"/>
                  </a:lnTo>
                  <a:lnTo>
                    <a:pt x="3" y="15"/>
                  </a:lnTo>
                  <a:lnTo>
                    <a:pt x="3"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3"/>
            <p:cNvSpPr>
              <a:spLocks noChangeShapeType="1"/>
            </p:cNvSpPr>
            <p:nvPr/>
          </p:nvSpPr>
          <p:spPr bwMode="auto">
            <a:xfrm flipH="1">
              <a:off x="2196" y="2649"/>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 name="TextBox 136"/>
          <p:cNvSpPr txBox="1"/>
          <p:nvPr/>
        </p:nvSpPr>
        <p:spPr>
          <a:xfrm>
            <a:off x="1478662" y="4700327"/>
            <a:ext cx="479767" cy="305105"/>
          </a:xfrm>
          <a:prstGeom prst="rect">
            <a:avLst/>
          </a:prstGeom>
          <a:noFill/>
        </p:spPr>
        <p:txBody>
          <a:bodyPr wrap="none" rtlCol="0">
            <a:spAutoFit/>
          </a:bodyPr>
          <a:lstStyle/>
          <a:p>
            <a:r>
              <a:rPr lang="ja-JP" sz="1400" b="0" i="0" u="none" strike="noStrike" cap="none" baseline="0" dirty="0">
                <a:solidFill>
                  <a:srgbClr val="4D4D4D"/>
                </a:solidFill>
                <a:effectLst/>
                <a:uFillTx/>
                <a:ea typeface="MS UI Gothic"/>
              </a:rPr>
              <a:t>打ち切り時点</a:t>
            </a:r>
          </a:p>
        </p:txBody>
      </p:sp>
      <p:sp>
        <p:nvSpPr>
          <p:cNvPr id="138" name="TextBox 137"/>
          <p:cNvSpPr txBox="1"/>
          <p:nvPr/>
        </p:nvSpPr>
        <p:spPr>
          <a:xfrm>
            <a:off x="5646680" y="4700327"/>
            <a:ext cx="479767"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打ち切り時点</a:t>
            </a:r>
          </a:p>
        </p:txBody>
      </p:sp>
      <p:sp>
        <p:nvSpPr>
          <p:cNvPr id="139" name="TextBox 138"/>
          <p:cNvSpPr txBox="1"/>
          <p:nvPr/>
        </p:nvSpPr>
        <p:spPr>
          <a:xfrm>
            <a:off x="30162" y="5264852"/>
            <a:ext cx="946093" cy="646331"/>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リスクに</a:t>
            </a:r>
            <a:endParaRPr lang="en-US" altLang="ja-JP" sz="1200" b="0" i="0" u="none" strike="noStrike" cap="none" baseline="0" dirty="0">
              <a:solidFill>
                <a:srgbClr val="4D4D4D"/>
              </a:solidFill>
              <a:effectLst/>
              <a:uFillTx/>
              <a:ea typeface="MS UI Gothic"/>
            </a:endParaRPr>
          </a:p>
          <a:p>
            <a:r>
              <a:rPr lang="ja-JP" sz="1200" b="0" i="0" u="none" strike="noStrike" cap="none" baseline="0" dirty="0">
                <a:solidFill>
                  <a:srgbClr val="4D4D4D"/>
                </a:solidFill>
                <a:effectLst/>
                <a:uFillTx/>
                <a:ea typeface="MS UI Gothic"/>
              </a:rPr>
              <a:t>晒されていた</a:t>
            </a:r>
            <a:endParaRPr lang="en-US" altLang="ja-JP" sz="1200" b="0" i="0" u="none" strike="noStrike" cap="none" baseline="0" dirty="0">
              <a:solidFill>
                <a:srgbClr val="4D4D4D"/>
              </a:solidFill>
              <a:effectLst/>
              <a:uFillTx/>
              <a:ea typeface="MS UI Gothic"/>
            </a:endParaRPr>
          </a:p>
          <a:p>
            <a:r>
              <a:rPr lang="ja-JP" sz="1200" b="0" i="0" u="none" strike="noStrike" cap="none" baseline="0" dirty="0">
                <a:solidFill>
                  <a:srgbClr val="4D4D4D"/>
                </a:solidFill>
                <a:effectLst/>
                <a:uFillTx/>
                <a:ea typeface="MS UI Gothic"/>
              </a:rPr>
              <a:t>患者数</a:t>
            </a:r>
          </a:p>
        </p:txBody>
      </p:sp>
      <p:sp>
        <p:nvSpPr>
          <p:cNvPr id="140" name="TextBox 139"/>
          <p:cNvSpPr txBox="1"/>
          <p:nvPr/>
        </p:nvSpPr>
        <p:spPr>
          <a:xfrm>
            <a:off x="4455821" y="5264852"/>
            <a:ext cx="946093" cy="646331"/>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リスクに</a:t>
            </a:r>
            <a:endParaRPr lang="en-US" altLang="ja-JP" sz="1200" b="0" i="0" u="none" strike="noStrike" cap="none" baseline="0" dirty="0">
              <a:solidFill>
                <a:srgbClr val="4D4D4D"/>
              </a:solidFill>
              <a:effectLst/>
              <a:uFillTx/>
              <a:ea typeface="MS UI Gothic"/>
            </a:endParaRPr>
          </a:p>
          <a:p>
            <a:r>
              <a:rPr lang="ja-JP" sz="1200" b="0" i="0" u="none" strike="noStrike" cap="none" baseline="0" dirty="0">
                <a:solidFill>
                  <a:srgbClr val="4D4D4D"/>
                </a:solidFill>
                <a:effectLst/>
                <a:uFillTx/>
                <a:ea typeface="MS UI Gothic"/>
              </a:rPr>
              <a:t>晒されていた</a:t>
            </a:r>
            <a:endParaRPr lang="en-US" altLang="ja-JP" sz="1200" b="0" i="0" u="none" strike="noStrike" cap="none" baseline="0" dirty="0">
              <a:solidFill>
                <a:srgbClr val="4D4D4D"/>
              </a:solidFill>
              <a:effectLst/>
              <a:uFillTx/>
              <a:ea typeface="MS UI Gothic"/>
            </a:endParaRPr>
          </a:p>
          <a:p>
            <a:r>
              <a:rPr lang="ja-JP" sz="1200" b="0" i="0" u="none" strike="noStrike" cap="none" baseline="0" dirty="0">
                <a:solidFill>
                  <a:srgbClr val="4D4D4D"/>
                </a:solidFill>
                <a:effectLst/>
                <a:uFillTx/>
                <a:ea typeface="MS UI Gothic"/>
              </a:rPr>
              <a:t>患者数</a:t>
            </a:r>
          </a:p>
        </p:txBody>
      </p:sp>
    </p:spTree>
    <p:extLst>
      <p:ext uri="{BB962C8B-B14F-4D97-AF65-F5344CB8AC3E}">
        <p14:creationId xmlns:p14="http://schemas.microsoft.com/office/powerpoint/2010/main" val="26377883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O-012: 日常の臨床診療における転移性大腸癌（mCRC）患者を対象としたレゴラフェニブの安全性と有効性：前向きの観察的相関試験の最終分析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Ducreux Mら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Ducreux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O-012</a:t>
            </a:r>
          </a:p>
        </p:txBody>
      </p:sp>
      <p:sp>
        <p:nvSpPr>
          <p:cNvPr id="6" name="Content Placeholder 2"/>
          <p:cNvSpPr>
            <a:spLocks noGrp="1"/>
          </p:cNvSpPr>
          <p:nvPr>
            <p:ph idx="1"/>
          </p:nvPr>
        </p:nvSpPr>
        <p:spPr>
          <a:xfrm>
            <a:off x="365124" y="1254035"/>
            <a:ext cx="8565516" cy="4746172"/>
          </a:xfrm>
        </p:spPr>
        <p:txBody>
          <a:bodyPr/>
          <a:lstStyle/>
          <a:p>
            <a:pPr marL="0" indent="0">
              <a:buFontTx/>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mCRC患者では、レゴラフェニブは以前の所見と同様の安全性プロファイルを示した</a:t>
            </a:r>
          </a:p>
          <a:p>
            <a:r>
              <a:rPr lang="ja-JP" sz="1600" b="1" i="0" u="none" strike="noStrike" cap="none" baseline="0">
                <a:solidFill>
                  <a:srgbClr val="4D4D4D"/>
                </a:solidFill>
                <a:effectLst/>
                <a:uFillTx/>
                <a:ea typeface="MS UI Gothic"/>
              </a:rPr>
              <a:t>患者のほぼ50％が、推奨された160 mg /日よりも低い用量でレゴラフェニブを開始された</a:t>
            </a:r>
          </a:p>
          <a:p>
            <a:r>
              <a:rPr lang="ja-JP" sz="1600" b="1" i="0" u="none" strike="noStrike" cap="none" baseline="0">
                <a:solidFill>
                  <a:srgbClr val="4D4D4D"/>
                </a:solidFill>
                <a:effectLst/>
                <a:uFillTx/>
                <a:ea typeface="MS UI Gothic"/>
              </a:rPr>
              <a:t>レゴラフェニブの生存率は、可変用量であっても以前の第III相臨床試験で見られたものと同等であった</a:t>
            </a:r>
          </a:p>
        </p:txBody>
      </p:sp>
    </p:spTree>
    <p:extLst>
      <p:ext uri="{BB962C8B-B14F-4D97-AF65-F5344CB8AC3E}">
        <p14:creationId xmlns:p14="http://schemas.microsoft.com/office/powerpoint/2010/main" val="1769097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a:rPr>
              <a:t>用語集</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1/2/3L	第一選択／第二選択／第三選択治療</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5FU	5-フルオロウラシル</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AE	有害事象</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AFP	α-フェトプロテイン</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ALP	アルカリホスファターゼ</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ALT	アラニン・アミノトランスフェラーゼ</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AST	アスパラギン酸アミノトランスフェラーゼ</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BCLC	バルセロナ臨床肝癌</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BICR	盲検下独立中央判定</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bid	1日2回</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BOR	最良総合効果</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BSC	最善支持療法</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CI	信頼区間</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CPS	複合陽性スコア</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CR	完全奏効</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CRC	大腸癌</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CT	化学療法</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ctDNA	循環血中腫瘍DNA</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DCR	病勢コントロール率</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DFS	無病生存期間</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dMMR	ミスマッチ修復機構の欠損</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(m)DOR	奏効持続期間（中央値）</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ECOG	米国東海岸癌臨床試験グループ</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EGFR	 ヒト上皮成長因子受容体</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ESCC	食道扁平上皮癌</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ESMO	欧州臨床腫瘍学会</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FAS	最大の解析集団</a:t>
            </a:r>
          </a:p>
          <a:p>
            <a:pPr marL="0" lvl="0" indent="0">
              <a:lnSpc>
                <a:spcPts val="1300"/>
              </a:lnSpc>
              <a:spcAft>
                <a:spcPct val="0"/>
              </a:spcAft>
              <a:buClr>
                <a:srgbClr val="043882"/>
              </a:buClr>
              <a:buNone/>
              <a:tabLst>
                <a:tab pos="806450" algn="l"/>
              </a:tabLst>
              <a:defRPr/>
            </a:pPr>
            <a:r>
              <a:rPr lang="ja-JP" sz="1000" b="0" i="0" u="none" strike="noStrike" cap="none" baseline="0" dirty="0">
                <a:solidFill>
                  <a:srgbClr val="4D4D4D"/>
                </a:solidFill>
                <a:effectLst/>
                <a:uFillTx/>
                <a:ea typeface="MS UI Gothic"/>
              </a:rPr>
              <a:t>FOLFIRINOX	ロイコボリン＋5-フルオロウラシル＋イリノテカ</a:t>
            </a:r>
            <a:r>
              <a:rPr lang="en-US" altLang="ja-JP" sz="1000" b="0" i="0" u="none" strike="noStrike" cap="none" baseline="0" dirty="0">
                <a:solidFill>
                  <a:srgbClr val="4D4D4D"/>
                </a:solidFill>
                <a:effectLst/>
                <a:uFillTx/>
                <a:ea typeface="MS UI Gothic"/>
              </a:rPr>
              <a:t>	</a:t>
            </a:r>
            <a:r>
              <a:rPr lang="ja-JP" sz="1000" b="0" i="0" u="none" strike="noStrike" cap="none" baseline="0" dirty="0">
                <a:solidFill>
                  <a:srgbClr val="4D4D4D"/>
                </a:solidFill>
                <a:effectLst/>
                <a:uFillTx/>
                <a:ea typeface="MS UI Gothic"/>
              </a:rPr>
              <a:t>ン＋オキサリプラチン</a:t>
            </a:r>
          </a:p>
          <a:p>
            <a:pPr marL="0" lvl="0" indent="0" defTabSz="809625">
              <a:lnSpc>
                <a:spcPts val="1300"/>
              </a:lnSpc>
              <a:spcAft>
                <a:spcPct val="0"/>
              </a:spcAft>
              <a:buClr>
                <a:srgbClr val="043882"/>
              </a:buClr>
              <a:buNone/>
              <a:tabLst>
                <a:tab pos="804863" algn="l"/>
              </a:tabLst>
              <a:defRPr/>
            </a:pPr>
            <a:r>
              <a:rPr lang="ja-JP" sz="1000" b="0" i="0" u="none" strike="noStrike" cap="none" baseline="0" dirty="0">
                <a:solidFill>
                  <a:srgbClr val="4D4D4D"/>
                </a:solidFill>
                <a:effectLst/>
                <a:uFillTx/>
                <a:ea typeface="MS UI Gothic"/>
              </a:rPr>
              <a:t>FOLFOX	ロイコボリン + 5-フルオロウラシル + 	オキサリプラチン</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(m)FOLFOXIRI	（修正）ロイコボリン＋</a:t>
            </a:r>
            <a:r>
              <a:rPr sz="1000" dirty="0"/>
              <a:t/>
            </a:r>
            <a:br>
              <a:rPr sz="1000" dirty="0"/>
            </a:br>
            <a:r>
              <a:rPr lang="ja-JP" sz="1000" b="0" i="0" u="none" strike="noStrike" cap="none" baseline="0" dirty="0">
                <a:solidFill>
                  <a:srgbClr val="4D4D4D"/>
                </a:solidFill>
                <a:effectLst/>
                <a:uFillTx/>
                <a:ea typeface="MS UI Gothic"/>
              </a:rPr>
              <a:t>	5-フルオロウラシル＋オキサリプラチン</a:t>
            </a:r>
            <a:r>
              <a:rPr lang="en-US" altLang="ja-JP" sz="1000" b="0" i="0" u="none" strike="noStrike" cap="none" baseline="0" dirty="0">
                <a:solidFill>
                  <a:srgbClr val="4D4D4D"/>
                </a:solidFill>
                <a:effectLst/>
                <a:uFillTx/>
                <a:ea typeface="MS UI Gothic"/>
              </a:rPr>
              <a:t>	</a:t>
            </a:r>
            <a:r>
              <a:rPr lang="ja-JP" sz="1000" b="0" i="0" u="none" strike="noStrike" cap="none" baseline="0" dirty="0">
                <a:solidFill>
                  <a:srgbClr val="4D4D4D"/>
                </a:solidFill>
                <a:effectLst/>
                <a:uFillTx/>
                <a:ea typeface="MS UI Gothic"/>
              </a:rPr>
              <a:t>＋イリノテカン</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GEJ	胃食道接合部</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GI	胃腸/消化器</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GIST	消化管間質性腫瘍</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HBV	B型肝炎ウイルス</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HCC	肝細胞癌</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HCV	C型肝炎ウイルス</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HIF-1α	低酸素誘導因子1α</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HR	ハザード比</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IHC	免疫組織化学</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IQR	四分位範囲</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ITT	intent-to-treat</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iv	静脈内</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KM	カプランマイヤー</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LV	ロイコボリン</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mAb	モノクローナル抗体	</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mCRC	転移性大腸癌</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met	転移</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mPDAC	転移性膵腺管癌</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MSI-H	高頻度マイクロサテライト不安定性</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MUT	変異体</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NA	利用不可</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NE	評価不能</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NR	未到達</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OR	オッズ比</a:t>
            </a:r>
          </a:p>
          <a:p>
            <a:pPr marL="87313" lvl="0" indent="0">
              <a:lnSpc>
                <a:spcPts val="1300"/>
              </a:lnSpc>
              <a:spcAft>
                <a:spcPct val="0"/>
              </a:spcAft>
              <a:buClr>
                <a:srgbClr val="043882"/>
              </a:buClr>
              <a:buNone/>
              <a:tabLst>
                <a:tab pos="1079500" algn="l"/>
              </a:tabLst>
              <a:defRPr/>
            </a:pPr>
            <a:r>
              <a:rPr lang="ja-JP" sz="1000" b="0" i="0" u="none" strike="noStrike" cap="none" baseline="0" dirty="0">
                <a:solidFill>
                  <a:srgbClr val="4D4D4D"/>
                </a:solidFill>
                <a:effectLst/>
                <a:uFillTx/>
                <a:ea typeface="MS UI Gothic"/>
              </a:rPr>
              <a:t>ORR	全／客観的奏効率</a:t>
            </a:r>
          </a:p>
          <a:p>
            <a:pPr marL="95250" lvl="0" indent="0">
              <a:lnSpc>
                <a:spcPts val="1300"/>
              </a:lnSpc>
              <a:spcAft>
                <a:spcPct val="0"/>
              </a:spcAft>
              <a:buClr>
                <a:srgbClr val="043882"/>
              </a:buClr>
              <a:buNone/>
              <a:tabLst>
                <a:tab pos="1077913" algn="l"/>
              </a:tabLst>
              <a:defRPr/>
            </a:pPr>
            <a:r>
              <a:rPr lang="ja-JP" sz="1000" b="0" i="0" u="none" strike="noStrike" cap="none" baseline="0" dirty="0">
                <a:solidFill>
                  <a:srgbClr val="4D4D4D"/>
                </a:solidFill>
                <a:effectLst/>
                <a:uFillTx/>
                <a:ea typeface="MS UI Gothic"/>
              </a:rPr>
              <a:t>(m)OS	全生存期間（中央値）</a:t>
            </a:r>
          </a:p>
          <a:p>
            <a:pPr marL="95250" lvl="0" indent="0">
              <a:lnSpc>
                <a:spcPts val="1300"/>
              </a:lnSpc>
              <a:spcAft>
                <a:spcPct val="0"/>
              </a:spcAft>
              <a:buClr>
                <a:srgbClr val="043882"/>
              </a:buClr>
              <a:buNone/>
              <a:tabLst>
                <a:tab pos="1077913" algn="l"/>
              </a:tabLst>
              <a:defRPr/>
            </a:pPr>
            <a:r>
              <a:rPr lang="ja-JP" sz="1000" b="0" i="0" u="none" strike="noStrike" cap="none" baseline="0" dirty="0">
                <a:solidFill>
                  <a:srgbClr val="4D4D4D"/>
                </a:solidFill>
                <a:effectLst/>
                <a:uFillTx/>
                <a:ea typeface="MS UI Gothic"/>
              </a:rPr>
              <a:t>PCR	ポリメラーゼ連鎖反応</a:t>
            </a:r>
          </a:p>
          <a:p>
            <a:pPr marL="95250" lvl="0" indent="0">
              <a:lnSpc>
                <a:spcPts val="1300"/>
              </a:lnSpc>
              <a:spcAft>
                <a:spcPct val="0"/>
              </a:spcAft>
              <a:buClr>
                <a:srgbClr val="043882"/>
              </a:buClr>
              <a:buNone/>
              <a:tabLst>
                <a:tab pos="1077913" algn="l"/>
              </a:tabLst>
              <a:defRPr/>
            </a:pPr>
            <a:r>
              <a:rPr lang="ja-JP" sz="1000" b="0" i="0" u="none" strike="noStrike" cap="none" baseline="0" dirty="0">
                <a:solidFill>
                  <a:srgbClr val="4D4D4D"/>
                </a:solidFill>
                <a:effectLst/>
                <a:uFillTx/>
                <a:ea typeface="MS UI Gothic"/>
              </a:rPr>
              <a:t>PD	病勢進行</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PD-L1	プログラム死-リガンド1</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PI3KCA	ホスファチジルイノシトール-3キナーゼ</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(m)PFS	無増悪生存期間（中央値）</a:t>
            </a:r>
          </a:p>
          <a:p>
            <a:pPr marL="179388" lvl="0" indent="0">
              <a:lnSpc>
                <a:spcPts val="1300"/>
              </a:lnSpc>
              <a:spcAft>
                <a:spcPct val="0"/>
              </a:spcAft>
              <a:buClr>
                <a:srgbClr val="043882"/>
              </a:buClr>
              <a:buNone/>
              <a:tabLst>
                <a:tab pos="989013" algn="l"/>
              </a:tabLst>
            </a:pPr>
            <a:r>
              <a:rPr lang="ja-JP" sz="1000" b="0" i="0" u="none" strike="noStrike" cap="none" baseline="0" dirty="0">
                <a:solidFill>
                  <a:srgbClr val="4D4D4D"/>
                </a:solidFill>
                <a:effectLst/>
                <a:uFillTx/>
                <a:ea typeface="MS UI Gothic"/>
              </a:rPr>
              <a:t>PPES	手掌・足底発赤知覚不全症候群</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PR	部分奏効</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PS	一般状態</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q(2/3/4/6)w	毎（2/3/4/6）週</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QoL	生活の質</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R	無作為化</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RCT	無作為化対照比較試験</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RECIST	固形腫瘍の治療効果判定のための	ガイドライン</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RT	放射線療方</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SAE	重篤な有害事象</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SD	病勢安定</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TID	1日3回</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TRAE	治療関連有害</a:t>
            </a:r>
            <a:r>
              <a:rPr lang="ja-JP" sz="1000" b="0" i="0" u="none" strike="noStrike" cap="none" baseline="0" dirty="0">
                <a:effectLst/>
                <a:uFillTx/>
              </a:rPr>
              <a:t>事象</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TRK	トロポミオシン受容体キナーゼ</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TRR	腫瘍切除率</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TTP	無増悪期間</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(m)TTR	奏効到達期間（中央値）</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tx	治療</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VEGF	血管内皮増殖因子</a:t>
            </a:r>
          </a:p>
          <a:p>
            <a:pPr marL="179388" lvl="0" indent="0">
              <a:lnSpc>
                <a:spcPts val="1300"/>
              </a:lnSpc>
              <a:spcAft>
                <a:spcPct val="0"/>
              </a:spcAft>
              <a:buClr>
                <a:srgbClr val="043882"/>
              </a:buClr>
              <a:buNone/>
              <a:tabLst>
                <a:tab pos="989013" algn="l"/>
              </a:tabLst>
              <a:defRPr/>
            </a:pPr>
            <a:r>
              <a:rPr lang="ja-JP" sz="1000" b="0" i="0" u="none" strike="noStrike" cap="none" baseline="0" dirty="0">
                <a:solidFill>
                  <a:srgbClr val="4D4D4D"/>
                </a:solidFill>
                <a:effectLst/>
                <a:uFillTx/>
                <a:ea typeface="MS UI Gothic"/>
              </a:rPr>
              <a:t>WT	野生型</a:t>
            </a:r>
          </a:p>
          <a:p>
            <a:pPr marL="179388" lvl="0" indent="0">
              <a:lnSpc>
                <a:spcPts val="1300"/>
              </a:lnSpc>
              <a:spcAft>
                <a:spcPct val="0"/>
              </a:spcAft>
              <a:buClr>
                <a:srgbClr val="043882"/>
              </a:buClr>
              <a:buNone/>
              <a:tabLst>
                <a:tab pos="989013" algn="l"/>
              </a:tabLst>
              <a:defRPr/>
            </a:pPr>
            <a:endParaRPr lang="en-GB" sz="1000" dirty="0"/>
          </a:p>
          <a:p>
            <a:pPr marL="179388" lvl="0" indent="0">
              <a:lnSpc>
                <a:spcPts val="1300"/>
              </a:lnSpc>
              <a:spcAft>
                <a:spcPct val="0"/>
              </a:spcAft>
              <a:buClr>
                <a:srgbClr val="043882"/>
              </a:buClr>
              <a:buNone/>
              <a:tabLst>
                <a:tab pos="989013" algn="l"/>
              </a:tabLst>
              <a:defRPr/>
            </a:pPr>
            <a:endParaRPr lang="en-GB" sz="1000" dirty="0"/>
          </a:p>
          <a:p>
            <a:pPr marL="179388" lvl="0" indent="0">
              <a:lnSpc>
                <a:spcPts val="1300"/>
              </a:lnSpc>
              <a:spcAft>
                <a:spcPct val="0"/>
              </a:spcAft>
              <a:buClr>
                <a:srgbClr val="043882"/>
              </a:buClr>
              <a:buNone/>
              <a:tabLst>
                <a:tab pos="989013" algn="l"/>
              </a:tabLst>
              <a:defRPr/>
            </a:pPr>
            <a:endParaRPr lang="en-GB" sz="1000" dirty="0"/>
          </a:p>
          <a:p>
            <a:pPr marL="87313" lvl="0" indent="0">
              <a:lnSpc>
                <a:spcPts val="1300"/>
              </a:lnSpc>
              <a:spcAft>
                <a:spcPct val="0"/>
              </a:spcAft>
              <a:buClr>
                <a:srgbClr val="043882"/>
              </a:buClr>
              <a:buNone/>
              <a:defRPr/>
            </a:pPr>
            <a:endParaRPr lang="en-GB" sz="1000" dirty="0"/>
          </a:p>
          <a:p>
            <a:pPr marL="87313" lvl="0" indent="0">
              <a:lnSpc>
                <a:spcPts val="1300"/>
              </a:lnSpc>
              <a:spcAft>
                <a:spcPct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val="8208844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6876" cy="807720"/>
          </a:xfrm>
        </p:spPr>
        <p:txBody>
          <a:bodyPr/>
          <a:lstStyle/>
          <a:p>
            <a:r>
              <a:rPr lang="ja-JP" sz="1800" b="1" i="0" u="none" strike="noStrike" cap="none" baseline="0" dirty="0">
                <a:solidFill>
                  <a:srgbClr val="043882"/>
                </a:solidFill>
                <a:effectLst/>
                <a:uFillTx/>
                <a:ea typeface="MS UI Gothic"/>
              </a:rPr>
              <a:t>O-013: 転移性大腸癌（mCRC）の治療歴のある患者におけるトリフルリジン／チピラシルの安全性および有効性</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第</a:t>
            </a:r>
            <a:r>
              <a:rPr lang="ja-JP" sz="1800" b="1" i="0" u="none" strike="noStrike" cap="none" baseline="0" dirty="0">
                <a:solidFill>
                  <a:srgbClr val="043882"/>
                </a:solidFill>
                <a:effectLst/>
                <a:uFillTx/>
                <a:ea typeface="MS UI Gothic"/>
              </a:rPr>
              <a:t>IIIb相、国際的、非盲検、早期アクセスPRECONNECT試験の予備解析結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en-US" altLang="ja-JP" dirty="0" smtClean="0">
                <a:solidFill>
                  <a:srgbClr val="043882"/>
                </a:solidFill>
                <a:ea typeface="MS UI Gothic"/>
              </a:rPr>
              <a:t>–</a:t>
            </a:r>
            <a:r>
              <a:rPr lang="ja-JP" altLang="en-US" dirty="0" smtClean="0">
                <a:solidFill>
                  <a:srgbClr val="043882"/>
                </a:solidFill>
                <a:ea typeface="MS UI Gothic"/>
              </a:rPr>
              <a:t> </a:t>
            </a:r>
            <a:r>
              <a:rPr lang="en-US" altLang="ja-JP" dirty="0">
                <a:solidFill>
                  <a:srgbClr val="043882"/>
                </a:solidFill>
                <a:ea typeface="MS UI Gothic"/>
              </a:rPr>
              <a:t>Falcone A</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治療歴のあるmCRC患者におけるトリフルリジン／チピラシルの有効性および安全性を非盲検、早期アクセスPRECONNECT試験で評価する（予備データ報告済み）</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Falcone </a:t>
            </a:r>
            <a:r>
              <a:rPr lang="ja-JP" sz="1200" b="0" i="0" u="none" strike="noStrike" cap="none" baseline="0" dirty="0" smtClean="0">
                <a:solidFill>
                  <a:srgbClr val="4D4D4D"/>
                </a:solidFill>
                <a:effectLst/>
                <a:uFillTx/>
                <a:ea typeface="MS UI Gothic"/>
              </a:rPr>
              <a:t>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O-013</a:t>
            </a:r>
          </a:p>
        </p:txBody>
      </p:sp>
      <p:sp>
        <p:nvSpPr>
          <p:cNvPr id="8" name="Rectangle 9"/>
          <p:cNvSpPr txBox="1">
            <a:spLocks noChangeArrowheads="1"/>
          </p:cNvSpPr>
          <p:nvPr/>
        </p:nvSpPr>
        <p:spPr bwMode="auto">
          <a:xfrm>
            <a:off x="541521" y="5624371"/>
            <a:ext cx="7864476" cy="73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a:rPr>
              <a:t>エンドポイント</a:t>
            </a:r>
          </a:p>
          <a:p>
            <a:r>
              <a:rPr lang="ja-JP" sz="1600" b="0" i="0" u="none" strike="noStrike" cap="none" baseline="0" dirty="0">
                <a:solidFill>
                  <a:srgbClr val="4D4D4D"/>
                </a:solidFill>
                <a:effectLst/>
                <a:uFillTx/>
                <a:ea typeface="MS UI Gothic"/>
              </a:rPr>
              <a:t>安全性、PFS、ORR、DCR、悪化(ECOG PS ≥2)までの時</a:t>
            </a:r>
            <a:r>
              <a:rPr lang="ja-JP" sz="1600" b="0" i="0" u="none" strike="noStrike" cap="none" baseline="0" dirty="0" smtClean="0">
                <a:solidFill>
                  <a:srgbClr val="4D4D4D"/>
                </a:solidFill>
                <a:effectLst/>
                <a:uFillTx/>
                <a:ea typeface="MS UI Gothic"/>
              </a:rPr>
              <a:t>間</a:t>
            </a:r>
            <a:endParaRPr lang="en-GB" kern="0" dirty="0"/>
          </a:p>
        </p:txBody>
      </p:sp>
      <p:sp>
        <p:nvSpPr>
          <p:cNvPr id="11" name="AutoShape 12"/>
          <p:cNvSpPr>
            <a:spLocks noChangeArrowheads="1"/>
          </p:cNvSpPr>
          <p:nvPr/>
        </p:nvSpPr>
        <p:spPr bwMode="auto">
          <a:xfrm>
            <a:off x="5008921" y="3232268"/>
            <a:ext cx="2561167" cy="135541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トリフルリジン／チピラシル </a:t>
            </a:r>
            <a:r>
              <a:rPr sz="1800" dirty="0"/>
              <a:t/>
            </a:r>
            <a:br>
              <a:rPr sz="1800" dirty="0"/>
            </a:br>
            <a:r>
              <a:rPr lang="ja-JP" sz="1800" b="0" i="0" u="none" strike="noStrike" cap="none" baseline="0" dirty="0">
                <a:solidFill>
                  <a:srgbClr val="FFFFFF"/>
                </a:solidFill>
                <a:effectLst/>
                <a:uFillTx/>
                <a:ea typeface="MS UI Gothic"/>
              </a:rPr>
              <a:t>35 mg/m</a:t>
            </a:r>
            <a:r>
              <a:rPr lang="ja-JP" sz="1800" b="0" i="0" u="none" strike="noStrike" cap="none" baseline="30000" dirty="0">
                <a:solidFill>
                  <a:srgbClr val="FFFFFF"/>
                </a:solidFill>
                <a:effectLst/>
                <a:uFillTx/>
                <a:ea typeface="MS UI Gothic"/>
              </a:rPr>
              <a:t>2</a:t>
            </a:r>
            <a:r>
              <a:rPr lang="ja-JP" sz="1800" b="0" i="0" u="none" strike="noStrike" cap="none" baseline="0" dirty="0">
                <a:solidFill>
                  <a:srgbClr val="FFFFFF"/>
                </a:solidFill>
                <a:effectLst/>
                <a:uFillTx/>
                <a:ea typeface="MS UI Gothic"/>
              </a:rPr>
              <a:t>経口投与bid </a:t>
            </a:r>
            <a:r>
              <a:rPr sz="1800" dirty="0"/>
              <a:t/>
            </a:r>
            <a:br>
              <a:rPr sz="1800" dirty="0"/>
            </a:br>
            <a:r>
              <a:rPr lang="ja-JP" sz="1800" b="0" i="0" u="none" strike="noStrike" cap="none" baseline="0" dirty="0">
                <a:solidFill>
                  <a:srgbClr val="FFFFFF"/>
                </a:solidFill>
                <a:effectLst/>
                <a:uFillTx/>
                <a:ea typeface="MS UI Gothic"/>
              </a:rPr>
              <a:t>D1～5、8～12 </a:t>
            </a:r>
            <a:r>
              <a:rPr sz="1800" dirty="0"/>
              <a:t/>
            </a:r>
            <a:br>
              <a:rPr sz="1800" dirty="0"/>
            </a:br>
            <a:r>
              <a:rPr lang="ja-JP" sz="1800" b="0" i="0" u="none" strike="noStrike" cap="none" baseline="0" dirty="0">
                <a:solidFill>
                  <a:srgbClr val="FFFFFF"/>
                </a:solidFill>
                <a:effectLst/>
                <a:uFillTx/>
                <a:ea typeface="MS UI Gothic"/>
              </a:rPr>
              <a:t>（28日サイクル）</a:t>
            </a:r>
          </a:p>
        </p:txBody>
      </p:sp>
      <p:cxnSp>
        <p:nvCxnSpPr>
          <p:cNvPr id="12" name="AutoShape 19"/>
          <p:cNvCxnSpPr>
            <a:cxnSpLocks noChangeShapeType="1"/>
            <a:stCxn id="15" idx="3"/>
            <a:endCxn id="11" idx="1"/>
          </p:cNvCxnSpPr>
          <p:nvPr/>
        </p:nvCxnSpPr>
        <p:spPr bwMode="auto">
          <a:xfrm flipV="1">
            <a:off x="4473759" y="3909973"/>
            <a:ext cx="535162" cy="1"/>
          </a:xfrm>
          <a:prstGeom prst="straightConnector1">
            <a:avLst/>
          </a:prstGeom>
          <a:noFill/>
          <a:ln w="57150">
            <a:solidFill>
              <a:schemeClr val="bg2">
                <a:lumMod val="60000"/>
                <a:lumOff val="40000"/>
              </a:schemeClr>
            </a:solidFill>
            <a:round/>
            <a:tailEnd type="triangle" w="med" len="med"/>
          </a:ln>
        </p:spPr>
      </p:cxnSp>
      <p:cxnSp>
        <p:nvCxnSpPr>
          <p:cNvPr id="13" name="AutoShape 21"/>
          <p:cNvCxnSpPr>
            <a:cxnSpLocks noChangeShapeType="1"/>
            <a:stCxn id="11" idx="3"/>
            <a:endCxn id="14" idx="1"/>
          </p:cNvCxnSpPr>
          <p:nvPr/>
        </p:nvCxnSpPr>
        <p:spPr bwMode="auto">
          <a:xfrm>
            <a:off x="7570088" y="3909973"/>
            <a:ext cx="440971" cy="0"/>
          </a:xfrm>
          <a:prstGeom prst="straightConnector1">
            <a:avLst/>
          </a:prstGeom>
          <a:noFill/>
          <a:ln w="57150">
            <a:solidFill>
              <a:schemeClr val="bg2">
                <a:lumMod val="60000"/>
                <a:lumOff val="40000"/>
              </a:schemeClr>
            </a:solidFill>
            <a:round/>
            <a:tailEnd type="triangle" w="med" len="med"/>
          </a:ln>
        </p:spPr>
      </p:cxnSp>
      <p:sp>
        <p:nvSpPr>
          <p:cNvPr id="14" name="AutoShape 12"/>
          <p:cNvSpPr>
            <a:spLocks noChangeArrowheads="1"/>
          </p:cNvSpPr>
          <p:nvPr/>
        </p:nvSpPr>
        <p:spPr bwMode="auto">
          <a:xfrm>
            <a:off x="8011059" y="3512883"/>
            <a:ext cx="1051966" cy="79418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PD/</a:t>
            </a:r>
            <a:r>
              <a:rPr sz="1800" dirty="0"/>
              <a:t/>
            </a:r>
            <a:br>
              <a:rPr sz="1800" dirty="0"/>
            </a:br>
            <a:r>
              <a:rPr lang="ja-JP" sz="1800" b="1" i="0" u="none" strike="noStrike" cap="none" baseline="0" dirty="0">
                <a:solidFill>
                  <a:srgbClr val="FFFFFF"/>
                </a:solidFill>
                <a:effectLst/>
                <a:uFillTx/>
                <a:ea typeface="MS UI Gothic"/>
              </a:rPr>
              <a:t>毒性</a:t>
            </a:r>
          </a:p>
        </p:txBody>
      </p:sp>
      <p:sp>
        <p:nvSpPr>
          <p:cNvPr id="15" name="AutoShape 9"/>
          <p:cNvSpPr>
            <a:spLocks noChangeArrowheads="1"/>
          </p:cNvSpPr>
          <p:nvPr/>
        </p:nvSpPr>
        <p:spPr bwMode="auto">
          <a:xfrm>
            <a:off x="344324" y="2286548"/>
            <a:ext cx="4129435" cy="324685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2種類以上の化学療法レジメンによる治療歴</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RAS WTのためのフルオロピリミジン、イリノテカン、オキサリプラチン、抗VEGFまたは抗EGFRに対する不応性、不耐性または不適当性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(n=462)</a:t>
            </a:r>
          </a:p>
        </p:txBody>
      </p:sp>
    </p:spTree>
    <p:extLst>
      <p:ext uri="{BB962C8B-B14F-4D97-AF65-F5344CB8AC3E}">
        <p14:creationId xmlns:p14="http://schemas.microsoft.com/office/powerpoint/2010/main" val="284551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O-013: 転移性大腸癌（mCRC）の治療歴のある患者におけるトリフルリジン／チピラシルの安全性および有効性</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第</a:t>
            </a:r>
            <a:r>
              <a:rPr lang="ja-JP" sz="1800" b="1" i="0" u="none" strike="noStrike" cap="none" baseline="0" dirty="0">
                <a:solidFill>
                  <a:srgbClr val="043882"/>
                </a:solidFill>
                <a:effectLst/>
                <a:uFillTx/>
                <a:ea typeface="MS UI Gothic"/>
              </a:rPr>
              <a:t>IIIb相、国際的、非盲検、早期アクセスPRECONNECT試験の予備解析結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en-US" altLang="ja-JP" sz="1800" b="1" i="0" u="none" strike="noStrike" cap="none" baseline="0" dirty="0" smtClean="0">
                <a:solidFill>
                  <a:srgbClr val="043882"/>
                </a:solidFill>
                <a:effectLst/>
                <a:uFillTx/>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Falcone A、ら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pPr marL="0" indent="0" algn="ctr">
              <a:buNone/>
            </a:pPr>
            <a:r>
              <a:rPr lang="ja-JP" sz="1600" b="1" i="0" u="none" strike="noStrike" cap="none" baseline="0">
                <a:solidFill>
                  <a:srgbClr val="4D4D4D"/>
                </a:solidFill>
                <a:effectLst/>
                <a:uFillTx/>
                <a:ea typeface="MS UI Gothic"/>
              </a:rPr>
              <a:t>PFS</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Falcone </a:t>
            </a:r>
            <a:r>
              <a:rPr lang="ja-JP" sz="1200" b="0" i="0" u="none" strike="noStrike" cap="none" baseline="0" dirty="0" smtClean="0">
                <a:solidFill>
                  <a:srgbClr val="4D4D4D"/>
                </a:solidFill>
                <a:effectLst/>
                <a:uFillTx/>
                <a:ea typeface="MS UI Gothic"/>
              </a:rPr>
              <a:t>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O-013</a:t>
            </a:r>
          </a:p>
        </p:txBody>
      </p:sp>
      <p:grpSp>
        <p:nvGrpSpPr>
          <p:cNvPr id="7" name="Group 6"/>
          <p:cNvGrpSpPr/>
          <p:nvPr/>
        </p:nvGrpSpPr>
        <p:grpSpPr>
          <a:xfrm>
            <a:off x="1639240" y="1962746"/>
            <a:ext cx="5818736" cy="4196574"/>
            <a:chOff x="1639240" y="1962746"/>
            <a:chExt cx="5818736" cy="4196574"/>
          </a:xfrm>
        </p:grpSpPr>
        <p:sp>
          <p:nvSpPr>
            <p:cNvPr id="8" name="Freeform 7"/>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2"/>
            <p:cNvSpPr>
              <a:spLocks noChangeShapeType="1"/>
            </p:cNvSpPr>
            <p:nvPr/>
          </p:nvSpPr>
          <p:spPr bwMode="auto">
            <a:xfrm flipH="1">
              <a:off x="5104163"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3"/>
            <p:cNvSpPr>
              <a:spLocks noChangeShapeType="1"/>
            </p:cNvSpPr>
            <p:nvPr/>
          </p:nvSpPr>
          <p:spPr bwMode="auto">
            <a:xfrm flipH="1">
              <a:off x="4346002"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7"/>
            <p:cNvSpPr>
              <a:spLocks noChangeShapeType="1"/>
            </p:cNvSpPr>
            <p:nvPr/>
          </p:nvSpPr>
          <p:spPr bwMode="auto">
            <a:xfrm flipH="1">
              <a:off x="7263965"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9"/>
            <p:cNvSpPr>
              <a:spLocks noChangeShapeType="1"/>
            </p:cNvSpPr>
            <p:nvPr/>
          </p:nvSpPr>
          <p:spPr bwMode="auto">
            <a:xfrm flipH="1">
              <a:off x="3577707"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21"/>
            <p:cNvSpPr>
              <a:spLocks noChangeShapeType="1"/>
            </p:cNvSpPr>
            <p:nvPr/>
          </p:nvSpPr>
          <p:spPr bwMode="auto">
            <a:xfrm flipH="1">
              <a:off x="2873406"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itchFamily="34" charset="0"/>
              </a:endParaRPr>
            </a:p>
          </p:txBody>
        </p:sp>
        <p:sp>
          <p:nvSpPr>
            <p:cNvPr id="20" name="TextBox 19"/>
            <p:cNvSpPr txBox="1"/>
            <p:nvPr/>
          </p:nvSpPr>
          <p:spPr>
            <a:xfrm rot="16200000">
              <a:off x="1683822" y="3501416"/>
              <a:ext cx="1082958"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イベント未発生下累積生存率（%）</a:t>
              </a:r>
            </a:p>
          </p:txBody>
        </p:sp>
        <p:sp>
          <p:nvSpPr>
            <p:cNvPr id="21" name="TextBox 20"/>
            <p:cNvSpPr txBox="1"/>
            <p:nvPr/>
          </p:nvSpPr>
          <p:spPr>
            <a:xfrm>
              <a:off x="4619215" y="5429285"/>
              <a:ext cx="993840"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治療開始時からの経過期間(カ月)</a:t>
              </a:r>
            </a:p>
          </p:txBody>
        </p:sp>
        <p:sp>
          <p:nvSpPr>
            <p:cNvPr id="22" name="TextBox 21"/>
            <p:cNvSpPr txBox="1"/>
            <p:nvPr/>
          </p:nvSpPr>
          <p:spPr>
            <a:xfrm>
              <a:off x="2242344" y="1962746"/>
              <a:ext cx="47976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3" name="TextBox 22"/>
            <p:cNvSpPr txBox="1"/>
            <p:nvPr/>
          </p:nvSpPr>
          <p:spPr>
            <a:xfrm>
              <a:off x="2341252" y="2543958"/>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4" name="TextBox 23"/>
            <p:cNvSpPr txBox="1"/>
            <p:nvPr/>
          </p:nvSpPr>
          <p:spPr>
            <a:xfrm>
              <a:off x="2341252" y="3109931"/>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5" name="TextBox 24"/>
            <p:cNvSpPr txBox="1"/>
            <p:nvPr/>
          </p:nvSpPr>
          <p:spPr>
            <a:xfrm>
              <a:off x="2341252" y="3694933"/>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26" name="TextBox 25"/>
            <p:cNvSpPr txBox="1"/>
            <p:nvPr/>
          </p:nvSpPr>
          <p:spPr>
            <a:xfrm>
              <a:off x="2341252" y="4267249"/>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27" name="TextBox 26"/>
            <p:cNvSpPr txBox="1"/>
            <p:nvPr/>
          </p:nvSpPr>
          <p:spPr>
            <a:xfrm>
              <a:off x="2440157" y="4845908"/>
              <a:ext cx="281964"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8" name="TextBox 27"/>
            <p:cNvSpPr txBox="1"/>
            <p:nvPr/>
          </p:nvSpPr>
          <p:spPr>
            <a:xfrm>
              <a:off x="2639236"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462</a:t>
              </a:r>
            </a:p>
          </p:txBody>
        </p:sp>
        <p:sp>
          <p:nvSpPr>
            <p:cNvPr id="29" name="TextBox 28"/>
            <p:cNvSpPr txBox="1"/>
            <p:nvPr/>
          </p:nvSpPr>
          <p:spPr>
            <a:xfrm>
              <a:off x="3339985"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295</a:t>
              </a:r>
            </a:p>
          </p:txBody>
        </p:sp>
        <p:sp>
          <p:nvSpPr>
            <p:cNvPr id="30" name="TextBox 29"/>
            <p:cNvSpPr txBox="1"/>
            <p:nvPr/>
          </p:nvSpPr>
          <p:spPr>
            <a:xfrm>
              <a:off x="4375164" y="5240303"/>
              <a:ext cx="184730" cy="307777"/>
            </a:xfrm>
            <a:prstGeom prst="rect">
              <a:avLst/>
            </a:prstGeom>
            <a:noFill/>
          </p:spPr>
          <p:txBody>
            <a:bodyPr wrap="none" rtlCol="0" anchor="t" anchorCtr="0">
              <a:spAutoFit/>
            </a:bodyPr>
            <a:lstStyle/>
            <a:p>
              <a:pPr algn="ctr"/>
              <a:endParaRPr lang="en-GB" sz="1400">
                <a:cs typeface="Arial" pitchFamily="34" charset="0"/>
              </a:endParaRPr>
            </a:p>
          </p:txBody>
        </p:sp>
        <p:sp>
          <p:nvSpPr>
            <p:cNvPr id="31" name="TextBox 30"/>
            <p:cNvSpPr txBox="1"/>
            <p:nvPr/>
          </p:nvSpPr>
          <p:spPr>
            <a:xfrm>
              <a:off x="4101726"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130</a:t>
              </a:r>
            </a:p>
          </p:txBody>
        </p:sp>
        <p:sp>
          <p:nvSpPr>
            <p:cNvPr id="32" name="TextBox 31"/>
            <p:cNvSpPr txBox="1"/>
            <p:nvPr/>
          </p:nvSpPr>
          <p:spPr>
            <a:xfrm>
              <a:off x="4920483" y="5240303"/>
              <a:ext cx="380866"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62</a:t>
              </a:r>
            </a:p>
          </p:txBody>
        </p:sp>
        <p:sp>
          <p:nvSpPr>
            <p:cNvPr id="33" name="TextBox 32"/>
            <p:cNvSpPr txBox="1"/>
            <p:nvPr/>
          </p:nvSpPr>
          <p:spPr>
            <a:xfrm>
              <a:off x="7077110" y="5240303"/>
              <a:ext cx="380866"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0</a:t>
              </a:r>
            </a:p>
          </p:txBody>
        </p:sp>
        <p:grpSp>
          <p:nvGrpSpPr>
            <p:cNvPr id="34" name="Group 33"/>
            <p:cNvGrpSpPr/>
            <p:nvPr/>
          </p:nvGrpSpPr>
          <p:grpSpPr>
            <a:xfrm>
              <a:off x="5655981" y="5171795"/>
              <a:ext cx="383438" cy="807165"/>
              <a:chOff x="2642554" y="5042971"/>
              <a:chExt cx="269990" cy="645824"/>
            </a:xfrm>
          </p:grpSpPr>
          <p:sp>
            <p:nvSpPr>
              <p:cNvPr id="83" name="Line 14"/>
              <p:cNvSpPr>
                <a:spLocks noChangeShapeType="1"/>
              </p:cNvSpPr>
              <p:nvPr/>
            </p:nvSpPr>
            <p:spPr bwMode="auto">
              <a:xfrm flipH="1">
                <a:off x="27787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4" name="TextBox 83"/>
              <p:cNvSpPr txBox="1"/>
              <p:nvPr/>
            </p:nvSpPr>
            <p:spPr>
              <a:xfrm>
                <a:off x="2643460" y="5097780"/>
                <a:ext cx="268179" cy="58588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8</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23</a:t>
                </a:r>
              </a:p>
            </p:txBody>
          </p:sp>
        </p:grpSp>
        <p:grpSp>
          <p:nvGrpSpPr>
            <p:cNvPr id="35" name="Group 34"/>
            <p:cNvGrpSpPr/>
            <p:nvPr/>
          </p:nvGrpSpPr>
          <p:grpSpPr>
            <a:xfrm>
              <a:off x="6384511" y="5171795"/>
              <a:ext cx="383438" cy="807165"/>
              <a:chOff x="2707398" y="5042971"/>
              <a:chExt cx="269990" cy="645824"/>
            </a:xfrm>
          </p:grpSpPr>
          <p:sp>
            <p:nvSpPr>
              <p:cNvPr id="81" name="Line 14"/>
              <p:cNvSpPr>
                <a:spLocks noChangeShapeType="1"/>
              </p:cNvSpPr>
              <p:nvPr/>
            </p:nvSpPr>
            <p:spPr bwMode="auto">
              <a:xfrm flipH="1">
                <a:off x="2843570"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2" name="TextBox 81"/>
              <p:cNvSpPr txBox="1"/>
              <p:nvPr/>
            </p:nvSpPr>
            <p:spPr>
              <a:xfrm>
                <a:off x="2708305" y="5097780"/>
                <a:ext cx="268179" cy="58588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10</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5</a:t>
                </a:r>
              </a:p>
            </p:txBody>
          </p:sp>
        </p:grpSp>
        <p:sp>
          <p:nvSpPr>
            <p:cNvPr id="36" name="TextBox 35"/>
            <p:cNvSpPr txBox="1"/>
            <p:nvPr/>
          </p:nvSpPr>
          <p:spPr>
            <a:xfrm>
              <a:off x="1639240" y="5420656"/>
              <a:ext cx="1074333" cy="738664"/>
            </a:xfrm>
            <a:prstGeom prst="rect">
              <a:avLst/>
            </a:prstGeom>
            <a:noFill/>
          </p:spPr>
          <p:txBody>
            <a:bodyPr wrap="none" rtlCol="0">
              <a:spAutoFit/>
            </a:bodyPr>
            <a:lstStyle/>
            <a:p>
              <a:r>
                <a:rPr lang="ja-JP" sz="1400" b="0" i="0" u="none" strike="noStrike" cap="none" baseline="0" dirty="0">
                  <a:solidFill>
                    <a:srgbClr val="4D4D4D"/>
                  </a:solidFill>
                  <a:effectLst/>
                  <a:uFillTx/>
                  <a:ea typeface="MS UI Gothic"/>
                </a:rPr>
                <a:t>リスクに</a:t>
              </a:r>
              <a:endParaRPr lang="en-US" altLang="ja-JP" sz="1400" b="0" i="0" u="none" strike="noStrike" cap="none" baseline="0" dirty="0">
                <a:solidFill>
                  <a:srgbClr val="4D4D4D"/>
                </a:solidFill>
                <a:effectLst/>
                <a:uFillTx/>
                <a:ea typeface="MS UI Gothic"/>
              </a:endParaRPr>
            </a:p>
            <a:p>
              <a:r>
                <a:rPr lang="ja-JP" sz="1400" b="0" i="0" u="none" strike="noStrike" cap="none" baseline="0" dirty="0">
                  <a:solidFill>
                    <a:srgbClr val="4D4D4D"/>
                  </a:solidFill>
                  <a:effectLst/>
                  <a:uFillTx/>
                  <a:ea typeface="MS UI Gothic"/>
                </a:rPr>
                <a:t>晒されていた</a:t>
              </a:r>
              <a:endParaRPr lang="en-US" altLang="ja-JP" sz="1400" b="0" i="0" u="none" strike="noStrike" cap="none" baseline="0" dirty="0">
                <a:solidFill>
                  <a:srgbClr val="4D4D4D"/>
                </a:solidFill>
                <a:effectLst/>
                <a:uFillTx/>
                <a:ea typeface="MS UI Gothic"/>
              </a:endParaRPr>
            </a:p>
            <a:p>
              <a:r>
                <a:rPr lang="ja-JP" sz="1400" b="0" i="0" u="none" strike="noStrike" cap="none" baseline="0" dirty="0">
                  <a:solidFill>
                    <a:srgbClr val="4D4D4D"/>
                  </a:solidFill>
                  <a:effectLst/>
                  <a:uFillTx/>
                  <a:ea typeface="MS UI Gothic"/>
                </a:rPr>
                <a:t>患者数</a:t>
              </a:r>
            </a:p>
          </p:txBody>
        </p:sp>
        <p:sp>
          <p:nvSpPr>
            <p:cNvPr id="37" name="Freeform 2"/>
            <p:cNvSpPr/>
            <p:nvPr/>
          </p:nvSpPr>
          <p:spPr bwMode="auto">
            <a:xfrm>
              <a:off x="2879119" y="2118568"/>
              <a:ext cx="4061811" cy="2888407"/>
            </a:xfrm>
            <a:custGeom>
              <a:avLst/>
              <a:gdLst>
                <a:gd name="T0" fmla="*/ 309 w 331"/>
                <a:gd name="T1" fmla="*/ 217 h 219"/>
                <a:gd name="T2" fmla="*/ 267 w 331"/>
                <a:gd name="T3" fmla="*/ 214 h 219"/>
                <a:gd name="T4" fmla="*/ 264 w 331"/>
                <a:gd name="T5" fmla="*/ 211 h 219"/>
                <a:gd name="T6" fmla="*/ 249 w 331"/>
                <a:gd name="T7" fmla="*/ 209 h 219"/>
                <a:gd name="T8" fmla="*/ 243 w 331"/>
                <a:gd name="T9" fmla="*/ 206 h 219"/>
                <a:gd name="T10" fmla="*/ 234 w 331"/>
                <a:gd name="T11" fmla="*/ 201 h 219"/>
                <a:gd name="T12" fmla="*/ 216 w 331"/>
                <a:gd name="T13" fmla="*/ 199 h 219"/>
                <a:gd name="T14" fmla="*/ 212 w 331"/>
                <a:gd name="T15" fmla="*/ 193 h 219"/>
                <a:gd name="T16" fmla="*/ 195 w 331"/>
                <a:gd name="T17" fmla="*/ 192 h 219"/>
                <a:gd name="T18" fmla="*/ 192 w 331"/>
                <a:gd name="T19" fmla="*/ 186 h 219"/>
                <a:gd name="T20" fmla="*/ 185 w 331"/>
                <a:gd name="T21" fmla="*/ 184 h 219"/>
                <a:gd name="T22" fmla="*/ 175 w 331"/>
                <a:gd name="T23" fmla="*/ 180 h 219"/>
                <a:gd name="T24" fmla="*/ 166 w 331"/>
                <a:gd name="T25" fmla="*/ 176 h 219"/>
                <a:gd name="T26" fmla="*/ 163 w 331"/>
                <a:gd name="T27" fmla="*/ 170 h 219"/>
                <a:gd name="T28" fmla="*/ 144 w 331"/>
                <a:gd name="T29" fmla="*/ 167 h 219"/>
                <a:gd name="T30" fmla="*/ 141 w 331"/>
                <a:gd name="T31" fmla="*/ 162 h 219"/>
                <a:gd name="T32" fmla="*/ 135 w 331"/>
                <a:gd name="T33" fmla="*/ 159 h 219"/>
                <a:gd name="T34" fmla="*/ 132 w 331"/>
                <a:gd name="T35" fmla="*/ 154 h 219"/>
                <a:gd name="T36" fmla="*/ 125 w 331"/>
                <a:gd name="T37" fmla="*/ 150 h 219"/>
                <a:gd name="T38" fmla="*/ 120 w 331"/>
                <a:gd name="T39" fmla="*/ 145 h 219"/>
                <a:gd name="T40" fmla="*/ 113 w 331"/>
                <a:gd name="T41" fmla="*/ 139 h 219"/>
                <a:gd name="T42" fmla="*/ 106 w 331"/>
                <a:gd name="T43" fmla="*/ 126 h 219"/>
                <a:gd name="T44" fmla="*/ 99 w 331"/>
                <a:gd name="T45" fmla="*/ 122 h 219"/>
                <a:gd name="T46" fmla="*/ 96 w 331"/>
                <a:gd name="T47" fmla="*/ 116 h 219"/>
                <a:gd name="T48" fmla="*/ 89 w 331"/>
                <a:gd name="T49" fmla="*/ 114 h 219"/>
                <a:gd name="T50" fmla="*/ 87 w 331"/>
                <a:gd name="T51" fmla="*/ 107 h 219"/>
                <a:gd name="T52" fmla="*/ 82 w 331"/>
                <a:gd name="T53" fmla="*/ 101 h 219"/>
                <a:gd name="T54" fmla="*/ 80 w 331"/>
                <a:gd name="T55" fmla="*/ 91 h 219"/>
                <a:gd name="T56" fmla="*/ 69 w 331"/>
                <a:gd name="T57" fmla="*/ 88 h 219"/>
                <a:gd name="T58" fmla="*/ 66 w 331"/>
                <a:gd name="T59" fmla="*/ 78 h 219"/>
                <a:gd name="T60" fmla="*/ 61 w 331"/>
                <a:gd name="T61" fmla="*/ 73 h 219"/>
                <a:gd name="T62" fmla="*/ 59 w 331"/>
                <a:gd name="T63" fmla="*/ 66 h 219"/>
                <a:gd name="T64" fmla="*/ 55 w 331"/>
                <a:gd name="T65" fmla="*/ 60 h 219"/>
                <a:gd name="T66" fmla="*/ 53 w 331"/>
                <a:gd name="T67" fmla="*/ 48 h 219"/>
                <a:gd name="T68" fmla="*/ 50 w 331"/>
                <a:gd name="T69" fmla="*/ 40 h 219"/>
                <a:gd name="T70" fmla="*/ 47 w 331"/>
                <a:gd name="T71" fmla="*/ 31 h 219"/>
                <a:gd name="T72" fmla="*/ 43 w 331"/>
                <a:gd name="T73" fmla="*/ 28 h 219"/>
                <a:gd name="T74" fmla="*/ 41 w 331"/>
                <a:gd name="T75" fmla="*/ 24 h 219"/>
                <a:gd name="T76" fmla="*/ 33 w 331"/>
                <a:gd name="T77" fmla="*/ 23 h 219"/>
                <a:gd name="T78" fmla="*/ 28 w 331"/>
                <a:gd name="T79" fmla="*/ 18 h 219"/>
                <a:gd name="T80" fmla="*/ 23 w 331"/>
                <a:gd name="T81" fmla="*/ 14 h 219"/>
                <a:gd name="T82" fmla="*/ 20 w 331"/>
                <a:gd name="T83" fmla="*/ 10 h 219"/>
                <a:gd name="T84" fmla="*/ 15 w 331"/>
                <a:gd name="T85" fmla="*/ 9 h 219"/>
                <a:gd name="T86" fmla="*/ 14 w 331"/>
                <a:gd name="T87" fmla="*/ 5 h 219"/>
                <a:gd name="T88" fmla="*/ 9 w 331"/>
                <a:gd name="T89" fmla="*/ 3 h 219"/>
                <a:gd name="T90" fmla="*/ 5 w 331"/>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219">
                  <a:moveTo>
                    <a:pt x="331" y="219"/>
                  </a:moveTo>
                  <a:lnTo>
                    <a:pt x="309" y="219"/>
                  </a:lnTo>
                  <a:lnTo>
                    <a:pt x="309" y="217"/>
                  </a:lnTo>
                  <a:lnTo>
                    <a:pt x="269" y="217"/>
                  </a:lnTo>
                  <a:lnTo>
                    <a:pt x="269" y="214"/>
                  </a:lnTo>
                  <a:lnTo>
                    <a:pt x="267" y="214"/>
                  </a:lnTo>
                  <a:lnTo>
                    <a:pt x="267" y="212"/>
                  </a:lnTo>
                  <a:lnTo>
                    <a:pt x="264" y="212"/>
                  </a:lnTo>
                  <a:lnTo>
                    <a:pt x="264" y="211"/>
                  </a:lnTo>
                  <a:lnTo>
                    <a:pt x="257" y="211"/>
                  </a:lnTo>
                  <a:lnTo>
                    <a:pt x="257" y="209"/>
                  </a:lnTo>
                  <a:lnTo>
                    <a:pt x="249" y="209"/>
                  </a:lnTo>
                  <a:lnTo>
                    <a:pt x="246" y="209"/>
                  </a:lnTo>
                  <a:lnTo>
                    <a:pt x="246" y="206"/>
                  </a:lnTo>
                  <a:lnTo>
                    <a:pt x="243" y="206"/>
                  </a:lnTo>
                  <a:lnTo>
                    <a:pt x="243" y="204"/>
                  </a:lnTo>
                  <a:lnTo>
                    <a:pt x="234" y="204"/>
                  </a:lnTo>
                  <a:lnTo>
                    <a:pt x="234" y="201"/>
                  </a:lnTo>
                  <a:lnTo>
                    <a:pt x="228" y="201"/>
                  </a:lnTo>
                  <a:lnTo>
                    <a:pt x="228" y="199"/>
                  </a:lnTo>
                  <a:lnTo>
                    <a:pt x="216" y="199"/>
                  </a:lnTo>
                  <a:lnTo>
                    <a:pt x="216" y="196"/>
                  </a:lnTo>
                  <a:lnTo>
                    <a:pt x="212" y="196"/>
                  </a:lnTo>
                  <a:lnTo>
                    <a:pt x="212" y="193"/>
                  </a:lnTo>
                  <a:lnTo>
                    <a:pt x="203" y="193"/>
                  </a:lnTo>
                  <a:lnTo>
                    <a:pt x="203" y="192"/>
                  </a:lnTo>
                  <a:lnTo>
                    <a:pt x="195" y="192"/>
                  </a:lnTo>
                  <a:lnTo>
                    <a:pt x="195" y="190"/>
                  </a:lnTo>
                  <a:lnTo>
                    <a:pt x="192" y="190"/>
                  </a:lnTo>
                  <a:lnTo>
                    <a:pt x="192" y="186"/>
                  </a:lnTo>
                  <a:lnTo>
                    <a:pt x="189" y="186"/>
                  </a:lnTo>
                  <a:lnTo>
                    <a:pt x="189" y="184"/>
                  </a:lnTo>
                  <a:lnTo>
                    <a:pt x="185" y="184"/>
                  </a:lnTo>
                  <a:lnTo>
                    <a:pt x="185" y="181"/>
                  </a:lnTo>
                  <a:lnTo>
                    <a:pt x="175" y="181"/>
                  </a:lnTo>
                  <a:lnTo>
                    <a:pt x="175" y="180"/>
                  </a:lnTo>
                  <a:lnTo>
                    <a:pt x="170" y="180"/>
                  </a:lnTo>
                  <a:lnTo>
                    <a:pt x="170" y="176"/>
                  </a:lnTo>
                  <a:lnTo>
                    <a:pt x="166" y="176"/>
                  </a:lnTo>
                  <a:lnTo>
                    <a:pt x="166" y="174"/>
                  </a:lnTo>
                  <a:lnTo>
                    <a:pt x="163" y="174"/>
                  </a:lnTo>
                  <a:lnTo>
                    <a:pt x="163" y="170"/>
                  </a:lnTo>
                  <a:lnTo>
                    <a:pt x="147" y="170"/>
                  </a:lnTo>
                  <a:lnTo>
                    <a:pt x="147" y="167"/>
                  </a:lnTo>
                  <a:lnTo>
                    <a:pt x="144" y="167"/>
                  </a:lnTo>
                  <a:lnTo>
                    <a:pt x="144" y="164"/>
                  </a:lnTo>
                  <a:lnTo>
                    <a:pt x="141" y="164"/>
                  </a:lnTo>
                  <a:lnTo>
                    <a:pt x="141" y="162"/>
                  </a:lnTo>
                  <a:lnTo>
                    <a:pt x="137" y="162"/>
                  </a:lnTo>
                  <a:lnTo>
                    <a:pt x="137" y="159"/>
                  </a:lnTo>
                  <a:lnTo>
                    <a:pt x="135" y="159"/>
                  </a:lnTo>
                  <a:lnTo>
                    <a:pt x="135" y="156"/>
                  </a:lnTo>
                  <a:lnTo>
                    <a:pt x="132" y="156"/>
                  </a:lnTo>
                  <a:lnTo>
                    <a:pt x="132" y="154"/>
                  </a:lnTo>
                  <a:lnTo>
                    <a:pt x="129" y="154"/>
                  </a:lnTo>
                  <a:lnTo>
                    <a:pt x="129" y="150"/>
                  </a:lnTo>
                  <a:lnTo>
                    <a:pt x="125" y="150"/>
                  </a:lnTo>
                  <a:lnTo>
                    <a:pt x="125" y="147"/>
                  </a:lnTo>
                  <a:lnTo>
                    <a:pt x="120" y="147"/>
                  </a:lnTo>
                  <a:lnTo>
                    <a:pt x="120" y="145"/>
                  </a:lnTo>
                  <a:lnTo>
                    <a:pt x="118" y="145"/>
                  </a:lnTo>
                  <a:lnTo>
                    <a:pt x="118" y="139"/>
                  </a:lnTo>
                  <a:lnTo>
                    <a:pt x="113" y="139"/>
                  </a:lnTo>
                  <a:lnTo>
                    <a:pt x="113" y="131"/>
                  </a:lnTo>
                  <a:lnTo>
                    <a:pt x="106" y="131"/>
                  </a:lnTo>
                  <a:lnTo>
                    <a:pt x="106" y="126"/>
                  </a:lnTo>
                  <a:lnTo>
                    <a:pt x="104" y="126"/>
                  </a:lnTo>
                  <a:lnTo>
                    <a:pt x="104" y="122"/>
                  </a:lnTo>
                  <a:lnTo>
                    <a:pt x="99" y="122"/>
                  </a:lnTo>
                  <a:lnTo>
                    <a:pt x="99" y="119"/>
                  </a:lnTo>
                  <a:lnTo>
                    <a:pt x="96" y="119"/>
                  </a:lnTo>
                  <a:lnTo>
                    <a:pt x="96" y="116"/>
                  </a:lnTo>
                  <a:lnTo>
                    <a:pt x="92" y="116"/>
                  </a:lnTo>
                  <a:lnTo>
                    <a:pt x="92" y="114"/>
                  </a:lnTo>
                  <a:lnTo>
                    <a:pt x="89" y="114"/>
                  </a:lnTo>
                  <a:lnTo>
                    <a:pt x="89" y="110"/>
                  </a:lnTo>
                  <a:lnTo>
                    <a:pt x="87" y="110"/>
                  </a:lnTo>
                  <a:lnTo>
                    <a:pt x="87" y="107"/>
                  </a:lnTo>
                  <a:lnTo>
                    <a:pt x="84" y="107"/>
                  </a:lnTo>
                  <a:lnTo>
                    <a:pt x="84" y="101"/>
                  </a:lnTo>
                  <a:lnTo>
                    <a:pt x="82" y="101"/>
                  </a:lnTo>
                  <a:lnTo>
                    <a:pt x="82" y="96"/>
                  </a:lnTo>
                  <a:lnTo>
                    <a:pt x="80" y="96"/>
                  </a:lnTo>
                  <a:lnTo>
                    <a:pt x="80" y="91"/>
                  </a:lnTo>
                  <a:lnTo>
                    <a:pt x="72" y="91"/>
                  </a:lnTo>
                  <a:lnTo>
                    <a:pt x="72" y="88"/>
                  </a:lnTo>
                  <a:lnTo>
                    <a:pt x="69" y="88"/>
                  </a:lnTo>
                  <a:lnTo>
                    <a:pt x="69" y="83"/>
                  </a:lnTo>
                  <a:lnTo>
                    <a:pt x="66" y="83"/>
                  </a:lnTo>
                  <a:lnTo>
                    <a:pt x="66" y="78"/>
                  </a:lnTo>
                  <a:lnTo>
                    <a:pt x="63" y="78"/>
                  </a:lnTo>
                  <a:lnTo>
                    <a:pt x="63" y="73"/>
                  </a:lnTo>
                  <a:lnTo>
                    <a:pt x="61" y="73"/>
                  </a:lnTo>
                  <a:lnTo>
                    <a:pt x="61" y="71"/>
                  </a:lnTo>
                  <a:lnTo>
                    <a:pt x="59" y="71"/>
                  </a:lnTo>
                  <a:lnTo>
                    <a:pt x="59" y="66"/>
                  </a:lnTo>
                  <a:lnTo>
                    <a:pt x="57" y="66"/>
                  </a:lnTo>
                  <a:lnTo>
                    <a:pt x="57" y="60"/>
                  </a:lnTo>
                  <a:lnTo>
                    <a:pt x="55" y="60"/>
                  </a:lnTo>
                  <a:lnTo>
                    <a:pt x="55" y="52"/>
                  </a:lnTo>
                  <a:lnTo>
                    <a:pt x="53" y="52"/>
                  </a:lnTo>
                  <a:lnTo>
                    <a:pt x="53" y="48"/>
                  </a:lnTo>
                  <a:lnTo>
                    <a:pt x="51" y="48"/>
                  </a:lnTo>
                  <a:lnTo>
                    <a:pt x="51" y="40"/>
                  </a:lnTo>
                  <a:lnTo>
                    <a:pt x="50" y="40"/>
                  </a:lnTo>
                  <a:lnTo>
                    <a:pt x="50" y="34"/>
                  </a:lnTo>
                  <a:lnTo>
                    <a:pt x="47" y="34"/>
                  </a:lnTo>
                  <a:lnTo>
                    <a:pt x="47" y="31"/>
                  </a:lnTo>
                  <a:lnTo>
                    <a:pt x="45" y="31"/>
                  </a:lnTo>
                  <a:lnTo>
                    <a:pt x="45" y="28"/>
                  </a:lnTo>
                  <a:lnTo>
                    <a:pt x="43" y="28"/>
                  </a:lnTo>
                  <a:lnTo>
                    <a:pt x="43" y="26"/>
                  </a:lnTo>
                  <a:lnTo>
                    <a:pt x="41" y="26"/>
                  </a:lnTo>
                  <a:lnTo>
                    <a:pt x="41" y="24"/>
                  </a:lnTo>
                  <a:lnTo>
                    <a:pt x="37" y="24"/>
                  </a:lnTo>
                  <a:lnTo>
                    <a:pt x="37" y="23"/>
                  </a:lnTo>
                  <a:lnTo>
                    <a:pt x="33" y="23"/>
                  </a:lnTo>
                  <a:lnTo>
                    <a:pt x="33" y="19"/>
                  </a:lnTo>
                  <a:lnTo>
                    <a:pt x="28" y="19"/>
                  </a:lnTo>
                  <a:lnTo>
                    <a:pt x="28" y="18"/>
                  </a:lnTo>
                  <a:lnTo>
                    <a:pt x="25" y="18"/>
                  </a:lnTo>
                  <a:lnTo>
                    <a:pt x="25" y="14"/>
                  </a:lnTo>
                  <a:lnTo>
                    <a:pt x="23" y="14"/>
                  </a:lnTo>
                  <a:lnTo>
                    <a:pt x="23" y="11"/>
                  </a:lnTo>
                  <a:lnTo>
                    <a:pt x="20" y="11"/>
                  </a:lnTo>
                  <a:lnTo>
                    <a:pt x="20" y="10"/>
                  </a:lnTo>
                  <a:lnTo>
                    <a:pt x="18" y="10"/>
                  </a:lnTo>
                  <a:lnTo>
                    <a:pt x="18" y="9"/>
                  </a:lnTo>
                  <a:lnTo>
                    <a:pt x="15" y="9"/>
                  </a:lnTo>
                  <a:lnTo>
                    <a:pt x="15" y="7"/>
                  </a:lnTo>
                  <a:lnTo>
                    <a:pt x="14" y="7"/>
                  </a:lnTo>
                  <a:lnTo>
                    <a:pt x="14" y="5"/>
                  </a:lnTo>
                  <a:lnTo>
                    <a:pt x="11" y="5"/>
                  </a:lnTo>
                  <a:lnTo>
                    <a:pt x="11" y="3"/>
                  </a:lnTo>
                  <a:lnTo>
                    <a:pt x="9" y="3"/>
                  </a:lnTo>
                  <a:lnTo>
                    <a:pt x="9" y="2"/>
                  </a:lnTo>
                  <a:lnTo>
                    <a:pt x="5" y="2"/>
                  </a:lnTo>
                  <a:lnTo>
                    <a:pt x="5" y="0"/>
                  </a:lnTo>
                  <a:lnTo>
                    <a:pt x="0" y="0"/>
                  </a:lnTo>
                </a:path>
              </a:pathLst>
            </a:custGeom>
            <a:solidFill>
              <a:srgbClr val="FFFFFF"/>
            </a:solid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endParaRPr lang="en-GB" sz="1400"/>
            </a:p>
          </p:txBody>
        </p:sp>
        <p:sp>
          <p:nvSpPr>
            <p:cNvPr id="38" name="Oval 37"/>
            <p:cNvSpPr/>
            <p:nvPr/>
          </p:nvSpPr>
          <p:spPr>
            <a:xfrm>
              <a:off x="687577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9" name="Oval 38"/>
            <p:cNvSpPr/>
            <p:nvPr/>
          </p:nvSpPr>
          <p:spPr>
            <a:xfrm>
              <a:off x="678266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0" name="Oval 39"/>
            <p:cNvSpPr/>
            <p:nvPr/>
          </p:nvSpPr>
          <p:spPr>
            <a:xfrm>
              <a:off x="668955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1" name="Oval 40"/>
            <p:cNvSpPr/>
            <p:nvPr/>
          </p:nvSpPr>
          <p:spPr>
            <a:xfrm>
              <a:off x="628663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2" name="Oval 41"/>
            <p:cNvSpPr/>
            <p:nvPr/>
          </p:nvSpPr>
          <p:spPr>
            <a:xfrm>
              <a:off x="619352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3" name="Oval 42"/>
            <p:cNvSpPr/>
            <p:nvPr/>
          </p:nvSpPr>
          <p:spPr>
            <a:xfrm>
              <a:off x="5877197" y="48412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5535819" y="47095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5409871" y="463057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5349053" y="461668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5288235" y="4602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165765" y="453013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104947" y="4476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044129" y="4462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4972494" y="4459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4911676" y="442013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4862674" y="4387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4813672" y="432644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4666975" y="43234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4520278" y="42026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4473781" y="41445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4359553" y="40419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4313056" y="39963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4282656" y="3913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4228931" y="387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4175206" y="380942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4121481" y="374085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077776" y="36823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021546" y="36362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3955051" y="358196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3911101" y="352764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3867151" y="347332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3876787" y="33986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3832837" y="33443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3788887" y="32900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3615014" y="308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3569544" y="299831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3543868" y="29598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3533048" y="28803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3512208" y="281334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476338" y="27213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cxnSp>
          <p:nvCxnSpPr>
            <p:cNvPr id="79" name="Straight Connector 78"/>
            <p:cNvCxnSpPr>
              <a:endCxn id="67" idx="4"/>
            </p:cNvCxnSpPr>
            <p:nvPr/>
          </p:nvCxnSpPr>
          <p:spPr>
            <a:xfrm>
              <a:off x="2769756" y="3581968"/>
              <a:ext cx="1177345" cy="17678"/>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6" idx="2"/>
            </p:cNvCxnSpPr>
            <p:nvPr/>
          </p:nvCxnSpPr>
          <p:spPr>
            <a:xfrm flipH="1" flipV="1">
              <a:off x="395505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208897" y="2131555"/>
            <a:ext cx="3241992" cy="823783"/>
          </a:xfrm>
          <a:prstGeom prst="rect">
            <a:avLst/>
          </a:prstGeom>
          <a:noFill/>
        </p:spPr>
        <p:txBody>
          <a:bodyPr wrap="none" rtlCol="0">
            <a:spAutoFit/>
          </a:bodyPr>
          <a:lstStyle/>
          <a:p>
            <a:pPr>
              <a:tabLst>
                <a:tab pos="719138" algn="l"/>
              </a:tabLst>
            </a:pPr>
            <a:r>
              <a:rPr lang="ja-JP" sz="1600" b="1" i="0" u="none" strike="noStrike" cap="none" baseline="0">
                <a:solidFill>
                  <a:srgbClr val="4D4D4D"/>
                </a:solidFill>
                <a:effectLst/>
                <a:uFillTx/>
                <a:ea typeface="MS UI Gothic"/>
              </a:rPr>
              <a:t>mPFS 	2.8 カ月 (95%CI 2.7, 3.3)</a:t>
            </a:r>
          </a:p>
          <a:p>
            <a:pPr>
              <a:tabLst>
                <a:tab pos="719138" algn="l"/>
              </a:tabLst>
            </a:pPr>
            <a:r>
              <a:rPr lang="ja-JP" sz="1600" b="0" i="0" u="none" strike="noStrike" cap="none" baseline="0">
                <a:solidFill>
                  <a:srgbClr val="4D4D4D"/>
                </a:solidFill>
                <a:effectLst/>
                <a:uFillTx/>
                <a:ea typeface="MS UI Gothic"/>
              </a:rPr>
              <a:t>ORR 	2.4% (95%CI 1.2, 4.2)</a:t>
            </a:r>
          </a:p>
          <a:p>
            <a:pPr>
              <a:tabLst>
                <a:tab pos="719138" algn="l"/>
              </a:tabLst>
            </a:pPr>
            <a:r>
              <a:rPr lang="ja-JP" sz="1600" b="0" i="0" u="none" strike="noStrike" cap="none" baseline="0">
                <a:solidFill>
                  <a:srgbClr val="4D4D4D"/>
                </a:solidFill>
                <a:effectLst/>
                <a:uFillTx/>
                <a:ea typeface="MS UI Gothic"/>
              </a:rPr>
              <a:t>DCR 	36.8% (95%CI 32.4, 41.4)</a:t>
            </a:r>
          </a:p>
        </p:txBody>
      </p:sp>
    </p:spTree>
    <p:extLst>
      <p:ext uri="{BB962C8B-B14F-4D97-AF65-F5344CB8AC3E}">
        <p14:creationId xmlns:p14="http://schemas.microsoft.com/office/powerpoint/2010/main" val="144867565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O-013: 転移性大腸癌（mCRC）の治療歴のある患者におけるトリフルリジン／チピラシルの安全性および有効性</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第</a:t>
            </a:r>
            <a:r>
              <a:rPr lang="ja-JP" sz="1800" b="1" i="0" u="none" strike="noStrike" cap="none" baseline="0" dirty="0">
                <a:solidFill>
                  <a:srgbClr val="043882"/>
                </a:solidFill>
                <a:effectLst/>
                <a:uFillTx/>
                <a:ea typeface="MS UI Gothic"/>
              </a:rPr>
              <a:t>IIIb相、国際的、非盲検、早期アクセスPRECONNECT試験の予備解析結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en-US" altLang="ja-JP" sz="1800" b="1" i="0" u="none" strike="noStrike" cap="none" baseline="0" dirty="0" smtClean="0">
                <a:solidFill>
                  <a:srgbClr val="043882"/>
                </a:solidFill>
                <a:effectLst/>
                <a:uFillTx/>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Falcone A、</a:t>
            </a:r>
            <a:r>
              <a:rPr lang="ja-JP" sz="1800" b="1" i="0" u="none" strike="noStrike" cap="none" baseline="0" dirty="0" smtClean="0">
                <a:solidFill>
                  <a:srgbClr val="043882"/>
                </a:solidFill>
                <a:effectLst/>
                <a:uFillTx/>
                <a:ea typeface="MS UI Gothic"/>
              </a:rPr>
              <a:t>ら</a:t>
            </a:r>
            <a:endParaRPr lang="ja-JP" sz="1800" b="1" i="0" u="none" strike="noStrike" cap="none" baseline="0" dirty="0">
              <a:solidFill>
                <a:srgbClr val="043882"/>
              </a:solidFill>
              <a:effectLst/>
              <a:uFillTx/>
              <a:ea typeface="MS UI Gothic"/>
            </a:endParaRP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lgn="ctr">
              <a:buNone/>
            </a:pPr>
            <a:r>
              <a:rPr lang="ja-JP" sz="1600" b="1" i="0" u="none" strike="noStrike" cap="none" baseline="0">
                <a:solidFill>
                  <a:srgbClr val="4D4D4D"/>
                </a:solidFill>
                <a:effectLst/>
                <a:uFillTx/>
                <a:ea typeface="MS UI Gothic"/>
              </a:rPr>
              <a:t>悪化(ECOG PSスコア) – ECOG PS ≥2までの時間</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Falcone </a:t>
            </a:r>
            <a:r>
              <a:rPr lang="ja-JP" sz="1200" b="0" i="0" u="none" strike="noStrike" cap="none" baseline="0" dirty="0" smtClean="0">
                <a:solidFill>
                  <a:srgbClr val="4D4D4D"/>
                </a:solidFill>
                <a:effectLst/>
                <a:uFillTx/>
                <a:ea typeface="MS UI Gothic"/>
              </a:rPr>
              <a:t>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O-013</a:t>
            </a:r>
          </a:p>
        </p:txBody>
      </p:sp>
      <p:sp>
        <p:nvSpPr>
          <p:cNvPr id="7" name="Freeform 6"/>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2"/>
          <p:cNvSpPr>
            <a:spLocks noChangeShapeType="1"/>
          </p:cNvSpPr>
          <p:nvPr/>
        </p:nvSpPr>
        <p:spPr bwMode="auto">
          <a:xfrm flipH="1">
            <a:off x="5104163"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3"/>
          <p:cNvSpPr>
            <a:spLocks noChangeShapeType="1"/>
          </p:cNvSpPr>
          <p:nvPr/>
        </p:nvSpPr>
        <p:spPr bwMode="auto">
          <a:xfrm flipH="1">
            <a:off x="4346002"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7"/>
          <p:cNvSpPr>
            <a:spLocks noChangeShapeType="1"/>
          </p:cNvSpPr>
          <p:nvPr/>
        </p:nvSpPr>
        <p:spPr bwMode="auto">
          <a:xfrm flipH="1">
            <a:off x="7263965"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9"/>
          <p:cNvSpPr>
            <a:spLocks noChangeShapeType="1"/>
          </p:cNvSpPr>
          <p:nvPr/>
        </p:nvSpPr>
        <p:spPr bwMode="auto">
          <a:xfrm flipH="1">
            <a:off x="3577707"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21"/>
          <p:cNvSpPr>
            <a:spLocks noChangeShapeType="1"/>
          </p:cNvSpPr>
          <p:nvPr/>
        </p:nvSpPr>
        <p:spPr bwMode="auto">
          <a:xfrm flipH="1">
            <a:off x="2873406" y="5171802"/>
            <a:ext cx="0" cy="1351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itchFamily="34" charset="0"/>
            </a:endParaRPr>
          </a:p>
        </p:txBody>
      </p:sp>
      <p:sp>
        <p:nvSpPr>
          <p:cNvPr id="19" name="TextBox 18"/>
          <p:cNvSpPr txBox="1"/>
          <p:nvPr/>
        </p:nvSpPr>
        <p:spPr>
          <a:xfrm rot="16200000">
            <a:off x="1683822" y="3501416"/>
            <a:ext cx="1082958"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イベント未発生下累積生存率（%）</a:t>
            </a:r>
          </a:p>
        </p:txBody>
      </p:sp>
      <p:sp>
        <p:nvSpPr>
          <p:cNvPr id="20" name="TextBox 19"/>
          <p:cNvSpPr txBox="1"/>
          <p:nvPr/>
        </p:nvSpPr>
        <p:spPr>
          <a:xfrm>
            <a:off x="4619215" y="5422085"/>
            <a:ext cx="993840"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治療開始時からの経過期間(カ月)</a:t>
            </a:r>
          </a:p>
        </p:txBody>
      </p:sp>
      <p:sp>
        <p:nvSpPr>
          <p:cNvPr id="21" name="TextBox 20"/>
          <p:cNvSpPr txBox="1"/>
          <p:nvPr/>
        </p:nvSpPr>
        <p:spPr>
          <a:xfrm>
            <a:off x="2242344" y="1962746"/>
            <a:ext cx="47976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2" name="TextBox 21"/>
          <p:cNvSpPr txBox="1"/>
          <p:nvPr/>
        </p:nvSpPr>
        <p:spPr>
          <a:xfrm>
            <a:off x="2341251" y="2543958"/>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3" name="TextBox 22"/>
          <p:cNvSpPr txBox="1"/>
          <p:nvPr/>
        </p:nvSpPr>
        <p:spPr>
          <a:xfrm>
            <a:off x="2341251" y="3109932"/>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4" name="TextBox 23"/>
          <p:cNvSpPr txBox="1"/>
          <p:nvPr/>
        </p:nvSpPr>
        <p:spPr>
          <a:xfrm>
            <a:off x="2341251" y="3694933"/>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25" name="TextBox 24"/>
          <p:cNvSpPr txBox="1"/>
          <p:nvPr/>
        </p:nvSpPr>
        <p:spPr>
          <a:xfrm>
            <a:off x="2341251" y="4267249"/>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26" name="TextBox 25"/>
          <p:cNvSpPr txBox="1"/>
          <p:nvPr/>
        </p:nvSpPr>
        <p:spPr>
          <a:xfrm>
            <a:off x="2291804" y="4845908"/>
            <a:ext cx="43031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0.0</a:t>
            </a:r>
          </a:p>
        </p:txBody>
      </p:sp>
      <p:sp>
        <p:nvSpPr>
          <p:cNvPr id="27" name="TextBox 26"/>
          <p:cNvSpPr txBox="1"/>
          <p:nvPr/>
        </p:nvSpPr>
        <p:spPr>
          <a:xfrm>
            <a:off x="2639236"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432</a:t>
            </a:r>
          </a:p>
        </p:txBody>
      </p:sp>
      <p:sp>
        <p:nvSpPr>
          <p:cNvPr id="28" name="TextBox 27"/>
          <p:cNvSpPr txBox="1"/>
          <p:nvPr/>
        </p:nvSpPr>
        <p:spPr>
          <a:xfrm>
            <a:off x="3339985"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263</a:t>
            </a:r>
          </a:p>
        </p:txBody>
      </p:sp>
      <p:sp>
        <p:nvSpPr>
          <p:cNvPr id="29" name="TextBox 28"/>
          <p:cNvSpPr txBox="1"/>
          <p:nvPr/>
        </p:nvSpPr>
        <p:spPr>
          <a:xfrm>
            <a:off x="4375164" y="5240303"/>
            <a:ext cx="184730" cy="307777"/>
          </a:xfrm>
          <a:prstGeom prst="rect">
            <a:avLst/>
          </a:prstGeom>
          <a:noFill/>
        </p:spPr>
        <p:txBody>
          <a:bodyPr wrap="none" rtlCol="0" anchor="t" anchorCtr="0">
            <a:spAutoFit/>
          </a:bodyPr>
          <a:lstStyle/>
          <a:p>
            <a:pPr algn="ctr"/>
            <a:endParaRPr lang="en-GB" sz="1400">
              <a:cs typeface="Arial" pitchFamily="34" charset="0"/>
            </a:endParaRPr>
          </a:p>
        </p:txBody>
      </p:sp>
      <p:sp>
        <p:nvSpPr>
          <p:cNvPr id="30" name="TextBox 29"/>
          <p:cNvSpPr txBox="1"/>
          <p:nvPr/>
        </p:nvSpPr>
        <p:spPr>
          <a:xfrm>
            <a:off x="4101726" y="5240303"/>
            <a:ext cx="479767"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129</a:t>
            </a:r>
          </a:p>
        </p:txBody>
      </p:sp>
      <p:sp>
        <p:nvSpPr>
          <p:cNvPr id="31" name="TextBox 30"/>
          <p:cNvSpPr txBox="1"/>
          <p:nvPr/>
        </p:nvSpPr>
        <p:spPr>
          <a:xfrm>
            <a:off x="4920483" y="5240303"/>
            <a:ext cx="380866"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53</a:t>
            </a:r>
          </a:p>
        </p:txBody>
      </p:sp>
      <p:sp>
        <p:nvSpPr>
          <p:cNvPr id="32" name="TextBox 31"/>
          <p:cNvSpPr txBox="1"/>
          <p:nvPr/>
        </p:nvSpPr>
        <p:spPr>
          <a:xfrm>
            <a:off x="7077110" y="5240303"/>
            <a:ext cx="380866"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0</a:t>
            </a:r>
          </a:p>
        </p:txBody>
      </p:sp>
      <p:grpSp>
        <p:nvGrpSpPr>
          <p:cNvPr id="33" name="Group 32"/>
          <p:cNvGrpSpPr/>
          <p:nvPr/>
        </p:nvGrpSpPr>
        <p:grpSpPr>
          <a:xfrm>
            <a:off x="5655972" y="5171795"/>
            <a:ext cx="383437" cy="807165"/>
            <a:chOff x="2642554" y="5042971"/>
            <a:chExt cx="269990" cy="645824"/>
          </a:xfrm>
        </p:grpSpPr>
        <p:sp>
          <p:nvSpPr>
            <p:cNvPr id="34" name="Line 14"/>
            <p:cNvSpPr>
              <a:spLocks noChangeShapeType="1"/>
            </p:cNvSpPr>
            <p:nvPr/>
          </p:nvSpPr>
          <p:spPr bwMode="auto">
            <a:xfrm flipH="1">
              <a:off x="277872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TextBox 34"/>
            <p:cNvSpPr txBox="1"/>
            <p:nvPr/>
          </p:nvSpPr>
          <p:spPr>
            <a:xfrm>
              <a:off x="2643460" y="5097780"/>
              <a:ext cx="268179" cy="58588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8</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15</a:t>
              </a:r>
            </a:p>
          </p:txBody>
        </p:sp>
      </p:grpSp>
      <p:grpSp>
        <p:nvGrpSpPr>
          <p:cNvPr id="36" name="Group 35"/>
          <p:cNvGrpSpPr/>
          <p:nvPr/>
        </p:nvGrpSpPr>
        <p:grpSpPr>
          <a:xfrm>
            <a:off x="6384511" y="5171795"/>
            <a:ext cx="383438" cy="807165"/>
            <a:chOff x="2707398" y="5042971"/>
            <a:chExt cx="269990" cy="645824"/>
          </a:xfrm>
        </p:grpSpPr>
        <p:sp>
          <p:nvSpPr>
            <p:cNvPr id="37" name="Line 14"/>
            <p:cNvSpPr>
              <a:spLocks noChangeShapeType="1"/>
            </p:cNvSpPr>
            <p:nvPr/>
          </p:nvSpPr>
          <p:spPr bwMode="auto">
            <a:xfrm flipH="1">
              <a:off x="2843570"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8" name="TextBox 37"/>
            <p:cNvSpPr txBox="1"/>
            <p:nvPr/>
          </p:nvSpPr>
          <p:spPr>
            <a:xfrm>
              <a:off x="2708304" y="5097780"/>
              <a:ext cx="268179" cy="58588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10</a:t>
              </a:r>
            </a:p>
            <a:p>
              <a:pPr algn="ctr"/>
              <a:endParaRPr lang="en-GB" sz="1400">
                <a:cs typeface="Arial" pitchFamily="34" charset="0"/>
              </a:endParaRPr>
            </a:p>
            <a:p>
              <a:pPr algn="ctr"/>
              <a:r>
                <a:rPr lang="ja-JP" sz="1400" b="0" i="0" u="none" strike="noStrike" cap="none" baseline="0">
                  <a:solidFill>
                    <a:srgbClr val="4D4D4D"/>
                  </a:solidFill>
                  <a:effectLst/>
                  <a:uFillTx/>
                  <a:ea typeface="MS UI Gothic"/>
                </a:rPr>
                <a:t>4</a:t>
              </a:r>
            </a:p>
          </p:txBody>
        </p:sp>
      </p:grpSp>
      <p:sp>
        <p:nvSpPr>
          <p:cNvPr id="39" name="TextBox 38"/>
          <p:cNvSpPr txBox="1"/>
          <p:nvPr/>
        </p:nvSpPr>
        <p:spPr>
          <a:xfrm>
            <a:off x="1645004" y="5452706"/>
            <a:ext cx="1074333" cy="738664"/>
          </a:xfrm>
          <a:prstGeom prst="rect">
            <a:avLst/>
          </a:prstGeom>
          <a:noFill/>
        </p:spPr>
        <p:txBody>
          <a:bodyPr wrap="none" rtlCol="0">
            <a:spAutoFit/>
          </a:bodyPr>
          <a:lstStyle/>
          <a:p>
            <a:r>
              <a:rPr lang="ja-JP" sz="1400" b="0" i="0" u="none" strike="noStrike" cap="none" baseline="0" dirty="0">
                <a:solidFill>
                  <a:srgbClr val="4D4D4D"/>
                </a:solidFill>
                <a:effectLst/>
                <a:uFillTx/>
                <a:ea typeface="MS UI Gothic"/>
              </a:rPr>
              <a:t>リスクに</a:t>
            </a:r>
            <a:endParaRPr lang="en-US" altLang="ja-JP" sz="1400" b="0" i="0" u="none" strike="noStrike" cap="none" baseline="0" dirty="0">
              <a:solidFill>
                <a:srgbClr val="4D4D4D"/>
              </a:solidFill>
              <a:effectLst/>
              <a:uFillTx/>
              <a:ea typeface="MS UI Gothic"/>
            </a:endParaRPr>
          </a:p>
          <a:p>
            <a:r>
              <a:rPr lang="ja-JP" sz="1400" b="0" i="0" u="none" strike="noStrike" cap="none" baseline="0" dirty="0">
                <a:solidFill>
                  <a:srgbClr val="4D4D4D"/>
                </a:solidFill>
                <a:effectLst/>
                <a:uFillTx/>
                <a:ea typeface="MS UI Gothic"/>
              </a:rPr>
              <a:t>晒されていた</a:t>
            </a:r>
            <a:endParaRPr lang="en-US" altLang="ja-JP" sz="1400" b="0" i="0" u="none" strike="noStrike" cap="none" baseline="0" dirty="0">
              <a:solidFill>
                <a:srgbClr val="4D4D4D"/>
              </a:solidFill>
              <a:effectLst/>
              <a:uFillTx/>
              <a:ea typeface="MS UI Gothic"/>
            </a:endParaRPr>
          </a:p>
          <a:p>
            <a:r>
              <a:rPr lang="ja-JP" sz="1400" b="0" i="0" u="none" strike="noStrike" cap="none" baseline="0" dirty="0">
                <a:solidFill>
                  <a:srgbClr val="4D4D4D"/>
                </a:solidFill>
                <a:effectLst/>
                <a:uFillTx/>
                <a:ea typeface="MS UI Gothic"/>
              </a:rPr>
              <a:t>患者数</a:t>
            </a:r>
          </a:p>
        </p:txBody>
      </p:sp>
      <p:cxnSp>
        <p:nvCxnSpPr>
          <p:cNvPr id="40" name="Straight Connector 39"/>
          <p:cNvCxnSpPr/>
          <p:nvPr/>
        </p:nvCxnSpPr>
        <p:spPr>
          <a:xfrm>
            <a:off x="2769756" y="3581968"/>
            <a:ext cx="3334855" cy="50073"/>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10461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842006" y="2082569"/>
            <a:ext cx="4087636" cy="1836996"/>
            <a:chOff x="2842006" y="2082569"/>
            <a:chExt cx="4087636" cy="1836996"/>
          </a:xfrm>
        </p:grpSpPr>
        <p:sp>
          <p:nvSpPr>
            <p:cNvPr id="43" name="Oval 42"/>
            <p:cNvSpPr/>
            <p:nvPr/>
          </p:nvSpPr>
          <p:spPr>
            <a:xfrm>
              <a:off x="6857642"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678266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668955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636283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626972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967409" y="361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970278"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895409"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5704653"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564383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557216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5511347"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5889188" y="33443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5823409" y="3342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5745783" y="3350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5439347"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5390345"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5297357"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5150660"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5104163"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5042080"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9955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9651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4911458"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4822891" y="312562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4783767" y="31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4711767"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4628170"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4561675"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4517725" y="29985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4375164" y="2951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4483411" y="2973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4269610" y="2901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4196190" y="285039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841770" y="2696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3749053"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9" name="Oval 78"/>
            <p:cNvSpPr/>
            <p:nvPr/>
          </p:nvSpPr>
          <p:spPr>
            <a:xfrm>
              <a:off x="3805770"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0" name="Oval 79"/>
            <p:cNvSpPr/>
            <p:nvPr/>
          </p:nvSpPr>
          <p:spPr>
            <a:xfrm>
              <a:off x="3579868" y="25439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1" name="Oval 80"/>
            <p:cNvSpPr/>
            <p:nvPr/>
          </p:nvSpPr>
          <p:spPr>
            <a:xfrm>
              <a:off x="3677053" y="2588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2" name="Oval 81"/>
            <p:cNvSpPr/>
            <p:nvPr/>
          </p:nvSpPr>
          <p:spPr>
            <a:xfrm>
              <a:off x="3546763" y="250662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3" name="Oval 82"/>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4" name="Freeform 3"/>
            <p:cNvSpPr/>
            <p:nvPr/>
          </p:nvSpPr>
          <p:spPr bwMode="auto">
            <a:xfrm>
              <a:off x="2842006" y="2112219"/>
              <a:ext cx="4033770" cy="1728000"/>
            </a:xfrm>
            <a:custGeom>
              <a:avLst/>
              <a:gdLst>
                <a:gd name="T0" fmla="*/ 263 w 324"/>
                <a:gd name="T1" fmla="*/ 139 h 139"/>
                <a:gd name="T2" fmla="*/ 256 w 324"/>
                <a:gd name="T3" fmla="*/ 124 h 139"/>
                <a:gd name="T4" fmla="*/ 250 w 324"/>
                <a:gd name="T5" fmla="*/ 111 h 139"/>
                <a:gd name="T6" fmla="*/ 236 w 324"/>
                <a:gd name="T7" fmla="*/ 101 h 139"/>
                <a:gd name="T8" fmla="*/ 216 w 324"/>
                <a:gd name="T9" fmla="*/ 95 h 139"/>
                <a:gd name="T10" fmla="*/ 184 w 324"/>
                <a:gd name="T11" fmla="*/ 89 h 139"/>
                <a:gd name="T12" fmla="*/ 165 w 324"/>
                <a:gd name="T13" fmla="*/ 85 h 139"/>
                <a:gd name="T14" fmla="*/ 162 w 324"/>
                <a:gd name="T15" fmla="*/ 84 h 139"/>
                <a:gd name="T16" fmla="*/ 159 w 324"/>
                <a:gd name="T17" fmla="*/ 81 h 139"/>
                <a:gd name="T18" fmla="*/ 143 w 324"/>
                <a:gd name="T19" fmla="*/ 75 h 139"/>
                <a:gd name="T20" fmla="*/ 138 w 324"/>
                <a:gd name="T21" fmla="*/ 74 h 139"/>
                <a:gd name="T22" fmla="*/ 133 w 324"/>
                <a:gd name="T23" fmla="*/ 72 h 139"/>
                <a:gd name="T24" fmla="*/ 122 w 324"/>
                <a:gd name="T25" fmla="*/ 70 h 139"/>
                <a:gd name="T26" fmla="*/ 120 w 324"/>
                <a:gd name="T27" fmla="*/ 68 h 139"/>
                <a:gd name="T28" fmla="*/ 117 w 324"/>
                <a:gd name="T29" fmla="*/ 65 h 139"/>
                <a:gd name="T30" fmla="*/ 112 w 324"/>
                <a:gd name="T31" fmla="*/ 63 h 139"/>
                <a:gd name="T32" fmla="*/ 108 w 324"/>
                <a:gd name="T33" fmla="*/ 60 h 139"/>
                <a:gd name="T34" fmla="*/ 102 w 324"/>
                <a:gd name="T35" fmla="*/ 58 h 139"/>
                <a:gd name="T36" fmla="*/ 90 w 324"/>
                <a:gd name="T37" fmla="*/ 55 h 139"/>
                <a:gd name="T38" fmla="*/ 85 w 324"/>
                <a:gd name="T39" fmla="*/ 53 h 139"/>
                <a:gd name="T40" fmla="*/ 83 w 324"/>
                <a:gd name="T41" fmla="*/ 47 h 139"/>
                <a:gd name="T42" fmla="*/ 73 w 324"/>
                <a:gd name="T43" fmla="*/ 41 h 139"/>
                <a:gd name="T44" fmla="*/ 65 w 324"/>
                <a:gd name="T45" fmla="*/ 39 h 139"/>
                <a:gd name="T46" fmla="*/ 62 w 324"/>
                <a:gd name="T47" fmla="*/ 36 h 139"/>
                <a:gd name="T48" fmla="*/ 58 w 324"/>
                <a:gd name="T49" fmla="*/ 34 h 139"/>
                <a:gd name="T50" fmla="*/ 55 w 324"/>
                <a:gd name="T51" fmla="*/ 30 h 139"/>
                <a:gd name="T52" fmla="*/ 42 w 324"/>
                <a:gd name="T53" fmla="*/ 24 h 139"/>
                <a:gd name="T54" fmla="*/ 34 w 324"/>
                <a:gd name="T55" fmla="*/ 22 h 139"/>
                <a:gd name="T56" fmla="*/ 33 w 324"/>
                <a:gd name="T57" fmla="*/ 19 h 139"/>
                <a:gd name="T58" fmla="*/ 28 w 324"/>
                <a:gd name="T59" fmla="*/ 17 h 139"/>
                <a:gd name="T60" fmla="*/ 24 w 324"/>
                <a:gd name="T61" fmla="*/ 5 h 139"/>
                <a:gd name="T62" fmla="*/ 9 w 324"/>
                <a:gd name="T63" fmla="*/ 3 h 139"/>
                <a:gd name="T64" fmla="*/ 0 w 32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139">
                  <a:moveTo>
                    <a:pt x="324" y="139"/>
                  </a:moveTo>
                  <a:lnTo>
                    <a:pt x="263" y="139"/>
                  </a:lnTo>
                  <a:lnTo>
                    <a:pt x="263" y="124"/>
                  </a:lnTo>
                  <a:lnTo>
                    <a:pt x="256" y="124"/>
                  </a:lnTo>
                  <a:lnTo>
                    <a:pt x="256" y="111"/>
                  </a:lnTo>
                  <a:lnTo>
                    <a:pt x="250" y="111"/>
                  </a:lnTo>
                  <a:lnTo>
                    <a:pt x="250" y="101"/>
                  </a:lnTo>
                  <a:lnTo>
                    <a:pt x="236" y="101"/>
                  </a:lnTo>
                  <a:lnTo>
                    <a:pt x="236" y="95"/>
                  </a:lnTo>
                  <a:lnTo>
                    <a:pt x="216" y="95"/>
                  </a:lnTo>
                  <a:lnTo>
                    <a:pt x="216" y="89"/>
                  </a:lnTo>
                  <a:lnTo>
                    <a:pt x="184" y="89"/>
                  </a:lnTo>
                  <a:lnTo>
                    <a:pt x="184" y="85"/>
                  </a:lnTo>
                  <a:lnTo>
                    <a:pt x="165" y="85"/>
                  </a:lnTo>
                  <a:lnTo>
                    <a:pt x="165" y="84"/>
                  </a:lnTo>
                  <a:lnTo>
                    <a:pt x="162" y="84"/>
                  </a:lnTo>
                  <a:lnTo>
                    <a:pt x="162" y="81"/>
                  </a:lnTo>
                  <a:lnTo>
                    <a:pt x="159" y="81"/>
                  </a:lnTo>
                  <a:lnTo>
                    <a:pt x="159" y="75"/>
                  </a:lnTo>
                  <a:lnTo>
                    <a:pt x="143" y="75"/>
                  </a:lnTo>
                  <a:lnTo>
                    <a:pt x="143" y="74"/>
                  </a:lnTo>
                  <a:lnTo>
                    <a:pt x="138" y="74"/>
                  </a:lnTo>
                  <a:lnTo>
                    <a:pt x="138" y="72"/>
                  </a:lnTo>
                  <a:lnTo>
                    <a:pt x="133" y="72"/>
                  </a:lnTo>
                  <a:lnTo>
                    <a:pt x="133" y="70"/>
                  </a:lnTo>
                  <a:lnTo>
                    <a:pt x="122" y="70"/>
                  </a:lnTo>
                  <a:lnTo>
                    <a:pt x="122" y="68"/>
                  </a:lnTo>
                  <a:lnTo>
                    <a:pt x="120" y="68"/>
                  </a:lnTo>
                  <a:lnTo>
                    <a:pt x="120" y="65"/>
                  </a:lnTo>
                  <a:lnTo>
                    <a:pt x="117" y="65"/>
                  </a:lnTo>
                  <a:lnTo>
                    <a:pt x="117" y="63"/>
                  </a:lnTo>
                  <a:lnTo>
                    <a:pt x="112" y="63"/>
                  </a:lnTo>
                  <a:lnTo>
                    <a:pt x="112" y="60"/>
                  </a:lnTo>
                  <a:lnTo>
                    <a:pt x="108" y="60"/>
                  </a:lnTo>
                  <a:lnTo>
                    <a:pt x="108" y="58"/>
                  </a:lnTo>
                  <a:lnTo>
                    <a:pt x="102" y="58"/>
                  </a:lnTo>
                  <a:lnTo>
                    <a:pt x="102" y="55"/>
                  </a:lnTo>
                  <a:lnTo>
                    <a:pt x="90" y="55"/>
                  </a:lnTo>
                  <a:lnTo>
                    <a:pt x="90" y="53"/>
                  </a:lnTo>
                  <a:lnTo>
                    <a:pt x="85" y="53"/>
                  </a:lnTo>
                  <a:lnTo>
                    <a:pt x="85" y="47"/>
                  </a:lnTo>
                  <a:lnTo>
                    <a:pt x="83" y="47"/>
                  </a:lnTo>
                  <a:lnTo>
                    <a:pt x="83" y="41"/>
                  </a:lnTo>
                  <a:lnTo>
                    <a:pt x="73" y="41"/>
                  </a:lnTo>
                  <a:lnTo>
                    <a:pt x="73" y="39"/>
                  </a:lnTo>
                  <a:lnTo>
                    <a:pt x="65" y="39"/>
                  </a:lnTo>
                  <a:lnTo>
                    <a:pt x="65" y="36"/>
                  </a:lnTo>
                  <a:lnTo>
                    <a:pt x="62" y="36"/>
                  </a:lnTo>
                  <a:lnTo>
                    <a:pt x="62" y="34"/>
                  </a:lnTo>
                  <a:lnTo>
                    <a:pt x="58" y="34"/>
                  </a:lnTo>
                  <a:lnTo>
                    <a:pt x="58" y="30"/>
                  </a:lnTo>
                  <a:lnTo>
                    <a:pt x="55" y="30"/>
                  </a:lnTo>
                  <a:lnTo>
                    <a:pt x="55" y="24"/>
                  </a:lnTo>
                  <a:lnTo>
                    <a:pt x="42" y="24"/>
                  </a:lnTo>
                  <a:lnTo>
                    <a:pt x="42" y="22"/>
                  </a:lnTo>
                  <a:lnTo>
                    <a:pt x="34" y="22"/>
                  </a:lnTo>
                  <a:lnTo>
                    <a:pt x="34" y="19"/>
                  </a:lnTo>
                  <a:lnTo>
                    <a:pt x="33" y="19"/>
                  </a:lnTo>
                  <a:lnTo>
                    <a:pt x="33" y="17"/>
                  </a:lnTo>
                  <a:lnTo>
                    <a:pt x="28" y="17"/>
                  </a:lnTo>
                  <a:lnTo>
                    <a:pt x="28" y="5"/>
                  </a:lnTo>
                  <a:lnTo>
                    <a:pt x="24" y="5"/>
                  </a:lnTo>
                  <a:lnTo>
                    <a:pt x="24" y="3"/>
                  </a:lnTo>
                  <a:lnTo>
                    <a:pt x="9" y="3"/>
                  </a:lnTo>
                  <a:lnTo>
                    <a:pt x="9" y="0"/>
                  </a:lnTo>
                  <a:lnTo>
                    <a:pt x="0" y="0"/>
                  </a:lnTo>
                </a:path>
              </a:pathLst>
            </a:custGeom>
            <a:noFill/>
            <a:ln w="25400">
              <a:solidFill>
                <a:schemeClr val="accent3"/>
              </a:solidFill>
              <a:prstDash val="solid"/>
              <a:round/>
            </a:ln>
            <a:extLst/>
          </p:spPr>
          <p:txBody>
            <a:bodyPr vert="horz" wrap="square" lIns="91440" tIns="45720" rIns="91440" bIns="45720" numCol="1" anchor="t" anchorCtr="0" compatLnSpc="1">
              <a:prstTxWarp prst="textNoShape">
                <a:avLst/>
              </a:prstTxWarp>
            </a:bodyPr>
            <a:lstStyle/>
            <a:p>
              <a:endParaRPr lang="en-GB" sz="1400"/>
            </a:p>
          </p:txBody>
        </p:sp>
        <p:sp>
          <p:nvSpPr>
            <p:cNvPr id="85" name="Oval 84"/>
            <p:cNvSpPr/>
            <p:nvPr/>
          </p:nvSpPr>
          <p:spPr>
            <a:xfrm>
              <a:off x="3475735" y="2397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6" name="Oval 85"/>
            <p:cNvSpPr/>
            <p:nvPr/>
          </p:nvSpPr>
          <p:spPr>
            <a:xfrm>
              <a:off x="3338456"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7" name="Oval 86"/>
            <p:cNvSpPr/>
            <p:nvPr/>
          </p:nvSpPr>
          <p:spPr>
            <a:xfrm>
              <a:off x="3403735"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8" name="Oval 87"/>
            <p:cNvSpPr/>
            <p:nvPr/>
          </p:nvSpPr>
          <p:spPr>
            <a:xfrm>
              <a:off x="3164334" y="22800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9" name="Oval 88"/>
            <p:cNvSpPr/>
            <p:nvPr/>
          </p:nvSpPr>
          <p:spPr>
            <a:xfrm>
              <a:off x="3200334" y="230246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90" name="Oval 89"/>
            <p:cNvSpPr/>
            <p:nvPr/>
          </p:nvSpPr>
          <p:spPr>
            <a:xfrm>
              <a:off x="3128334" y="222828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sp>
        <p:nvSpPr>
          <p:cNvPr id="91" name="TextBox 90"/>
          <p:cNvSpPr txBox="1"/>
          <p:nvPr/>
        </p:nvSpPr>
        <p:spPr>
          <a:xfrm>
            <a:off x="4666406" y="2131555"/>
            <a:ext cx="2259281" cy="579699"/>
          </a:xfrm>
          <a:prstGeom prst="rect">
            <a:avLst/>
          </a:prstGeom>
          <a:noFill/>
        </p:spPr>
        <p:txBody>
          <a:bodyPr wrap="none" rtlCol="0">
            <a:spAutoFit/>
          </a:bodyPr>
          <a:lstStyle/>
          <a:p>
            <a:pPr>
              <a:tabLst>
                <a:tab pos="719138" algn="l"/>
              </a:tabLst>
            </a:pPr>
            <a:r>
              <a:rPr lang="ja-JP" sz="1600" b="0" i="0" u="none" strike="noStrike" cap="none" baseline="0" dirty="0">
                <a:solidFill>
                  <a:srgbClr val="4D4D4D"/>
                </a:solidFill>
                <a:effectLst/>
                <a:uFillTx/>
                <a:ea typeface="MS UI Gothic"/>
              </a:rPr>
              <a:t>最初のECOG PS悪化までの平均期間中央値</a:t>
            </a:r>
            <a:r>
              <a:rPr sz="1600" dirty="0"/>
              <a:t/>
            </a:r>
            <a:br>
              <a:rPr sz="1600" dirty="0"/>
            </a:br>
            <a:r>
              <a:rPr lang="ja-JP" sz="1600" b="0" i="0" u="none" strike="noStrike" cap="none" baseline="0" dirty="0">
                <a:solidFill>
                  <a:srgbClr val="4D4D4D"/>
                </a:solidFill>
                <a:effectLst/>
                <a:uFillTx/>
                <a:ea typeface="MS UI Gothic"/>
              </a:rPr>
              <a:t>	8.7カ月（範囲0.2～11.0）</a:t>
            </a:r>
          </a:p>
        </p:txBody>
      </p:sp>
    </p:spTree>
    <p:extLst>
      <p:ext uri="{BB962C8B-B14F-4D97-AF65-F5344CB8AC3E}">
        <p14:creationId xmlns:p14="http://schemas.microsoft.com/office/powerpoint/2010/main" val="23459478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O-013: 転移性大腸癌（mCRC）の治療歴のある患者におけるトリフルリジン／チピラシルの安全性および有効性</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第</a:t>
            </a:r>
            <a:r>
              <a:rPr lang="ja-JP" sz="1800" b="1" i="0" u="none" strike="noStrike" cap="none" baseline="0" dirty="0">
                <a:solidFill>
                  <a:srgbClr val="043882"/>
                </a:solidFill>
                <a:effectLst/>
                <a:uFillTx/>
                <a:ea typeface="MS UI Gothic"/>
              </a:rPr>
              <a:t>IIIb相、国際的、非盲検、早期アクセスPRECONNECT試験の予備解析結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en-US" altLang="ja-JP" dirty="0" smtClean="0">
                <a:solidFill>
                  <a:srgbClr val="043882"/>
                </a:solidFill>
                <a:ea typeface="MS UI Gothic"/>
              </a:rPr>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Falcone A、ら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buNone/>
            </a:pPr>
            <a:endParaRPr lang="en-GB" b="1"/>
          </a:p>
          <a:p>
            <a:pPr marL="0" indent="0">
              <a:spcBef>
                <a:spcPts val="18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治療歴のあるmCRC患者の場合、この予備データによれば、トリフルリジン／チピラシルは以前の所見と同様の安全性プロファイルを有するとともに、ECOG PSおよびPFSの悪化までの期間の改善に有効であることが示された</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Falcone </a:t>
            </a:r>
            <a:r>
              <a:rPr lang="ja-JP" sz="1200" b="0" i="0" u="none" strike="noStrike" cap="none" baseline="0" dirty="0" smtClean="0">
                <a:solidFill>
                  <a:srgbClr val="4D4D4D"/>
                </a:solidFill>
                <a:effectLst/>
                <a:uFillTx/>
                <a:ea typeface="MS UI Gothic"/>
              </a:rPr>
              <a:t>Aら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O-013</a:t>
            </a:r>
          </a:p>
        </p:txBody>
      </p:sp>
      <p:graphicFrame>
        <p:nvGraphicFramePr>
          <p:cNvPr id="7" name="Table 6"/>
          <p:cNvGraphicFramePr>
            <a:graphicFrameLocks noGrp="1"/>
          </p:cNvGraphicFramePr>
          <p:nvPr>
            <p:extLst>
              <p:ext uri="{D42A27DB-BD31-4B8C-83A1-F6EECF244321}">
                <p14:modId xmlns:p14="http://schemas.microsoft.com/office/powerpoint/2010/main" val="114150227"/>
              </p:ext>
            </p:extLst>
          </p:nvPr>
        </p:nvGraphicFramePr>
        <p:xfrm>
          <a:off x="365124" y="1657264"/>
          <a:ext cx="8001636" cy="2468880"/>
        </p:xfrm>
        <a:graphic>
          <a:graphicData uri="http://schemas.openxmlformats.org/drawingml/2006/table">
            <a:tbl>
              <a:tblPr firstRow="1" bandRow="1">
                <a:tableStyleId>{69012ECD-51FC-41F1-AA8D-1B2483CD663E}</a:tableStyleId>
              </a:tblPr>
              <a:tblGrid>
                <a:gridCol w="3886836">
                  <a:extLst>
                    <a:ext uri="{9D8B030D-6E8A-4147-A177-3AD203B41FA5}">
                      <a16:colId xmlns:a16="http://schemas.microsoft.com/office/drawing/2014/main" val="1709975499"/>
                    </a:ext>
                  </a:extLst>
                </a:gridCol>
                <a:gridCol w="4114800">
                  <a:extLst>
                    <a:ext uri="{9D8B030D-6E8A-4147-A177-3AD203B41FA5}">
                      <a16:colId xmlns:a16="http://schemas.microsoft.com/office/drawing/2014/main" val="1247476413"/>
                    </a:ext>
                  </a:extLst>
                </a:gridCol>
              </a:tblGrid>
              <a:tr h="370840">
                <a:tc>
                  <a:txBody>
                    <a:bodyPr/>
                    <a:lstStyle/>
                    <a:p>
                      <a:pPr algn="l"/>
                      <a:r>
                        <a:rPr lang="ja-JP" sz="1600" b="1" i="0" u="none" strike="noStrike" cap="none" baseline="0" dirty="0">
                          <a:solidFill>
                            <a:srgbClr val="FFFFFF"/>
                          </a:solidFill>
                          <a:effectLst/>
                          <a:uFillTx/>
                          <a:ea typeface="MS UI Gothic"/>
                        </a:rPr>
                        <a:t>2%を超える患者に発生するグレード3以上のAE、n (%)</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投薬との関連に関わらない</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ja-JP" sz="1600" b="1" i="0" u="none" strike="noStrike" cap="none" baseline="0">
                          <a:solidFill>
                            <a:srgbClr val="4D4D4D"/>
                          </a:solidFill>
                          <a:effectLst/>
                          <a:uFillTx/>
                          <a:ea typeface="MS UI Gothic"/>
                        </a:rPr>
                        <a:t>血液学的</a:t>
                      </a:r>
                    </a:p>
                    <a:p>
                      <a:pPr marL="182563" indent="0"/>
                      <a:r>
                        <a:rPr lang="ja-JP" sz="1600" b="0" i="0" u="none" strike="noStrike" cap="none" baseline="0">
                          <a:solidFill>
                            <a:srgbClr val="4D4D4D"/>
                          </a:solidFill>
                          <a:effectLst/>
                          <a:uFillTx/>
                          <a:ea typeface="MS UI Gothic"/>
                        </a:rPr>
                        <a:t>好中球減少症</a:t>
                      </a:r>
                    </a:p>
                    <a:p>
                      <a:pPr marL="182563" indent="0"/>
                      <a:r>
                        <a:rPr lang="ja-JP" sz="1600" b="0" i="0" u="none" strike="noStrike" cap="none" baseline="0">
                          <a:solidFill>
                            <a:srgbClr val="4D4D4D"/>
                          </a:solidFill>
                          <a:effectLst/>
                          <a:uFillTx/>
                          <a:ea typeface="MS UI Gothic"/>
                        </a:rPr>
                        <a:t>貧血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600"/>
                    </a:p>
                    <a:p>
                      <a:pPr algn="ctr"/>
                      <a:r>
                        <a:rPr lang="ja-JP" sz="1600" b="0" i="0" u="none" strike="noStrike" cap="none" baseline="0">
                          <a:solidFill>
                            <a:srgbClr val="4D4D4D"/>
                          </a:solidFill>
                          <a:effectLst/>
                          <a:uFillTx/>
                          <a:ea typeface="MS UI Gothic"/>
                        </a:rPr>
                        <a:t>182 (39.3)</a:t>
                      </a:r>
                    </a:p>
                    <a:p>
                      <a:pPr algn="ctr"/>
                      <a:r>
                        <a:rPr lang="ja-JP" sz="1600" b="0" i="0" u="none" strike="noStrike" cap="none" baseline="0">
                          <a:solidFill>
                            <a:srgbClr val="4D4D4D"/>
                          </a:solidFill>
                          <a:effectLst/>
                          <a:uFillTx/>
                          <a:ea typeface="MS UI Gothic"/>
                        </a:rPr>
                        <a:t>55 (11.8)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ja-JP" sz="1600" b="1" i="0" u="none" strike="noStrike" cap="none" baseline="0">
                          <a:solidFill>
                            <a:srgbClr val="4D4D4D"/>
                          </a:solidFill>
                          <a:effectLst/>
                          <a:uFillTx/>
                          <a:ea typeface="MS UI Gothic"/>
                        </a:rPr>
                        <a:t>非血液学的</a:t>
                      </a:r>
                    </a:p>
                    <a:p>
                      <a:pPr marL="182563" indent="0"/>
                      <a:r>
                        <a:rPr lang="ja-JP" sz="1600" b="0" i="0" u="none" strike="noStrike" cap="none" baseline="0">
                          <a:solidFill>
                            <a:srgbClr val="4D4D4D"/>
                          </a:solidFill>
                          <a:effectLst/>
                          <a:uFillTx/>
                          <a:ea typeface="MS UI Gothic"/>
                        </a:rPr>
                        <a:t>下痢</a:t>
                      </a:r>
                    </a:p>
                    <a:p>
                      <a:pPr marL="182563" indent="0"/>
                      <a:r>
                        <a:rPr lang="ja-JP" sz="1600" b="0" i="0" u="none" strike="noStrike" cap="none" baseline="0">
                          <a:solidFill>
                            <a:srgbClr val="4D4D4D"/>
                          </a:solidFill>
                          <a:effectLst/>
                          <a:uFillTx/>
                          <a:ea typeface="MS UI Gothic"/>
                        </a:rPr>
                        <a:t>疲労</a:t>
                      </a:r>
                    </a:p>
                    <a:p>
                      <a:pPr marL="182563" indent="0"/>
                      <a:r>
                        <a:rPr lang="ja-JP" sz="1600" b="0" i="0" u="none" strike="noStrike" cap="none" baseline="0">
                          <a:solidFill>
                            <a:srgbClr val="4D4D4D"/>
                          </a:solidFill>
                          <a:effectLst/>
                          <a:uFillTx/>
                          <a:ea typeface="MS UI Gothic"/>
                        </a:rPr>
                        <a:t>無力症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600"/>
                    </a:p>
                    <a:p>
                      <a:pPr algn="ctr"/>
                      <a:r>
                        <a:rPr lang="ja-JP" sz="1600" b="0" i="0" u="none" strike="noStrike" cap="none" baseline="0">
                          <a:solidFill>
                            <a:srgbClr val="4D4D4D"/>
                          </a:solidFill>
                          <a:effectLst/>
                          <a:uFillTx/>
                          <a:ea typeface="MS UI Gothic"/>
                        </a:rPr>
                        <a:t>24 (5.2)</a:t>
                      </a:r>
                    </a:p>
                    <a:p>
                      <a:pPr algn="ctr"/>
                      <a:r>
                        <a:rPr lang="ja-JP" sz="1600" b="0" i="0" u="none" strike="noStrike" cap="none" baseline="0">
                          <a:solidFill>
                            <a:srgbClr val="4D4D4D"/>
                          </a:solidFill>
                          <a:effectLst/>
                          <a:uFillTx/>
                          <a:ea typeface="MS UI Gothic"/>
                        </a:rPr>
                        <a:t>15 (3.2)</a:t>
                      </a:r>
                    </a:p>
                    <a:p>
                      <a:pPr algn="ctr"/>
                      <a:r>
                        <a:rPr lang="ja-JP" sz="1600" b="0" i="0" u="none" strike="noStrike" cap="none" baseline="0">
                          <a:solidFill>
                            <a:srgbClr val="4D4D4D"/>
                          </a:solidFill>
                          <a:effectLst/>
                          <a:uFillTx/>
                          <a:ea typeface="MS UI Gothic"/>
                        </a:rPr>
                        <a:t>12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bl>
          </a:graphicData>
        </a:graphic>
      </p:graphicFrame>
    </p:spTree>
    <p:extLst>
      <p:ext uri="{BB962C8B-B14F-4D97-AF65-F5344CB8AC3E}">
        <p14:creationId xmlns:p14="http://schemas.microsoft.com/office/powerpoint/2010/main" val="10613486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O-014: レゴラフェニブ用量最適化試験（reDOS）：遠隔転移を有する難治性大腸癌（mCRC）におけるレゴラフェニブの用量漸増戦略および先制局所ステロイド評価に関する無作為化第II相試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a:t>
            </a:r>
            <a:r>
              <a:rPr lang="ja-JP" sz="1800" b="1" i="0" u="none" strike="noStrike" cap="none" baseline="0" dirty="0">
                <a:solidFill>
                  <a:srgbClr val="043882"/>
                </a:solidFill>
                <a:effectLst/>
                <a:uFillTx/>
                <a:ea typeface="MS UI Gothic"/>
              </a:rPr>
              <a:t>n ACCRU network study – Bekaii-Saab T, 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ReDOS試験で難治性mCRC患者において、ベネフィット維持と忍容性改善を可能にするレゴラフェニブの最適用量を決定する</a:t>
            </a:r>
          </a:p>
        </p:txBody>
      </p:sp>
      <p:sp>
        <p:nvSpPr>
          <p:cNvPr id="9" name="Text Placeholder 8"/>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*サイクル1の1週目80 mg、2週目120 mgおよび3週目160 mg</a:t>
            </a:r>
          </a:p>
        </p:txBody>
      </p:sp>
      <p:sp>
        <p:nvSpPr>
          <p:cNvPr id="5" name="Text Placeholder 4"/>
          <p:cNvSpPr>
            <a:spLocks noGrp="1"/>
          </p:cNvSpPr>
          <p:nvPr>
            <p:ph type="body" sz="quarter" idx="11"/>
          </p:nvPr>
        </p:nvSpPr>
        <p:spPr>
          <a:xfrm>
            <a:off x="4495800" y="6096000"/>
            <a:ext cx="4283075" cy="487363"/>
          </a:xfrm>
        </p:spPr>
        <p:txBody>
          <a:bodyPr/>
          <a:lstStyle/>
          <a:p>
            <a:r>
              <a:rPr sz="1200" dirty="0"/>
              <a:t/>
            </a:r>
            <a:br>
              <a:rPr sz="1200" dirty="0"/>
            </a:br>
            <a:r>
              <a:rPr lang="ja-JP" sz="1200" b="0" i="0" u="none" strike="noStrike" cap="none" baseline="0" dirty="0">
                <a:solidFill>
                  <a:srgbClr val="4D4D4D"/>
                </a:solidFill>
                <a:effectLst/>
                <a:uFillTx/>
                <a:ea typeface="MS UI Gothic"/>
              </a:rPr>
              <a:t>Bekaii-Saab 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O-014</a:t>
            </a:r>
          </a:p>
        </p:txBody>
      </p:sp>
      <p:sp>
        <p:nvSpPr>
          <p:cNvPr id="8" name="Rectangle 9"/>
          <p:cNvSpPr txBox="1">
            <a:spLocks noChangeArrowheads="1"/>
          </p:cNvSpPr>
          <p:nvPr/>
        </p:nvSpPr>
        <p:spPr bwMode="auto">
          <a:xfrm>
            <a:off x="365124" y="5396038"/>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2サイクルを完了し、サイクル3を開始する患者の割合</a:t>
            </a:r>
          </a:p>
        </p:txBody>
      </p:sp>
      <p:sp>
        <p:nvSpPr>
          <p:cNvPr id="10" name="Content Placeholder 26"/>
          <p:cNvSpPr txBox="1"/>
          <p:nvPr/>
        </p:nvSpPr>
        <p:spPr>
          <a:xfrm>
            <a:off x="4648200" y="5396038"/>
            <a:ext cx="4130675" cy="9098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OS、PFS、TTP</a:t>
            </a:r>
          </a:p>
        </p:txBody>
      </p:sp>
      <p:sp>
        <p:nvSpPr>
          <p:cNvPr id="11" name="Oval 14"/>
          <p:cNvSpPr>
            <a:spLocks noChangeArrowheads="1"/>
          </p:cNvSpPr>
          <p:nvPr/>
        </p:nvSpPr>
        <p:spPr bwMode="auto">
          <a:xfrm>
            <a:off x="3562111" y="3524468"/>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1" i="0" u="none" strike="noStrike" cap="none" baseline="0">
                <a:solidFill>
                  <a:srgbClr val="043882"/>
                </a:solidFill>
                <a:effectLst/>
                <a:uFillTx/>
                <a:ea typeface="MS UI Gothic"/>
              </a:rPr>
              <a:t>R</a:t>
            </a:r>
            <a:r>
              <a:rPr sz="1100"/>
              <a:t/>
            </a:r>
            <a:br>
              <a:rPr sz="1100"/>
            </a:br>
            <a:r>
              <a:rPr lang="ja-JP" sz="1100" b="1" i="0" u="none" strike="noStrike" cap="none" baseline="0">
                <a:solidFill>
                  <a:srgbClr val="043882"/>
                </a:solidFill>
                <a:effectLst/>
                <a:uFillTx/>
                <a:ea typeface="MS UI Gothic"/>
              </a:rPr>
              <a:t>1:1:1:1</a:t>
            </a:r>
          </a:p>
        </p:txBody>
      </p:sp>
      <p:cxnSp>
        <p:nvCxnSpPr>
          <p:cNvPr id="12" name="AutoShape 15"/>
          <p:cNvCxnSpPr>
            <a:cxnSpLocks noChangeShapeType="1"/>
            <a:stCxn id="11" idx="0"/>
            <a:endCxn id="19" idx="1"/>
          </p:cNvCxnSpPr>
          <p:nvPr/>
        </p:nvCxnSpPr>
        <p:spPr bwMode="auto">
          <a:xfrm rot="5400000" flipH="1" flipV="1">
            <a:off x="3722505" y="2733224"/>
            <a:ext cx="922649" cy="659841"/>
          </a:xfrm>
          <a:prstGeom prst="bentConnector2">
            <a:avLst/>
          </a:prstGeom>
          <a:noFill/>
          <a:ln w="57150">
            <a:solidFill>
              <a:schemeClr val="bg2">
                <a:lumMod val="60000"/>
                <a:lumOff val="40000"/>
              </a:schemeClr>
            </a:solidFill>
            <a:round/>
            <a:tailEnd type="triangle" w="med" len="med"/>
          </a:ln>
        </p:spPr>
      </p:cxnSp>
      <p:cxnSp>
        <p:nvCxnSpPr>
          <p:cNvPr id="13" name="AutoShape 16"/>
          <p:cNvCxnSpPr>
            <a:cxnSpLocks noChangeShapeType="1"/>
            <a:stCxn id="11" idx="4"/>
            <a:endCxn id="25" idx="1"/>
          </p:cNvCxnSpPr>
          <p:nvPr/>
        </p:nvCxnSpPr>
        <p:spPr bwMode="auto">
          <a:xfrm rot="16200000" flipH="1">
            <a:off x="3738325" y="4224252"/>
            <a:ext cx="889854" cy="658686"/>
          </a:xfrm>
          <a:prstGeom prst="bentConnector2">
            <a:avLst/>
          </a:prstGeom>
          <a:noFill/>
          <a:ln w="57150">
            <a:solidFill>
              <a:schemeClr val="bg2">
                <a:lumMod val="60000"/>
                <a:lumOff val="40000"/>
              </a:schemeClr>
            </a:solidFill>
            <a:round/>
            <a:tailEnd type="triangle" w="med" len="med"/>
          </a:ln>
        </p:spPr>
      </p:cxnSp>
      <p:cxnSp>
        <p:nvCxnSpPr>
          <p:cNvPr id="16" name="AutoShape 19"/>
          <p:cNvCxnSpPr>
            <a:cxnSpLocks noChangeShapeType="1"/>
            <a:stCxn id="20" idx="3"/>
            <a:endCxn id="11" idx="2"/>
          </p:cNvCxnSpPr>
          <p:nvPr/>
        </p:nvCxnSpPr>
        <p:spPr bwMode="auto">
          <a:xfrm>
            <a:off x="3430890" y="3816568"/>
            <a:ext cx="131221" cy="0"/>
          </a:xfrm>
          <a:prstGeom prst="straightConnector1">
            <a:avLst/>
          </a:prstGeom>
          <a:noFill/>
          <a:ln w="57150">
            <a:solidFill>
              <a:schemeClr val="bg2">
                <a:lumMod val="60000"/>
                <a:lumOff val="40000"/>
              </a:schemeClr>
            </a:solidFill>
            <a:round/>
            <a:headEnd type="none" w="med" len="med"/>
            <a:tailEnd type="none" w="med" len="med"/>
          </a:ln>
        </p:spPr>
      </p:cxnSp>
      <p:sp>
        <p:nvSpPr>
          <p:cNvPr id="18" name="AutoShape 12"/>
          <p:cNvSpPr>
            <a:spLocks noChangeArrowheads="1"/>
          </p:cNvSpPr>
          <p:nvPr/>
        </p:nvSpPr>
        <p:spPr bwMode="auto">
          <a:xfrm>
            <a:off x="4512595" y="3859678"/>
            <a:ext cx="4328657" cy="714021"/>
          </a:xfrm>
          <a:prstGeom prst="rect">
            <a:avLst/>
          </a:prstGeom>
          <a:solidFill>
            <a:schemeClr val="accent6"/>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B1</a:t>
            </a:r>
            <a:r>
              <a:rPr lang="ja-JP" altLang="en-US" sz="1800" b="1" i="0" u="none" strike="noStrike" cap="none" baseline="0" dirty="0">
                <a:solidFill>
                  <a:srgbClr val="FFFFFF"/>
                </a:solidFill>
                <a:effectLst/>
                <a:uFillTx/>
                <a:ea typeface="MS UI Gothic"/>
              </a:rPr>
              <a:t>群</a:t>
            </a:r>
            <a:r>
              <a:rPr lang="ja-JP" sz="1800" b="0" i="0" u="none" strike="noStrike" cap="none" baseline="0" dirty="0">
                <a:solidFill>
                  <a:srgbClr val="FFFFFF"/>
                </a:solidFill>
                <a:effectLst/>
                <a:uFillTx/>
                <a:ea typeface="MS UI Gothic"/>
              </a:rPr>
              <a:t>: レゴラフェニブ160 mg /日を21日間経口投与+ PPESの先制使用</a:t>
            </a:r>
          </a:p>
        </p:txBody>
      </p:sp>
      <p:sp>
        <p:nvSpPr>
          <p:cNvPr id="19" name="AutoShape 8"/>
          <p:cNvSpPr>
            <a:spLocks noChangeArrowheads="1"/>
          </p:cNvSpPr>
          <p:nvPr/>
        </p:nvSpPr>
        <p:spPr bwMode="auto">
          <a:xfrm>
            <a:off x="4513750" y="2216489"/>
            <a:ext cx="4331212" cy="77066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A1群</a:t>
            </a:r>
            <a:r>
              <a:rPr lang="ja-JP" sz="1800" b="0" i="0" u="none" strike="noStrike" cap="none" baseline="0" dirty="0">
                <a:solidFill>
                  <a:srgbClr val="FFFFFF"/>
                </a:solidFill>
                <a:effectLst/>
                <a:uFillTx/>
                <a:ea typeface="MS UI Gothic"/>
              </a:rPr>
              <a:t>: レゴラフェニブ低用量開始* + </a:t>
            </a:r>
            <a:r>
              <a:rPr sz="1800" dirty="0"/>
              <a:t/>
            </a:r>
            <a:br>
              <a:rPr sz="1800" dirty="0"/>
            </a:br>
            <a:r>
              <a:rPr lang="ja-JP" sz="1800" b="0" i="0" u="none" strike="noStrike" cap="none" baseline="0" dirty="0">
                <a:solidFill>
                  <a:srgbClr val="FFFFFF"/>
                </a:solidFill>
                <a:effectLst/>
                <a:uFillTx/>
                <a:ea typeface="MS UI Gothic"/>
              </a:rPr>
              <a:t>PPES先制使用</a:t>
            </a:r>
          </a:p>
        </p:txBody>
      </p:sp>
      <p:sp>
        <p:nvSpPr>
          <p:cNvPr id="20" name="AutoShape 9"/>
          <p:cNvSpPr>
            <a:spLocks noChangeArrowheads="1"/>
          </p:cNvSpPr>
          <p:nvPr/>
        </p:nvSpPr>
        <p:spPr bwMode="auto">
          <a:xfrm>
            <a:off x="431212" y="2434259"/>
            <a:ext cx="2999678" cy="276461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難治性mCRC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適切な生物製剤を含むすべての標準的静注レジメンが無効</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レゴラフェニブ投与歴なし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 </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(n=363)</a:t>
            </a:r>
          </a:p>
        </p:txBody>
      </p:sp>
      <p:sp>
        <p:nvSpPr>
          <p:cNvPr id="21" name="AutoShape 8"/>
          <p:cNvSpPr>
            <a:spLocks noChangeArrowheads="1"/>
          </p:cNvSpPr>
          <p:nvPr/>
        </p:nvSpPr>
        <p:spPr bwMode="auto">
          <a:xfrm>
            <a:off x="4512596" y="3059789"/>
            <a:ext cx="4331212" cy="714022"/>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ja-JP" sz="1800" b="1" i="0" u="none" strike="noStrike" cap="none" baseline="0">
                <a:solidFill>
                  <a:srgbClr val="4D4D4D"/>
                </a:solidFill>
                <a:effectLst/>
                <a:uFillTx/>
                <a:ea typeface="MS UI Gothic"/>
              </a:rPr>
              <a:t>A2群</a:t>
            </a:r>
            <a:r>
              <a:rPr lang="ja-JP" sz="1800" b="0" i="0" u="none" strike="noStrike" cap="none" baseline="0">
                <a:solidFill>
                  <a:srgbClr val="4D4D4D"/>
                </a:solidFill>
                <a:effectLst/>
                <a:uFillTx/>
                <a:ea typeface="MS UI Gothic"/>
              </a:rPr>
              <a:t>: レゴラフェニブ低用量開始* + PPESリアクティブ療法</a:t>
            </a:r>
          </a:p>
        </p:txBody>
      </p:sp>
      <p:sp>
        <p:nvSpPr>
          <p:cNvPr id="25" name="AutoShape 12"/>
          <p:cNvSpPr>
            <a:spLocks noChangeArrowheads="1"/>
          </p:cNvSpPr>
          <p:nvPr/>
        </p:nvSpPr>
        <p:spPr bwMode="auto">
          <a:xfrm>
            <a:off x="4512595" y="4641511"/>
            <a:ext cx="4328657" cy="714021"/>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1" i="0" u="none" strike="noStrike" cap="none" baseline="0" dirty="0">
                <a:solidFill>
                  <a:srgbClr val="4D4D4D"/>
                </a:solidFill>
                <a:effectLst/>
                <a:uFillTx/>
                <a:ea typeface="MS UI Gothic"/>
              </a:rPr>
              <a:t>B2群</a:t>
            </a:r>
            <a:r>
              <a:rPr lang="ja-JP" sz="1800" b="0" i="0" u="none" strike="noStrike" cap="none" baseline="0" dirty="0">
                <a:solidFill>
                  <a:srgbClr val="4D4D4D"/>
                </a:solidFill>
                <a:effectLst/>
                <a:uFillTx/>
                <a:ea typeface="MS UI Gothic"/>
              </a:rPr>
              <a:t>: レゴラフェニブ160 mg /日を21日間経口投与+ PPESリアクティブ療法</a:t>
            </a:r>
          </a:p>
        </p:txBody>
      </p:sp>
      <p:cxnSp>
        <p:nvCxnSpPr>
          <p:cNvPr id="31" name="AutoShape 15"/>
          <p:cNvCxnSpPr>
            <a:cxnSpLocks noChangeShapeType="1"/>
            <a:stCxn id="11" idx="0"/>
            <a:endCxn id="21" idx="1"/>
          </p:cNvCxnSpPr>
          <p:nvPr/>
        </p:nvCxnSpPr>
        <p:spPr bwMode="auto">
          <a:xfrm rot="5400000" flipH="1" flipV="1">
            <a:off x="4129418" y="3141291"/>
            <a:ext cx="107668" cy="658687"/>
          </a:xfrm>
          <a:prstGeom prst="bentConnector2">
            <a:avLst/>
          </a:prstGeom>
          <a:noFill/>
          <a:ln w="57150">
            <a:solidFill>
              <a:schemeClr val="bg2">
                <a:lumMod val="60000"/>
                <a:lumOff val="40000"/>
              </a:schemeClr>
            </a:solidFill>
            <a:round/>
            <a:tailEnd type="triangle" w="med" len="med"/>
          </a:ln>
        </p:spPr>
      </p:cxnSp>
      <p:cxnSp>
        <p:nvCxnSpPr>
          <p:cNvPr id="34" name="AutoShape 15"/>
          <p:cNvCxnSpPr>
            <a:cxnSpLocks noChangeShapeType="1"/>
            <a:stCxn id="11" idx="4"/>
            <a:endCxn id="18" idx="1"/>
          </p:cNvCxnSpPr>
          <p:nvPr/>
        </p:nvCxnSpPr>
        <p:spPr bwMode="auto">
          <a:xfrm rot="16200000" flipH="1">
            <a:off x="4129242" y="3833335"/>
            <a:ext cx="108021" cy="658686"/>
          </a:xfrm>
          <a:prstGeom prst="bentConnector2">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40996955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O-014: レゴラフェニブ用量最適化試験（reDOS）：遠隔転移を有する難治性大腸癌（mCRC）におけるレゴラフェニブの用量漸増戦略および先制局所ステロイド評価に関する無作為化第II相試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a:t>
            </a:r>
            <a:r>
              <a:rPr lang="ja-JP" sz="1800" b="1" i="0" u="none" strike="noStrike" cap="none" baseline="0" dirty="0">
                <a:solidFill>
                  <a:srgbClr val="043882"/>
                </a:solidFill>
                <a:effectLst/>
                <a:uFillTx/>
                <a:ea typeface="MS UI Gothic"/>
              </a:rPr>
              <a:t>n ACCRU network study – Bekaii-Saab T, 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pPr marL="0" indent="0" algn="ctr">
              <a:buNone/>
            </a:pPr>
            <a:r>
              <a:rPr lang="ja-JP" sz="1600" b="1" i="0" u="none" strike="noStrike" cap="none" baseline="0">
                <a:solidFill>
                  <a:srgbClr val="4D4D4D"/>
                </a:solidFill>
                <a:effectLst/>
                <a:uFillTx/>
                <a:ea typeface="MS UI Gothic"/>
              </a:rPr>
              <a:t>サイクル3を開始する患者の割合</a:t>
            </a:r>
          </a:p>
        </p:txBody>
      </p:sp>
      <p:sp>
        <p:nvSpPr>
          <p:cNvPr id="22" name="Text Placeholder 21"/>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*フィッシャーの正確確率検定(片側)</a:t>
            </a:r>
          </a:p>
        </p:txBody>
      </p:sp>
      <p:sp>
        <p:nvSpPr>
          <p:cNvPr id="5" name="Text Placeholder 4"/>
          <p:cNvSpPr>
            <a:spLocks noGrp="1"/>
          </p:cNvSpPr>
          <p:nvPr>
            <p:ph type="body" sz="quarter" idx="11"/>
          </p:nvPr>
        </p:nvSpPr>
        <p:spPr>
          <a:xfrm>
            <a:off x="4277032" y="6096000"/>
            <a:ext cx="4501843" cy="487363"/>
          </a:xfrm>
        </p:spPr>
        <p:txBody>
          <a:bodyPr/>
          <a:lstStyle/>
          <a:p>
            <a:r>
              <a:rPr sz="1200" dirty="0"/>
              <a:t/>
            </a:r>
            <a:br>
              <a:rPr sz="1200" dirty="0"/>
            </a:br>
            <a:r>
              <a:rPr lang="ja-JP" sz="1200" b="0" i="0" u="none" strike="noStrike" cap="none" baseline="0" dirty="0">
                <a:solidFill>
                  <a:srgbClr val="4D4D4D"/>
                </a:solidFill>
                <a:effectLst/>
                <a:uFillTx/>
                <a:ea typeface="MS UI Gothic"/>
              </a:rPr>
              <a:t>Bekaii-Saab 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O-014</a:t>
            </a:r>
          </a:p>
        </p:txBody>
      </p:sp>
      <p:graphicFrame>
        <p:nvGraphicFramePr>
          <p:cNvPr id="7" name="Chart 6"/>
          <p:cNvGraphicFramePr/>
          <p:nvPr>
            <p:extLst>
              <p:ext uri="{D42A27DB-BD31-4B8C-83A1-F6EECF244321}">
                <p14:modId xmlns:p14="http://schemas.microsoft.com/office/powerpoint/2010/main" val="1747376840"/>
              </p:ext>
            </p:extLst>
          </p:nvPr>
        </p:nvGraphicFramePr>
        <p:xfrm>
          <a:off x="1835055" y="2212535"/>
          <a:ext cx="5229422" cy="347802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256503" y="5515889"/>
            <a:ext cx="404105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1473036" y="3762167"/>
            <a:ext cx="479767"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患者の割合 </a:t>
            </a:r>
          </a:p>
        </p:txBody>
      </p:sp>
      <p:sp>
        <p:nvSpPr>
          <p:cNvPr id="10" name="TextBox 9"/>
          <p:cNvSpPr txBox="1"/>
          <p:nvPr/>
        </p:nvSpPr>
        <p:spPr>
          <a:xfrm>
            <a:off x="3630143" y="5515889"/>
            <a:ext cx="281964" cy="518678"/>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漸増</a:t>
            </a:r>
          </a:p>
          <a:p>
            <a:pPr algn="ctr"/>
            <a:r>
              <a:rPr lang="ja-JP" sz="1400" b="0" i="0" u="none" strike="noStrike" cap="none" baseline="0">
                <a:solidFill>
                  <a:srgbClr val="4D4D4D"/>
                </a:solidFill>
                <a:effectLst/>
                <a:uFillTx/>
                <a:ea typeface="MS UI Gothic"/>
              </a:rPr>
              <a:t>用量</a:t>
            </a:r>
          </a:p>
        </p:txBody>
      </p:sp>
      <p:sp>
        <p:nvSpPr>
          <p:cNvPr id="11" name="TextBox 10"/>
          <p:cNvSpPr txBox="1"/>
          <p:nvPr/>
        </p:nvSpPr>
        <p:spPr>
          <a:xfrm>
            <a:off x="5293910" y="5515889"/>
            <a:ext cx="281964" cy="518678"/>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標準</a:t>
            </a:r>
          </a:p>
          <a:p>
            <a:pPr algn="ctr"/>
            <a:r>
              <a:rPr lang="ja-JP" sz="1400" b="0" i="0" u="none" strike="noStrike" cap="none" baseline="0">
                <a:solidFill>
                  <a:srgbClr val="4D4D4D"/>
                </a:solidFill>
                <a:effectLst/>
                <a:uFillTx/>
                <a:ea typeface="MS UI Gothic"/>
              </a:rPr>
              <a:t>用量</a:t>
            </a:r>
          </a:p>
        </p:txBody>
      </p:sp>
      <p:sp>
        <p:nvSpPr>
          <p:cNvPr id="12" name="TextBox 11"/>
          <p:cNvSpPr txBox="1"/>
          <p:nvPr/>
        </p:nvSpPr>
        <p:spPr>
          <a:xfrm>
            <a:off x="3353360" y="3839498"/>
            <a:ext cx="835527" cy="305105"/>
          </a:xfrm>
          <a:prstGeom prst="rect">
            <a:avLst/>
          </a:prstGeom>
          <a:noFill/>
        </p:spPr>
        <p:txBody>
          <a:bodyPr wrap="none" rtlCol="0">
            <a:spAutoFit/>
          </a:bodyPr>
          <a:lstStyle/>
          <a:p>
            <a:pPr algn="ctr"/>
            <a:r>
              <a:rPr lang="ja-JP" sz="1400" b="0" i="0" u="none" strike="noStrike" cap="none" baseline="0">
                <a:solidFill>
                  <a:srgbClr val="FFFFFF"/>
                </a:solidFill>
                <a:effectLst/>
                <a:uFillTx/>
                <a:ea typeface="MS UI Gothic"/>
              </a:rPr>
              <a:t>35% PD</a:t>
            </a:r>
          </a:p>
        </p:txBody>
      </p:sp>
      <p:sp>
        <p:nvSpPr>
          <p:cNvPr id="13" name="TextBox 12"/>
          <p:cNvSpPr txBox="1"/>
          <p:nvPr/>
        </p:nvSpPr>
        <p:spPr>
          <a:xfrm>
            <a:off x="5017128" y="4193450"/>
            <a:ext cx="835527" cy="305105"/>
          </a:xfrm>
          <a:prstGeom prst="rect">
            <a:avLst/>
          </a:prstGeom>
          <a:noFill/>
        </p:spPr>
        <p:txBody>
          <a:bodyPr wrap="none" rtlCol="0">
            <a:spAutoFit/>
          </a:bodyPr>
          <a:lstStyle/>
          <a:p>
            <a:pPr algn="ctr"/>
            <a:r>
              <a:rPr lang="ja-JP" sz="1400" b="0" i="0" u="none" strike="noStrike" cap="none" baseline="0">
                <a:solidFill>
                  <a:srgbClr val="FFFFFF"/>
                </a:solidFill>
                <a:effectLst/>
                <a:uFillTx/>
                <a:ea typeface="MS UI Gothic"/>
              </a:rPr>
              <a:t>47% PD</a:t>
            </a:r>
          </a:p>
        </p:txBody>
      </p:sp>
      <p:grpSp>
        <p:nvGrpSpPr>
          <p:cNvPr id="14" name="Group 13"/>
          <p:cNvGrpSpPr/>
          <p:nvPr/>
        </p:nvGrpSpPr>
        <p:grpSpPr>
          <a:xfrm>
            <a:off x="3771125" y="2120615"/>
            <a:ext cx="1663767" cy="266693"/>
            <a:chOff x="3771124" y="2166791"/>
            <a:chExt cx="1663767" cy="266693"/>
          </a:xfrm>
        </p:grpSpPr>
        <p:cxnSp>
          <p:nvCxnSpPr>
            <p:cNvPr id="15" name="Straight Connector 14"/>
            <p:cNvCxnSpPr/>
            <p:nvPr/>
          </p:nvCxnSpPr>
          <p:spPr>
            <a:xfrm>
              <a:off x="3771124" y="2271252"/>
              <a:ext cx="166376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771124"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34891"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07886" y="2166791"/>
              <a:ext cx="0" cy="10446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118008" y="1842334"/>
            <a:ext cx="998999"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p=0.0281*</a:t>
            </a:r>
          </a:p>
        </p:txBody>
      </p:sp>
    </p:spTree>
    <p:extLst>
      <p:ext uri="{BB962C8B-B14F-4D97-AF65-F5344CB8AC3E}">
        <p14:creationId xmlns:p14="http://schemas.microsoft.com/office/powerpoint/2010/main" val="23499759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O-014: レゴラフェニブ用量最適化試験（reDOS）：遠隔転移を有する難治性大腸癌（mCRC）におけるレゴラフェニブの用量漸増戦略および先制局所ステロイド評価に関する無作為化第II相試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a:t>
            </a:r>
            <a:r>
              <a:rPr lang="ja-JP" sz="1800" b="1" i="0" u="none" strike="noStrike" cap="none" baseline="0" dirty="0">
                <a:solidFill>
                  <a:srgbClr val="043882"/>
                </a:solidFill>
                <a:effectLst/>
                <a:uFillTx/>
                <a:ea typeface="MS UI Gothic"/>
              </a:rPr>
              <a:t>n ACCRU network study – Bekaii-Saab T, 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p:txBody>
      </p:sp>
      <p:sp>
        <p:nvSpPr>
          <p:cNvPr id="5" name="Text Placeholder 4"/>
          <p:cNvSpPr>
            <a:spLocks noGrp="1"/>
          </p:cNvSpPr>
          <p:nvPr>
            <p:ph type="body" sz="quarter" idx="11"/>
          </p:nvPr>
        </p:nvSpPr>
        <p:spPr>
          <a:xfrm>
            <a:off x="4564800" y="6096000"/>
            <a:ext cx="4214075" cy="487363"/>
          </a:xfrm>
        </p:spPr>
        <p:txBody>
          <a:bodyPr/>
          <a:lstStyle/>
          <a:p>
            <a:r>
              <a:rPr sz="1200" dirty="0"/>
              <a:t/>
            </a:r>
            <a:br>
              <a:rPr sz="1200" dirty="0"/>
            </a:br>
            <a:r>
              <a:rPr lang="ja-JP" sz="1200" b="0" i="0" u="none" strike="noStrike" cap="none" baseline="0" dirty="0">
                <a:solidFill>
                  <a:srgbClr val="4D4D4D"/>
                </a:solidFill>
                <a:effectLst/>
                <a:uFillTx/>
                <a:ea typeface="MS UI Gothic"/>
              </a:rPr>
              <a:t>Bekaii-Saab 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O-014</a:t>
            </a:r>
          </a:p>
        </p:txBody>
      </p:sp>
      <p:graphicFrame>
        <p:nvGraphicFramePr>
          <p:cNvPr id="8" name="Group 88"/>
          <p:cNvGraphicFramePr>
            <a:graphicFrameLocks noGrp="1"/>
          </p:cNvGraphicFramePr>
          <p:nvPr>
            <p:extLst>
              <p:ext uri="{D42A27DB-BD31-4B8C-83A1-F6EECF244321}">
                <p14:modId xmlns:p14="http://schemas.microsoft.com/office/powerpoint/2010/main" val="3815704509"/>
              </p:ext>
            </p:extLst>
          </p:nvPr>
        </p:nvGraphicFramePr>
        <p:xfrm>
          <a:off x="621031" y="1951915"/>
          <a:ext cx="3718560" cy="950976"/>
        </p:xfrm>
        <a:graphic>
          <a:graphicData uri="http://schemas.openxmlformats.org/drawingml/2006/table">
            <a:tbl>
              <a:tblPr firstRow="1" bandRow="1">
                <a:tableStyleId>{69012ECD-51FC-41F1-AA8D-1B2483CD663E}</a:tableStyleId>
              </a:tblPr>
              <a:tblGrid>
                <a:gridCol w="358169">
                  <a:extLst>
                    <a:ext uri="{9D8B030D-6E8A-4147-A177-3AD203B41FA5}">
                      <a16:colId xmlns:a16="http://schemas.microsoft.com/office/drawing/2014/main" val="662801083"/>
                    </a:ext>
                  </a:extLst>
                </a:gridCol>
                <a:gridCol w="533371">
                  <a:extLst>
                    <a:ext uri="{9D8B030D-6E8A-4147-A177-3AD203B41FA5}">
                      <a16:colId xmlns:a16="http://schemas.microsoft.com/office/drawing/2014/main" val="20000"/>
                    </a:ext>
                  </a:extLst>
                </a:gridCol>
                <a:gridCol w="693420">
                  <a:extLst>
                    <a:ext uri="{9D8B030D-6E8A-4147-A177-3AD203B41FA5}">
                      <a16:colId xmlns:a16="http://schemas.microsoft.com/office/drawing/2014/main" val="20003"/>
                    </a:ext>
                  </a:extLst>
                </a:gridCol>
                <a:gridCol w="556260">
                  <a:extLst>
                    <a:ext uri="{9D8B030D-6E8A-4147-A177-3AD203B41FA5}">
                      <a16:colId xmlns:a16="http://schemas.microsoft.com/office/drawing/2014/main" val="20004"/>
                    </a:ext>
                  </a:extLst>
                </a:gridCol>
                <a:gridCol w="746760">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600" b="1" i="0" u="none" strike="noStrike" cap="none" normalizeH="0" baseline="0" dirty="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イベント発症例数/総例数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中央値</a:t>
                      </a:r>
                      <a:r>
                        <a:rPr sz="600" dirty="0"/>
                        <a:t/>
                      </a:r>
                      <a:br>
                        <a:rPr sz="600" dirty="0"/>
                      </a:br>
                      <a:r>
                        <a:rPr lang="ja-JP" sz="600" b="1"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1" i="0" u="none" strike="noStrike" cap="none" baseline="0" dirty="0">
                          <a:solidFill>
                            <a:srgbClr val="4D4D4D"/>
                          </a:solidFill>
                          <a:effectLst/>
                          <a:uFillTx/>
                          <a:ea typeface="MS UI Gothic"/>
                        </a:rPr>
                        <a:t>KM法による推定</a:t>
                      </a:r>
                      <a:r>
                        <a:rPr lang="ja-JP" sz="600" b="1" i="0" u="none" strike="noStrike" cap="none" baseline="0" dirty="0" smtClean="0">
                          <a:solidFill>
                            <a:srgbClr val="4D4D4D"/>
                          </a:solidFill>
                          <a:effectLst/>
                          <a:uFillTx/>
                          <a:ea typeface="MS UI Gothic"/>
                        </a:rPr>
                        <a:t>値</a:t>
                      </a:r>
                      <a:r>
                        <a:rPr lang="en-GB" altLang="ja-JP" sz="600" b="1" i="0" u="none" strike="noStrike" cap="none" baseline="0" dirty="0" smtClean="0">
                          <a:solidFill>
                            <a:srgbClr val="4D4D4D"/>
                          </a:solidFill>
                          <a:effectLst/>
                          <a:uFillTx/>
                          <a:ea typeface="MS UI Gothic"/>
                        </a:rPr>
                        <a:t> </a:t>
                      </a:r>
                      <a:r>
                        <a:rPr lang="ja-JP" sz="600" b="1" i="0" u="none" strike="noStrike" cap="none" baseline="0" dirty="0" smtClean="0">
                          <a:solidFill>
                            <a:srgbClr val="4D4D4D"/>
                          </a:solidFill>
                          <a:effectLst/>
                          <a:uFillTx/>
                          <a:ea typeface="MS UI Gothic"/>
                        </a:rPr>
                        <a:t>(</a:t>
                      </a:r>
                      <a:r>
                        <a:rPr lang="ja-JP" sz="600" b="1"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1" i="0" u="none" strike="noStrike" cap="none" baseline="0" dirty="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A群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29/54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9.0 (6.8, 13.4)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6カ月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12カ月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66.5 (53.8, 82.2)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B60D27"/>
                          </a:solidFill>
                          <a:effectLst/>
                          <a:uFillTx/>
                          <a:ea typeface="MS UI Gothic"/>
                        </a:rPr>
                        <a:t>34.4 (21.5, 55.2)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0.65 (0.39,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B群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34/62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2894FF"/>
                          </a:solidFill>
                          <a:effectLst/>
                          <a:uFillTx/>
                          <a:ea typeface="MS UI Gothic"/>
                        </a:rPr>
                        <a:t>5.9 (5.3, 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6カ月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12カ月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49.8 (37.2, 66.8)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2894FF"/>
                          </a:solidFill>
                          <a:effectLst/>
                          <a:uFillTx/>
                          <a:ea typeface="MS UI Gothic"/>
                        </a:rPr>
                        <a:t>26.7 (14.0, 51.1)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dirty="0">
                          <a:solidFill>
                            <a:srgbClr val="2894FF"/>
                          </a:solidFill>
                          <a:effectLst/>
                          <a:uFillTx/>
                          <a:ea typeface="MS UI Gothic"/>
                        </a:rPr>
                        <a:t>基準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2204462" y="1646463"/>
            <a:ext cx="476819" cy="335615"/>
          </a:xfrm>
          <a:prstGeom prst="rect">
            <a:avLst/>
          </a:prstGeom>
          <a:noFill/>
        </p:spPr>
        <p:txBody>
          <a:bodyPr wrap="none" rtlCol="0">
            <a:spAutoFit/>
          </a:bodyPr>
          <a:lstStyle/>
          <a:p>
            <a:pPr algn="ctr"/>
            <a:r>
              <a:rPr lang="ja-JP" sz="1600" b="1" i="0" u="none" strike="noStrike" cap="none" baseline="0">
                <a:solidFill>
                  <a:srgbClr val="4D4D4D"/>
                </a:solidFill>
                <a:effectLst/>
                <a:uFillTx/>
                <a:ea typeface="MS UI Gothic"/>
              </a:rPr>
              <a:t>OS</a:t>
            </a:r>
          </a:p>
        </p:txBody>
      </p:sp>
      <p:sp>
        <p:nvSpPr>
          <p:cNvPr id="10" name="TextBox 9"/>
          <p:cNvSpPr txBox="1"/>
          <p:nvPr/>
        </p:nvSpPr>
        <p:spPr>
          <a:xfrm>
            <a:off x="6581828" y="1646463"/>
            <a:ext cx="578465" cy="335615"/>
          </a:xfrm>
          <a:prstGeom prst="rect">
            <a:avLst/>
          </a:prstGeom>
          <a:noFill/>
        </p:spPr>
        <p:txBody>
          <a:bodyPr wrap="none" rtlCol="0">
            <a:spAutoFit/>
          </a:bodyPr>
          <a:lstStyle/>
          <a:p>
            <a:pPr algn="ctr"/>
            <a:r>
              <a:rPr lang="ja-JP" sz="1600" b="1" i="0" u="none" strike="noStrike" cap="none" baseline="0">
                <a:solidFill>
                  <a:srgbClr val="4D4D4D"/>
                </a:solidFill>
                <a:effectLst/>
                <a:uFillTx/>
                <a:ea typeface="MS UI Gothic"/>
              </a:rPr>
              <a:t>PFS</a:t>
            </a:r>
          </a:p>
        </p:txBody>
      </p:sp>
      <p:grpSp>
        <p:nvGrpSpPr>
          <p:cNvPr id="12" name="Group 11"/>
          <p:cNvGrpSpPr/>
          <p:nvPr/>
        </p:nvGrpSpPr>
        <p:grpSpPr>
          <a:xfrm>
            <a:off x="146875" y="2934893"/>
            <a:ext cx="8759560" cy="2870046"/>
            <a:chOff x="146875" y="2386253"/>
            <a:chExt cx="8759560" cy="2870046"/>
          </a:xfrm>
        </p:grpSpPr>
        <p:grpSp>
          <p:nvGrpSpPr>
            <p:cNvPr id="13" name="Group 12"/>
            <p:cNvGrpSpPr/>
            <p:nvPr/>
          </p:nvGrpSpPr>
          <p:grpSpPr>
            <a:xfrm>
              <a:off x="146875" y="2386253"/>
              <a:ext cx="4331372" cy="2870046"/>
              <a:chOff x="146875" y="2386253"/>
              <a:chExt cx="4331372" cy="2870046"/>
            </a:xfrm>
          </p:grpSpPr>
          <p:grpSp>
            <p:nvGrpSpPr>
              <p:cNvPr id="49" name="Group 48"/>
              <p:cNvGrpSpPr/>
              <p:nvPr/>
            </p:nvGrpSpPr>
            <p:grpSpPr>
              <a:xfrm>
                <a:off x="146875" y="2386253"/>
                <a:ext cx="4331372" cy="2870046"/>
                <a:chOff x="451698" y="2445149"/>
                <a:chExt cx="3907295" cy="3155503"/>
              </a:xfrm>
            </p:grpSpPr>
            <p:sp>
              <p:nvSpPr>
                <p:cNvPr id="84" name="Freeform 83"/>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5"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6"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12"/>
                <p:cNvSpPr>
                  <a:spLocks noChangeShapeType="1"/>
                </p:cNvSpPr>
                <p:nvPr/>
              </p:nvSpPr>
              <p:spPr bwMode="auto">
                <a:xfrm flipH="1">
                  <a:off x="34541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2" name="Line 13"/>
                <p:cNvSpPr>
                  <a:spLocks noChangeShapeType="1"/>
                </p:cNvSpPr>
                <p:nvPr/>
              </p:nvSpPr>
              <p:spPr bwMode="auto">
                <a:xfrm flipH="1">
                  <a:off x="26775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3" name="Line 19"/>
                <p:cNvSpPr>
                  <a:spLocks noChangeShapeType="1"/>
                </p:cNvSpPr>
                <p:nvPr/>
              </p:nvSpPr>
              <p:spPr bwMode="auto">
                <a:xfrm flipH="1">
                  <a:off x="1878403"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4"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95" name="TextBox 94"/>
                <p:cNvSpPr txBox="1"/>
                <p:nvPr/>
              </p:nvSpPr>
              <p:spPr>
                <a:xfrm rot="16200000">
                  <a:off x="286226" y="3704680"/>
                  <a:ext cx="578653" cy="24770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無イベントの割合</a:t>
                  </a:r>
                </a:p>
              </p:txBody>
            </p:sp>
            <p:sp>
              <p:nvSpPr>
                <p:cNvPr id="96" name="TextBox 95"/>
                <p:cNvSpPr txBox="1"/>
                <p:nvPr/>
              </p:nvSpPr>
              <p:spPr>
                <a:xfrm>
                  <a:off x="2366680" y="5296101"/>
                  <a:ext cx="707004" cy="301906"/>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無作為化からの経過期間、カ月</a:t>
                  </a:r>
                </a:p>
              </p:txBody>
            </p:sp>
            <p:sp>
              <p:nvSpPr>
                <p:cNvPr id="97" name="TextBox 96"/>
                <p:cNvSpPr txBox="1"/>
                <p:nvPr/>
              </p:nvSpPr>
              <p:spPr>
                <a:xfrm>
                  <a:off x="637630" y="2446471"/>
                  <a:ext cx="393066"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98" name="TextBox 97"/>
                <p:cNvSpPr txBox="1"/>
                <p:nvPr/>
              </p:nvSpPr>
              <p:spPr>
                <a:xfrm>
                  <a:off x="713611" y="2911504"/>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99" name="TextBox 98"/>
                <p:cNvSpPr txBox="1"/>
                <p:nvPr/>
              </p:nvSpPr>
              <p:spPr>
                <a:xfrm>
                  <a:off x="713611" y="3404561"/>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100" name="TextBox 99"/>
                <p:cNvSpPr txBox="1"/>
                <p:nvPr/>
              </p:nvSpPr>
              <p:spPr>
                <a:xfrm>
                  <a:off x="713611" y="3888464"/>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101" name="TextBox 100"/>
                <p:cNvSpPr txBox="1"/>
                <p:nvPr/>
              </p:nvSpPr>
              <p:spPr>
                <a:xfrm>
                  <a:off x="713611" y="4386595"/>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102" name="TextBox 101"/>
                <p:cNvSpPr txBox="1"/>
                <p:nvPr/>
              </p:nvSpPr>
              <p:spPr>
                <a:xfrm>
                  <a:off x="789586" y="4881757"/>
                  <a:ext cx="241115"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103" name="TextBox 102"/>
                <p:cNvSpPr txBox="1"/>
                <p:nvPr/>
              </p:nvSpPr>
              <p:spPr>
                <a:xfrm>
                  <a:off x="1004662" y="5097780"/>
                  <a:ext cx="241115"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104" name="TextBox 103"/>
                <p:cNvSpPr txBox="1"/>
                <p:nvPr/>
              </p:nvSpPr>
              <p:spPr>
                <a:xfrm>
                  <a:off x="1759368" y="5097780"/>
                  <a:ext cx="241115"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p:txBody>
            </p:sp>
            <p:sp>
              <p:nvSpPr>
                <p:cNvPr id="105" name="TextBox 104"/>
                <p:cNvSpPr txBox="1"/>
                <p:nvPr/>
              </p:nvSpPr>
              <p:spPr>
                <a:xfrm>
                  <a:off x="2160346" y="5097780"/>
                  <a:ext cx="166643" cy="304550"/>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106" name="TextBox 105"/>
                <p:cNvSpPr txBox="1"/>
                <p:nvPr/>
              </p:nvSpPr>
              <p:spPr>
                <a:xfrm>
                  <a:off x="2515932"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p:txBody>
            </p:sp>
            <p:sp>
              <p:nvSpPr>
                <p:cNvPr id="107" name="TextBox 106"/>
                <p:cNvSpPr txBox="1"/>
                <p:nvPr/>
              </p:nvSpPr>
              <p:spPr>
                <a:xfrm>
                  <a:off x="3300379"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p:txBody>
            </p:sp>
            <p:grpSp>
              <p:nvGrpSpPr>
                <p:cNvPr id="108" name="Group 107"/>
                <p:cNvGrpSpPr/>
                <p:nvPr/>
              </p:nvGrpSpPr>
              <p:grpSpPr>
                <a:xfrm>
                  <a:off x="4039126" y="5042971"/>
                  <a:ext cx="319867" cy="359358"/>
                  <a:chOff x="4039126" y="5042971"/>
                  <a:chExt cx="319867" cy="359358"/>
                </a:xfrm>
              </p:grpSpPr>
              <p:sp>
                <p:nvSpPr>
                  <p:cNvPr id="109" name="Line 14"/>
                  <p:cNvSpPr>
                    <a:spLocks noChangeShapeType="1"/>
                  </p:cNvSpPr>
                  <p:nvPr/>
                </p:nvSpPr>
                <p:spPr bwMode="auto">
                  <a:xfrm flipH="1">
                    <a:off x="42002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4040514"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p:txBody>
              </p:sp>
            </p:grpSp>
          </p:grpSp>
          <p:sp>
            <p:nvSpPr>
              <p:cNvPr id="50" name="TextBox 49"/>
              <p:cNvSpPr txBox="1"/>
              <p:nvPr/>
            </p:nvSpPr>
            <p:spPr>
              <a:xfrm>
                <a:off x="2227162" y="2855384"/>
                <a:ext cx="650255" cy="183063"/>
              </a:xfrm>
              <a:prstGeom prst="rect">
                <a:avLst/>
              </a:prstGeom>
              <a:noFill/>
            </p:spPr>
            <p:txBody>
              <a:bodyPr wrap="none" rtlCol="0">
                <a:spAutoFit/>
              </a:bodyPr>
              <a:lstStyle/>
              <a:p>
                <a:r>
                  <a:rPr lang="ja-JP" sz="600" b="0" i="0" u="none" strike="noStrike" cap="none" baseline="0">
                    <a:solidFill>
                      <a:srgbClr val="4D4D4D"/>
                    </a:solidFill>
                    <a:effectLst/>
                    <a:uFillTx/>
                    <a:ea typeface="MS UI Gothic"/>
                  </a:rPr>
                  <a:t>ログランク p値=0.0943</a:t>
                </a:r>
              </a:p>
            </p:txBody>
          </p:sp>
          <p:grpSp>
            <p:nvGrpSpPr>
              <p:cNvPr id="51" name="Group 50"/>
              <p:cNvGrpSpPr/>
              <p:nvPr/>
            </p:nvGrpSpPr>
            <p:grpSpPr>
              <a:xfrm>
                <a:off x="999962" y="4427867"/>
                <a:ext cx="516488" cy="215444"/>
                <a:chOff x="999962" y="4427867"/>
                <a:chExt cx="516488" cy="215444"/>
              </a:xfrm>
            </p:grpSpPr>
            <p:sp>
              <p:nvSpPr>
                <p:cNvPr id="82" name="TextBox 81"/>
                <p:cNvSpPr txBox="1"/>
                <p:nvPr/>
              </p:nvSpPr>
              <p:spPr>
                <a:xfrm>
                  <a:off x="999962" y="4427866"/>
                  <a:ext cx="297477" cy="213573"/>
                </a:xfrm>
                <a:prstGeom prst="rect">
                  <a:avLst/>
                </a:prstGeom>
                <a:noFill/>
              </p:spPr>
              <p:txBody>
                <a:bodyPr wrap="none" rtlCol="0">
                  <a:spAutoFit/>
                </a:bodyPr>
                <a:lstStyle/>
                <a:p>
                  <a:r>
                    <a:rPr lang="ja-JP" sz="800" b="0" i="0" u="none" strike="noStrike" cap="none" baseline="0">
                      <a:solidFill>
                        <a:srgbClr val="4D4D4D"/>
                      </a:solidFill>
                      <a:effectLst/>
                      <a:uFillTx/>
                      <a:ea typeface="MS UI Gothic"/>
                    </a:rPr>
                    <a:t>打ち切り</a:t>
                  </a:r>
                </a:p>
              </p:txBody>
            </p:sp>
            <p:cxnSp>
              <p:nvCxnSpPr>
                <p:cNvPr id="83" name="Straight Connector 82"/>
                <p:cNvCxnSpPr/>
                <p:nvPr/>
              </p:nvCxnSpPr>
              <p:spPr>
                <a:xfrm flipH="1">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2"/>
              <p:cNvGrpSpPr/>
              <p:nvPr/>
            </p:nvGrpSpPr>
            <p:grpSpPr>
              <a:xfrm>
                <a:off x="896765" y="2532156"/>
                <a:ext cx="2112716" cy="2039433"/>
                <a:chOff x="2373" y="1686"/>
                <a:chExt cx="1014" cy="963"/>
              </a:xfrm>
            </p:grpSpPr>
            <p:sp>
              <p:nvSpPr>
                <p:cNvPr id="62" name="Line 3"/>
                <p:cNvSpPr>
                  <a:spLocks noChangeShapeType="1"/>
                </p:cNvSpPr>
                <p:nvPr/>
              </p:nvSpPr>
              <p:spPr bwMode="auto">
                <a:xfrm flipH="1">
                  <a:off x="2709"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4"/>
                <p:cNvSpPr>
                  <a:spLocks noChangeShapeType="1"/>
                </p:cNvSpPr>
                <p:nvPr/>
              </p:nvSpPr>
              <p:spPr bwMode="auto">
                <a:xfrm flipH="1">
                  <a:off x="3027"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5"/>
                <p:cNvSpPr>
                  <a:spLocks noChangeShapeType="1"/>
                </p:cNvSpPr>
                <p:nvPr/>
              </p:nvSpPr>
              <p:spPr bwMode="auto">
                <a:xfrm flipH="1">
                  <a:off x="2469" y="1713"/>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6"/>
                <p:cNvSpPr>
                  <a:spLocks noChangeShapeType="1"/>
                </p:cNvSpPr>
                <p:nvPr/>
              </p:nvSpPr>
              <p:spPr bwMode="auto">
                <a:xfrm flipH="1">
                  <a:off x="3339" y="250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7"/>
                <p:cNvSpPr>
                  <a:spLocks noChangeShapeType="1"/>
                </p:cNvSpPr>
                <p:nvPr/>
              </p:nvSpPr>
              <p:spPr bwMode="auto">
                <a:xfrm flipH="1">
                  <a:off x="264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8"/>
                <p:cNvSpPr>
                  <a:spLocks noChangeShapeType="1"/>
                </p:cNvSpPr>
                <p:nvPr/>
              </p:nvSpPr>
              <p:spPr bwMode="auto">
                <a:xfrm flipH="1">
                  <a:off x="305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
                <p:cNvSpPr>
                  <a:spLocks noChangeShapeType="1"/>
                </p:cNvSpPr>
                <p:nvPr/>
              </p:nvSpPr>
              <p:spPr bwMode="auto">
                <a:xfrm flipH="1">
                  <a:off x="3063"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0"/>
                <p:cNvSpPr>
                  <a:spLocks noChangeShapeType="1"/>
                </p:cNvSpPr>
                <p:nvPr/>
              </p:nvSpPr>
              <p:spPr bwMode="auto">
                <a:xfrm flipH="1">
                  <a:off x="261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1"/>
                <p:cNvSpPr>
                  <a:spLocks noChangeShapeType="1"/>
                </p:cNvSpPr>
                <p:nvPr/>
              </p:nvSpPr>
              <p:spPr bwMode="auto">
                <a:xfrm flipH="1">
                  <a:off x="2631"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2"/>
                <p:cNvSpPr>
                  <a:spLocks noChangeShapeType="1"/>
                </p:cNvSpPr>
                <p:nvPr/>
              </p:nvSpPr>
              <p:spPr bwMode="auto">
                <a:xfrm flipH="1">
                  <a:off x="3273"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
                <p:cNvSpPr>
                  <a:spLocks noChangeShapeType="1"/>
                </p:cNvSpPr>
                <p:nvPr/>
              </p:nvSpPr>
              <p:spPr bwMode="auto">
                <a:xfrm flipH="1">
                  <a:off x="3285"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4"/>
                <p:cNvSpPr>
                  <a:spLocks noChangeShapeType="1"/>
                </p:cNvSpPr>
                <p:nvPr/>
              </p:nvSpPr>
              <p:spPr bwMode="auto">
                <a:xfrm flipH="1">
                  <a:off x="3315" y="243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5"/>
                <p:cNvSpPr>
                  <a:spLocks noChangeShapeType="1"/>
                </p:cNvSpPr>
                <p:nvPr/>
              </p:nvSpPr>
              <p:spPr bwMode="auto">
                <a:xfrm flipH="1">
                  <a:off x="308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6"/>
                <p:cNvSpPr>
                  <a:spLocks noChangeShapeType="1"/>
                </p:cNvSpPr>
                <p:nvPr/>
              </p:nvSpPr>
              <p:spPr bwMode="auto">
                <a:xfrm flipH="1">
                  <a:off x="3105"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7"/>
                <p:cNvSpPr>
                  <a:spLocks noChangeShapeType="1"/>
                </p:cNvSpPr>
                <p:nvPr/>
              </p:nvSpPr>
              <p:spPr bwMode="auto">
                <a:xfrm flipH="1">
                  <a:off x="2727"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8"/>
                <p:cNvSpPr>
                  <a:spLocks noChangeShapeType="1"/>
                </p:cNvSpPr>
                <p:nvPr/>
              </p:nvSpPr>
              <p:spPr bwMode="auto">
                <a:xfrm flipH="1">
                  <a:off x="3387" y="261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9"/>
                <p:cNvSpPr>
                  <a:spLocks noChangeShapeType="1"/>
                </p:cNvSpPr>
                <p:nvPr/>
              </p:nvSpPr>
              <p:spPr bwMode="auto">
                <a:xfrm flipH="1">
                  <a:off x="2565" y="180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0"/>
                <p:cNvSpPr>
                  <a:spLocks noChangeShapeType="1"/>
                </p:cNvSpPr>
                <p:nvPr/>
              </p:nvSpPr>
              <p:spPr bwMode="auto">
                <a:xfrm flipH="1">
                  <a:off x="2859" y="208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1"/>
                <p:cNvSpPr>
                  <a:spLocks noChangeShapeType="1"/>
                </p:cNvSpPr>
                <p:nvPr/>
              </p:nvSpPr>
              <p:spPr bwMode="auto">
                <a:xfrm flipH="1">
                  <a:off x="2841" y="2055"/>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Freeform 22"/>
                <p:cNvSpPr/>
                <p:nvPr/>
              </p:nvSpPr>
              <p:spPr bwMode="auto">
                <a:xfrm>
                  <a:off x="2373" y="1686"/>
                  <a:ext cx="1014" cy="948"/>
                </a:xfrm>
                <a:custGeom>
                  <a:avLst/>
                  <a:gdLst>
                    <a:gd name="T0" fmla="*/ 169 w 169"/>
                    <a:gd name="T1" fmla="*/ 158 h 158"/>
                    <a:gd name="T2" fmla="*/ 165 w 169"/>
                    <a:gd name="T3" fmla="*/ 158 h 158"/>
                    <a:gd name="T4" fmla="*/ 165 w 169"/>
                    <a:gd name="T5" fmla="*/ 140 h 158"/>
                    <a:gd name="T6" fmla="*/ 160 w 169"/>
                    <a:gd name="T7" fmla="*/ 140 h 158"/>
                    <a:gd name="T8" fmla="*/ 160 w 169"/>
                    <a:gd name="T9" fmla="*/ 129 h 158"/>
                    <a:gd name="T10" fmla="*/ 156 w 169"/>
                    <a:gd name="T11" fmla="*/ 129 h 158"/>
                    <a:gd name="T12" fmla="*/ 156 w 169"/>
                    <a:gd name="T13" fmla="*/ 121 h 158"/>
                    <a:gd name="T14" fmla="*/ 146 w 169"/>
                    <a:gd name="T15" fmla="*/ 121 h 158"/>
                    <a:gd name="T16" fmla="*/ 146 w 169"/>
                    <a:gd name="T17" fmla="*/ 116 h 158"/>
                    <a:gd name="T18" fmla="*/ 137 w 169"/>
                    <a:gd name="T19" fmla="*/ 116 h 158"/>
                    <a:gd name="T20" fmla="*/ 137 w 169"/>
                    <a:gd name="T21" fmla="*/ 110 h 158"/>
                    <a:gd name="T22" fmla="*/ 129 w 169"/>
                    <a:gd name="T23" fmla="*/ 110 h 158"/>
                    <a:gd name="T24" fmla="*/ 129 w 169"/>
                    <a:gd name="T25" fmla="*/ 97 h 158"/>
                    <a:gd name="T26" fmla="*/ 126 w 169"/>
                    <a:gd name="T27" fmla="*/ 97 h 158"/>
                    <a:gd name="T28" fmla="*/ 126 w 169"/>
                    <a:gd name="T29" fmla="*/ 92 h 158"/>
                    <a:gd name="T30" fmla="*/ 106 w 169"/>
                    <a:gd name="T31" fmla="*/ 92 h 158"/>
                    <a:gd name="T32" fmla="*/ 106 w 169"/>
                    <a:gd name="T33" fmla="*/ 86 h 158"/>
                    <a:gd name="T34" fmla="*/ 94 w 169"/>
                    <a:gd name="T35" fmla="*/ 86 h 158"/>
                    <a:gd name="T36" fmla="*/ 94 w 169"/>
                    <a:gd name="T37" fmla="*/ 80 h 158"/>
                    <a:gd name="T38" fmla="*/ 90 w 169"/>
                    <a:gd name="T39" fmla="*/ 80 h 158"/>
                    <a:gd name="T40" fmla="*/ 90 w 169"/>
                    <a:gd name="T41" fmla="*/ 74 h 158"/>
                    <a:gd name="T42" fmla="*/ 88 w 169"/>
                    <a:gd name="T43" fmla="*/ 74 h 158"/>
                    <a:gd name="T44" fmla="*/ 88 w 169"/>
                    <a:gd name="T45" fmla="*/ 69 h 158"/>
                    <a:gd name="T46" fmla="*/ 79 w 169"/>
                    <a:gd name="T47" fmla="*/ 69 h 158"/>
                    <a:gd name="T48" fmla="*/ 79 w 169"/>
                    <a:gd name="T49" fmla="*/ 64 h 158"/>
                    <a:gd name="T50" fmla="*/ 75 w 169"/>
                    <a:gd name="T51" fmla="*/ 64 h 158"/>
                    <a:gd name="T52" fmla="*/ 75 w 169"/>
                    <a:gd name="T53" fmla="*/ 60 h 158"/>
                    <a:gd name="T54" fmla="*/ 69 w 169"/>
                    <a:gd name="T55" fmla="*/ 60 h 158"/>
                    <a:gd name="T56" fmla="*/ 69 w 169"/>
                    <a:gd name="T57" fmla="*/ 54 h 158"/>
                    <a:gd name="T58" fmla="*/ 68 w 169"/>
                    <a:gd name="T59" fmla="*/ 54 h 158"/>
                    <a:gd name="T60" fmla="*/ 68 w 169"/>
                    <a:gd name="T61" fmla="*/ 50 h 158"/>
                    <a:gd name="T62" fmla="*/ 66 w 169"/>
                    <a:gd name="T63" fmla="*/ 50 h 158"/>
                    <a:gd name="T64" fmla="*/ 66 w 169"/>
                    <a:gd name="T65" fmla="*/ 46 h 158"/>
                    <a:gd name="T66" fmla="*/ 65 w 169"/>
                    <a:gd name="T67" fmla="*/ 46 h 158"/>
                    <a:gd name="T68" fmla="*/ 65 w 169"/>
                    <a:gd name="T69" fmla="*/ 42 h 158"/>
                    <a:gd name="T70" fmla="*/ 54 w 169"/>
                    <a:gd name="T71" fmla="*/ 42 h 158"/>
                    <a:gd name="T72" fmla="*/ 54 w 169"/>
                    <a:gd name="T73" fmla="*/ 38 h 158"/>
                    <a:gd name="T74" fmla="*/ 52 w 169"/>
                    <a:gd name="T75" fmla="*/ 38 h 158"/>
                    <a:gd name="T76" fmla="*/ 52 w 169"/>
                    <a:gd name="T77" fmla="*/ 34 h 158"/>
                    <a:gd name="T78" fmla="*/ 49 w 169"/>
                    <a:gd name="T79" fmla="*/ 34 h 158"/>
                    <a:gd name="T80" fmla="*/ 49 w 169"/>
                    <a:gd name="T81" fmla="*/ 29 h 158"/>
                    <a:gd name="T82" fmla="*/ 47 w 169"/>
                    <a:gd name="T83" fmla="*/ 29 h 158"/>
                    <a:gd name="T84" fmla="*/ 47 w 169"/>
                    <a:gd name="T85" fmla="*/ 26 h 158"/>
                    <a:gd name="T86" fmla="*/ 37 w 169"/>
                    <a:gd name="T87" fmla="*/ 26 h 158"/>
                    <a:gd name="T88" fmla="*/ 37 w 169"/>
                    <a:gd name="T89" fmla="*/ 22 h 158"/>
                    <a:gd name="T90" fmla="*/ 30 w 169"/>
                    <a:gd name="T91" fmla="*/ 22 h 158"/>
                    <a:gd name="T92" fmla="*/ 30 w 169"/>
                    <a:gd name="T93" fmla="*/ 18 h 158"/>
                    <a:gd name="T94" fmla="*/ 27 w 169"/>
                    <a:gd name="T95" fmla="*/ 18 h 158"/>
                    <a:gd name="T96" fmla="*/ 27 w 169"/>
                    <a:gd name="T97" fmla="*/ 14 h 158"/>
                    <a:gd name="T98" fmla="*/ 24 w 169"/>
                    <a:gd name="T99" fmla="*/ 14 h 158"/>
                    <a:gd name="T100" fmla="*/ 24 w 169"/>
                    <a:gd name="T101" fmla="*/ 11 h 158"/>
                    <a:gd name="T102" fmla="*/ 21 w 169"/>
                    <a:gd name="T103" fmla="*/ 11 h 158"/>
                    <a:gd name="T104" fmla="*/ 21 w 169"/>
                    <a:gd name="T105" fmla="*/ 7 h 158"/>
                    <a:gd name="T106" fmla="*/ 13 w 169"/>
                    <a:gd name="T107" fmla="*/ 7 h 158"/>
                    <a:gd name="T108" fmla="*/ 13 w 169"/>
                    <a:gd name="T109" fmla="*/ 4 h 158"/>
                    <a:gd name="T110" fmla="*/ 7 w 169"/>
                    <a:gd name="T111" fmla="*/ 4 h 158"/>
                    <a:gd name="T112" fmla="*/ 7 w 169"/>
                    <a:gd name="T113" fmla="*/ 0 h 158"/>
                    <a:gd name="T114" fmla="*/ 0 w 169"/>
                    <a:gd name="T11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58">
                      <a:moveTo>
                        <a:pt x="169" y="158"/>
                      </a:moveTo>
                      <a:lnTo>
                        <a:pt x="165" y="158"/>
                      </a:lnTo>
                      <a:lnTo>
                        <a:pt x="165" y="140"/>
                      </a:lnTo>
                      <a:lnTo>
                        <a:pt x="160" y="140"/>
                      </a:lnTo>
                      <a:lnTo>
                        <a:pt x="160" y="129"/>
                      </a:lnTo>
                      <a:lnTo>
                        <a:pt x="156" y="129"/>
                      </a:lnTo>
                      <a:lnTo>
                        <a:pt x="156" y="121"/>
                      </a:lnTo>
                      <a:lnTo>
                        <a:pt x="146" y="121"/>
                      </a:lnTo>
                      <a:lnTo>
                        <a:pt x="146" y="116"/>
                      </a:lnTo>
                      <a:lnTo>
                        <a:pt x="137" y="116"/>
                      </a:lnTo>
                      <a:lnTo>
                        <a:pt x="137" y="110"/>
                      </a:lnTo>
                      <a:lnTo>
                        <a:pt x="129" y="110"/>
                      </a:lnTo>
                      <a:lnTo>
                        <a:pt x="129" y="97"/>
                      </a:lnTo>
                      <a:lnTo>
                        <a:pt x="126" y="97"/>
                      </a:lnTo>
                      <a:lnTo>
                        <a:pt x="126" y="92"/>
                      </a:lnTo>
                      <a:lnTo>
                        <a:pt x="106" y="92"/>
                      </a:lnTo>
                      <a:lnTo>
                        <a:pt x="106" y="86"/>
                      </a:lnTo>
                      <a:lnTo>
                        <a:pt x="94" y="86"/>
                      </a:lnTo>
                      <a:lnTo>
                        <a:pt x="94" y="80"/>
                      </a:lnTo>
                      <a:lnTo>
                        <a:pt x="90" y="80"/>
                      </a:lnTo>
                      <a:lnTo>
                        <a:pt x="90" y="74"/>
                      </a:lnTo>
                      <a:lnTo>
                        <a:pt x="88" y="74"/>
                      </a:lnTo>
                      <a:lnTo>
                        <a:pt x="88" y="69"/>
                      </a:lnTo>
                      <a:lnTo>
                        <a:pt x="79" y="69"/>
                      </a:lnTo>
                      <a:lnTo>
                        <a:pt x="79" y="64"/>
                      </a:lnTo>
                      <a:lnTo>
                        <a:pt x="75" y="64"/>
                      </a:lnTo>
                      <a:lnTo>
                        <a:pt x="75" y="60"/>
                      </a:lnTo>
                      <a:lnTo>
                        <a:pt x="69" y="60"/>
                      </a:lnTo>
                      <a:lnTo>
                        <a:pt x="69" y="54"/>
                      </a:lnTo>
                      <a:lnTo>
                        <a:pt x="68" y="54"/>
                      </a:lnTo>
                      <a:lnTo>
                        <a:pt x="68" y="50"/>
                      </a:lnTo>
                      <a:lnTo>
                        <a:pt x="66" y="50"/>
                      </a:lnTo>
                      <a:lnTo>
                        <a:pt x="66" y="46"/>
                      </a:lnTo>
                      <a:lnTo>
                        <a:pt x="65" y="46"/>
                      </a:lnTo>
                      <a:lnTo>
                        <a:pt x="65" y="42"/>
                      </a:lnTo>
                      <a:lnTo>
                        <a:pt x="54" y="42"/>
                      </a:lnTo>
                      <a:lnTo>
                        <a:pt x="54" y="38"/>
                      </a:lnTo>
                      <a:lnTo>
                        <a:pt x="52" y="38"/>
                      </a:lnTo>
                      <a:lnTo>
                        <a:pt x="52" y="34"/>
                      </a:lnTo>
                      <a:lnTo>
                        <a:pt x="49" y="34"/>
                      </a:lnTo>
                      <a:lnTo>
                        <a:pt x="49" y="29"/>
                      </a:lnTo>
                      <a:lnTo>
                        <a:pt x="47" y="29"/>
                      </a:lnTo>
                      <a:lnTo>
                        <a:pt x="47" y="26"/>
                      </a:lnTo>
                      <a:lnTo>
                        <a:pt x="37" y="26"/>
                      </a:lnTo>
                      <a:lnTo>
                        <a:pt x="37" y="22"/>
                      </a:lnTo>
                      <a:lnTo>
                        <a:pt x="30" y="22"/>
                      </a:lnTo>
                      <a:lnTo>
                        <a:pt x="30" y="18"/>
                      </a:lnTo>
                      <a:lnTo>
                        <a:pt x="27" y="18"/>
                      </a:lnTo>
                      <a:lnTo>
                        <a:pt x="27" y="14"/>
                      </a:lnTo>
                      <a:lnTo>
                        <a:pt x="24" y="14"/>
                      </a:lnTo>
                      <a:lnTo>
                        <a:pt x="24" y="11"/>
                      </a:lnTo>
                      <a:lnTo>
                        <a:pt x="21" y="11"/>
                      </a:lnTo>
                      <a:lnTo>
                        <a:pt x="21" y="7"/>
                      </a:lnTo>
                      <a:lnTo>
                        <a:pt x="13" y="7"/>
                      </a:lnTo>
                      <a:lnTo>
                        <a:pt x="13" y="4"/>
                      </a:lnTo>
                      <a:lnTo>
                        <a:pt x="7" y="4"/>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3" name="Group 23"/>
              <p:cNvGrpSpPr/>
              <p:nvPr/>
            </p:nvGrpSpPr>
            <p:grpSpPr>
              <a:xfrm>
                <a:off x="896764" y="2532156"/>
                <a:ext cx="2715617" cy="2216912"/>
                <a:chOff x="2240" y="1632"/>
                <a:chExt cx="1278" cy="1050"/>
              </a:xfrm>
            </p:grpSpPr>
            <p:sp>
              <p:nvSpPr>
                <p:cNvPr id="54" name="Line 24"/>
                <p:cNvSpPr>
                  <a:spLocks noChangeShapeType="1"/>
                </p:cNvSpPr>
                <p:nvPr/>
              </p:nvSpPr>
              <p:spPr bwMode="auto">
                <a:xfrm flipH="1">
                  <a:off x="2426" y="18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25"/>
                <p:cNvSpPr>
                  <a:spLocks noChangeShapeType="1"/>
                </p:cNvSpPr>
                <p:nvPr/>
              </p:nvSpPr>
              <p:spPr bwMode="auto">
                <a:xfrm flipH="1">
                  <a:off x="2780"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26"/>
                <p:cNvSpPr>
                  <a:spLocks noChangeShapeType="1"/>
                </p:cNvSpPr>
                <p:nvPr/>
              </p:nvSpPr>
              <p:spPr bwMode="auto">
                <a:xfrm flipH="1">
                  <a:off x="275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27"/>
                <p:cNvSpPr>
                  <a:spLocks noChangeShapeType="1"/>
                </p:cNvSpPr>
                <p:nvPr/>
              </p:nvSpPr>
              <p:spPr bwMode="auto">
                <a:xfrm flipH="1">
                  <a:off x="2708"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28"/>
                <p:cNvSpPr>
                  <a:spLocks noChangeShapeType="1"/>
                </p:cNvSpPr>
                <p:nvPr/>
              </p:nvSpPr>
              <p:spPr bwMode="auto">
                <a:xfrm flipH="1">
                  <a:off x="272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29"/>
                <p:cNvSpPr>
                  <a:spLocks noChangeShapeType="1"/>
                </p:cNvSpPr>
                <p:nvPr/>
              </p:nvSpPr>
              <p:spPr bwMode="auto">
                <a:xfrm flipH="1">
                  <a:off x="2648" y="214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30"/>
                <p:cNvSpPr>
                  <a:spLocks noChangeShapeType="1"/>
                </p:cNvSpPr>
                <p:nvPr/>
              </p:nvSpPr>
              <p:spPr bwMode="auto">
                <a:xfrm flipH="1">
                  <a:off x="2834"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Freeform 31"/>
                <p:cNvSpPr/>
                <p:nvPr/>
              </p:nvSpPr>
              <p:spPr bwMode="auto">
                <a:xfrm>
                  <a:off x="2240" y="1632"/>
                  <a:ext cx="1278" cy="1050"/>
                </a:xfrm>
                <a:custGeom>
                  <a:avLst/>
                  <a:gdLst>
                    <a:gd name="T0" fmla="*/ 213 w 213"/>
                    <a:gd name="T1" fmla="*/ 175 h 175"/>
                    <a:gd name="T2" fmla="*/ 213 w 213"/>
                    <a:gd name="T3" fmla="*/ 163 h 175"/>
                    <a:gd name="T4" fmla="*/ 157 w 213"/>
                    <a:gd name="T5" fmla="*/ 163 h 175"/>
                    <a:gd name="T6" fmla="*/ 157 w 213"/>
                    <a:gd name="T7" fmla="*/ 151 h 175"/>
                    <a:gd name="T8" fmla="*/ 154 w 213"/>
                    <a:gd name="T9" fmla="*/ 151 h 175"/>
                    <a:gd name="T10" fmla="*/ 154 w 213"/>
                    <a:gd name="T11" fmla="*/ 140 h 175"/>
                    <a:gd name="T12" fmla="*/ 141 w 213"/>
                    <a:gd name="T13" fmla="*/ 140 h 175"/>
                    <a:gd name="T14" fmla="*/ 141 w 213"/>
                    <a:gd name="T15" fmla="*/ 129 h 175"/>
                    <a:gd name="T16" fmla="*/ 119 w 213"/>
                    <a:gd name="T17" fmla="*/ 129 h 175"/>
                    <a:gd name="T18" fmla="*/ 119 w 213"/>
                    <a:gd name="T19" fmla="*/ 119 h 175"/>
                    <a:gd name="T20" fmla="*/ 108 w 213"/>
                    <a:gd name="T21" fmla="*/ 119 h 175"/>
                    <a:gd name="T22" fmla="*/ 108 w 213"/>
                    <a:gd name="T23" fmla="*/ 109 h 175"/>
                    <a:gd name="T24" fmla="*/ 103 w 213"/>
                    <a:gd name="T25" fmla="*/ 109 h 175"/>
                    <a:gd name="T26" fmla="*/ 103 w 213"/>
                    <a:gd name="T27" fmla="*/ 101 h 175"/>
                    <a:gd name="T28" fmla="*/ 88 w 213"/>
                    <a:gd name="T29" fmla="*/ 101 h 175"/>
                    <a:gd name="T30" fmla="*/ 88 w 213"/>
                    <a:gd name="T31" fmla="*/ 93 h 175"/>
                    <a:gd name="T32" fmla="*/ 74 w 213"/>
                    <a:gd name="T33" fmla="*/ 93 h 175"/>
                    <a:gd name="T34" fmla="*/ 74 w 213"/>
                    <a:gd name="T35" fmla="*/ 88 h 175"/>
                    <a:gd name="T36" fmla="*/ 66 w 213"/>
                    <a:gd name="T37" fmla="*/ 88 h 175"/>
                    <a:gd name="T38" fmla="*/ 66 w 213"/>
                    <a:gd name="T39" fmla="*/ 82 h 175"/>
                    <a:gd name="T40" fmla="*/ 65 w 213"/>
                    <a:gd name="T41" fmla="*/ 82 h 175"/>
                    <a:gd name="T42" fmla="*/ 65 w 213"/>
                    <a:gd name="T43" fmla="*/ 78 h 175"/>
                    <a:gd name="T44" fmla="*/ 63 w 213"/>
                    <a:gd name="T45" fmla="*/ 78 h 175"/>
                    <a:gd name="T46" fmla="*/ 63 w 213"/>
                    <a:gd name="T47" fmla="*/ 70 h 175"/>
                    <a:gd name="T48" fmla="*/ 60 w 213"/>
                    <a:gd name="T49" fmla="*/ 70 h 175"/>
                    <a:gd name="T50" fmla="*/ 60 w 213"/>
                    <a:gd name="T51" fmla="*/ 65 h 175"/>
                    <a:gd name="T52" fmla="*/ 55 w 213"/>
                    <a:gd name="T53" fmla="*/ 65 h 175"/>
                    <a:gd name="T54" fmla="*/ 55 w 213"/>
                    <a:gd name="T55" fmla="*/ 61 h 175"/>
                    <a:gd name="T56" fmla="*/ 39 w 213"/>
                    <a:gd name="T57" fmla="*/ 61 h 175"/>
                    <a:gd name="T58" fmla="*/ 39 w 213"/>
                    <a:gd name="T59" fmla="*/ 53 h 175"/>
                    <a:gd name="T60" fmla="*/ 35 w 213"/>
                    <a:gd name="T61" fmla="*/ 53 h 175"/>
                    <a:gd name="T62" fmla="*/ 35 w 213"/>
                    <a:gd name="T63" fmla="*/ 46 h 175"/>
                    <a:gd name="T64" fmla="*/ 33 w 213"/>
                    <a:gd name="T65" fmla="*/ 46 h 175"/>
                    <a:gd name="T66" fmla="*/ 33 w 213"/>
                    <a:gd name="T67" fmla="*/ 43 h 175"/>
                    <a:gd name="T68" fmla="*/ 28 w 213"/>
                    <a:gd name="T69" fmla="*/ 43 h 175"/>
                    <a:gd name="T70" fmla="*/ 28 w 213"/>
                    <a:gd name="T71" fmla="*/ 39 h 175"/>
                    <a:gd name="T72" fmla="*/ 24 w 213"/>
                    <a:gd name="T73" fmla="*/ 39 h 175"/>
                    <a:gd name="T74" fmla="*/ 24 w 213"/>
                    <a:gd name="T75" fmla="*/ 33 h 175"/>
                    <a:gd name="T76" fmla="*/ 22 w 213"/>
                    <a:gd name="T77" fmla="*/ 33 h 175"/>
                    <a:gd name="T78" fmla="*/ 22 w 213"/>
                    <a:gd name="T79" fmla="*/ 29 h 175"/>
                    <a:gd name="T80" fmla="*/ 20 w 213"/>
                    <a:gd name="T81" fmla="*/ 29 h 175"/>
                    <a:gd name="T82" fmla="*/ 20 w 213"/>
                    <a:gd name="T83" fmla="*/ 21 h 175"/>
                    <a:gd name="T84" fmla="*/ 18 w 213"/>
                    <a:gd name="T85" fmla="*/ 21 h 175"/>
                    <a:gd name="T86" fmla="*/ 18 w 213"/>
                    <a:gd name="T87" fmla="*/ 18 h 175"/>
                    <a:gd name="T88" fmla="*/ 17 w 213"/>
                    <a:gd name="T89" fmla="*/ 18 h 175"/>
                    <a:gd name="T90" fmla="*/ 17 w 213"/>
                    <a:gd name="T91" fmla="*/ 15 h 175"/>
                    <a:gd name="T92" fmla="*/ 15 w 213"/>
                    <a:gd name="T93" fmla="*/ 15 h 175"/>
                    <a:gd name="T94" fmla="*/ 15 w 213"/>
                    <a:gd name="T95" fmla="*/ 12 h 175"/>
                    <a:gd name="T96" fmla="*/ 11 w 213"/>
                    <a:gd name="T97" fmla="*/ 12 h 175"/>
                    <a:gd name="T98" fmla="*/ 11 w 213"/>
                    <a:gd name="T99" fmla="*/ 6 h 175"/>
                    <a:gd name="T100" fmla="*/ 7 w 213"/>
                    <a:gd name="T101" fmla="*/ 6 h 175"/>
                    <a:gd name="T102" fmla="*/ 7 w 213"/>
                    <a:gd name="T103" fmla="*/ 0 h 175"/>
                    <a:gd name="T104" fmla="*/ 0 w 213"/>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75">
                      <a:moveTo>
                        <a:pt x="213" y="175"/>
                      </a:moveTo>
                      <a:lnTo>
                        <a:pt x="213" y="163"/>
                      </a:lnTo>
                      <a:lnTo>
                        <a:pt x="157" y="163"/>
                      </a:lnTo>
                      <a:lnTo>
                        <a:pt x="157" y="151"/>
                      </a:lnTo>
                      <a:lnTo>
                        <a:pt x="154" y="151"/>
                      </a:lnTo>
                      <a:lnTo>
                        <a:pt x="154" y="140"/>
                      </a:lnTo>
                      <a:lnTo>
                        <a:pt x="141" y="140"/>
                      </a:lnTo>
                      <a:lnTo>
                        <a:pt x="141" y="129"/>
                      </a:lnTo>
                      <a:lnTo>
                        <a:pt x="119" y="129"/>
                      </a:lnTo>
                      <a:lnTo>
                        <a:pt x="119" y="119"/>
                      </a:lnTo>
                      <a:lnTo>
                        <a:pt x="108" y="119"/>
                      </a:lnTo>
                      <a:lnTo>
                        <a:pt x="108" y="109"/>
                      </a:lnTo>
                      <a:lnTo>
                        <a:pt x="103" y="109"/>
                      </a:lnTo>
                      <a:lnTo>
                        <a:pt x="103" y="101"/>
                      </a:lnTo>
                      <a:lnTo>
                        <a:pt x="88" y="101"/>
                      </a:lnTo>
                      <a:lnTo>
                        <a:pt x="88" y="93"/>
                      </a:lnTo>
                      <a:lnTo>
                        <a:pt x="74" y="93"/>
                      </a:lnTo>
                      <a:lnTo>
                        <a:pt x="74" y="88"/>
                      </a:lnTo>
                      <a:lnTo>
                        <a:pt x="66" y="88"/>
                      </a:lnTo>
                      <a:lnTo>
                        <a:pt x="66" y="82"/>
                      </a:lnTo>
                      <a:lnTo>
                        <a:pt x="65" y="82"/>
                      </a:lnTo>
                      <a:lnTo>
                        <a:pt x="65" y="78"/>
                      </a:lnTo>
                      <a:lnTo>
                        <a:pt x="63" y="78"/>
                      </a:lnTo>
                      <a:lnTo>
                        <a:pt x="63" y="70"/>
                      </a:lnTo>
                      <a:lnTo>
                        <a:pt x="60" y="70"/>
                      </a:lnTo>
                      <a:lnTo>
                        <a:pt x="60" y="65"/>
                      </a:lnTo>
                      <a:lnTo>
                        <a:pt x="55" y="65"/>
                      </a:lnTo>
                      <a:lnTo>
                        <a:pt x="55" y="61"/>
                      </a:lnTo>
                      <a:lnTo>
                        <a:pt x="39" y="61"/>
                      </a:lnTo>
                      <a:lnTo>
                        <a:pt x="39" y="53"/>
                      </a:lnTo>
                      <a:lnTo>
                        <a:pt x="35" y="53"/>
                      </a:lnTo>
                      <a:lnTo>
                        <a:pt x="35" y="46"/>
                      </a:lnTo>
                      <a:lnTo>
                        <a:pt x="33" y="46"/>
                      </a:lnTo>
                      <a:lnTo>
                        <a:pt x="33" y="43"/>
                      </a:lnTo>
                      <a:lnTo>
                        <a:pt x="28" y="43"/>
                      </a:lnTo>
                      <a:lnTo>
                        <a:pt x="28" y="39"/>
                      </a:lnTo>
                      <a:lnTo>
                        <a:pt x="24" y="39"/>
                      </a:lnTo>
                      <a:lnTo>
                        <a:pt x="24" y="33"/>
                      </a:lnTo>
                      <a:lnTo>
                        <a:pt x="22" y="33"/>
                      </a:lnTo>
                      <a:lnTo>
                        <a:pt x="22" y="29"/>
                      </a:lnTo>
                      <a:lnTo>
                        <a:pt x="20" y="29"/>
                      </a:lnTo>
                      <a:lnTo>
                        <a:pt x="20" y="21"/>
                      </a:lnTo>
                      <a:lnTo>
                        <a:pt x="18" y="21"/>
                      </a:lnTo>
                      <a:lnTo>
                        <a:pt x="18" y="18"/>
                      </a:lnTo>
                      <a:lnTo>
                        <a:pt x="17" y="18"/>
                      </a:lnTo>
                      <a:lnTo>
                        <a:pt x="17" y="15"/>
                      </a:lnTo>
                      <a:lnTo>
                        <a:pt x="15" y="15"/>
                      </a:lnTo>
                      <a:lnTo>
                        <a:pt x="15" y="12"/>
                      </a:lnTo>
                      <a:lnTo>
                        <a:pt x="11" y="12"/>
                      </a:lnTo>
                      <a:lnTo>
                        <a:pt x="11" y="6"/>
                      </a:lnTo>
                      <a:lnTo>
                        <a:pt x="7" y="6"/>
                      </a:lnTo>
                      <a:lnTo>
                        <a:pt x="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4" name="Group 13"/>
            <p:cNvGrpSpPr/>
            <p:nvPr/>
          </p:nvGrpSpPr>
          <p:grpSpPr>
            <a:xfrm>
              <a:off x="4575063" y="2386253"/>
              <a:ext cx="4331372" cy="2870046"/>
              <a:chOff x="4575063" y="2386253"/>
              <a:chExt cx="4331372" cy="2870046"/>
            </a:xfrm>
          </p:grpSpPr>
          <p:grpSp>
            <p:nvGrpSpPr>
              <p:cNvPr id="15" name="Group 14"/>
              <p:cNvGrpSpPr/>
              <p:nvPr/>
            </p:nvGrpSpPr>
            <p:grpSpPr>
              <a:xfrm>
                <a:off x="4575063" y="2386253"/>
                <a:ext cx="4331372" cy="2870046"/>
                <a:chOff x="451698" y="2445149"/>
                <a:chExt cx="3907295" cy="3155503"/>
              </a:xfrm>
            </p:grpSpPr>
            <p:sp>
              <p:nvSpPr>
                <p:cNvPr id="22" name="Freeform 21"/>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12"/>
                <p:cNvSpPr>
                  <a:spLocks noChangeShapeType="1"/>
                </p:cNvSpPr>
                <p:nvPr/>
              </p:nvSpPr>
              <p:spPr bwMode="auto">
                <a:xfrm flipH="1">
                  <a:off x="34541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3"/>
                <p:cNvSpPr>
                  <a:spLocks noChangeShapeType="1"/>
                </p:cNvSpPr>
                <p:nvPr/>
              </p:nvSpPr>
              <p:spPr bwMode="auto">
                <a:xfrm flipH="1">
                  <a:off x="2677572"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9"/>
                <p:cNvSpPr>
                  <a:spLocks noChangeShapeType="1"/>
                </p:cNvSpPr>
                <p:nvPr/>
              </p:nvSpPr>
              <p:spPr bwMode="auto">
                <a:xfrm flipH="1">
                  <a:off x="1878403" y="5042970"/>
                  <a:ext cx="0" cy="10816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21"/>
                <p:cNvSpPr>
                  <a:spLocks noChangeShapeType="1"/>
                </p:cNvSpPr>
                <p:nvPr/>
              </p:nvSpPr>
              <p:spPr bwMode="auto">
                <a:xfrm flipH="1">
                  <a:off x="1121198"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33" name="TextBox 32"/>
                <p:cNvSpPr txBox="1"/>
                <p:nvPr/>
              </p:nvSpPr>
              <p:spPr>
                <a:xfrm rot="16200000">
                  <a:off x="286226" y="3704679"/>
                  <a:ext cx="578653" cy="24770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無イベントの割合</a:t>
                  </a:r>
                </a:p>
              </p:txBody>
            </p:sp>
            <p:sp>
              <p:nvSpPr>
                <p:cNvPr id="34" name="TextBox 33"/>
                <p:cNvSpPr txBox="1"/>
                <p:nvPr/>
              </p:nvSpPr>
              <p:spPr>
                <a:xfrm>
                  <a:off x="2366681" y="5296102"/>
                  <a:ext cx="707004" cy="301906"/>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無作為化からの経過期間、カ月</a:t>
                  </a:r>
                </a:p>
              </p:txBody>
            </p:sp>
            <p:sp>
              <p:nvSpPr>
                <p:cNvPr id="35" name="TextBox 34"/>
                <p:cNvSpPr txBox="1"/>
                <p:nvPr/>
              </p:nvSpPr>
              <p:spPr>
                <a:xfrm>
                  <a:off x="637629" y="2446471"/>
                  <a:ext cx="393066"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36" name="TextBox 35"/>
                <p:cNvSpPr txBox="1"/>
                <p:nvPr/>
              </p:nvSpPr>
              <p:spPr>
                <a:xfrm>
                  <a:off x="713612" y="2911503"/>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37" name="TextBox 36"/>
                <p:cNvSpPr txBox="1"/>
                <p:nvPr/>
              </p:nvSpPr>
              <p:spPr>
                <a:xfrm>
                  <a:off x="713612" y="3404561"/>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38" name="TextBox 37"/>
                <p:cNvSpPr txBox="1"/>
                <p:nvPr/>
              </p:nvSpPr>
              <p:spPr>
                <a:xfrm>
                  <a:off x="713612" y="3888463"/>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39" name="TextBox 38"/>
                <p:cNvSpPr txBox="1"/>
                <p:nvPr/>
              </p:nvSpPr>
              <p:spPr>
                <a:xfrm>
                  <a:off x="713612" y="4386595"/>
                  <a:ext cx="317091"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40" name="TextBox 39"/>
                <p:cNvSpPr txBox="1"/>
                <p:nvPr/>
              </p:nvSpPr>
              <p:spPr>
                <a:xfrm>
                  <a:off x="789586" y="4881756"/>
                  <a:ext cx="241115" cy="301906"/>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41" name="TextBox 40"/>
                <p:cNvSpPr txBox="1"/>
                <p:nvPr/>
              </p:nvSpPr>
              <p:spPr>
                <a:xfrm>
                  <a:off x="1004662" y="5097780"/>
                  <a:ext cx="241115"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42" name="TextBox 41"/>
                <p:cNvSpPr txBox="1"/>
                <p:nvPr/>
              </p:nvSpPr>
              <p:spPr>
                <a:xfrm>
                  <a:off x="1759368" y="5097780"/>
                  <a:ext cx="241115"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p:txBody>
            </p:sp>
            <p:sp>
              <p:nvSpPr>
                <p:cNvPr id="43" name="TextBox 42"/>
                <p:cNvSpPr txBox="1"/>
                <p:nvPr/>
              </p:nvSpPr>
              <p:spPr>
                <a:xfrm>
                  <a:off x="2160346" y="5097780"/>
                  <a:ext cx="166643" cy="304550"/>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44" name="TextBox 43"/>
                <p:cNvSpPr txBox="1"/>
                <p:nvPr/>
              </p:nvSpPr>
              <p:spPr>
                <a:xfrm>
                  <a:off x="2515932"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p:txBody>
            </p:sp>
            <p:sp>
              <p:nvSpPr>
                <p:cNvPr id="45" name="TextBox 44"/>
                <p:cNvSpPr txBox="1"/>
                <p:nvPr/>
              </p:nvSpPr>
              <p:spPr>
                <a:xfrm>
                  <a:off x="3300380"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p:txBody>
            </p:sp>
            <p:grpSp>
              <p:nvGrpSpPr>
                <p:cNvPr id="46" name="Group 45"/>
                <p:cNvGrpSpPr/>
                <p:nvPr/>
              </p:nvGrpSpPr>
              <p:grpSpPr>
                <a:xfrm>
                  <a:off x="4039126" y="5042971"/>
                  <a:ext cx="319867" cy="359358"/>
                  <a:chOff x="4039126" y="5042971"/>
                  <a:chExt cx="319867" cy="359358"/>
                </a:xfrm>
              </p:grpSpPr>
              <p:sp>
                <p:nvSpPr>
                  <p:cNvPr id="47" name="Line 14"/>
                  <p:cNvSpPr>
                    <a:spLocks noChangeShapeType="1"/>
                  </p:cNvSpPr>
                  <p:nvPr/>
                </p:nvSpPr>
                <p:spPr bwMode="auto">
                  <a:xfrm flipH="1">
                    <a:off x="4200237"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TextBox 47"/>
                  <p:cNvSpPr txBox="1"/>
                  <p:nvPr/>
                </p:nvSpPr>
                <p:spPr>
                  <a:xfrm>
                    <a:off x="4040517" y="5097780"/>
                    <a:ext cx="317091" cy="301906"/>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p:txBody>
              </p:sp>
            </p:grpSp>
          </p:grpSp>
          <p:sp>
            <p:nvSpPr>
              <p:cNvPr id="16" name="TextBox 15"/>
              <p:cNvSpPr txBox="1"/>
              <p:nvPr/>
            </p:nvSpPr>
            <p:spPr>
              <a:xfrm>
                <a:off x="6655350" y="2855385"/>
                <a:ext cx="650255" cy="183063"/>
              </a:xfrm>
              <a:prstGeom prst="rect">
                <a:avLst/>
              </a:prstGeom>
              <a:noFill/>
            </p:spPr>
            <p:txBody>
              <a:bodyPr wrap="none" rtlCol="0">
                <a:spAutoFit/>
              </a:bodyPr>
              <a:lstStyle/>
              <a:p>
                <a:r>
                  <a:rPr lang="ja-JP" sz="600" b="0" i="0" u="none" strike="noStrike" cap="none" baseline="0">
                    <a:solidFill>
                      <a:srgbClr val="4D4D4D"/>
                    </a:solidFill>
                    <a:effectLst/>
                    <a:uFillTx/>
                    <a:ea typeface="MS UI Gothic"/>
                  </a:rPr>
                  <a:t>ログランク p値=0.5534</a:t>
                </a:r>
              </a:p>
            </p:txBody>
          </p:sp>
          <p:sp>
            <p:nvSpPr>
              <p:cNvPr id="17" name="Freeform 32"/>
              <p:cNvSpPr/>
              <p:nvPr/>
            </p:nvSpPr>
            <p:spPr bwMode="auto">
              <a:xfrm>
                <a:off x="5321685" y="2517168"/>
                <a:ext cx="1972534" cy="2224305"/>
              </a:xfrm>
              <a:custGeom>
                <a:avLst/>
                <a:gdLst>
                  <a:gd name="T0" fmla="*/ 163 w 163"/>
                  <a:gd name="T1" fmla="*/ 177 h 177"/>
                  <a:gd name="T2" fmla="*/ 163 w 163"/>
                  <a:gd name="T3" fmla="*/ 167 h 177"/>
                  <a:gd name="T4" fmla="*/ 103 w 163"/>
                  <a:gd name="T5" fmla="*/ 167 h 177"/>
                  <a:gd name="T6" fmla="*/ 103 w 163"/>
                  <a:gd name="T7" fmla="*/ 161 h 177"/>
                  <a:gd name="T8" fmla="*/ 93 w 163"/>
                  <a:gd name="T9" fmla="*/ 161 h 177"/>
                  <a:gd name="T10" fmla="*/ 93 w 163"/>
                  <a:gd name="T11" fmla="*/ 156 h 177"/>
                  <a:gd name="T12" fmla="*/ 73 w 163"/>
                  <a:gd name="T13" fmla="*/ 156 h 177"/>
                  <a:gd name="T14" fmla="*/ 73 w 163"/>
                  <a:gd name="T15" fmla="*/ 151 h 177"/>
                  <a:gd name="T16" fmla="*/ 72 w 163"/>
                  <a:gd name="T17" fmla="*/ 151 h 177"/>
                  <a:gd name="T18" fmla="*/ 72 w 163"/>
                  <a:gd name="T19" fmla="*/ 147 h 177"/>
                  <a:gd name="T20" fmla="*/ 70 w 163"/>
                  <a:gd name="T21" fmla="*/ 147 h 177"/>
                  <a:gd name="T22" fmla="*/ 70 w 163"/>
                  <a:gd name="T23" fmla="*/ 143 h 177"/>
                  <a:gd name="T24" fmla="*/ 68 w 163"/>
                  <a:gd name="T25" fmla="*/ 143 h 177"/>
                  <a:gd name="T26" fmla="*/ 68 w 163"/>
                  <a:gd name="T27" fmla="*/ 138 h 177"/>
                  <a:gd name="T28" fmla="*/ 59 w 163"/>
                  <a:gd name="T29" fmla="*/ 138 h 177"/>
                  <a:gd name="T30" fmla="*/ 59 w 163"/>
                  <a:gd name="T31" fmla="*/ 134 h 177"/>
                  <a:gd name="T32" fmla="*/ 51 w 163"/>
                  <a:gd name="T33" fmla="*/ 134 h 177"/>
                  <a:gd name="T34" fmla="*/ 51 w 163"/>
                  <a:gd name="T35" fmla="*/ 131 h 177"/>
                  <a:gd name="T36" fmla="*/ 48 w 163"/>
                  <a:gd name="T37" fmla="*/ 131 h 177"/>
                  <a:gd name="T38" fmla="*/ 48 w 163"/>
                  <a:gd name="T39" fmla="*/ 127 h 177"/>
                  <a:gd name="T40" fmla="*/ 46 w 163"/>
                  <a:gd name="T41" fmla="*/ 127 h 177"/>
                  <a:gd name="T42" fmla="*/ 46 w 163"/>
                  <a:gd name="T43" fmla="*/ 124 h 177"/>
                  <a:gd name="T44" fmla="*/ 39 w 163"/>
                  <a:gd name="T45" fmla="*/ 124 h 177"/>
                  <a:gd name="T46" fmla="*/ 39 w 163"/>
                  <a:gd name="T47" fmla="*/ 120 h 177"/>
                  <a:gd name="T48" fmla="*/ 35 w 163"/>
                  <a:gd name="T49" fmla="*/ 120 h 177"/>
                  <a:gd name="T50" fmla="*/ 35 w 163"/>
                  <a:gd name="T51" fmla="*/ 117 h 177"/>
                  <a:gd name="T52" fmla="*/ 30 w 163"/>
                  <a:gd name="T53" fmla="*/ 117 h 177"/>
                  <a:gd name="T54" fmla="*/ 30 w 163"/>
                  <a:gd name="T55" fmla="*/ 111 h 177"/>
                  <a:gd name="T56" fmla="*/ 29 w 163"/>
                  <a:gd name="T57" fmla="*/ 111 h 177"/>
                  <a:gd name="T58" fmla="*/ 29 w 163"/>
                  <a:gd name="T59" fmla="*/ 104 h 177"/>
                  <a:gd name="T60" fmla="*/ 27 w 163"/>
                  <a:gd name="T61" fmla="*/ 104 h 177"/>
                  <a:gd name="T62" fmla="*/ 27 w 163"/>
                  <a:gd name="T63" fmla="*/ 99 h 177"/>
                  <a:gd name="T64" fmla="*/ 25 w 163"/>
                  <a:gd name="T65" fmla="*/ 99 h 177"/>
                  <a:gd name="T66" fmla="*/ 25 w 163"/>
                  <a:gd name="T67" fmla="*/ 91 h 177"/>
                  <a:gd name="T68" fmla="*/ 25 w 163"/>
                  <a:gd name="T69" fmla="*/ 85 h 177"/>
                  <a:gd name="T70" fmla="*/ 23 w 163"/>
                  <a:gd name="T71" fmla="*/ 85 h 177"/>
                  <a:gd name="T72" fmla="*/ 23 w 163"/>
                  <a:gd name="T73" fmla="*/ 75 h 177"/>
                  <a:gd name="T74" fmla="*/ 23 w 163"/>
                  <a:gd name="T75" fmla="*/ 75 h 177"/>
                  <a:gd name="T76" fmla="*/ 23 w 163"/>
                  <a:gd name="T77" fmla="*/ 53 h 177"/>
                  <a:gd name="T78" fmla="*/ 21 w 163"/>
                  <a:gd name="T79" fmla="*/ 53 h 177"/>
                  <a:gd name="T80" fmla="*/ 21 w 163"/>
                  <a:gd name="T81" fmla="*/ 44 h 177"/>
                  <a:gd name="T82" fmla="*/ 20 w 163"/>
                  <a:gd name="T83" fmla="*/ 44 h 177"/>
                  <a:gd name="T84" fmla="*/ 20 w 163"/>
                  <a:gd name="T85" fmla="*/ 38 h 177"/>
                  <a:gd name="T86" fmla="*/ 19 w 163"/>
                  <a:gd name="T87" fmla="*/ 38 h 177"/>
                  <a:gd name="T88" fmla="*/ 19 w 163"/>
                  <a:gd name="T89" fmla="*/ 34 h 177"/>
                  <a:gd name="T90" fmla="*/ 18 w 163"/>
                  <a:gd name="T91" fmla="*/ 34 h 177"/>
                  <a:gd name="T92" fmla="*/ 18 w 163"/>
                  <a:gd name="T93" fmla="*/ 32 h 177"/>
                  <a:gd name="T94" fmla="*/ 17 w 163"/>
                  <a:gd name="T95" fmla="*/ 32 h 177"/>
                  <a:gd name="T96" fmla="*/ 17 w 163"/>
                  <a:gd name="T97" fmla="*/ 29 h 177"/>
                  <a:gd name="T98" fmla="*/ 16 w 163"/>
                  <a:gd name="T99" fmla="*/ 29 h 177"/>
                  <a:gd name="T100" fmla="*/ 16 w 163"/>
                  <a:gd name="T101" fmla="*/ 25 h 177"/>
                  <a:gd name="T102" fmla="*/ 15 w 163"/>
                  <a:gd name="T103" fmla="*/ 25 h 177"/>
                  <a:gd name="T104" fmla="*/ 15 w 163"/>
                  <a:gd name="T105" fmla="*/ 15 h 177"/>
                  <a:gd name="T106" fmla="*/ 14 w 163"/>
                  <a:gd name="T107" fmla="*/ 15 h 177"/>
                  <a:gd name="T108" fmla="*/ 14 w 163"/>
                  <a:gd name="T109" fmla="*/ 10 h 177"/>
                  <a:gd name="T110" fmla="*/ 11 w 163"/>
                  <a:gd name="T111" fmla="*/ 10 h 177"/>
                  <a:gd name="T112" fmla="*/ 11 w 163"/>
                  <a:gd name="T113" fmla="*/ 7 h 177"/>
                  <a:gd name="T114" fmla="*/ 8 w 163"/>
                  <a:gd name="T115" fmla="*/ 7 h 177"/>
                  <a:gd name="T116" fmla="*/ 8 w 163"/>
                  <a:gd name="T117" fmla="*/ 4 h 177"/>
                  <a:gd name="T118" fmla="*/ 6 w 163"/>
                  <a:gd name="T119" fmla="*/ 4 h 177"/>
                  <a:gd name="T120" fmla="*/ 6 w 163"/>
                  <a:gd name="T121" fmla="*/ 0 h 177"/>
                  <a:gd name="T122" fmla="*/ 0 w 163"/>
                  <a:gd name="T1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77">
                    <a:moveTo>
                      <a:pt x="163" y="177"/>
                    </a:moveTo>
                    <a:lnTo>
                      <a:pt x="163" y="167"/>
                    </a:lnTo>
                    <a:lnTo>
                      <a:pt x="103" y="167"/>
                    </a:lnTo>
                    <a:lnTo>
                      <a:pt x="103" y="161"/>
                    </a:lnTo>
                    <a:lnTo>
                      <a:pt x="93" y="161"/>
                    </a:lnTo>
                    <a:lnTo>
                      <a:pt x="93" y="156"/>
                    </a:lnTo>
                    <a:lnTo>
                      <a:pt x="73" y="156"/>
                    </a:lnTo>
                    <a:lnTo>
                      <a:pt x="73" y="151"/>
                    </a:lnTo>
                    <a:lnTo>
                      <a:pt x="72" y="151"/>
                    </a:lnTo>
                    <a:lnTo>
                      <a:pt x="72" y="147"/>
                    </a:lnTo>
                    <a:lnTo>
                      <a:pt x="70" y="147"/>
                    </a:lnTo>
                    <a:lnTo>
                      <a:pt x="70" y="143"/>
                    </a:lnTo>
                    <a:lnTo>
                      <a:pt x="68" y="143"/>
                    </a:lnTo>
                    <a:lnTo>
                      <a:pt x="68" y="138"/>
                    </a:lnTo>
                    <a:lnTo>
                      <a:pt x="59" y="138"/>
                    </a:lnTo>
                    <a:lnTo>
                      <a:pt x="59" y="134"/>
                    </a:lnTo>
                    <a:lnTo>
                      <a:pt x="51" y="134"/>
                    </a:lnTo>
                    <a:lnTo>
                      <a:pt x="51" y="131"/>
                    </a:lnTo>
                    <a:lnTo>
                      <a:pt x="48" y="131"/>
                    </a:lnTo>
                    <a:lnTo>
                      <a:pt x="48" y="127"/>
                    </a:lnTo>
                    <a:lnTo>
                      <a:pt x="46" y="127"/>
                    </a:lnTo>
                    <a:lnTo>
                      <a:pt x="46" y="124"/>
                    </a:lnTo>
                    <a:lnTo>
                      <a:pt x="39" y="124"/>
                    </a:lnTo>
                    <a:lnTo>
                      <a:pt x="39" y="120"/>
                    </a:lnTo>
                    <a:lnTo>
                      <a:pt x="35" y="120"/>
                    </a:lnTo>
                    <a:lnTo>
                      <a:pt x="35" y="117"/>
                    </a:lnTo>
                    <a:lnTo>
                      <a:pt x="30" y="117"/>
                    </a:lnTo>
                    <a:lnTo>
                      <a:pt x="30" y="111"/>
                    </a:lnTo>
                    <a:lnTo>
                      <a:pt x="29" y="111"/>
                    </a:lnTo>
                    <a:lnTo>
                      <a:pt x="29" y="104"/>
                    </a:lnTo>
                    <a:lnTo>
                      <a:pt x="27" y="104"/>
                    </a:lnTo>
                    <a:lnTo>
                      <a:pt x="27" y="99"/>
                    </a:lnTo>
                    <a:lnTo>
                      <a:pt x="25" y="99"/>
                    </a:lnTo>
                    <a:lnTo>
                      <a:pt x="25" y="91"/>
                    </a:lnTo>
                    <a:lnTo>
                      <a:pt x="25" y="85"/>
                    </a:lnTo>
                    <a:lnTo>
                      <a:pt x="23" y="85"/>
                    </a:lnTo>
                    <a:lnTo>
                      <a:pt x="23" y="75"/>
                    </a:lnTo>
                    <a:lnTo>
                      <a:pt x="23" y="75"/>
                    </a:lnTo>
                    <a:lnTo>
                      <a:pt x="23" y="53"/>
                    </a:lnTo>
                    <a:lnTo>
                      <a:pt x="21" y="53"/>
                    </a:lnTo>
                    <a:lnTo>
                      <a:pt x="21" y="44"/>
                    </a:lnTo>
                    <a:lnTo>
                      <a:pt x="20" y="44"/>
                    </a:lnTo>
                    <a:lnTo>
                      <a:pt x="20" y="38"/>
                    </a:lnTo>
                    <a:lnTo>
                      <a:pt x="19" y="38"/>
                    </a:lnTo>
                    <a:lnTo>
                      <a:pt x="19" y="34"/>
                    </a:lnTo>
                    <a:lnTo>
                      <a:pt x="18" y="34"/>
                    </a:lnTo>
                    <a:lnTo>
                      <a:pt x="18" y="32"/>
                    </a:lnTo>
                    <a:lnTo>
                      <a:pt x="17" y="32"/>
                    </a:lnTo>
                    <a:lnTo>
                      <a:pt x="17" y="29"/>
                    </a:lnTo>
                    <a:lnTo>
                      <a:pt x="16" y="29"/>
                    </a:lnTo>
                    <a:lnTo>
                      <a:pt x="16" y="25"/>
                    </a:lnTo>
                    <a:lnTo>
                      <a:pt x="15" y="25"/>
                    </a:lnTo>
                    <a:lnTo>
                      <a:pt x="15" y="15"/>
                    </a:lnTo>
                    <a:lnTo>
                      <a:pt x="14" y="15"/>
                    </a:lnTo>
                    <a:lnTo>
                      <a:pt x="14" y="10"/>
                    </a:lnTo>
                    <a:lnTo>
                      <a:pt x="11" y="10"/>
                    </a:lnTo>
                    <a:lnTo>
                      <a:pt x="11" y="7"/>
                    </a:lnTo>
                    <a:lnTo>
                      <a:pt x="8" y="7"/>
                    </a:lnTo>
                    <a:lnTo>
                      <a:pt x="8" y="4"/>
                    </a:lnTo>
                    <a:lnTo>
                      <a:pt x="6" y="4"/>
                    </a:lnTo>
                    <a:lnTo>
                      <a:pt x="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Freeform 33"/>
              <p:cNvSpPr/>
              <p:nvPr/>
            </p:nvSpPr>
            <p:spPr bwMode="auto">
              <a:xfrm>
                <a:off x="5321685" y="2517168"/>
                <a:ext cx="1808682" cy="2222567"/>
              </a:xfrm>
              <a:custGeom>
                <a:avLst/>
                <a:gdLst>
                  <a:gd name="T0" fmla="*/ 153 w 153"/>
                  <a:gd name="T1" fmla="*/ 173 h 177"/>
                  <a:gd name="T2" fmla="*/ 109 w 153"/>
                  <a:gd name="T3" fmla="*/ 169 h 177"/>
                  <a:gd name="T4" fmla="*/ 107 w 153"/>
                  <a:gd name="T5" fmla="*/ 164 h 177"/>
                  <a:gd name="T6" fmla="*/ 101 w 153"/>
                  <a:gd name="T7" fmla="*/ 160 h 177"/>
                  <a:gd name="T8" fmla="*/ 78 w 153"/>
                  <a:gd name="T9" fmla="*/ 156 h 177"/>
                  <a:gd name="T10" fmla="*/ 73 w 153"/>
                  <a:gd name="T11" fmla="*/ 151 h 177"/>
                  <a:gd name="T12" fmla="*/ 71 w 153"/>
                  <a:gd name="T13" fmla="*/ 146 h 177"/>
                  <a:gd name="T14" fmla="*/ 70 w 153"/>
                  <a:gd name="T15" fmla="*/ 142 h 177"/>
                  <a:gd name="T16" fmla="*/ 68 w 153"/>
                  <a:gd name="T17" fmla="*/ 138 h 177"/>
                  <a:gd name="T18" fmla="*/ 62 w 153"/>
                  <a:gd name="T19" fmla="*/ 134 h 177"/>
                  <a:gd name="T20" fmla="*/ 53 w 153"/>
                  <a:gd name="T21" fmla="*/ 130 h 177"/>
                  <a:gd name="T22" fmla="*/ 51 w 153"/>
                  <a:gd name="T23" fmla="*/ 125 h 177"/>
                  <a:gd name="T24" fmla="*/ 49 w 153"/>
                  <a:gd name="T25" fmla="*/ 120 h 177"/>
                  <a:gd name="T26" fmla="*/ 47 w 153"/>
                  <a:gd name="T27" fmla="*/ 116 h 177"/>
                  <a:gd name="T28" fmla="*/ 46 w 153"/>
                  <a:gd name="T29" fmla="*/ 112 h 177"/>
                  <a:gd name="T30" fmla="*/ 44 w 153"/>
                  <a:gd name="T31" fmla="*/ 107 h 177"/>
                  <a:gd name="T32" fmla="*/ 42 w 153"/>
                  <a:gd name="T33" fmla="*/ 99 h 177"/>
                  <a:gd name="T34" fmla="*/ 34 w 153"/>
                  <a:gd name="T35" fmla="*/ 95 h 177"/>
                  <a:gd name="T36" fmla="*/ 31 w 153"/>
                  <a:gd name="T37" fmla="*/ 91 h 177"/>
                  <a:gd name="T38" fmla="*/ 28 w 153"/>
                  <a:gd name="T39" fmla="*/ 87 h 177"/>
                  <a:gd name="T40" fmla="*/ 26 w 153"/>
                  <a:gd name="T41" fmla="*/ 83 h 177"/>
                  <a:gd name="T42" fmla="*/ 25 w 153"/>
                  <a:gd name="T43" fmla="*/ 79 h 177"/>
                  <a:gd name="T44" fmla="*/ 24 w 153"/>
                  <a:gd name="T45" fmla="*/ 75 h 177"/>
                  <a:gd name="T46" fmla="*/ 23 w 153"/>
                  <a:gd name="T47" fmla="*/ 68 h 177"/>
                  <a:gd name="T48" fmla="*/ 23 w 153"/>
                  <a:gd name="T49" fmla="*/ 53 h 177"/>
                  <a:gd name="T50" fmla="*/ 22 w 153"/>
                  <a:gd name="T51" fmla="*/ 41 h 177"/>
                  <a:gd name="T52" fmla="*/ 21 w 153"/>
                  <a:gd name="T53" fmla="*/ 39 h 177"/>
                  <a:gd name="T54" fmla="*/ 20 w 153"/>
                  <a:gd name="T55" fmla="*/ 27 h 177"/>
                  <a:gd name="T56" fmla="*/ 19 w 153"/>
                  <a:gd name="T57" fmla="*/ 25 h 177"/>
                  <a:gd name="T58" fmla="*/ 14 w 153"/>
                  <a:gd name="T59" fmla="*/ 21 h 177"/>
                  <a:gd name="T60" fmla="*/ 11 w 153"/>
                  <a:gd name="T61" fmla="*/ 14 h 177"/>
                  <a:gd name="T62" fmla="*/ 10 w 153"/>
                  <a:gd name="T63" fmla="*/ 12 h 177"/>
                  <a:gd name="T64" fmla="*/ 8 w 153"/>
                  <a:gd name="T65" fmla="*/ 7 h 177"/>
                  <a:gd name="T66" fmla="*/ 3 w 153"/>
                  <a:gd name="T67" fmla="*/ 4 h 177"/>
                  <a:gd name="T68" fmla="*/ 0 w 153"/>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77">
                    <a:moveTo>
                      <a:pt x="153" y="177"/>
                    </a:moveTo>
                    <a:lnTo>
                      <a:pt x="153" y="173"/>
                    </a:lnTo>
                    <a:lnTo>
                      <a:pt x="109" y="173"/>
                    </a:lnTo>
                    <a:lnTo>
                      <a:pt x="109" y="169"/>
                    </a:lnTo>
                    <a:lnTo>
                      <a:pt x="107" y="169"/>
                    </a:lnTo>
                    <a:lnTo>
                      <a:pt x="107" y="164"/>
                    </a:lnTo>
                    <a:lnTo>
                      <a:pt x="101" y="164"/>
                    </a:lnTo>
                    <a:lnTo>
                      <a:pt x="101" y="160"/>
                    </a:lnTo>
                    <a:lnTo>
                      <a:pt x="78" y="160"/>
                    </a:lnTo>
                    <a:lnTo>
                      <a:pt x="78" y="156"/>
                    </a:lnTo>
                    <a:lnTo>
                      <a:pt x="73" y="156"/>
                    </a:lnTo>
                    <a:lnTo>
                      <a:pt x="73" y="151"/>
                    </a:lnTo>
                    <a:lnTo>
                      <a:pt x="71" y="151"/>
                    </a:lnTo>
                    <a:lnTo>
                      <a:pt x="71" y="146"/>
                    </a:lnTo>
                    <a:lnTo>
                      <a:pt x="70" y="146"/>
                    </a:lnTo>
                    <a:lnTo>
                      <a:pt x="70" y="142"/>
                    </a:lnTo>
                    <a:lnTo>
                      <a:pt x="70" y="138"/>
                    </a:lnTo>
                    <a:lnTo>
                      <a:pt x="68" y="138"/>
                    </a:lnTo>
                    <a:lnTo>
                      <a:pt x="68" y="134"/>
                    </a:lnTo>
                    <a:lnTo>
                      <a:pt x="62" y="134"/>
                    </a:lnTo>
                    <a:lnTo>
                      <a:pt x="62" y="130"/>
                    </a:lnTo>
                    <a:lnTo>
                      <a:pt x="53" y="130"/>
                    </a:lnTo>
                    <a:lnTo>
                      <a:pt x="53" y="125"/>
                    </a:lnTo>
                    <a:lnTo>
                      <a:pt x="51" y="125"/>
                    </a:lnTo>
                    <a:lnTo>
                      <a:pt x="51" y="120"/>
                    </a:lnTo>
                    <a:lnTo>
                      <a:pt x="49" y="120"/>
                    </a:lnTo>
                    <a:lnTo>
                      <a:pt x="49" y="116"/>
                    </a:lnTo>
                    <a:lnTo>
                      <a:pt x="47" y="116"/>
                    </a:lnTo>
                    <a:lnTo>
                      <a:pt x="47" y="112"/>
                    </a:lnTo>
                    <a:lnTo>
                      <a:pt x="46" y="112"/>
                    </a:lnTo>
                    <a:lnTo>
                      <a:pt x="46" y="107"/>
                    </a:lnTo>
                    <a:lnTo>
                      <a:pt x="44" y="107"/>
                    </a:lnTo>
                    <a:lnTo>
                      <a:pt x="44" y="99"/>
                    </a:lnTo>
                    <a:lnTo>
                      <a:pt x="42" y="99"/>
                    </a:lnTo>
                    <a:lnTo>
                      <a:pt x="42" y="95"/>
                    </a:lnTo>
                    <a:lnTo>
                      <a:pt x="34" y="95"/>
                    </a:lnTo>
                    <a:lnTo>
                      <a:pt x="34" y="91"/>
                    </a:lnTo>
                    <a:lnTo>
                      <a:pt x="31" y="91"/>
                    </a:lnTo>
                    <a:lnTo>
                      <a:pt x="31" y="87"/>
                    </a:lnTo>
                    <a:lnTo>
                      <a:pt x="28" y="87"/>
                    </a:lnTo>
                    <a:lnTo>
                      <a:pt x="28" y="83"/>
                    </a:lnTo>
                    <a:lnTo>
                      <a:pt x="26" y="83"/>
                    </a:lnTo>
                    <a:lnTo>
                      <a:pt x="26" y="79"/>
                    </a:lnTo>
                    <a:lnTo>
                      <a:pt x="25" y="79"/>
                    </a:lnTo>
                    <a:lnTo>
                      <a:pt x="25" y="75"/>
                    </a:lnTo>
                    <a:lnTo>
                      <a:pt x="24" y="75"/>
                    </a:lnTo>
                    <a:lnTo>
                      <a:pt x="24" y="68"/>
                    </a:lnTo>
                    <a:lnTo>
                      <a:pt x="23" y="68"/>
                    </a:lnTo>
                    <a:lnTo>
                      <a:pt x="23" y="56"/>
                    </a:lnTo>
                    <a:lnTo>
                      <a:pt x="23" y="53"/>
                    </a:lnTo>
                    <a:lnTo>
                      <a:pt x="22" y="53"/>
                    </a:lnTo>
                    <a:lnTo>
                      <a:pt x="22" y="41"/>
                    </a:lnTo>
                    <a:lnTo>
                      <a:pt x="22" y="39"/>
                    </a:lnTo>
                    <a:lnTo>
                      <a:pt x="21" y="39"/>
                    </a:lnTo>
                    <a:lnTo>
                      <a:pt x="21" y="27"/>
                    </a:lnTo>
                    <a:lnTo>
                      <a:pt x="20" y="27"/>
                    </a:lnTo>
                    <a:lnTo>
                      <a:pt x="20" y="25"/>
                    </a:lnTo>
                    <a:lnTo>
                      <a:pt x="19" y="25"/>
                    </a:lnTo>
                    <a:lnTo>
                      <a:pt x="19" y="21"/>
                    </a:lnTo>
                    <a:lnTo>
                      <a:pt x="14" y="21"/>
                    </a:lnTo>
                    <a:lnTo>
                      <a:pt x="14" y="14"/>
                    </a:lnTo>
                    <a:lnTo>
                      <a:pt x="11" y="14"/>
                    </a:lnTo>
                    <a:lnTo>
                      <a:pt x="11" y="12"/>
                    </a:lnTo>
                    <a:lnTo>
                      <a:pt x="10" y="12"/>
                    </a:lnTo>
                    <a:lnTo>
                      <a:pt x="10" y="7"/>
                    </a:lnTo>
                    <a:lnTo>
                      <a:pt x="8" y="7"/>
                    </a:lnTo>
                    <a:lnTo>
                      <a:pt x="8" y="4"/>
                    </a:lnTo>
                    <a:lnTo>
                      <a:pt x="3" y="4"/>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 name="Group 18"/>
              <p:cNvGrpSpPr/>
              <p:nvPr/>
            </p:nvGrpSpPr>
            <p:grpSpPr>
              <a:xfrm>
                <a:off x="5453766" y="4427867"/>
                <a:ext cx="516488" cy="215444"/>
                <a:chOff x="999962" y="4427867"/>
                <a:chExt cx="516488" cy="215444"/>
              </a:xfrm>
            </p:grpSpPr>
            <p:sp>
              <p:nvSpPr>
                <p:cNvPr id="20" name="TextBox 19"/>
                <p:cNvSpPr txBox="1"/>
                <p:nvPr/>
              </p:nvSpPr>
              <p:spPr>
                <a:xfrm>
                  <a:off x="999962" y="4427867"/>
                  <a:ext cx="297477" cy="213573"/>
                </a:xfrm>
                <a:prstGeom prst="rect">
                  <a:avLst/>
                </a:prstGeom>
                <a:noFill/>
              </p:spPr>
              <p:txBody>
                <a:bodyPr wrap="none" rtlCol="0">
                  <a:spAutoFit/>
                </a:bodyPr>
                <a:lstStyle/>
                <a:p>
                  <a:r>
                    <a:rPr lang="ja-JP" sz="800" b="0" i="0" u="none" strike="noStrike" cap="none" baseline="0">
                      <a:solidFill>
                        <a:srgbClr val="4D4D4D"/>
                      </a:solidFill>
                      <a:effectLst/>
                      <a:uFillTx/>
                      <a:ea typeface="MS UI Gothic"/>
                    </a:rPr>
                    <a:t>打ち切り</a:t>
                  </a:r>
                </a:p>
              </p:txBody>
            </p:sp>
            <p:cxnSp>
              <p:nvCxnSpPr>
                <p:cNvPr id="21" name="Straight Connector 20"/>
                <p:cNvCxnSpPr/>
                <p:nvPr/>
              </p:nvCxnSpPr>
              <p:spPr>
                <a:xfrm flipH="1">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111" name="Group 88"/>
          <p:cNvGraphicFramePr>
            <a:graphicFrameLocks noGrp="1"/>
          </p:cNvGraphicFramePr>
          <p:nvPr>
            <p:extLst>
              <p:ext uri="{D42A27DB-BD31-4B8C-83A1-F6EECF244321}">
                <p14:modId xmlns:p14="http://schemas.microsoft.com/office/powerpoint/2010/main" val="1727341493"/>
              </p:ext>
            </p:extLst>
          </p:nvPr>
        </p:nvGraphicFramePr>
        <p:xfrm>
          <a:off x="5021082" y="1947154"/>
          <a:ext cx="3718560" cy="950976"/>
        </p:xfrm>
        <a:graphic>
          <a:graphicData uri="http://schemas.openxmlformats.org/drawingml/2006/table">
            <a:tbl>
              <a:tblPr firstRow="1" bandRow="1">
                <a:tableStyleId>{69012ECD-51FC-41F1-AA8D-1B2483CD663E}</a:tableStyleId>
              </a:tblPr>
              <a:tblGrid>
                <a:gridCol w="357318">
                  <a:extLst>
                    <a:ext uri="{9D8B030D-6E8A-4147-A177-3AD203B41FA5}">
                      <a16:colId xmlns:a16="http://schemas.microsoft.com/office/drawing/2014/main" val="662801083"/>
                    </a:ext>
                  </a:extLst>
                </a:gridCol>
                <a:gridCol w="534222">
                  <a:extLst>
                    <a:ext uri="{9D8B030D-6E8A-4147-A177-3AD203B41FA5}">
                      <a16:colId xmlns:a16="http://schemas.microsoft.com/office/drawing/2014/main" val="20000"/>
                    </a:ext>
                  </a:extLst>
                </a:gridCol>
                <a:gridCol w="693420">
                  <a:extLst>
                    <a:ext uri="{9D8B030D-6E8A-4147-A177-3AD203B41FA5}">
                      <a16:colId xmlns:a16="http://schemas.microsoft.com/office/drawing/2014/main" val="20003"/>
                    </a:ext>
                  </a:extLst>
                </a:gridCol>
                <a:gridCol w="556260">
                  <a:extLst>
                    <a:ext uri="{9D8B030D-6E8A-4147-A177-3AD203B41FA5}">
                      <a16:colId xmlns:a16="http://schemas.microsoft.com/office/drawing/2014/main" val="20004"/>
                    </a:ext>
                  </a:extLst>
                </a:gridCol>
                <a:gridCol w="746760">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600" b="1" i="0" u="none" strike="noStrike" cap="none" normalizeH="0" baseline="0" dirty="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イベント発症例数/総例数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中央値</a:t>
                      </a:r>
                      <a:r>
                        <a:rPr sz="600" dirty="0"/>
                        <a:t/>
                      </a:r>
                      <a:br>
                        <a:rPr sz="600" dirty="0"/>
                      </a:br>
                      <a:r>
                        <a:rPr lang="ja-JP" sz="600" b="1"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1" i="0" u="none" strike="noStrike" cap="none" baseline="0" dirty="0">
                          <a:solidFill>
                            <a:srgbClr val="4D4D4D"/>
                          </a:solidFill>
                          <a:effectLst/>
                          <a:uFillTx/>
                          <a:ea typeface="MS UI Gothic"/>
                        </a:rPr>
                        <a:t>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1" i="0" u="none" strike="noStrike" cap="none" baseline="0" dirty="0">
                          <a:solidFill>
                            <a:srgbClr val="4D4D4D"/>
                          </a:solidFill>
                          <a:effectLst/>
                          <a:uFillTx/>
                          <a:ea typeface="MS UI Gothic"/>
                        </a:rPr>
                        <a:t>KM法による推定</a:t>
                      </a:r>
                      <a:r>
                        <a:rPr lang="ja-JP" sz="600" b="1" i="0" u="none" strike="noStrike" cap="none" baseline="0" dirty="0" smtClean="0">
                          <a:solidFill>
                            <a:srgbClr val="4D4D4D"/>
                          </a:solidFill>
                          <a:effectLst/>
                          <a:uFillTx/>
                          <a:ea typeface="MS UI Gothic"/>
                        </a:rPr>
                        <a:t>値</a:t>
                      </a:r>
                      <a:r>
                        <a:rPr lang="en-GB" altLang="ja-JP" sz="600" b="1" i="0" u="none" strike="noStrike" cap="none" baseline="0" dirty="0" smtClean="0">
                          <a:solidFill>
                            <a:srgbClr val="4D4D4D"/>
                          </a:solidFill>
                          <a:effectLst/>
                          <a:uFillTx/>
                          <a:ea typeface="MS UI Gothic"/>
                        </a:rPr>
                        <a:t> </a:t>
                      </a:r>
                      <a:r>
                        <a:rPr lang="ja-JP" sz="600" b="1" i="0" u="none" strike="noStrike" cap="none" baseline="0" dirty="0" smtClean="0">
                          <a:solidFill>
                            <a:srgbClr val="4D4D4D"/>
                          </a:solidFill>
                          <a:effectLst/>
                          <a:uFillTx/>
                          <a:ea typeface="MS UI Gothic"/>
                        </a:rPr>
                        <a:t>(</a:t>
                      </a:r>
                      <a:r>
                        <a:rPr lang="ja-JP" sz="600" b="1"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1" i="0" u="none" strike="noStrike" cap="none" baseline="0" dirty="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A群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45/54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2.5 (1.9,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6カ月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12カ月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12.2 (5.4, 27.5)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B60D27"/>
                          </a:solidFill>
                          <a:effectLst/>
                          <a:uFillTx/>
                          <a:ea typeface="MS UI Gothic"/>
                        </a:rPr>
                        <a:t>2.4 (0.4,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B60D27"/>
                          </a:solidFill>
                          <a:effectLst/>
                          <a:uFillTx/>
                          <a:ea typeface="MS UI Gothic"/>
                        </a:rPr>
                        <a:t>0.89 (0.59, 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B群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2894FF"/>
                          </a:solidFill>
                          <a:effectLst/>
                          <a:uFillTx/>
                          <a:ea typeface="MS UI Gothic"/>
                        </a:rPr>
                        <a:t>50/62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2894FF"/>
                          </a:solidFill>
                          <a:effectLst/>
                          <a:uFillTx/>
                          <a:ea typeface="MS UI Gothic"/>
                        </a:rPr>
                        <a:t>2.0 (1.8,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6カ月</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12カ月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a:solidFill>
                            <a:srgbClr val="2894FF"/>
                          </a:solidFill>
                          <a:effectLst/>
                          <a:uFillTx/>
                          <a:ea typeface="MS UI Gothic"/>
                        </a:rPr>
                        <a:t>11.8 (5.2, 26.6)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600" b="0" i="0" u="none" strike="noStrike" cap="none" baseline="0">
                          <a:solidFill>
                            <a:srgbClr val="2894FF"/>
                          </a:solidFill>
                          <a:effectLst/>
                          <a:uFillTx/>
                          <a:ea typeface="MS UI Gothic"/>
                        </a:rPr>
                        <a:t>5.9 (1.6,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600" b="0" i="0" u="none" strike="noStrike" cap="none" baseline="0" dirty="0">
                          <a:solidFill>
                            <a:srgbClr val="2894FF"/>
                          </a:solidFill>
                          <a:effectLst/>
                          <a:uFillTx/>
                          <a:ea typeface="MS UI Gothic"/>
                        </a:rPr>
                        <a:t>基準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3589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O-014: レゴラフェニブ用量最適化試験（reDOS）：遠隔転移を有する難治性大腸癌（mCRC）におけるレゴラフェニブの用量漸増戦略および先制局所ステロイド評価に関する無作為化第II相試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A</a:t>
            </a:r>
            <a:r>
              <a:rPr lang="ja-JP" sz="1800" b="1" i="0" u="none" strike="noStrike" cap="none" baseline="0" dirty="0">
                <a:solidFill>
                  <a:srgbClr val="043882"/>
                </a:solidFill>
                <a:effectLst/>
                <a:uFillTx/>
                <a:ea typeface="MS UI Gothic"/>
              </a:rPr>
              <a:t>n ACCRU network study – Bekaii-Saab T, ら</a:t>
            </a:r>
          </a:p>
        </p:txBody>
      </p:sp>
      <p:sp>
        <p:nvSpPr>
          <p:cNvPr id="6"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主要な結果（続き）</a:t>
            </a:r>
          </a:p>
          <a:p>
            <a:pPr marL="0" indent="0">
              <a:spcBef>
                <a:spcPts val="294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難治性のmCRC患者では、レゴラフェニブの用量漸増戦略を使用することが標準用量戦略よりも優れており、新たな最適投薬戦略となる可能性がある</a:t>
            </a:r>
          </a:p>
        </p:txBody>
      </p:sp>
      <p:sp>
        <p:nvSpPr>
          <p:cNvPr id="5" name="Text Placeholder 4"/>
          <p:cNvSpPr>
            <a:spLocks noGrp="1"/>
          </p:cNvSpPr>
          <p:nvPr>
            <p:ph type="body" sz="quarter" idx="11"/>
          </p:nvPr>
        </p:nvSpPr>
        <p:spPr>
          <a:xfrm>
            <a:off x="4495800" y="6096000"/>
            <a:ext cx="4283075" cy="487363"/>
          </a:xfrm>
        </p:spPr>
        <p:txBody>
          <a:bodyPr/>
          <a:lstStyle/>
          <a:p>
            <a:r>
              <a:rPr sz="1200" dirty="0"/>
              <a:t/>
            </a:r>
            <a:br>
              <a:rPr sz="1200" dirty="0"/>
            </a:br>
            <a:r>
              <a:rPr lang="ja-JP" sz="1200" b="0" i="0" u="none" strike="noStrike" cap="none" baseline="0" dirty="0">
                <a:solidFill>
                  <a:srgbClr val="4D4D4D"/>
                </a:solidFill>
                <a:effectLst/>
                <a:uFillTx/>
                <a:ea typeface="MS UI Gothic"/>
              </a:rPr>
              <a:t>Bekaii-Saab 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O-014</a:t>
            </a:r>
          </a:p>
        </p:txBody>
      </p:sp>
      <p:graphicFrame>
        <p:nvGraphicFramePr>
          <p:cNvPr id="7" name="Table 6"/>
          <p:cNvGraphicFramePr>
            <a:graphicFrameLocks noGrp="1"/>
          </p:cNvGraphicFramePr>
          <p:nvPr>
            <p:extLst>
              <p:ext uri="{D42A27DB-BD31-4B8C-83A1-F6EECF244321}">
                <p14:modId xmlns:p14="http://schemas.microsoft.com/office/powerpoint/2010/main" val="4153301702"/>
              </p:ext>
            </p:extLst>
          </p:nvPr>
        </p:nvGraphicFramePr>
        <p:xfrm>
          <a:off x="365124" y="1565824"/>
          <a:ext cx="8397876" cy="3657600"/>
        </p:xfrm>
        <a:graphic>
          <a:graphicData uri="http://schemas.openxmlformats.org/drawingml/2006/table">
            <a:tbl>
              <a:tblPr firstRow="1" bandRow="1">
                <a:tableStyleId>{69012ECD-51FC-41F1-AA8D-1B2483CD663E}</a:tableStyleId>
              </a:tblPr>
              <a:tblGrid>
                <a:gridCol w="2698116">
                  <a:extLst>
                    <a:ext uri="{9D8B030D-6E8A-4147-A177-3AD203B41FA5}">
                      <a16:colId xmlns:a16="http://schemas.microsoft.com/office/drawing/2014/main" val="1709975499"/>
                    </a:ext>
                  </a:extLst>
                </a:gridCol>
                <a:gridCol w="1424940">
                  <a:extLst>
                    <a:ext uri="{9D8B030D-6E8A-4147-A177-3AD203B41FA5}">
                      <a16:colId xmlns:a16="http://schemas.microsoft.com/office/drawing/2014/main" val="1247476413"/>
                    </a:ext>
                  </a:extLst>
                </a:gridCol>
                <a:gridCol w="1424940">
                  <a:extLst>
                    <a:ext uri="{9D8B030D-6E8A-4147-A177-3AD203B41FA5}">
                      <a16:colId xmlns:a16="http://schemas.microsoft.com/office/drawing/2014/main" val="3599254685"/>
                    </a:ext>
                  </a:extLst>
                </a:gridCol>
                <a:gridCol w="1424940">
                  <a:extLst>
                    <a:ext uri="{9D8B030D-6E8A-4147-A177-3AD203B41FA5}">
                      <a16:colId xmlns:a16="http://schemas.microsoft.com/office/drawing/2014/main" val="2787508301"/>
                    </a:ext>
                  </a:extLst>
                </a:gridCol>
                <a:gridCol w="1424940">
                  <a:extLst>
                    <a:ext uri="{9D8B030D-6E8A-4147-A177-3AD203B41FA5}">
                      <a16:colId xmlns:a16="http://schemas.microsoft.com/office/drawing/2014/main" val="3883849508"/>
                    </a:ext>
                  </a:extLst>
                </a:gridCol>
              </a:tblGrid>
              <a:tr h="232496">
                <a:tc rowSpan="2">
                  <a:txBody>
                    <a:bodyPr/>
                    <a:lstStyle/>
                    <a:p>
                      <a:pPr algn="l"/>
                      <a:r>
                        <a:rPr lang="ja-JP" sz="1400" b="1" i="0" u="none" strike="noStrike" cap="none" baseline="0">
                          <a:solidFill>
                            <a:srgbClr val="FFFFFF"/>
                          </a:solidFill>
                          <a:effectLst/>
                          <a:uFillTx/>
                          <a:ea typeface="MS UI Gothic"/>
                        </a:rPr>
                        <a:t>5%以上でのAE発生、n（%）</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ja-JP" sz="1400" b="1" i="0" u="none" strike="noStrike" cap="none" baseline="0">
                          <a:solidFill>
                            <a:srgbClr val="FFFFFF"/>
                          </a:solidFill>
                          <a:effectLst/>
                          <a:uFillTx/>
                          <a:ea typeface="MS UI Gothic"/>
                        </a:rPr>
                        <a:t>漸増用量(n=54)</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ja-JP" sz="1400" b="1" i="0" u="none" strike="noStrike" cap="none" baseline="0">
                          <a:solidFill>
                            <a:srgbClr val="FFFFFF"/>
                          </a:solidFill>
                          <a:effectLst/>
                          <a:uFillTx/>
                          <a:ea typeface="MS UI Gothic"/>
                        </a:rPr>
                        <a:t>標準用量(n=82)</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7390982"/>
                  </a:ext>
                </a:extLst>
              </a:tr>
              <a:tr h="232496">
                <a:tc vMerge="1">
                  <a:txBody>
                    <a:bodyPr/>
                    <a:lstStyle/>
                    <a:p>
                      <a:pPr algn="l"/>
                      <a:endParaRPr lang="en-GB" sz="140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effectLst/>
                          <a:uFillTx/>
                          <a:ea typeface="MS UI Gothic"/>
                        </a:rPr>
                        <a:t>グレード3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グレード4</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effectLst/>
                          <a:uFillTx/>
                          <a:ea typeface="MS UI Gothic"/>
                        </a:rPr>
                        <a:t>グレード3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グレード4</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171536">
                <a:tc>
                  <a:txBody>
                    <a:bodyPr/>
                    <a:lstStyle/>
                    <a:p>
                      <a:r>
                        <a:rPr lang="ja-JP" sz="1400" b="0" i="0" u="none" strike="noStrike" cap="none" baseline="0">
                          <a:solidFill>
                            <a:srgbClr val="4D4D4D"/>
                          </a:solidFill>
                          <a:effectLst/>
                          <a:uFillTx/>
                          <a:ea typeface="MS UI Gothic"/>
                        </a:rPr>
                        <a:t>疲労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7 (13.0)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11 (17.7)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171536">
                <a:tc>
                  <a:txBody>
                    <a:bodyPr/>
                    <a:lstStyle/>
                    <a:p>
                      <a:pPr marL="0" indent="0"/>
                      <a:r>
                        <a:rPr lang="ja-JP" sz="1400" b="0" i="0" u="none" strike="noStrike" cap="none" baseline="0">
                          <a:solidFill>
                            <a:srgbClr val="4D4D4D"/>
                          </a:solidFill>
                          <a:effectLst/>
                          <a:uFillTx/>
                          <a:ea typeface="MS UI Gothic"/>
                        </a:rPr>
                        <a:t>PPES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8 (14.8)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10 (16.1)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156296">
                <a:tc>
                  <a:txBody>
                    <a:bodyPr/>
                    <a:lstStyle/>
                    <a:p>
                      <a:pPr marL="0" indent="0"/>
                      <a:r>
                        <a:rPr lang="ja-JP" sz="1400" b="0" i="0" u="none" strike="noStrike" cap="none" baseline="0">
                          <a:solidFill>
                            <a:srgbClr val="4D4D4D"/>
                          </a:solidFill>
                          <a:effectLst/>
                          <a:uFillTx/>
                          <a:ea typeface="MS UI Gothic"/>
                        </a:rPr>
                        <a:t>腹痛</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9 (16.7)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0">
                <a:tc>
                  <a:txBody>
                    <a:bodyPr/>
                    <a:lstStyle/>
                    <a:p>
                      <a:r>
                        <a:rPr lang="ja-JP" sz="1400" b="0" i="0" u="none" strike="noStrike" cap="none" baseline="0">
                          <a:solidFill>
                            <a:srgbClr val="4D4D4D"/>
                          </a:solidFill>
                          <a:effectLst/>
                          <a:uFillTx/>
                          <a:ea typeface="MS UI Gothic"/>
                        </a:rPr>
                        <a:t>高血圧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 (7.4)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9 (14.5)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0">
                <a:tc>
                  <a:txBody>
                    <a:bodyPr/>
                    <a:lstStyle/>
                    <a:p>
                      <a:r>
                        <a:rPr lang="ja-JP" sz="1400" b="0" i="0" u="none" strike="noStrike" cap="none" baseline="0">
                          <a:solidFill>
                            <a:srgbClr val="4D4D4D"/>
                          </a:solidFill>
                          <a:effectLst/>
                          <a:uFillTx/>
                          <a:ea typeface="MS UI Gothic"/>
                        </a:rPr>
                        <a:t>低ナトリウム血症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 (3.7)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(1.9)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r h="0">
                <a:tc>
                  <a:txBody>
                    <a:bodyPr/>
                    <a:lstStyle/>
                    <a:p>
                      <a:r>
                        <a:rPr lang="ja-JP" sz="1400" b="0" i="0" u="none" strike="noStrike" cap="none" baseline="0">
                          <a:solidFill>
                            <a:srgbClr val="4D4D4D"/>
                          </a:solidFill>
                          <a:effectLst/>
                          <a:uFillTx/>
                          <a:ea typeface="MS UI Gothic"/>
                        </a:rPr>
                        <a:t>ビリルビン増加</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 (3.7)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5 (8.1)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43497067"/>
                  </a:ext>
                </a:extLst>
              </a:tr>
              <a:tr h="278216">
                <a:tc>
                  <a:txBody>
                    <a:bodyPr/>
                    <a:lstStyle/>
                    <a:p>
                      <a:r>
                        <a:rPr lang="ja-JP" sz="1400" b="0" i="0" u="none" strike="noStrike" cap="none" baseline="0">
                          <a:solidFill>
                            <a:srgbClr val="4D4D4D"/>
                          </a:solidFill>
                          <a:effectLst/>
                          <a:uFillTx/>
                          <a:ea typeface="MS UI Gothic"/>
                        </a:rPr>
                        <a:t>ALP増加</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 (5.6)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27577089"/>
                  </a:ext>
                </a:extLst>
              </a:tr>
              <a:tr h="0">
                <a:tc>
                  <a:txBody>
                    <a:bodyPr/>
                    <a:lstStyle/>
                    <a:p>
                      <a:r>
                        <a:rPr lang="ja-JP" sz="1400" b="0" i="0" u="none" strike="noStrike" cap="none" baseline="0">
                          <a:solidFill>
                            <a:srgbClr val="4D4D4D"/>
                          </a:solidFill>
                          <a:effectLst/>
                          <a:uFillTx/>
                          <a:ea typeface="MS UI Gothic"/>
                        </a:rPr>
                        <a:t>AST増加</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 (1.9)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 (6.5)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8555871"/>
                  </a:ext>
                </a:extLst>
              </a:tr>
              <a:tr h="0">
                <a:tc>
                  <a:txBody>
                    <a:bodyPr/>
                    <a:lstStyle/>
                    <a:p>
                      <a:r>
                        <a:rPr lang="ja-JP" sz="1400" b="0" i="0" u="none" strike="noStrike" cap="none" baseline="0">
                          <a:solidFill>
                            <a:srgbClr val="4D4D4D"/>
                          </a:solidFill>
                          <a:effectLst/>
                          <a:uFillTx/>
                          <a:ea typeface="MS UI Gothic"/>
                        </a:rPr>
                        <a:t>脱水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 (8.1)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42143306"/>
                  </a:ext>
                </a:extLst>
              </a:tr>
              <a:tr h="0">
                <a:tc>
                  <a:txBody>
                    <a:bodyPr/>
                    <a:lstStyle/>
                    <a:p>
                      <a:r>
                        <a:rPr lang="ja-JP" sz="1400" b="0" i="0" u="none" strike="noStrike" cap="none" baseline="0">
                          <a:solidFill>
                            <a:srgbClr val="4D4D4D"/>
                          </a:solidFill>
                          <a:effectLst/>
                          <a:uFillTx/>
                          <a:ea typeface="MS UI Gothic"/>
                        </a:rPr>
                        <a:t>リンパ球数減少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 (7.4)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5908695"/>
                  </a:ext>
                </a:extLst>
              </a:tr>
            </a:tbl>
          </a:graphicData>
        </a:graphic>
      </p:graphicFrame>
    </p:spTree>
    <p:extLst>
      <p:ext uri="{BB962C8B-B14F-4D97-AF65-F5344CB8AC3E}">
        <p14:creationId xmlns:p14="http://schemas.microsoft.com/office/powerpoint/2010/main" val="25384532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US" altLang="ja-JP" dirty="0">
                <a:solidFill>
                  <a:srgbClr val="043882"/>
                </a:solidFill>
                <a:ea typeface="MS UI Gothic"/>
              </a:rPr>
              <a:t>O-016: </a:t>
            </a:r>
            <a:r>
              <a:rPr lang="ja-JP" altLang="en-US" dirty="0">
                <a:solidFill>
                  <a:srgbClr val="043882"/>
                </a:solidFill>
                <a:ea typeface="MS UI Gothic"/>
              </a:rPr>
              <a:t>遠隔転移を有する</a:t>
            </a:r>
            <a:r>
              <a:rPr lang="en-US" altLang="ja-JP" dirty="0">
                <a:solidFill>
                  <a:srgbClr val="043882"/>
                </a:solidFill>
                <a:ea typeface="MS UI Gothic"/>
              </a:rPr>
              <a:t>RAS WT</a:t>
            </a:r>
            <a:r>
              <a:rPr lang="ja-JP" altLang="en-US" dirty="0">
                <a:solidFill>
                  <a:srgbClr val="043882"/>
                </a:solidFill>
                <a:ea typeface="MS UI Gothic"/>
              </a:rPr>
              <a:t>大腸癌（</a:t>
            </a:r>
            <a:r>
              <a:rPr lang="en-US" altLang="ja-JP" dirty="0" err="1">
                <a:solidFill>
                  <a:srgbClr val="043882"/>
                </a:solidFill>
                <a:ea typeface="MS UI Gothic"/>
              </a:rPr>
              <a:t>mCRC</a:t>
            </a:r>
            <a:r>
              <a:rPr lang="ja-JP" altLang="en-US" dirty="0">
                <a:solidFill>
                  <a:srgbClr val="043882"/>
                </a:solidFill>
                <a:ea typeface="MS UI Gothic"/>
              </a:rPr>
              <a:t>）患者を対象とした、一次治療としての</a:t>
            </a:r>
            <a:r>
              <a:rPr lang="en-US" altLang="ja-JP" dirty="0">
                <a:solidFill>
                  <a:srgbClr val="043882"/>
                </a:solidFill>
                <a:ea typeface="MS UI Gothic"/>
              </a:rPr>
              <a:t>FOLFOX + </a:t>
            </a:r>
            <a:r>
              <a:rPr lang="ja-JP" altLang="en-US" dirty="0">
                <a:solidFill>
                  <a:srgbClr val="043882"/>
                </a:solidFill>
                <a:ea typeface="MS UI Gothic"/>
              </a:rPr>
              <a:t>パニツムマブとそれに続く維持療法としての</a:t>
            </a:r>
            <a:r>
              <a:rPr lang="en-US" altLang="ja-JP" dirty="0">
                <a:solidFill>
                  <a:srgbClr val="043882"/>
                </a:solidFill>
                <a:ea typeface="MS UI Gothic"/>
              </a:rPr>
              <a:t>5FU</a:t>
            </a:r>
            <a:r>
              <a:rPr lang="ja-JP" altLang="en-US" dirty="0">
                <a:solidFill>
                  <a:srgbClr val="043882"/>
                </a:solidFill>
                <a:ea typeface="MS UI Gothic"/>
              </a:rPr>
              <a:t>／ロイコボリン </a:t>
            </a:r>
            <a:r>
              <a:rPr lang="en-US" altLang="ja-JP" dirty="0">
                <a:solidFill>
                  <a:srgbClr val="043882"/>
                </a:solidFill>
                <a:ea typeface="MS UI Gothic"/>
              </a:rPr>
              <a:t>+ </a:t>
            </a:r>
            <a:r>
              <a:rPr lang="ja-JP" altLang="en-US" dirty="0">
                <a:solidFill>
                  <a:srgbClr val="043882"/>
                </a:solidFill>
                <a:ea typeface="MS UI Gothic"/>
              </a:rPr>
              <a:t>パニツムマブまたはパニツムマブ単剤：</a:t>
            </a:r>
            <a:r>
              <a:rPr lang="en-US" altLang="ja-JP" dirty="0">
                <a:solidFill>
                  <a:srgbClr val="043882"/>
                </a:solidFill>
                <a:ea typeface="MS UI Gothic"/>
              </a:rPr>
              <a:t>VALENTINO</a:t>
            </a:r>
            <a:r>
              <a:rPr lang="ja-JP" altLang="en-US" dirty="0">
                <a:solidFill>
                  <a:srgbClr val="043882"/>
                </a:solidFill>
                <a:ea typeface="MS UI Gothic"/>
              </a:rPr>
              <a:t>試験 </a:t>
            </a:r>
            <a:r>
              <a:rPr lang="en-US" altLang="ja-JP" dirty="0">
                <a:solidFill>
                  <a:srgbClr val="043882"/>
                </a:solidFill>
                <a:ea typeface="MS UI Gothic"/>
              </a:rPr>
              <a:t>– </a:t>
            </a:r>
            <a:r>
              <a:rPr lang="en-US" altLang="ja-JP" dirty="0" err="1">
                <a:solidFill>
                  <a:srgbClr val="043882"/>
                </a:solidFill>
                <a:ea typeface="MS UI Gothic"/>
              </a:rPr>
              <a:t>Pietrantonio</a:t>
            </a:r>
            <a:r>
              <a:rPr lang="en-US" altLang="ja-JP" dirty="0">
                <a:solidFill>
                  <a:srgbClr val="043882"/>
                </a:solidFill>
                <a:ea typeface="MS UI Gothic"/>
              </a:rPr>
              <a:t> F</a:t>
            </a:r>
            <a:r>
              <a:rPr lang="ja-JP" altLang="en-US" dirty="0">
                <a:solidFill>
                  <a:srgbClr val="043882"/>
                </a:solidFill>
                <a:ea typeface="MS UI Gothic"/>
              </a:rPr>
              <a:t>ら</a:t>
            </a:r>
            <a:endParaRPr lang="ja-JP" sz="1800" b="1" i="0" u="none" strike="noStrike" cap="none" baseline="0" dirty="0">
              <a:solidFill>
                <a:srgbClr val="043882"/>
              </a:solidFill>
              <a:effectLst/>
              <a:uFillTx/>
              <a:ea typeface="MS UI Gothic"/>
            </a:endParaRP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Pietrantonio 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VALENTINO試験のRAS WT mCRC患者において、維持療法としてのFOLFOX +パニツムマブとそれに続く5FU／ロイコボリン+パニツムマブの有効性と安全性を評価する</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*オキサリプラチン 85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 + ロイコボリン200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+ 5FU ボーラス 400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+ 5FU pvi 600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q14;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6 mg/kg D1 q14;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ロイコボリン 200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+ 5FU ボーラス 400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+ 5FU pvi 600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D1,2 q14</a:t>
            </a:r>
          </a:p>
        </p:txBody>
      </p:sp>
      <p:sp>
        <p:nvSpPr>
          <p:cNvPr id="8" name="Oval 14"/>
          <p:cNvSpPr>
            <a:spLocks noChangeArrowheads="1"/>
          </p:cNvSpPr>
          <p:nvPr/>
        </p:nvSpPr>
        <p:spPr bwMode="auto">
          <a:xfrm>
            <a:off x="3331937" y="331379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R</a:t>
            </a:r>
            <a:r>
              <a:rPr sz="1600" dirty="0"/>
              <a:t/>
            </a:r>
            <a:br>
              <a:rPr sz="1600" dirty="0"/>
            </a:br>
            <a:r>
              <a:rPr lang="ja-JP" sz="1600" b="1" i="0" u="none" strike="noStrike" cap="none" baseline="0" dirty="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3643840" y="2963225"/>
            <a:ext cx="330465" cy="3706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423822" y="2340793"/>
            <a:ext cx="657678" cy="2669974"/>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PD／毒性／</a:t>
            </a:r>
            <a:r>
              <a:rPr sz="1800"/>
              <a:t/>
            </a:r>
            <a:br>
              <a:rPr sz="1800"/>
            </a:br>
            <a:r>
              <a:rPr lang="ja-JP" sz="1800" b="1" i="0" u="none" strike="noStrike" cap="none" baseline="0">
                <a:solidFill>
                  <a:srgbClr val="FFFFFF"/>
                </a:solidFill>
                <a:effectLst/>
                <a:uFillTx/>
                <a:ea typeface="MS UI Gothic"/>
              </a:rPr>
              <a:t>同意の撤回</a:t>
            </a:r>
          </a:p>
        </p:txBody>
      </p:sp>
      <p:sp>
        <p:nvSpPr>
          <p:cNvPr id="11" name="Content Placeholder 26"/>
          <p:cNvSpPr txBox="1"/>
          <p:nvPr/>
        </p:nvSpPr>
        <p:spPr bwMode="auto">
          <a:xfrm>
            <a:off x="92979" y="4520755"/>
            <a:ext cx="558852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dirty="0">
                <a:solidFill>
                  <a:srgbClr val="043882"/>
                </a:solidFill>
                <a:effectLst/>
                <a:uFillTx/>
                <a:ea typeface="MS UI Gothic"/>
              </a:rPr>
              <a:t>層別化</a:t>
            </a:r>
          </a:p>
          <a:p>
            <a:pPr marL="203200" lvl="0" indent="-203200">
              <a:spcBef>
                <a:spcPct val="0"/>
              </a:spcBef>
              <a:spcAft>
                <a:spcPts val="400"/>
              </a:spcAft>
              <a:buFont typeface="Arial" pitchFamily="34" charset="0"/>
              <a:buChar char="•"/>
              <a:defRPr/>
            </a:pPr>
            <a:r>
              <a:rPr lang="ja-JP" sz="1400" b="0" i="0" u="none" strike="noStrike" cap="none" baseline="0" dirty="0">
                <a:solidFill>
                  <a:srgbClr val="4D4D4D"/>
                </a:solidFill>
                <a:effectLst/>
                <a:uFillTx/>
                <a:ea typeface="MS UI Gothic"/>
              </a:rPr>
              <a:t>治験実施施設、アジュバント療法の施行歴（有／無）、転移性部位（1 カ所／2カ所以上）</a:t>
            </a:r>
          </a:p>
        </p:txBody>
      </p:sp>
      <p:cxnSp>
        <p:nvCxnSpPr>
          <p:cNvPr id="12" name="AutoShape 19"/>
          <p:cNvCxnSpPr>
            <a:cxnSpLocks noChangeShapeType="1"/>
            <a:stCxn id="15" idx="3"/>
            <a:endCxn id="8" idx="2"/>
          </p:cNvCxnSpPr>
          <p:nvPr/>
        </p:nvCxnSpPr>
        <p:spPr bwMode="auto">
          <a:xfrm>
            <a:off x="3226985" y="3605894"/>
            <a:ext cx="10495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9" idx="1"/>
          </p:cNvCxnSpPr>
          <p:nvPr/>
        </p:nvCxnSpPr>
        <p:spPr bwMode="auto">
          <a:xfrm>
            <a:off x="5927280" y="2983329"/>
            <a:ext cx="2602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994410" y="2446192"/>
            <a:ext cx="1932870" cy="1074274"/>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FFFFFF"/>
                </a:solidFill>
                <a:effectLst/>
                <a:uFillTx/>
                <a:ea typeface="MS UI Gothic"/>
              </a:rPr>
              <a:t>FOLFOX-4* 最大8 サイクル + パニツムマブ</a:t>
            </a:r>
            <a:r>
              <a:rPr lang="ja-JP" sz="1800" b="0" i="0" u="none" strike="noStrike" cap="none" baseline="30000" dirty="0">
                <a:solidFill>
                  <a:srgbClr val="FFFFFF"/>
                </a:solidFill>
                <a:effectLst/>
                <a:uFillTx/>
                <a:ea typeface="MS UI Gothic"/>
              </a:rPr>
              <a: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(n=117)</a:t>
            </a:r>
          </a:p>
        </p:txBody>
      </p:sp>
      <p:sp>
        <p:nvSpPr>
          <p:cNvPr id="15" name="AutoShape 9"/>
          <p:cNvSpPr>
            <a:spLocks noChangeArrowheads="1"/>
          </p:cNvSpPr>
          <p:nvPr/>
        </p:nvSpPr>
        <p:spPr bwMode="auto">
          <a:xfrm>
            <a:off x="73327" y="2710157"/>
            <a:ext cx="3153658"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a:solidFill>
                  <a:srgbClr val="FFFFFF"/>
                </a:solidFill>
                <a:effectLst/>
                <a:uFillTx/>
                <a:ea typeface="MS UI Gothic"/>
              </a:rPr>
              <a:t>切除不能mCRC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a:solidFill>
                  <a:srgbClr val="FFFFFF"/>
                </a:solidFill>
                <a:effectLst/>
                <a:uFillTx/>
                <a:ea typeface="MS UI Gothic"/>
              </a:rPr>
              <a:t>RAS 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a:solidFill>
                  <a:srgbClr val="FFFFFF"/>
                </a:solidFill>
                <a:effectLst/>
                <a:uFillTx/>
                <a:ea typeface="MS UI Gothic"/>
              </a:rPr>
              <a:t>治療歴なし</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a:solidFill>
                  <a:srgbClr val="FFFFFF"/>
                </a:solidFill>
                <a:effectLst/>
                <a:uFillTx/>
                <a:ea typeface="MS UI Gothic"/>
              </a:rPr>
              <a:t>(n=224)</a:t>
            </a:r>
          </a:p>
        </p:txBody>
      </p:sp>
      <p:cxnSp>
        <p:nvCxnSpPr>
          <p:cNvPr id="16" name="AutoShape 16"/>
          <p:cNvCxnSpPr>
            <a:cxnSpLocks noChangeShapeType="1"/>
            <a:stCxn id="8" idx="4"/>
            <a:endCxn id="19" idx="1"/>
          </p:cNvCxnSpPr>
          <p:nvPr/>
        </p:nvCxnSpPr>
        <p:spPr bwMode="auto">
          <a:xfrm rot="16200000" flipH="1">
            <a:off x="3628886" y="3892842"/>
            <a:ext cx="360942" cy="371245"/>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40" idx="1"/>
          </p:cNvCxnSpPr>
          <p:nvPr/>
        </p:nvCxnSpPr>
        <p:spPr bwMode="auto">
          <a:xfrm flipV="1">
            <a:off x="5926710" y="4258935"/>
            <a:ext cx="261415"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3994980" y="3721799"/>
            <a:ext cx="1931730" cy="107427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4D4D4D"/>
                </a:solidFill>
                <a:effectLst/>
                <a:uFillTx/>
                <a:ea typeface="MS UI Gothic"/>
              </a:rPr>
              <a:t>FOLFOX-4* 最大8 サイクル + パニツムマブ</a:t>
            </a:r>
            <a:r>
              <a:rPr lang="ja-JP" sz="1800" b="0" i="0" u="none" strike="noStrike" cap="none" baseline="30000" dirty="0">
                <a:solidFill>
                  <a:srgbClr val="4D4D4D"/>
                </a:solidFill>
                <a:effectLst/>
                <a:uFillTx/>
                <a:ea typeface="MS UI Gothic"/>
              </a:rPr>
              <a: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a:rPr>
              <a:t>(n=112)</a:t>
            </a:r>
          </a:p>
        </p:txBody>
      </p:sp>
      <p:sp>
        <p:nvSpPr>
          <p:cNvPr id="20" name="Rectangle 9"/>
          <p:cNvSpPr txBox="1">
            <a:spLocks noChangeArrowheads="1"/>
          </p:cNvSpPr>
          <p:nvPr/>
        </p:nvSpPr>
        <p:spPr bwMode="auto">
          <a:xfrm>
            <a:off x="347502" y="5264350"/>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u="none" strike="noStrike" cap="none" baseline="0" dirty="0">
                <a:solidFill>
                  <a:srgbClr val="A0A0A0"/>
                </a:solidFill>
                <a:effectLst/>
                <a:uFillTx/>
                <a:ea typeface="MS UI Gothic"/>
              </a:rPr>
              <a:t>主要エンドポイント</a:t>
            </a:r>
          </a:p>
          <a:p>
            <a:r>
              <a:rPr lang="ja-JP" sz="1400" b="0" i="0" u="none" strike="noStrike" cap="none" baseline="0" dirty="0">
                <a:solidFill>
                  <a:srgbClr val="4D4D4D"/>
                </a:solidFill>
                <a:effectLst/>
                <a:uFillTx/>
                <a:ea typeface="MS UI Gothic"/>
              </a:rPr>
              <a:t>10カ月目のPFS率:</a:t>
            </a:r>
          </a:p>
        </p:txBody>
      </p:sp>
      <p:sp>
        <p:nvSpPr>
          <p:cNvPr id="21" name="Content Placeholder 26"/>
          <p:cNvSpPr txBox="1"/>
          <p:nvPr/>
        </p:nvSpPr>
        <p:spPr>
          <a:xfrm>
            <a:off x="4665822" y="5264350"/>
            <a:ext cx="4130675" cy="5997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u="none" strike="noStrike" cap="none" baseline="0" dirty="0">
                <a:solidFill>
                  <a:srgbClr val="A0A0A0"/>
                </a:solidFill>
                <a:effectLst/>
                <a:uFillTx/>
                <a:ea typeface="MS UI Gothic"/>
              </a:rPr>
              <a:t>副次的エンドポイント</a:t>
            </a:r>
          </a:p>
          <a:p>
            <a:r>
              <a:rPr lang="ja-JP" sz="1400" b="0" i="0" u="none" strike="noStrike" cap="none" baseline="0" dirty="0">
                <a:solidFill>
                  <a:srgbClr val="4D4D4D"/>
                </a:solidFill>
                <a:effectLst/>
                <a:uFillTx/>
                <a:ea typeface="MS UI Gothic"/>
              </a:rPr>
              <a:t>安全性、腫瘍部位別PFS</a:t>
            </a:r>
          </a:p>
        </p:txBody>
      </p:sp>
      <p:sp>
        <p:nvSpPr>
          <p:cNvPr id="39" name="AutoShape 8"/>
          <p:cNvSpPr>
            <a:spLocks noChangeArrowheads="1"/>
          </p:cNvSpPr>
          <p:nvPr/>
        </p:nvSpPr>
        <p:spPr bwMode="auto">
          <a:xfrm>
            <a:off x="6187555" y="2608807"/>
            <a:ext cx="1932870" cy="749045"/>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effectLst/>
                <a:uFillTx/>
                <a:ea typeface="MS UI Gothic"/>
              </a:rPr>
              <a:t>5FU／ロイコボリン</a:t>
            </a:r>
            <a:r>
              <a:rPr lang="ja-JP" sz="1800" b="0" i="0" u="none" strike="noStrike" cap="none" baseline="30000">
                <a:solidFill>
                  <a:srgbClr val="FFFFFF"/>
                </a:solidFill>
                <a:effectLst/>
                <a:uFillTx/>
                <a:ea typeface="MS UI Gothic"/>
              </a:rPr>
              <a:t>‡</a:t>
            </a:r>
            <a:r>
              <a:rPr lang="ja-JP" sz="1800" b="0" i="0" u="none" strike="noStrike" cap="none" baseline="0">
                <a:solidFill>
                  <a:srgbClr val="FFFFFF"/>
                </a:solidFill>
                <a:effectLst/>
                <a:uFillTx/>
                <a:ea typeface="MS UI Gothic"/>
              </a:rPr>
              <a:t> + パニツムマブ</a:t>
            </a:r>
            <a:r>
              <a:rPr lang="ja-JP" sz="1800" b="0" i="0" u="none" strike="noStrike" cap="none" baseline="30000">
                <a:solidFill>
                  <a:srgbClr val="FFFFFF"/>
                </a:solidFill>
                <a:effectLst/>
                <a:uFillTx/>
                <a:ea typeface="MS UI Gothic"/>
              </a:rPr>
              <a:t>†</a:t>
            </a:r>
          </a:p>
        </p:txBody>
      </p:sp>
      <p:sp>
        <p:nvSpPr>
          <p:cNvPr id="40" name="AutoShape 12"/>
          <p:cNvSpPr>
            <a:spLocks noChangeArrowheads="1"/>
          </p:cNvSpPr>
          <p:nvPr/>
        </p:nvSpPr>
        <p:spPr bwMode="auto">
          <a:xfrm>
            <a:off x="6188125" y="3884413"/>
            <a:ext cx="1931730" cy="749044"/>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4D4D4D"/>
                </a:solidFill>
                <a:effectLst/>
                <a:uFillTx/>
                <a:ea typeface="MS UI Gothic"/>
              </a:rPr>
              <a:t>パニツムマブ</a:t>
            </a:r>
            <a:r>
              <a:rPr lang="ja-JP" sz="1800" b="0" i="0" u="none" strike="noStrike" cap="none" baseline="30000" dirty="0">
                <a:solidFill>
                  <a:srgbClr val="4D4D4D"/>
                </a:solidFill>
                <a:effectLst/>
                <a:uFillTx/>
                <a:ea typeface="MS UI Gothic"/>
              </a:rPr>
              <a:t>†</a:t>
            </a:r>
          </a:p>
        </p:txBody>
      </p:sp>
      <p:cxnSp>
        <p:nvCxnSpPr>
          <p:cNvPr id="44" name="AutoShape 21"/>
          <p:cNvCxnSpPr>
            <a:cxnSpLocks noChangeShapeType="1"/>
            <a:stCxn id="39" idx="3"/>
          </p:cNvCxnSpPr>
          <p:nvPr/>
        </p:nvCxnSpPr>
        <p:spPr bwMode="auto">
          <a:xfrm>
            <a:off x="8120425" y="2983330"/>
            <a:ext cx="303397" cy="0"/>
          </a:xfrm>
          <a:prstGeom prst="straightConnector1">
            <a:avLst/>
          </a:prstGeom>
          <a:noFill/>
          <a:ln w="57150">
            <a:solidFill>
              <a:schemeClr val="bg2">
                <a:lumMod val="60000"/>
                <a:lumOff val="40000"/>
              </a:schemeClr>
            </a:solidFill>
            <a:round/>
            <a:tailEnd type="triangle" w="med" len="med"/>
          </a:ln>
        </p:spPr>
      </p:cxnSp>
      <p:cxnSp>
        <p:nvCxnSpPr>
          <p:cNvPr id="47" name="AutoShape 20"/>
          <p:cNvCxnSpPr>
            <a:cxnSpLocks noChangeShapeType="1"/>
            <a:stCxn id="40" idx="3"/>
          </p:cNvCxnSpPr>
          <p:nvPr/>
        </p:nvCxnSpPr>
        <p:spPr bwMode="auto">
          <a:xfrm>
            <a:off x="8119855" y="4258935"/>
            <a:ext cx="303967" cy="0"/>
          </a:xfrm>
          <a:prstGeom prst="straightConnector1">
            <a:avLst/>
          </a:prstGeom>
          <a:noFill/>
          <a:ln w="57150">
            <a:solidFill>
              <a:schemeClr val="bg2">
                <a:lumMod val="60000"/>
                <a:lumOff val="40000"/>
              </a:schemeClr>
            </a:solidFill>
            <a:prstDash val="sysDot"/>
            <a:round/>
            <a:tailEnd type="triangle" w="med" len="med"/>
          </a:ln>
        </p:spPr>
      </p:cxnSp>
      <p:sp>
        <p:nvSpPr>
          <p:cNvPr id="52" name="TextBox 51"/>
          <p:cNvSpPr txBox="1"/>
          <p:nvPr/>
        </p:nvSpPr>
        <p:spPr>
          <a:xfrm>
            <a:off x="4773945" y="2068544"/>
            <a:ext cx="373801" cy="366126"/>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導入 </a:t>
            </a:r>
          </a:p>
        </p:txBody>
      </p:sp>
      <p:sp>
        <p:nvSpPr>
          <p:cNvPr id="53" name="TextBox 52"/>
          <p:cNvSpPr txBox="1"/>
          <p:nvPr/>
        </p:nvSpPr>
        <p:spPr>
          <a:xfrm>
            <a:off x="6998878" y="2068544"/>
            <a:ext cx="310222" cy="366126"/>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維持</a:t>
            </a:r>
          </a:p>
        </p:txBody>
      </p:sp>
    </p:spTree>
    <p:extLst>
      <p:ext uri="{BB962C8B-B14F-4D97-AF65-F5344CB8AC3E}">
        <p14:creationId xmlns:p14="http://schemas.microsoft.com/office/powerpoint/2010/main" val="262804308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O-016: 遠隔転移を有するRAS WT大腸癌（mCRC）患者を対象とした、一次治療としてのFOLFOX + パニツムマブとそれに続く維持療法としての5FU／ロイコボリン + パニツムマブまたはパニツムマブ単剤：VALENTINO試験 – Pietrantonio Fら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Pietrantonio 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a:rPr>
              <a:t>主な結果</a:t>
            </a:r>
          </a:p>
          <a:p>
            <a:pPr marL="0" indent="0" algn="ctr">
              <a:buNone/>
            </a:pPr>
            <a:r>
              <a:rPr lang="ja-JP" sz="1600" b="1" i="0" u="none" strike="noStrike" cap="none" baseline="0" dirty="0">
                <a:solidFill>
                  <a:srgbClr val="4D4D4D"/>
                </a:solidFill>
                <a:effectLst/>
                <a:uFillTx/>
                <a:ea typeface="MS UI Gothic"/>
              </a:rPr>
              <a:t>PFS</a:t>
            </a:r>
          </a:p>
        </p:txBody>
      </p:sp>
      <p:graphicFrame>
        <p:nvGraphicFramePr>
          <p:cNvPr id="7" name="Group 88"/>
          <p:cNvGraphicFramePr>
            <a:graphicFrameLocks noGrp="1"/>
          </p:cNvGraphicFramePr>
          <p:nvPr>
            <p:extLst>
              <p:ext uri="{D42A27DB-BD31-4B8C-83A1-F6EECF244321}">
                <p14:modId xmlns:p14="http://schemas.microsoft.com/office/powerpoint/2010/main" val="100426854"/>
              </p:ext>
            </p:extLst>
          </p:nvPr>
        </p:nvGraphicFramePr>
        <p:xfrm>
          <a:off x="4525119" y="2565449"/>
          <a:ext cx="4568481" cy="1929379"/>
        </p:xfrm>
        <a:graphic>
          <a:graphicData uri="http://schemas.openxmlformats.org/drawingml/2006/table">
            <a:tbl>
              <a:tblPr firstRow="1" bandRow="1">
                <a:tableStyleId>{69012ECD-51FC-41F1-AA8D-1B2483CD663E}</a:tableStyleId>
              </a:tblPr>
              <a:tblGrid>
                <a:gridCol w="1386081">
                  <a:extLst>
                    <a:ext uri="{9D8B030D-6E8A-4147-A177-3AD203B41FA5}">
                      <a16:colId xmlns:a16="http://schemas.microsoft.com/office/drawing/2014/main" val="20000"/>
                    </a:ext>
                  </a:extLst>
                </a:gridCol>
                <a:gridCol w="7488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4896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3459">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dirty="0">
                          <a:solidFill>
                            <a:srgbClr val="4D4D4D"/>
                          </a:solidFill>
                          <a:effectLst/>
                          <a:uFillTx/>
                          <a:ea typeface="MS UI Gothic"/>
                        </a:rPr>
                        <a:t>HR 1.55 (95%CI 1.09, 2.20); p=0.011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US"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10カ月目のPFS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PFS中央値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9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a:solidFill>
                            <a:srgbClr val="4D4D4D"/>
                          </a:solidFill>
                          <a:effectLst/>
                          <a:uFillTx/>
                          <a:ea typeface="MS UI Gothic"/>
                        </a:rPr>
                        <a:t>割合(％)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dirty="0">
                          <a:solidFill>
                            <a:srgbClr val="B60D27"/>
                          </a:solidFill>
                          <a:effectLst/>
                          <a:uFillTx/>
                          <a:ea typeface="MS UI Gothic"/>
                        </a:rPr>
                        <a:t>A</a:t>
                      </a:r>
                      <a:r>
                        <a:rPr lang="ja-JP" sz="1200" b="0" i="0" u="none" strike="noStrike" cap="none" baseline="0" dirty="0" smtClean="0">
                          <a:solidFill>
                            <a:srgbClr val="B60D27"/>
                          </a:solidFill>
                          <a:effectLst/>
                          <a:uFillTx/>
                          <a:ea typeface="MS UI Gothic"/>
                        </a:rPr>
                        <a:t>群</a:t>
                      </a:r>
                      <a:r>
                        <a:rPr lang="en-GB" altLang="ja-JP" sz="1200" b="0" i="0" u="none" strike="noStrike" cap="none" baseline="0" dirty="0" smtClean="0">
                          <a:solidFill>
                            <a:srgbClr val="B60D27"/>
                          </a:solidFill>
                          <a:effectLst/>
                          <a:uFillTx/>
                          <a:ea typeface="MS UI Gothic"/>
                        </a:rPr>
                        <a:t> </a:t>
                      </a:r>
                      <a:br>
                        <a:rPr lang="en-GB" altLang="ja-JP" sz="1200" b="0" i="0" u="none" strike="noStrike" cap="none" baseline="0" dirty="0" smtClean="0">
                          <a:solidFill>
                            <a:srgbClr val="B60D27"/>
                          </a:solidFill>
                          <a:effectLst/>
                          <a:uFillTx/>
                          <a:ea typeface="MS UI Gothic"/>
                        </a:rPr>
                      </a:br>
                      <a:r>
                        <a:rPr lang="ja-JP" sz="1200" b="0" i="0" u="none" strike="noStrike" cap="none" baseline="0" dirty="0" smtClean="0">
                          <a:solidFill>
                            <a:srgbClr val="B60D27"/>
                          </a:solidFill>
                          <a:effectLst/>
                          <a:uFillTx/>
                          <a:ea typeface="MS UI Gothic"/>
                        </a:rPr>
                        <a:t>(</a:t>
                      </a:r>
                      <a:r>
                        <a:rPr lang="ja-JP" sz="1200" b="0" i="0" u="none" strike="noStrike" cap="none" baseline="0" dirty="0">
                          <a:solidFill>
                            <a:srgbClr val="B60D27"/>
                          </a:solidFill>
                          <a:effectLst/>
                          <a:uFillTx/>
                          <a:ea typeface="MS UI Gothic"/>
                        </a:rPr>
                        <a:t>5FU／ロイコボリン＋パニツムマブ)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62.8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B60D27"/>
                          </a:solidFill>
                          <a:effectLst/>
                          <a:uFillTx/>
                          <a:ea typeface="MS UI Gothic"/>
                        </a:rPr>
                        <a:t>54.0, 73.1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B60D27"/>
                          </a:solidFill>
                          <a:effectLst/>
                          <a:uFillTx/>
                          <a:ea typeface="MS UI Gothic"/>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10.5, 16.0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B2C0D8"/>
                          </a:solidFill>
                          <a:effectLst/>
                          <a:uFillTx/>
                          <a:ea typeface="MS UI Gothic"/>
                        </a:rPr>
                        <a:t>B群 </a:t>
                      </a:r>
                      <a:r>
                        <a:rPr lang="en-GB" altLang="ja-JP" sz="1200" b="0" i="0" u="none" strike="noStrike" cap="none" baseline="0" dirty="0" smtClean="0">
                          <a:solidFill>
                            <a:srgbClr val="B2C0D8"/>
                          </a:solidFill>
                          <a:effectLst/>
                          <a:uFillTx/>
                          <a:ea typeface="MS UI Gothic"/>
                        </a:rPr>
                        <a:t/>
                      </a:r>
                      <a:br>
                        <a:rPr lang="en-GB" altLang="ja-JP" sz="1200" b="0" i="0" u="none" strike="noStrike" cap="none" baseline="0" dirty="0" smtClean="0">
                          <a:solidFill>
                            <a:srgbClr val="B2C0D8"/>
                          </a:solidFill>
                          <a:effectLst/>
                          <a:uFillTx/>
                          <a:ea typeface="MS UI Gothic"/>
                        </a:rPr>
                      </a:br>
                      <a:r>
                        <a:rPr lang="ja-JP" sz="1200" b="0" i="0" u="none" strike="noStrike" cap="none" baseline="0" dirty="0" smtClean="0">
                          <a:solidFill>
                            <a:srgbClr val="B2C0D8"/>
                          </a:solidFill>
                          <a:effectLst/>
                          <a:uFillTx/>
                          <a:ea typeface="MS UI Gothic"/>
                        </a:rPr>
                        <a:t>(</a:t>
                      </a:r>
                      <a:r>
                        <a:rPr lang="ja-JP" sz="1200" b="0" i="0" u="none" strike="noStrike" cap="none" baseline="0" dirty="0">
                          <a:solidFill>
                            <a:srgbClr val="B2C0D8"/>
                          </a:solidFill>
                          <a:effectLst/>
                          <a:uFillTx/>
                          <a:ea typeface="MS UI Gothic"/>
                        </a:rPr>
                        <a:t>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43.4, 64.3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dirty="0">
                          <a:solidFill>
                            <a:srgbClr val="B2C0D8"/>
                          </a:solidFill>
                          <a:effectLst/>
                          <a:uFillTx/>
                          <a:ea typeface="MS UI Gothic"/>
                        </a:rPr>
                        <a:t>8.9, 12.2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p:cNvGrpSpPr/>
          <p:nvPr/>
        </p:nvGrpSpPr>
        <p:grpSpPr>
          <a:xfrm>
            <a:off x="-6131" y="1941914"/>
            <a:ext cx="4555838" cy="3233324"/>
            <a:chOff x="120481" y="2209556"/>
            <a:chExt cx="4555838" cy="3233324"/>
          </a:xfrm>
        </p:grpSpPr>
        <p:sp>
          <p:nvSpPr>
            <p:cNvPr id="9" name="Freeform 8"/>
            <p:cNvSpPr/>
            <p:nvPr/>
          </p:nvSpPr>
          <p:spPr bwMode="auto">
            <a:xfrm>
              <a:off x="1475811" y="2349225"/>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6"/>
            <p:cNvSpPr>
              <a:spLocks noChangeShapeType="1"/>
            </p:cNvSpPr>
            <p:nvPr/>
          </p:nvSpPr>
          <p:spPr bwMode="auto">
            <a:xfrm>
              <a:off x="1405469" y="234922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7"/>
            <p:cNvSpPr>
              <a:spLocks noChangeShapeType="1"/>
            </p:cNvSpPr>
            <p:nvPr/>
          </p:nvSpPr>
          <p:spPr bwMode="auto">
            <a:xfrm>
              <a:off x="1405469" y="2768837"/>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8"/>
            <p:cNvSpPr>
              <a:spLocks noChangeShapeType="1"/>
            </p:cNvSpPr>
            <p:nvPr/>
          </p:nvSpPr>
          <p:spPr bwMode="auto">
            <a:xfrm>
              <a:off x="1405469" y="3179256"/>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9"/>
            <p:cNvSpPr>
              <a:spLocks noChangeShapeType="1"/>
            </p:cNvSpPr>
            <p:nvPr/>
          </p:nvSpPr>
          <p:spPr bwMode="auto">
            <a:xfrm>
              <a:off x="1405469" y="3603466"/>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0"/>
            <p:cNvSpPr>
              <a:spLocks noChangeShapeType="1"/>
            </p:cNvSpPr>
            <p:nvPr/>
          </p:nvSpPr>
          <p:spPr bwMode="auto">
            <a:xfrm>
              <a:off x="1405469" y="401848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1"/>
            <p:cNvSpPr>
              <a:spLocks noChangeShapeType="1"/>
            </p:cNvSpPr>
            <p:nvPr/>
          </p:nvSpPr>
          <p:spPr bwMode="auto">
            <a:xfrm>
              <a:off x="1405469" y="4438098"/>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TextBox 15"/>
            <p:cNvSpPr txBox="1"/>
            <p:nvPr/>
          </p:nvSpPr>
          <p:spPr>
            <a:xfrm rot="16200000">
              <a:off x="600857" y="3324799"/>
              <a:ext cx="480222"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a:t>
              </a:r>
            </a:p>
          </p:txBody>
        </p:sp>
        <p:sp>
          <p:nvSpPr>
            <p:cNvPr id="17" name="TextBox 16"/>
            <p:cNvSpPr txBox="1"/>
            <p:nvPr/>
          </p:nvSpPr>
          <p:spPr>
            <a:xfrm>
              <a:off x="2758291" y="4778337"/>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18" name="TextBox 17"/>
            <p:cNvSpPr txBox="1"/>
            <p:nvPr/>
          </p:nvSpPr>
          <p:spPr>
            <a:xfrm>
              <a:off x="1011552" y="220955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19" name="TextBox 18"/>
            <p:cNvSpPr txBox="1"/>
            <p:nvPr/>
          </p:nvSpPr>
          <p:spPr>
            <a:xfrm>
              <a:off x="1011554" y="263082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20" name="TextBox 19"/>
            <p:cNvSpPr txBox="1"/>
            <p:nvPr/>
          </p:nvSpPr>
          <p:spPr>
            <a:xfrm>
              <a:off x="1011554" y="304104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21" name="TextBox 20"/>
            <p:cNvSpPr txBox="1"/>
            <p:nvPr/>
          </p:nvSpPr>
          <p:spPr>
            <a:xfrm>
              <a:off x="1011554" y="346506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22" name="TextBox 21"/>
            <p:cNvSpPr txBox="1"/>
            <p:nvPr/>
          </p:nvSpPr>
          <p:spPr>
            <a:xfrm>
              <a:off x="1011554" y="387987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23" name="TextBox 22"/>
            <p:cNvSpPr txBox="1"/>
            <p:nvPr/>
          </p:nvSpPr>
          <p:spPr>
            <a:xfrm>
              <a:off x="1011558" y="429929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0.0</a:t>
              </a:r>
            </a:p>
          </p:txBody>
        </p:sp>
        <p:grpSp>
          <p:nvGrpSpPr>
            <p:cNvPr id="24" name="Group 23"/>
            <p:cNvGrpSpPr/>
            <p:nvPr/>
          </p:nvGrpSpPr>
          <p:grpSpPr>
            <a:xfrm>
              <a:off x="1269189" y="4562232"/>
              <a:ext cx="428131" cy="880648"/>
              <a:chOff x="1452062" y="4562232"/>
              <a:chExt cx="428131" cy="880648"/>
            </a:xfrm>
          </p:grpSpPr>
          <p:sp>
            <p:nvSpPr>
              <p:cNvPr id="113"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14" name="TextBox 113"/>
              <p:cNvSpPr txBox="1"/>
              <p:nvPr/>
            </p:nvSpPr>
            <p:spPr>
              <a:xfrm>
                <a:off x="1448264" y="4611883"/>
                <a:ext cx="435728"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117</a:t>
                </a:r>
              </a:p>
              <a:p>
                <a:pPr algn="ctr"/>
                <a:r>
                  <a:rPr lang="ja-JP" sz="1200" b="0" i="0" u="none" strike="noStrike" cap="none" baseline="0">
                    <a:solidFill>
                      <a:srgbClr val="B2C0D8"/>
                    </a:solidFill>
                    <a:effectLst/>
                    <a:uFillTx/>
                    <a:ea typeface="MS UI Gothic"/>
                  </a:rPr>
                  <a:t>112</a:t>
                </a:r>
              </a:p>
            </p:txBody>
          </p:sp>
        </p:grpSp>
        <p:grpSp>
          <p:nvGrpSpPr>
            <p:cNvPr id="25" name="Group 24"/>
            <p:cNvGrpSpPr/>
            <p:nvPr/>
          </p:nvGrpSpPr>
          <p:grpSpPr>
            <a:xfrm>
              <a:off x="1586815" y="4562232"/>
              <a:ext cx="439543" cy="880648"/>
              <a:chOff x="2016169" y="4562232"/>
              <a:chExt cx="439543" cy="880648"/>
            </a:xfrm>
          </p:grpSpPr>
          <p:sp>
            <p:nvSpPr>
              <p:cNvPr id="11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2018077" y="4611883"/>
                <a:ext cx="435728"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109</a:t>
                </a:r>
              </a:p>
              <a:p>
                <a:pPr algn="ctr"/>
                <a:r>
                  <a:rPr lang="ja-JP" sz="1200" b="0" i="0" u="none" strike="noStrike" cap="none" baseline="0">
                    <a:solidFill>
                      <a:srgbClr val="B2C0D8"/>
                    </a:solidFill>
                    <a:effectLst/>
                    <a:uFillTx/>
                    <a:ea typeface="MS UI Gothic"/>
                  </a:rPr>
                  <a:t>104</a:t>
                </a:r>
              </a:p>
            </p:txBody>
          </p:sp>
        </p:grpSp>
        <p:sp>
          <p:nvSpPr>
            <p:cNvPr id="26" name="TextBox 25"/>
            <p:cNvSpPr txBox="1"/>
            <p:nvPr/>
          </p:nvSpPr>
          <p:spPr>
            <a:xfrm>
              <a:off x="2536184" y="4611883"/>
              <a:ext cx="161591" cy="227011"/>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grpSp>
          <p:nvGrpSpPr>
            <p:cNvPr id="27" name="Group 26"/>
            <p:cNvGrpSpPr/>
            <p:nvPr/>
          </p:nvGrpSpPr>
          <p:grpSpPr>
            <a:xfrm>
              <a:off x="1937026" y="4562232"/>
              <a:ext cx="354584" cy="880648"/>
              <a:chOff x="2612861" y="4562232"/>
              <a:chExt cx="354584" cy="880648"/>
            </a:xfrm>
          </p:grpSpPr>
          <p:sp>
            <p:nvSpPr>
              <p:cNvPr id="109"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TextBox 109"/>
              <p:cNvSpPr txBox="1"/>
              <p:nvPr/>
            </p:nvSpPr>
            <p:spPr>
              <a:xfrm>
                <a:off x="2614400"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98</a:t>
                </a:r>
              </a:p>
              <a:p>
                <a:pPr algn="ctr"/>
                <a:r>
                  <a:rPr lang="ja-JP" sz="1200" b="0" i="0" u="none" strike="noStrike" cap="none" baseline="0">
                    <a:solidFill>
                      <a:srgbClr val="B2C0D8"/>
                    </a:solidFill>
                    <a:effectLst/>
                    <a:uFillTx/>
                    <a:ea typeface="MS UI Gothic"/>
                  </a:rPr>
                  <a:t>93</a:t>
                </a:r>
              </a:p>
            </p:txBody>
          </p:sp>
        </p:grpSp>
        <p:grpSp>
          <p:nvGrpSpPr>
            <p:cNvPr id="28" name="Group 27"/>
            <p:cNvGrpSpPr/>
            <p:nvPr/>
          </p:nvGrpSpPr>
          <p:grpSpPr>
            <a:xfrm>
              <a:off x="2249811" y="4562232"/>
              <a:ext cx="354584" cy="880648"/>
              <a:chOff x="3195980" y="4562232"/>
              <a:chExt cx="354584" cy="880648"/>
            </a:xfrm>
          </p:grpSpPr>
          <p:sp>
            <p:nvSpPr>
              <p:cNvPr id="107"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TextBox 107"/>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86</a:t>
                </a:r>
              </a:p>
              <a:p>
                <a:pPr algn="ctr"/>
                <a:r>
                  <a:rPr lang="ja-JP" sz="1200" b="0" i="0" u="none" strike="noStrike" cap="none" baseline="0">
                    <a:solidFill>
                      <a:srgbClr val="B2C0D8"/>
                    </a:solidFill>
                    <a:effectLst/>
                    <a:uFillTx/>
                    <a:ea typeface="MS UI Gothic"/>
                  </a:rPr>
                  <a:t>75</a:t>
                </a:r>
              </a:p>
            </p:txBody>
          </p:sp>
        </p:grpSp>
        <p:grpSp>
          <p:nvGrpSpPr>
            <p:cNvPr id="29" name="Group 28"/>
            <p:cNvGrpSpPr/>
            <p:nvPr/>
          </p:nvGrpSpPr>
          <p:grpSpPr>
            <a:xfrm>
              <a:off x="2546546" y="4562232"/>
              <a:ext cx="354584" cy="880648"/>
              <a:chOff x="3755098" y="4562232"/>
              <a:chExt cx="354584" cy="880648"/>
            </a:xfrm>
          </p:grpSpPr>
          <p:sp>
            <p:nvSpPr>
              <p:cNvPr id="105"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3756637"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70</a:t>
                </a:r>
              </a:p>
              <a:p>
                <a:pPr algn="ctr"/>
                <a:r>
                  <a:rPr lang="ja-JP" sz="1200" b="0" i="0" u="none" strike="noStrike" cap="none" baseline="0">
                    <a:solidFill>
                      <a:srgbClr val="B2C0D8"/>
                    </a:solidFill>
                    <a:effectLst/>
                    <a:uFillTx/>
                    <a:ea typeface="MS UI Gothic"/>
                  </a:rPr>
                  <a:t>52</a:t>
                </a:r>
              </a:p>
            </p:txBody>
          </p:sp>
        </p:grpSp>
        <p:grpSp>
          <p:nvGrpSpPr>
            <p:cNvPr id="30" name="Group 29"/>
            <p:cNvGrpSpPr/>
            <p:nvPr/>
          </p:nvGrpSpPr>
          <p:grpSpPr>
            <a:xfrm>
              <a:off x="4321735" y="4562232"/>
              <a:ext cx="354584" cy="880648"/>
              <a:chOff x="4321735" y="4562232"/>
              <a:chExt cx="354584" cy="880648"/>
            </a:xfrm>
          </p:grpSpPr>
          <p:sp>
            <p:nvSpPr>
              <p:cNvPr id="103"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4" name="TextBox 103"/>
              <p:cNvSpPr txBox="1"/>
              <p:nvPr/>
            </p:nvSpPr>
            <p:spPr>
              <a:xfrm>
                <a:off x="4323275"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7</a:t>
                </a:r>
              </a:p>
              <a:p>
                <a:pPr algn="ctr"/>
                <a:r>
                  <a:rPr lang="ja-JP" sz="1200" b="0" i="0" u="none" strike="noStrike" cap="none" baseline="0">
                    <a:solidFill>
                      <a:srgbClr val="B2C0D8"/>
                    </a:solidFill>
                    <a:effectLst/>
                    <a:uFillTx/>
                    <a:ea typeface="MS UI Gothic"/>
                  </a:rPr>
                  <a:t>3</a:t>
                </a:r>
              </a:p>
            </p:txBody>
          </p:sp>
        </p:grpSp>
        <p:sp>
          <p:nvSpPr>
            <p:cNvPr id="31" name="TextBox 30"/>
            <p:cNvSpPr txBox="1"/>
            <p:nvPr/>
          </p:nvSpPr>
          <p:spPr>
            <a:xfrm>
              <a:off x="120481" y="4570566"/>
              <a:ext cx="1205779" cy="861774"/>
            </a:xfrm>
            <a:prstGeom prst="rect">
              <a:avLst/>
            </a:prstGeom>
            <a:noFill/>
          </p:spPr>
          <p:txBody>
            <a:bodyPr wrap="none" rtlCol="0">
              <a:spAutoFit/>
            </a:bodyPr>
            <a:lstStyle/>
            <a:p>
              <a:pPr algn="r"/>
              <a:r>
                <a:rPr lang="ja-JP" sz="1000" b="0" i="0" u="none" strike="noStrike" cap="none" baseline="0" dirty="0">
                  <a:solidFill>
                    <a:srgbClr val="4D4D4D"/>
                  </a:solidFill>
                  <a:effectLst/>
                  <a:uFillTx/>
                  <a:ea typeface="MS UI Gothic"/>
                </a:rPr>
                <a:t>リスクに</a:t>
              </a:r>
              <a:endParaRPr lang="en-US" altLang="ja-JP" sz="1000" b="0" i="0" u="none" strike="noStrike" cap="none" baseline="0" dirty="0">
                <a:solidFill>
                  <a:srgbClr val="4D4D4D"/>
                </a:solidFill>
                <a:effectLst/>
                <a:uFillTx/>
                <a:ea typeface="MS UI Gothic"/>
              </a:endParaRPr>
            </a:p>
            <a:p>
              <a:pPr algn="r"/>
              <a:r>
                <a:rPr lang="ja-JP" sz="1000" b="0" i="0" u="none" strike="noStrike" cap="none" baseline="0" dirty="0">
                  <a:solidFill>
                    <a:srgbClr val="4D4D4D"/>
                  </a:solidFill>
                  <a:effectLst/>
                  <a:uFillTx/>
                  <a:ea typeface="MS UI Gothic"/>
                </a:rPr>
                <a:t>晒されていた患者数</a:t>
              </a:r>
            </a:p>
            <a:p>
              <a:pPr algn="r"/>
              <a:r>
                <a:rPr lang="ja-JP" sz="1000" b="0" i="0" u="none" strike="noStrike" cap="none" baseline="0" dirty="0">
                  <a:solidFill>
                    <a:srgbClr val="B60D27"/>
                  </a:solidFill>
                  <a:effectLst/>
                  <a:uFillTx/>
                  <a:ea typeface="MS UI Gothic"/>
                </a:rPr>
                <a:t>パニツムマブ +</a:t>
              </a:r>
              <a:r>
                <a:rPr sz="1000" dirty="0"/>
                <a:t/>
              </a:r>
              <a:br>
                <a:rPr sz="1000" dirty="0"/>
              </a:br>
              <a:r>
                <a:rPr lang="ja-JP" sz="1000" b="0" i="0" u="none" strike="noStrike" cap="none" baseline="0" dirty="0">
                  <a:solidFill>
                    <a:srgbClr val="B60D27"/>
                  </a:solidFill>
                  <a:effectLst/>
                  <a:uFillTx/>
                  <a:ea typeface="MS UI Gothic"/>
                </a:rPr>
                <a:t>5FU／ロイコボリン</a:t>
              </a:r>
            </a:p>
            <a:p>
              <a:pPr algn="r"/>
              <a:r>
                <a:rPr lang="ja-JP" sz="1000" b="0" i="0" u="none" strike="noStrike" cap="none" baseline="0" dirty="0">
                  <a:solidFill>
                    <a:srgbClr val="B2C0D8"/>
                  </a:solidFill>
                  <a:effectLst/>
                  <a:uFillTx/>
                  <a:ea typeface="MS UI Gothic"/>
                </a:rPr>
                <a:t>パニツムマブ</a:t>
              </a:r>
            </a:p>
          </p:txBody>
        </p:sp>
        <p:grpSp>
          <p:nvGrpSpPr>
            <p:cNvPr id="32" name="Group 31"/>
            <p:cNvGrpSpPr/>
            <p:nvPr/>
          </p:nvGrpSpPr>
          <p:grpSpPr>
            <a:xfrm>
              <a:off x="2850491" y="4562232"/>
              <a:ext cx="354584" cy="880648"/>
              <a:chOff x="1488835" y="4562232"/>
              <a:chExt cx="354584" cy="880648"/>
            </a:xfrm>
          </p:grpSpPr>
          <p:sp>
            <p:nvSpPr>
              <p:cNvPr id="101"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02" name="TextBox 101"/>
              <p:cNvSpPr txBox="1"/>
              <p:nvPr/>
            </p:nvSpPr>
            <p:spPr>
              <a:xfrm>
                <a:off x="14903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52</a:t>
                </a:r>
              </a:p>
              <a:p>
                <a:pPr algn="ctr"/>
                <a:r>
                  <a:rPr lang="ja-JP" sz="1200" b="0" i="0" u="none" strike="noStrike" cap="none" baseline="0">
                    <a:solidFill>
                      <a:srgbClr val="B2C0D8"/>
                    </a:solidFill>
                    <a:effectLst/>
                    <a:uFillTx/>
                    <a:ea typeface="MS UI Gothic"/>
                  </a:rPr>
                  <a:t>39</a:t>
                </a:r>
              </a:p>
            </p:txBody>
          </p:sp>
        </p:grpSp>
        <p:grpSp>
          <p:nvGrpSpPr>
            <p:cNvPr id="33" name="Group 32"/>
            <p:cNvGrpSpPr/>
            <p:nvPr/>
          </p:nvGrpSpPr>
          <p:grpSpPr>
            <a:xfrm>
              <a:off x="3142020" y="4562232"/>
              <a:ext cx="354584" cy="880648"/>
              <a:chOff x="2058649" y="4562232"/>
              <a:chExt cx="354584" cy="880648"/>
            </a:xfrm>
          </p:grpSpPr>
          <p:sp>
            <p:nvSpPr>
              <p:cNvPr id="99"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p:cNvSpPr txBox="1"/>
              <p:nvPr/>
            </p:nvSpPr>
            <p:spPr>
              <a:xfrm>
                <a:off x="2060188"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42</a:t>
                </a:r>
              </a:p>
              <a:p>
                <a:pPr algn="ctr"/>
                <a:r>
                  <a:rPr lang="ja-JP" sz="1200" b="0" i="0" u="none" strike="noStrike" cap="none" baseline="0">
                    <a:solidFill>
                      <a:srgbClr val="B2C0D8"/>
                    </a:solidFill>
                    <a:effectLst/>
                    <a:uFillTx/>
                    <a:ea typeface="MS UI Gothic"/>
                  </a:rPr>
                  <a:t>23</a:t>
                </a:r>
              </a:p>
            </p:txBody>
          </p:sp>
        </p:grpSp>
        <p:grpSp>
          <p:nvGrpSpPr>
            <p:cNvPr id="34" name="Group 33"/>
            <p:cNvGrpSpPr/>
            <p:nvPr/>
          </p:nvGrpSpPr>
          <p:grpSpPr>
            <a:xfrm>
              <a:off x="3441800" y="4562232"/>
              <a:ext cx="354584" cy="880648"/>
              <a:chOff x="2612861" y="4562232"/>
              <a:chExt cx="354584" cy="880648"/>
            </a:xfrm>
          </p:grpSpPr>
          <p:sp>
            <p:nvSpPr>
              <p:cNvPr id="97"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8" name="TextBox 97"/>
              <p:cNvSpPr txBox="1"/>
              <p:nvPr/>
            </p:nvSpPr>
            <p:spPr>
              <a:xfrm>
                <a:off x="2614401"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29</a:t>
                </a:r>
              </a:p>
              <a:p>
                <a:pPr algn="ctr"/>
                <a:r>
                  <a:rPr lang="ja-JP" sz="1200" b="0" i="0" u="none" strike="noStrike" cap="none" baseline="0">
                    <a:solidFill>
                      <a:srgbClr val="B2C0D8"/>
                    </a:solidFill>
                    <a:effectLst/>
                    <a:uFillTx/>
                    <a:ea typeface="MS UI Gothic"/>
                  </a:rPr>
                  <a:t>13</a:t>
                </a:r>
              </a:p>
            </p:txBody>
          </p:sp>
        </p:grpSp>
        <p:grpSp>
          <p:nvGrpSpPr>
            <p:cNvPr id="35" name="Group 34"/>
            <p:cNvGrpSpPr/>
            <p:nvPr/>
          </p:nvGrpSpPr>
          <p:grpSpPr>
            <a:xfrm>
              <a:off x="3737882" y="4562232"/>
              <a:ext cx="356187" cy="880648"/>
              <a:chOff x="3195179" y="4562232"/>
              <a:chExt cx="356187" cy="880648"/>
            </a:xfrm>
          </p:grpSpPr>
          <p:sp>
            <p:nvSpPr>
              <p:cNvPr id="95"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19</a:t>
                </a:r>
              </a:p>
              <a:p>
                <a:pPr algn="r"/>
                <a:r>
                  <a:rPr lang="ja-JP" sz="1200" b="0" i="0" u="none" strike="noStrike" cap="none" baseline="0">
                    <a:solidFill>
                      <a:srgbClr val="B2C0D8"/>
                    </a:solidFill>
                    <a:effectLst/>
                    <a:uFillTx/>
                    <a:ea typeface="MS UI Gothic"/>
                  </a:rPr>
                  <a:t>6</a:t>
                </a:r>
              </a:p>
            </p:txBody>
          </p:sp>
        </p:grpSp>
        <p:grpSp>
          <p:nvGrpSpPr>
            <p:cNvPr id="36" name="Group 35"/>
            <p:cNvGrpSpPr/>
            <p:nvPr/>
          </p:nvGrpSpPr>
          <p:grpSpPr>
            <a:xfrm>
              <a:off x="4018715" y="4562232"/>
              <a:ext cx="356187" cy="880648"/>
              <a:chOff x="3754297" y="4562232"/>
              <a:chExt cx="356187" cy="880648"/>
            </a:xfrm>
          </p:grpSpPr>
          <p:sp>
            <p:nvSpPr>
              <p:cNvPr id="93"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4" name="TextBox 93"/>
              <p:cNvSpPr txBox="1"/>
              <p:nvPr/>
            </p:nvSpPr>
            <p:spPr>
              <a:xfrm>
                <a:off x="3756638"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14</a:t>
                </a:r>
              </a:p>
              <a:p>
                <a:pPr algn="r"/>
                <a:r>
                  <a:rPr lang="ja-JP" sz="1200" b="0" i="0" u="none" strike="noStrike" cap="none" baseline="0">
                    <a:solidFill>
                      <a:srgbClr val="B2C0D8"/>
                    </a:solidFill>
                    <a:effectLst/>
                    <a:uFillTx/>
                    <a:ea typeface="MS UI Gothic"/>
                  </a:rPr>
                  <a:t>4</a:t>
                </a:r>
              </a:p>
            </p:txBody>
          </p:sp>
        </p:grpSp>
        <p:grpSp>
          <p:nvGrpSpPr>
            <p:cNvPr id="37" name="Group 2"/>
            <p:cNvGrpSpPr/>
            <p:nvPr/>
          </p:nvGrpSpPr>
          <p:grpSpPr>
            <a:xfrm>
              <a:off x="1484728" y="2331410"/>
              <a:ext cx="2953202" cy="1692000"/>
              <a:chOff x="2219" y="1755"/>
              <a:chExt cx="1320" cy="810"/>
            </a:xfrm>
          </p:grpSpPr>
          <p:sp>
            <p:nvSpPr>
              <p:cNvPr id="60" name="Line 3"/>
              <p:cNvSpPr>
                <a:spLocks noChangeShapeType="1"/>
              </p:cNvSpPr>
              <p:nvPr/>
            </p:nvSpPr>
            <p:spPr bwMode="auto">
              <a:xfrm flipH="1">
                <a:off x="2567" y="189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
              <p:cNvSpPr>
                <a:spLocks noChangeShapeType="1"/>
              </p:cNvSpPr>
              <p:nvPr/>
            </p:nvSpPr>
            <p:spPr bwMode="auto">
              <a:xfrm flipH="1">
                <a:off x="2729" y="20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
              <p:cNvSpPr>
                <a:spLocks noChangeShapeType="1"/>
              </p:cNvSpPr>
              <p:nvPr/>
            </p:nvSpPr>
            <p:spPr bwMode="auto">
              <a:xfrm flipH="1">
                <a:off x="2681" y="198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p:cNvSpPr>
                <a:spLocks noChangeShapeType="1"/>
              </p:cNvSpPr>
              <p:nvPr/>
            </p:nvSpPr>
            <p:spPr bwMode="auto">
              <a:xfrm flipH="1">
                <a:off x="2591" y="189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p:cNvSpPr>
                <a:spLocks noChangeShapeType="1"/>
              </p:cNvSpPr>
              <p:nvPr/>
            </p:nvSpPr>
            <p:spPr bwMode="auto">
              <a:xfrm flipH="1">
                <a:off x="2303" y="175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
              <p:cNvSpPr>
                <a:spLocks noChangeShapeType="1"/>
              </p:cNvSpPr>
              <p:nvPr/>
            </p:nvSpPr>
            <p:spPr bwMode="auto">
              <a:xfrm flipH="1">
                <a:off x="2453"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9"/>
              <p:cNvSpPr>
                <a:spLocks noChangeShapeType="1"/>
              </p:cNvSpPr>
              <p:nvPr/>
            </p:nvSpPr>
            <p:spPr bwMode="auto">
              <a:xfrm flipH="1">
                <a:off x="2639" y="193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p:cNvSpPr>
                <a:spLocks noChangeShapeType="1"/>
              </p:cNvSpPr>
              <p:nvPr/>
            </p:nvSpPr>
            <p:spPr bwMode="auto">
              <a:xfrm flipH="1">
                <a:off x="2765" y="204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p:cNvSpPr>
                <a:spLocks noChangeShapeType="1"/>
              </p:cNvSpPr>
              <p:nvPr/>
            </p:nvSpPr>
            <p:spPr bwMode="auto">
              <a:xfrm flipH="1">
                <a:off x="2531" y="188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p:cNvSpPr>
                <a:spLocks noChangeShapeType="1"/>
              </p:cNvSpPr>
              <p:nvPr/>
            </p:nvSpPr>
            <p:spPr bwMode="auto">
              <a:xfrm flipH="1">
                <a:off x="2471"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13"/>
              <p:cNvSpPr/>
              <p:nvPr/>
            </p:nvSpPr>
            <p:spPr bwMode="auto">
              <a:xfrm>
                <a:off x="2219" y="1767"/>
                <a:ext cx="1320" cy="780"/>
              </a:xfrm>
              <a:custGeom>
                <a:avLst/>
                <a:gdLst>
                  <a:gd name="T0" fmla="*/ 205 w 220"/>
                  <a:gd name="T1" fmla="*/ 130 h 130"/>
                  <a:gd name="T2" fmla="*/ 195 w 220"/>
                  <a:gd name="T3" fmla="*/ 122 h 130"/>
                  <a:gd name="T4" fmla="*/ 190 w 220"/>
                  <a:gd name="T5" fmla="*/ 119 h 130"/>
                  <a:gd name="T6" fmla="*/ 186 w 220"/>
                  <a:gd name="T7" fmla="*/ 116 h 130"/>
                  <a:gd name="T8" fmla="*/ 179 w 220"/>
                  <a:gd name="T9" fmla="*/ 112 h 130"/>
                  <a:gd name="T10" fmla="*/ 177 w 220"/>
                  <a:gd name="T11" fmla="*/ 109 h 130"/>
                  <a:gd name="T12" fmla="*/ 167 w 220"/>
                  <a:gd name="T13" fmla="*/ 106 h 130"/>
                  <a:gd name="T14" fmla="*/ 159 w 220"/>
                  <a:gd name="T15" fmla="*/ 103 h 130"/>
                  <a:gd name="T16" fmla="*/ 157 w 220"/>
                  <a:gd name="T17" fmla="*/ 97 h 130"/>
                  <a:gd name="T18" fmla="*/ 155 w 220"/>
                  <a:gd name="T19" fmla="*/ 94 h 130"/>
                  <a:gd name="T20" fmla="*/ 147 w 220"/>
                  <a:gd name="T21" fmla="*/ 92 h 130"/>
                  <a:gd name="T22" fmla="*/ 146 w 220"/>
                  <a:gd name="T23" fmla="*/ 90 h 130"/>
                  <a:gd name="T24" fmla="*/ 144 w 220"/>
                  <a:gd name="T25" fmla="*/ 87 h 130"/>
                  <a:gd name="T26" fmla="*/ 132 w 220"/>
                  <a:gd name="T27" fmla="*/ 85 h 130"/>
                  <a:gd name="T28" fmla="*/ 127 w 220"/>
                  <a:gd name="T29" fmla="*/ 80 h 130"/>
                  <a:gd name="T30" fmla="*/ 123 w 220"/>
                  <a:gd name="T31" fmla="*/ 77 h 130"/>
                  <a:gd name="T32" fmla="*/ 117 w 220"/>
                  <a:gd name="T33" fmla="*/ 74 h 130"/>
                  <a:gd name="T34" fmla="*/ 115 w 220"/>
                  <a:gd name="T35" fmla="*/ 71 h 130"/>
                  <a:gd name="T36" fmla="*/ 114 w 220"/>
                  <a:gd name="T37" fmla="*/ 67 h 130"/>
                  <a:gd name="T38" fmla="*/ 109 w 220"/>
                  <a:gd name="T39" fmla="*/ 64 h 130"/>
                  <a:gd name="T40" fmla="*/ 104 w 220"/>
                  <a:gd name="T41" fmla="*/ 62 h 130"/>
                  <a:gd name="T42" fmla="*/ 98 w 220"/>
                  <a:gd name="T43" fmla="*/ 56 h 130"/>
                  <a:gd name="T44" fmla="*/ 96 w 220"/>
                  <a:gd name="T45" fmla="*/ 54 h 130"/>
                  <a:gd name="T46" fmla="*/ 93 w 220"/>
                  <a:gd name="T47" fmla="*/ 52 h 130"/>
                  <a:gd name="T48" fmla="*/ 88 w 220"/>
                  <a:gd name="T49" fmla="*/ 50 h 130"/>
                  <a:gd name="T50" fmla="*/ 84 w 220"/>
                  <a:gd name="T51" fmla="*/ 47 h 130"/>
                  <a:gd name="T52" fmla="*/ 82 w 220"/>
                  <a:gd name="T53" fmla="*/ 45 h 130"/>
                  <a:gd name="T54" fmla="*/ 80 w 220"/>
                  <a:gd name="T55" fmla="*/ 43 h 130"/>
                  <a:gd name="T56" fmla="*/ 75 w 220"/>
                  <a:gd name="T57" fmla="*/ 39 h 130"/>
                  <a:gd name="T58" fmla="*/ 73 w 220"/>
                  <a:gd name="T59" fmla="*/ 34 h 130"/>
                  <a:gd name="T60" fmla="*/ 70 w 220"/>
                  <a:gd name="T61" fmla="*/ 32 h 130"/>
                  <a:gd name="T62" fmla="*/ 68 w 220"/>
                  <a:gd name="T63" fmla="*/ 30 h 130"/>
                  <a:gd name="T64" fmla="*/ 65 w 220"/>
                  <a:gd name="T65" fmla="*/ 29 h 130"/>
                  <a:gd name="T66" fmla="*/ 63 w 220"/>
                  <a:gd name="T67" fmla="*/ 27 h 130"/>
                  <a:gd name="T68" fmla="*/ 53 w 220"/>
                  <a:gd name="T69" fmla="*/ 24 h 130"/>
                  <a:gd name="T70" fmla="*/ 46 w 220"/>
                  <a:gd name="T71" fmla="*/ 23 h 130"/>
                  <a:gd name="T72" fmla="*/ 44 w 220"/>
                  <a:gd name="T73" fmla="*/ 20 h 130"/>
                  <a:gd name="T74" fmla="*/ 42 w 220"/>
                  <a:gd name="T75" fmla="*/ 18 h 130"/>
                  <a:gd name="T76" fmla="*/ 32 w 220"/>
                  <a:gd name="T77" fmla="*/ 17 h 130"/>
                  <a:gd name="T78" fmla="*/ 28 w 220"/>
                  <a:gd name="T79" fmla="*/ 14 h 130"/>
                  <a:gd name="T80" fmla="*/ 23 w 220"/>
                  <a:gd name="T81" fmla="*/ 12 h 130"/>
                  <a:gd name="T82" fmla="*/ 21 w 220"/>
                  <a:gd name="T83" fmla="*/ 8 h 130"/>
                  <a:gd name="T84" fmla="*/ 19 w 220"/>
                  <a:gd name="T85" fmla="*/ 6 h 130"/>
                  <a:gd name="T86" fmla="*/ 15 w 220"/>
                  <a:gd name="T87" fmla="*/ 3 h 130"/>
                  <a:gd name="T88" fmla="*/ 0 w 220"/>
                  <a:gd name="T8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30">
                    <a:moveTo>
                      <a:pt x="220" y="130"/>
                    </a:moveTo>
                    <a:lnTo>
                      <a:pt x="205" y="130"/>
                    </a:lnTo>
                    <a:lnTo>
                      <a:pt x="205" y="122"/>
                    </a:lnTo>
                    <a:lnTo>
                      <a:pt x="195" y="122"/>
                    </a:lnTo>
                    <a:lnTo>
                      <a:pt x="195" y="119"/>
                    </a:lnTo>
                    <a:lnTo>
                      <a:pt x="190" y="119"/>
                    </a:lnTo>
                    <a:lnTo>
                      <a:pt x="190" y="116"/>
                    </a:lnTo>
                    <a:lnTo>
                      <a:pt x="186" y="116"/>
                    </a:lnTo>
                    <a:lnTo>
                      <a:pt x="186" y="112"/>
                    </a:lnTo>
                    <a:lnTo>
                      <a:pt x="179" y="112"/>
                    </a:lnTo>
                    <a:lnTo>
                      <a:pt x="179" y="109"/>
                    </a:lnTo>
                    <a:lnTo>
                      <a:pt x="177" y="109"/>
                    </a:lnTo>
                    <a:lnTo>
                      <a:pt x="177" y="106"/>
                    </a:lnTo>
                    <a:lnTo>
                      <a:pt x="167" y="106"/>
                    </a:lnTo>
                    <a:lnTo>
                      <a:pt x="167" y="103"/>
                    </a:lnTo>
                    <a:lnTo>
                      <a:pt x="159" y="103"/>
                    </a:lnTo>
                    <a:lnTo>
                      <a:pt x="159" y="97"/>
                    </a:lnTo>
                    <a:lnTo>
                      <a:pt x="157" y="97"/>
                    </a:lnTo>
                    <a:lnTo>
                      <a:pt x="157" y="94"/>
                    </a:lnTo>
                    <a:lnTo>
                      <a:pt x="155" y="94"/>
                    </a:lnTo>
                    <a:lnTo>
                      <a:pt x="155" y="92"/>
                    </a:lnTo>
                    <a:lnTo>
                      <a:pt x="147" y="92"/>
                    </a:lnTo>
                    <a:lnTo>
                      <a:pt x="147" y="90"/>
                    </a:lnTo>
                    <a:lnTo>
                      <a:pt x="146" y="90"/>
                    </a:lnTo>
                    <a:lnTo>
                      <a:pt x="146" y="87"/>
                    </a:lnTo>
                    <a:lnTo>
                      <a:pt x="144" y="87"/>
                    </a:lnTo>
                    <a:lnTo>
                      <a:pt x="144" y="85"/>
                    </a:lnTo>
                    <a:lnTo>
                      <a:pt x="132" y="85"/>
                    </a:lnTo>
                    <a:lnTo>
                      <a:pt x="132" y="80"/>
                    </a:lnTo>
                    <a:lnTo>
                      <a:pt x="127" y="80"/>
                    </a:lnTo>
                    <a:lnTo>
                      <a:pt x="127" y="77"/>
                    </a:lnTo>
                    <a:lnTo>
                      <a:pt x="123" y="77"/>
                    </a:lnTo>
                    <a:lnTo>
                      <a:pt x="123" y="74"/>
                    </a:lnTo>
                    <a:lnTo>
                      <a:pt x="117" y="74"/>
                    </a:lnTo>
                    <a:lnTo>
                      <a:pt x="117" y="71"/>
                    </a:lnTo>
                    <a:lnTo>
                      <a:pt x="115" y="71"/>
                    </a:lnTo>
                    <a:lnTo>
                      <a:pt x="115" y="67"/>
                    </a:lnTo>
                    <a:lnTo>
                      <a:pt x="114" y="67"/>
                    </a:lnTo>
                    <a:lnTo>
                      <a:pt x="114" y="64"/>
                    </a:lnTo>
                    <a:lnTo>
                      <a:pt x="109" y="64"/>
                    </a:lnTo>
                    <a:lnTo>
                      <a:pt x="109" y="62"/>
                    </a:lnTo>
                    <a:lnTo>
                      <a:pt x="104" y="62"/>
                    </a:lnTo>
                    <a:lnTo>
                      <a:pt x="104" y="56"/>
                    </a:lnTo>
                    <a:lnTo>
                      <a:pt x="98" y="56"/>
                    </a:lnTo>
                    <a:lnTo>
                      <a:pt x="98" y="54"/>
                    </a:lnTo>
                    <a:lnTo>
                      <a:pt x="96" y="54"/>
                    </a:lnTo>
                    <a:lnTo>
                      <a:pt x="96" y="52"/>
                    </a:lnTo>
                    <a:lnTo>
                      <a:pt x="93" y="52"/>
                    </a:lnTo>
                    <a:lnTo>
                      <a:pt x="93" y="50"/>
                    </a:lnTo>
                    <a:lnTo>
                      <a:pt x="88" y="50"/>
                    </a:lnTo>
                    <a:lnTo>
                      <a:pt x="88" y="47"/>
                    </a:lnTo>
                    <a:lnTo>
                      <a:pt x="84" y="47"/>
                    </a:lnTo>
                    <a:lnTo>
                      <a:pt x="84" y="45"/>
                    </a:lnTo>
                    <a:lnTo>
                      <a:pt x="82" y="45"/>
                    </a:lnTo>
                    <a:lnTo>
                      <a:pt x="82" y="43"/>
                    </a:lnTo>
                    <a:lnTo>
                      <a:pt x="80" y="43"/>
                    </a:lnTo>
                    <a:lnTo>
                      <a:pt x="80" y="39"/>
                    </a:lnTo>
                    <a:lnTo>
                      <a:pt x="75" y="39"/>
                    </a:lnTo>
                    <a:lnTo>
                      <a:pt x="75" y="34"/>
                    </a:lnTo>
                    <a:lnTo>
                      <a:pt x="73" y="34"/>
                    </a:lnTo>
                    <a:lnTo>
                      <a:pt x="73" y="32"/>
                    </a:lnTo>
                    <a:lnTo>
                      <a:pt x="70" y="32"/>
                    </a:lnTo>
                    <a:lnTo>
                      <a:pt x="70" y="30"/>
                    </a:lnTo>
                    <a:lnTo>
                      <a:pt x="68" y="30"/>
                    </a:lnTo>
                    <a:lnTo>
                      <a:pt x="68" y="29"/>
                    </a:lnTo>
                    <a:lnTo>
                      <a:pt x="65" y="29"/>
                    </a:lnTo>
                    <a:lnTo>
                      <a:pt x="65" y="27"/>
                    </a:lnTo>
                    <a:lnTo>
                      <a:pt x="63" y="27"/>
                    </a:lnTo>
                    <a:lnTo>
                      <a:pt x="63" y="24"/>
                    </a:lnTo>
                    <a:lnTo>
                      <a:pt x="53" y="24"/>
                    </a:lnTo>
                    <a:lnTo>
                      <a:pt x="53" y="23"/>
                    </a:lnTo>
                    <a:lnTo>
                      <a:pt x="46" y="23"/>
                    </a:lnTo>
                    <a:lnTo>
                      <a:pt x="46" y="20"/>
                    </a:lnTo>
                    <a:lnTo>
                      <a:pt x="44" y="20"/>
                    </a:lnTo>
                    <a:lnTo>
                      <a:pt x="44" y="18"/>
                    </a:lnTo>
                    <a:lnTo>
                      <a:pt x="42" y="18"/>
                    </a:lnTo>
                    <a:lnTo>
                      <a:pt x="42" y="17"/>
                    </a:lnTo>
                    <a:lnTo>
                      <a:pt x="32" y="17"/>
                    </a:lnTo>
                    <a:lnTo>
                      <a:pt x="32" y="14"/>
                    </a:lnTo>
                    <a:lnTo>
                      <a:pt x="28" y="14"/>
                    </a:lnTo>
                    <a:lnTo>
                      <a:pt x="28" y="12"/>
                    </a:lnTo>
                    <a:lnTo>
                      <a:pt x="23" y="12"/>
                    </a:lnTo>
                    <a:lnTo>
                      <a:pt x="23" y="8"/>
                    </a:lnTo>
                    <a:lnTo>
                      <a:pt x="21" y="8"/>
                    </a:lnTo>
                    <a:lnTo>
                      <a:pt x="21" y="6"/>
                    </a:lnTo>
                    <a:lnTo>
                      <a:pt x="19" y="6"/>
                    </a:lnTo>
                    <a:lnTo>
                      <a:pt x="19" y="3"/>
                    </a:lnTo>
                    <a:lnTo>
                      <a:pt x="15" y="3"/>
                    </a:lnTo>
                    <a:lnTo>
                      <a:pt x="15"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
              <p:cNvSpPr>
                <a:spLocks noChangeShapeType="1"/>
              </p:cNvSpPr>
              <p:nvPr/>
            </p:nvSpPr>
            <p:spPr bwMode="auto">
              <a:xfrm flipH="1">
                <a:off x="3437" y="248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p:cNvSpPr>
                <a:spLocks noChangeShapeType="1"/>
              </p:cNvSpPr>
              <p:nvPr/>
            </p:nvSpPr>
            <p:spPr bwMode="auto">
              <a:xfrm flipH="1">
                <a:off x="3413" y="248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6"/>
              <p:cNvSpPr>
                <a:spLocks noChangeShapeType="1"/>
              </p:cNvSpPr>
              <p:nvPr/>
            </p:nvSpPr>
            <p:spPr bwMode="auto">
              <a:xfrm flipH="1">
                <a:off x="3233" y="23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7"/>
              <p:cNvSpPr>
                <a:spLocks noChangeShapeType="1"/>
              </p:cNvSpPr>
              <p:nvPr/>
            </p:nvSpPr>
            <p:spPr bwMode="auto">
              <a:xfrm flipH="1">
                <a:off x="3203" y="236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
              <p:cNvSpPr>
                <a:spLocks noChangeShapeType="1"/>
              </p:cNvSpPr>
              <p:nvPr/>
            </p:nvSpPr>
            <p:spPr bwMode="auto">
              <a:xfrm flipH="1">
                <a:off x="3215" y="236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
              <p:cNvSpPr>
                <a:spLocks noChangeShapeType="1"/>
              </p:cNvSpPr>
              <p:nvPr/>
            </p:nvSpPr>
            <p:spPr bwMode="auto">
              <a:xfrm flipH="1">
                <a:off x="3467"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0"/>
              <p:cNvSpPr>
                <a:spLocks noChangeShapeType="1"/>
              </p:cNvSpPr>
              <p:nvPr/>
            </p:nvSpPr>
            <p:spPr bwMode="auto">
              <a:xfrm flipH="1">
                <a:off x="3491"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1"/>
              <p:cNvSpPr>
                <a:spLocks noChangeShapeType="1"/>
              </p:cNvSpPr>
              <p:nvPr/>
            </p:nvSpPr>
            <p:spPr bwMode="auto">
              <a:xfrm flipH="1">
                <a:off x="3515"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
              <p:cNvSpPr>
                <a:spLocks noChangeShapeType="1"/>
              </p:cNvSpPr>
              <p:nvPr/>
            </p:nvSpPr>
            <p:spPr bwMode="auto">
              <a:xfrm flipH="1">
                <a:off x="3539" y="252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3"/>
              <p:cNvSpPr>
                <a:spLocks noChangeShapeType="1"/>
              </p:cNvSpPr>
              <p:nvPr/>
            </p:nvSpPr>
            <p:spPr bwMode="auto">
              <a:xfrm flipH="1">
                <a:off x="3173" y="23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4"/>
              <p:cNvSpPr>
                <a:spLocks noChangeShapeType="1"/>
              </p:cNvSpPr>
              <p:nvPr/>
            </p:nvSpPr>
            <p:spPr bwMode="auto">
              <a:xfrm flipH="1">
                <a:off x="3107" y="230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5"/>
              <p:cNvSpPr>
                <a:spLocks noChangeShapeType="1"/>
              </p:cNvSpPr>
              <p:nvPr/>
            </p:nvSpPr>
            <p:spPr bwMode="auto">
              <a:xfrm flipH="1">
                <a:off x="3065" y="225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6"/>
              <p:cNvSpPr>
                <a:spLocks noChangeShapeType="1"/>
              </p:cNvSpPr>
              <p:nvPr/>
            </p:nvSpPr>
            <p:spPr bwMode="auto">
              <a:xfrm flipH="1">
                <a:off x="2789" y="206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7"/>
              <p:cNvSpPr>
                <a:spLocks noChangeShapeType="1"/>
              </p:cNvSpPr>
              <p:nvPr/>
            </p:nvSpPr>
            <p:spPr bwMode="auto">
              <a:xfrm flipH="1">
                <a:off x="3143" y="230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8"/>
              <p:cNvSpPr>
                <a:spLocks noChangeShapeType="1"/>
              </p:cNvSpPr>
              <p:nvPr/>
            </p:nvSpPr>
            <p:spPr bwMode="auto">
              <a:xfrm flipH="1">
                <a:off x="3083" y="227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9"/>
              <p:cNvSpPr>
                <a:spLocks noChangeShapeType="1"/>
              </p:cNvSpPr>
              <p:nvPr/>
            </p:nvSpPr>
            <p:spPr bwMode="auto">
              <a:xfrm flipH="1">
                <a:off x="2867" y="212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0"/>
              <p:cNvSpPr>
                <a:spLocks noChangeShapeType="1"/>
              </p:cNvSpPr>
              <p:nvPr/>
            </p:nvSpPr>
            <p:spPr bwMode="auto">
              <a:xfrm flipH="1">
                <a:off x="3017"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1"/>
              <p:cNvSpPr>
                <a:spLocks noChangeShapeType="1"/>
              </p:cNvSpPr>
              <p:nvPr/>
            </p:nvSpPr>
            <p:spPr bwMode="auto">
              <a:xfrm flipH="1">
                <a:off x="2801" y="2079"/>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2"/>
              <p:cNvSpPr>
                <a:spLocks noChangeShapeType="1"/>
              </p:cNvSpPr>
              <p:nvPr/>
            </p:nvSpPr>
            <p:spPr bwMode="auto">
              <a:xfrm flipH="1">
                <a:off x="2963" y="221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33"/>
              <p:cNvSpPr>
                <a:spLocks noChangeShapeType="1"/>
              </p:cNvSpPr>
              <p:nvPr/>
            </p:nvSpPr>
            <p:spPr bwMode="auto">
              <a:xfrm flipH="1">
                <a:off x="2897" y="213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34"/>
              <p:cNvSpPr>
                <a:spLocks noChangeShapeType="1"/>
              </p:cNvSpPr>
              <p:nvPr/>
            </p:nvSpPr>
            <p:spPr bwMode="auto">
              <a:xfrm flipH="1">
                <a:off x="3029"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35"/>
              <p:cNvSpPr>
                <a:spLocks noChangeShapeType="1"/>
              </p:cNvSpPr>
              <p:nvPr/>
            </p:nvSpPr>
            <p:spPr bwMode="auto">
              <a:xfrm flipH="1">
                <a:off x="2825"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p:cNvGrpSpPr/>
            <p:nvPr/>
          </p:nvGrpSpPr>
          <p:grpSpPr>
            <a:xfrm>
              <a:off x="1484727" y="2349224"/>
              <a:ext cx="2988000" cy="1926000"/>
              <a:chOff x="2216" y="1700"/>
              <a:chExt cx="1326" cy="918"/>
            </a:xfrm>
          </p:grpSpPr>
          <p:sp>
            <p:nvSpPr>
              <p:cNvPr id="40" name="Line 38"/>
              <p:cNvSpPr>
                <a:spLocks noChangeShapeType="1"/>
              </p:cNvSpPr>
              <p:nvPr/>
            </p:nvSpPr>
            <p:spPr bwMode="auto">
              <a:xfrm flipH="1">
                <a:off x="2660" y="195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9"/>
              <p:cNvSpPr>
                <a:spLocks noChangeShapeType="1"/>
              </p:cNvSpPr>
              <p:nvPr/>
            </p:nvSpPr>
            <p:spPr bwMode="auto">
              <a:xfrm flipH="1">
                <a:off x="2714" y="2006"/>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0"/>
              <p:cNvSpPr>
                <a:spLocks noChangeShapeType="1"/>
              </p:cNvSpPr>
              <p:nvPr/>
            </p:nvSpPr>
            <p:spPr bwMode="auto">
              <a:xfrm flipH="1">
                <a:off x="2702" y="198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1"/>
              <p:cNvSpPr>
                <a:spLocks noChangeShapeType="1"/>
              </p:cNvSpPr>
              <p:nvPr/>
            </p:nvSpPr>
            <p:spPr bwMode="auto">
              <a:xfrm flipH="1">
                <a:off x="2618" y="1928"/>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2"/>
              <p:cNvSpPr>
                <a:spLocks noChangeShapeType="1"/>
              </p:cNvSpPr>
              <p:nvPr/>
            </p:nvSpPr>
            <p:spPr bwMode="auto">
              <a:xfrm flipH="1">
                <a:off x="2564" y="1868"/>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flipH="1">
                <a:off x="2690" y="1970"/>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4"/>
              <p:cNvSpPr>
                <a:spLocks noChangeShapeType="1"/>
              </p:cNvSpPr>
              <p:nvPr/>
            </p:nvSpPr>
            <p:spPr bwMode="auto">
              <a:xfrm flipH="1">
                <a:off x="2828" y="2126"/>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5"/>
              <p:cNvSpPr>
                <a:spLocks noChangeShapeType="1"/>
              </p:cNvSpPr>
              <p:nvPr/>
            </p:nvSpPr>
            <p:spPr bwMode="auto">
              <a:xfrm flipH="1">
                <a:off x="2636" y="1928"/>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flipH="1">
                <a:off x="2510" y="185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7"/>
              <p:cNvSpPr>
                <a:spLocks noChangeShapeType="1"/>
              </p:cNvSpPr>
              <p:nvPr/>
            </p:nvSpPr>
            <p:spPr bwMode="auto">
              <a:xfrm flipH="1">
                <a:off x="3278" y="251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48"/>
              <p:cNvSpPr>
                <a:spLocks noChangeShapeType="1"/>
              </p:cNvSpPr>
              <p:nvPr/>
            </p:nvSpPr>
            <p:spPr bwMode="auto">
              <a:xfrm flipH="1">
                <a:off x="2840" y="2126"/>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flipH="1">
                <a:off x="3146" y="2402"/>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0"/>
              <p:cNvSpPr>
                <a:spLocks noChangeShapeType="1"/>
              </p:cNvSpPr>
              <p:nvPr/>
            </p:nvSpPr>
            <p:spPr bwMode="auto">
              <a:xfrm flipH="1">
                <a:off x="2978" y="2270"/>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1"/>
              <p:cNvSpPr>
                <a:spLocks noChangeShapeType="1"/>
              </p:cNvSpPr>
              <p:nvPr/>
            </p:nvSpPr>
            <p:spPr bwMode="auto">
              <a:xfrm flipH="1">
                <a:off x="3050" y="232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2"/>
              <p:cNvSpPr>
                <a:spLocks noChangeShapeType="1"/>
              </p:cNvSpPr>
              <p:nvPr/>
            </p:nvSpPr>
            <p:spPr bwMode="auto">
              <a:xfrm flipH="1">
                <a:off x="2858" y="2132"/>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3"/>
              <p:cNvSpPr>
                <a:spLocks noChangeShapeType="1"/>
              </p:cNvSpPr>
              <p:nvPr/>
            </p:nvSpPr>
            <p:spPr bwMode="auto">
              <a:xfrm flipH="1">
                <a:off x="3044" y="232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4"/>
              <p:cNvSpPr>
                <a:spLocks noChangeShapeType="1"/>
              </p:cNvSpPr>
              <p:nvPr/>
            </p:nvSpPr>
            <p:spPr bwMode="auto">
              <a:xfrm flipH="1">
                <a:off x="2960" y="2270"/>
                <a:ext cx="0" cy="30"/>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5"/>
              <p:cNvSpPr>
                <a:spLocks noChangeShapeType="1"/>
              </p:cNvSpPr>
              <p:nvPr/>
            </p:nvSpPr>
            <p:spPr bwMode="auto">
              <a:xfrm flipH="1">
                <a:off x="3086" y="2342"/>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56"/>
              <p:cNvSpPr>
                <a:spLocks noChangeShapeType="1"/>
              </p:cNvSpPr>
              <p:nvPr/>
            </p:nvSpPr>
            <p:spPr bwMode="auto">
              <a:xfrm flipH="1">
                <a:off x="2918" y="2204"/>
                <a:ext cx="0" cy="36"/>
              </a:xfrm>
              <a:prstGeom prst="line">
                <a:avLst/>
              </a:prstGeom>
              <a:noFill/>
              <a:ln w="22225">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7"/>
              <p:cNvSpPr/>
              <p:nvPr/>
            </p:nvSpPr>
            <p:spPr bwMode="auto">
              <a:xfrm>
                <a:off x="2216" y="1700"/>
                <a:ext cx="1326" cy="918"/>
              </a:xfrm>
              <a:custGeom>
                <a:avLst/>
                <a:gdLst>
                  <a:gd name="T0" fmla="*/ 202 w 221"/>
                  <a:gd name="T1" fmla="*/ 153 h 153"/>
                  <a:gd name="T2" fmla="*/ 199 w 221"/>
                  <a:gd name="T3" fmla="*/ 147 h 153"/>
                  <a:gd name="T4" fmla="*/ 184 w 221"/>
                  <a:gd name="T5" fmla="*/ 143 h 153"/>
                  <a:gd name="T6" fmla="*/ 172 w 221"/>
                  <a:gd name="T7" fmla="*/ 137 h 153"/>
                  <a:gd name="T8" fmla="*/ 170 w 221"/>
                  <a:gd name="T9" fmla="*/ 133 h 153"/>
                  <a:gd name="T10" fmla="*/ 164 w 221"/>
                  <a:gd name="T11" fmla="*/ 127 h 153"/>
                  <a:gd name="T12" fmla="*/ 162 w 221"/>
                  <a:gd name="T13" fmla="*/ 123 h 153"/>
                  <a:gd name="T14" fmla="*/ 152 w 221"/>
                  <a:gd name="T15" fmla="*/ 119 h 153"/>
                  <a:gd name="T16" fmla="*/ 148 w 221"/>
                  <a:gd name="T17" fmla="*/ 116 h 153"/>
                  <a:gd name="T18" fmla="*/ 147 w 221"/>
                  <a:gd name="T19" fmla="*/ 112 h 153"/>
                  <a:gd name="T20" fmla="*/ 141 w 221"/>
                  <a:gd name="T21" fmla="*/ 110 h 153"/>
                  <a:gd name="T22" fmla="*/ 136 w 221"/>
                  <a:gd name="T23" fmla="*/ 107 h 153"/>
                  <a:gd name="T24" fmla="*/ 132 w 221"/>
                  <a:gd name="T25" fmla="*/ 104 h 153"/>
                  <a:gd name="T26" fmla="*/ 130 w 221"/>
                  <a:gd name="T27" fmla="*/ 101 h 153"/>
                  <a:gd name="T28" fmla="*/ 128 w 221"/>
                  <a:gd name="T29" fmla="*/ 100 h 153"/>
                  <a:gd name="T30" fmla="*/ 123 w 221"/>
                  <a:gd name="T31" fmla="*/ 98 h 153"/>
                  <a:gd name="T32" fmla="*/ 121 w 221"/>
                  <a:gd name="T33" fmla="*/ 95 h 153"/>
                  <a:gd name="T34" fmla="*/ 120 w 221"/>
                  <a:gd name="T35" fmla="*/ 92 h 153"/>
                  <a:gd name="T36" fmla="*/ 117 w 221"/>
                  <a:gd name="T37" fmla="*/ 89 h 153"/>
                  <a:gd name="T38" fmla="*/ 113 w 221"/>
                  <a:gd name="T39" fmla="*/ 87 h 153"/>
                  <a:gd name="T40" fmla="*/ 112 w 221"/>
                  <a:gd name="T41" fmla="*/ 81 h 153"/>
                  <a:gd name="T42" fmla="*/ 109 w 221"/>
                  <a:gd name="T43" fmla="*/ 78 h 153"/>
                  <a:gd name="T44" fmla="*/ 106 w 221"/>
                  <a:gd name="T45" fmla="*/ 75 h 153"/>
                  <a:gd name="T46" fmla="*/ 100 w 221"/>
                  <a:gd name="T47" fmla="*/ 73 h 153"/>
                  <a:gd name="T48" fmla="*/ 99 w 221"/>
                  <a:gd name="T49" fmla="*/ 70 h 153"/>
                  <a:gd name="T50" fmla="*/ 97 w 221"/>
                  <a:gd name="T51" fmla="*/ 67 h 153"/>
                  <a:gd name="T52" fmla="*/ 94 w 221"/>
                  <a:gd name="T53" fmla="*/ 65 h 153"/>
                  <a:gd name="T54" fmla="*/ 88 w 221"/>
                  <a:gd name="T55" fmla="*/ 60 h 153"/>
                  <a:gd name="T56" fmla="*/ 85 w 221"/>
                  <a:gd name="T57" fmla="*/ 57 h 153"/>
                  <a:gd name="T58" fmla="*/ 83 w 221"/>
                  <a:gd name="T59" fmla="*/ 54 h 153"/>
                  <a:gd name="T60" fmla="*/ 80 w 221"/>
                  <a:gd name="T61" fmla="*/ 51 h 153"/>
                  <a:gd name="T62" fmla="*/ 77 w 221"/>
                  <a:gd name="T63" fmla="*/ 48 h 153"/>
                  <a:gd name="T64" fmla="*/ 73 w 221"/>
                  <a:gd name="T65" fmla="*/ 45 h 153"/>
                  <a:gd name="T66" fmla="*/ 66 w 221"/>
                  <a:gd name="T67" fmla="*/ 40 h 153"/>
                  <a:gd name="T68" fmla="*/ 64 w 221"/>
                  <a:gd name="T69" fmla="*/ 38 h 153"/>
                  <a:gd name="T70" fmla="*/ 63 w 221"/>
                  <a:gd name="T71" fmla="*/ 35 h 153"/>
                  <a:gd name="T72" fmla="*/ 55 w 221"/>
                  <a:gd name="T73" fmla="*/ 32 h 153"/>
                  <a:gd name="T74" fmla="*/ 51 w 221"/>
                  <a:gd name="T75" fmla="*/ 29 h 153"/>
                  <a:gd name="T76" fmla="*/ 47 w 221"/>
                  <a:gd name="T77" fmla="*/ 27 h 153"/>
                  <a:gd name="T78" fmla="*/ 43 w 221"/>
                  <a:gd name="T79" fmla="*/ 25 h 153"/>
                  <a:gd name="T80" fmla="*/ 30 w 221"/>
                  <a:gd name="T81" fmla="*/ 22 h 153"/>
                  <a:gd name="T82" fmla="*/ 29 w 221"/>
                  <a:gd name="T83" fmla="*/ 19 h 153"/>
                  <a:gd name="T84" fmla="*/ 27 w 221"/>
                  <a:gd name="T85" fmla="*/ 16 h 153"/>
                  <a:gd name="T86" fmla="*/ 23 w 221"/>
                  <a:gd name="T87" fmla="*/ 14 h 153"/>
                  <a:gd name="T88" fmla="*/ 21 w 221"/>
                  <a:gd name="T89" fmla="*/ 12 h 153"/>
                  <a:gd name="T90" fmla="*/ 20 w 221"/>
                  <a:gd name="T91" fmla="*/ 9 h 153"/>
                  <a:gd name="T92" fmla="*/ 16 w 221"/>
                  <a:gd name="T93" fmla="*/ 4 h 153"/>
                  <a:gd name="T94" fmla="*/ 8 w 221"/>
                  <a:gd name="T95" fmla="*/ 3 h 153"/>
                  <a:gd name="T96" fmla="*/ 6 w 221"/>
                  <a:gd name="T97" fmla="*/ 2 h 153"/>
                  <a:gd name="T98" fmla="*/ 0 w 221"/>
                  <a:gd name="T9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53">
                    <a:moveTo>
                      <a:pt x="221" y="153"/>
                    </a:moveTo>
                    <a:lnTo>
                      <a:pt x="202" y="153"/>
                    </a:lnTo>
                    <a:lnTo>
                      <a:pt x="202" y="147"/>
                    </a:lnTo>
                    <a:lnTo>
                      <a:pt x="199" y="147"/>
                    </a:lnTo>
                    <a:lnTo>
                      <a:pt x="199" y="143"/>
                    </a:lnTo>
                    <a:lnTo>
                      <a:pt x="184" y="143"/>
                    </a:lnTo>
                    <a:lnTo>
                      <a:pt x="184" y="137"/>
                    </a:lnTo>
                    <a:lnTo>
                      <a:pt x="172" y="137"/>
                    </a:lnTo>
                    <a:lnTo>
                      <a:pt x="172" y="133"/>
                    </a:lnTo>
                    <a:lnTo>
                      <a:pt x="170" y="133"/>
                    </a:lnTo>
                    <a:lnTo>
                      <a:pt x="170" y="127"/>
                    </a:lnTo>
                    <a:lnTo>
                      <a:pt x="164" y="127"/>
                    </a:lnTo>
                    <a:lnTo>
                      <a:pt x="164" y="123"/>
                    </a:lnTo>
                    <a:lnTo>
                      <a:pt x="162" y="123"/>
                    </a:lnTo>
                    <a:lnTo>
                      <a:pt x="162" y="119"/>
                    </a:lnTo>
                    <a:lnTo>
                      <a:pt x="152" y="119"/>
                    </a:lnTo>
                    <a:lnTo>
                      <a:pt x="152" y="116"/>
                    </a:lnTo>
                    <a:lnTo>
                      <a:pt x="148" y="116"/>
                    </a:lnTo>
                    <a:lnTo>
                      <a:pt x="148" y="112"/>
                    </a:lnTo>
                    <a:lnTo>
                      <a:pt x="147" y="112"/>
                    </a:lnTo>
                    <a:lnTo>
                      <a:pt x="147" y="110"/>
                    </a:lnTo>
                    <a:lnTo>
                      <a:pt x="141" y="110"/>
                    </a:lnTo>
                    <a:lnTo>
                      <a:pt x="141" y="107"/>
                    </a:lnTo>
                    <a:lnTo>
                      <a:pt x="136" y="107"/>
                    </a:lnTo>
                    <a:lnTo>
                      <a:pt x="136" y="104"/>
                    </a:lnTo>
                    <a:lnTo>
                      <a:pt x="132" y="104"/>
                    </a:lnTo>
                    <a:lnTo>
                      <a:pt x="132" y="101"/>
                    </a:lnTo>
                    <a:lnTo>
                      <a:pt x="130" y="101"/>
                    </a:lnTo>
                    <a:lnTo>
                      <a:pt x="130" y="100"/>
                    </a:lnTo>
                    <a:lnTo>
                      <a:pt x="128" y="100"/>
                    </a:lnTo>
                    <a:lnTo>
                      <a:pt x="128" y="98"/>
                    </a:lnTo>
                    <a:lnTo>
                      <a:pt x="123" y="98"/>
                    </a:lnTo>
                    <a:lnTo>
                      <a:pt x="123" y="95"/>
                    </a:lnTo>
                    <a:lnTo>
                      <a:pt x="121" y="95"/>
                    </a:lnTo>
                    <a:lnTo>
                      <a:pt x="121" y="92"/>
                    </a:lnTo>
                    <a:lnTo>
                      <a:pt x="120" y="92"/>
                    </a:lnTo>
                    <a:lnTo>
                      <a:pt x="120" y="89"/>
                    </a:lnTo>
                    <a:lnTo>
                      <a:pt x="117" y="89"/>
                    </a:lnTo>
                    <a:lnTo>
                      <a:pt x="117" y="87"/>
                    </a:lnTo>
                    <a:lnTo>
                      <a:pt x="113" y="87"/>
                    </a:lnTo>
                    <a:lnTo>
                      <a:pt x="113" y="81"/>
                    </a:lnTo>
                    <a:lnTo>
                      <a:pt x="112" y="81"/>
                    </a:lnTo>
                    <a:lnTo>
                      <a:pt x="112" y="78"/>
                    </a:lnTo>
                    <a:lnTo>
                      <a:pt x="109" y="78"/>
                    </a:lnTo>
                    <a:lnTo>
                      <a:pt x="109" y="75"/>
                    </a:lnTo>
                    <a:lnTo>
                      <a:pt x="106" y="75"/>
                    </a:lnTo>
                    <a:lnTo>
                      <a:pt x="106" y="73"/>
                    </a:lnTo>
                    <a:lnTo>
                      <a:pt x="100" y="73"/>
                    </a:lnTo>
                    <a:lnTo>
                      <a:pt x="100" y="70"/>
                    </a:lnTo>
                    <a:lnTo>
                      <a:pt x="99" y="70"/>
                    </a:lnTo>
                    <a:lnTo>
                      <a:pt x="99" y="67"/>
                    </a:lnTo>
                    <a:lnTo>
                      <a:pt x="97" y="67"/>
                    </a:lnTo>
                    <a:lnTo>
                      <a:pt x="97" y="65"/>
                    </a:lnTo>
                    <a:lnTo>
                      <a:pt x="94" y="65"/>
                    </a:lnTo>
                    <a:lnTo>
                      <a:pt x="94" y="60"/>
                    </a:lnTo>
                    <a:lnTo>
                      <a:pt x="88" y="60"/>
                    </a:lnTo>
                    <a:lnTo>
                      <a:pt x="88" y="57"/>
                    </a:lnTo>
                    <a:lnTo>
                      <a:pt x="85" y="57"/>
                    </a:lnTo>
                    <a:lnTo>
                      <a:pt x="85" y="54"/>
                    </a:lnTo>
                    <a:lnTo>
                      <a:pt x="83" y="54"/>
                    </a:lnTo>
                    <a:lnTo>
                      <a:pt x="83" y="51"/>
                    </a:lnTo>
                    <a:lnTo>
                      <a:pt x="80" y="51"/>
                    </a:lnTo>
                    <a:lnTo>
                      <a:pt x="80" y="48"/>
                    </a:lnTo>
                    <a:lnTo>
                      <a:pt x="77" y="48"/>
                    </a:lnTo>
                    <a:lnTo>
                      <a:pt x="77" y="45"/>
                    </a:lnTo>
                    <a:lnTo>
                      <a:pt x="73" y="45"/>
                    </a:lnTo>
                    <a:lnTo>
                      <a:pt x="73" y="40"/>
                    </a:lnTo>
                    <a:lnTo>
                      <a:pt x="66" y="40"/>
                    </a:lnTo>
                    <a:lnTo>
                      <a:pt x="66" y="38"/>
                    </a:lnTo>
                    <a:lnTo>
                      <a:pt x="64" y="38"/>
                    </a:lnTo>
                    <a:lnTo>
                      <a:pt x="64" y="35"/>
                    </a:lnTo>
                    <a:lnTo>
                      <a:pt x="63" y="35"/>
                    </a:lnTo>
                    <a:lnTo>
                      <a:pt x="63" y="32"/>
                    </a:lnTo>
                    <a:lnTo>
                      <a:pt x="55" y="32"/>
                    </a:lnTo>
                    <a:lnTo>
                      <a:pt x="55" y="29"/>
                    </a:lnTo>
                    <a:lnTo>
                      <a:pt x="51" y="29"/>
                    </a:lnTo>
                    <a:lnTo>
                      <a:pt x="51" y="27"/>
                    </a:lnTo>
                    <a:lnTo>
                      <a:pt x="47" y="27"/>
                    </a:lnTo>
                    <a:lnTo>
                      <a:pt x="47" y="25"/>
                    </a:lnTo>
                    <a:lnTo>
                      <a:pt x="43" y="25"/>
                    </a:lnTo>
                    <a:lnTo>
                      <a:pt x="43" y="22"/>
                    </a:lnTo>
                    <a:lnTo>
                      <a:pt x="30" y="22"/>
                    </a:lnTo>
                    <a:lnTo>
                      <a:pt x="30" y="19"/>
                    </a:lnTo>
                    <a:lnTo>
                      <a:pt x="29" y="19"/>
                    </a:lnTo>
                    <a:lnTo>
                      <a:pt x="29" y="16"/>
                    </a:lnTo>
                    <a:lnTo>
                      <a:pt x="27" y="16"/>
                    </a:lnTo>
                    <a:lnTo>
                      <a:pt x="27" y="14"/>
                    </a:lnTo>
                    <a:lnTo>
                      <a:pt x="23" y="14"/>
                    </a:lnTo>
                    <a:lnTo>
                      <a:pt x="23" y="12"/>
                    </a:lnTo>
                    <a:lnTo>
                      <a:pt x="21" y="12"/>
                    </a:lnTo>
                    <a:lnTo>
                      <a:pt x="21" y="9"/>
                    </a:lnTo>
                    <a:lnTo>
                      <a:pt x="20" y="9"/>
                    </a:lnTo>
                    <a:lnTo>
                      <a:pt x="20" y="4"/>
                    </a:lnTo>
                    <a:lnTo>
                      <a:pt x="16" y="4"/>
                    </a:lnTo>
                    <a:lnTo>
                      <a:pt x="16" y="3"/>
                    </a:lnTo>
                    <a:lnTo>
                      <a:pt x="8" y="3"/>
                    </a:lnTo>
                    <a:lnTo>
                      <a:pt x="8" y="2"/>
                    </a:lnTo>
                    <a:lnTo>
                      <a:pt x="6" y="2"/>
                    </a:lnTo>
                    <a:lnTo>
                      <a:pt x="6"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9" name="Rectangle 38"/>
            <p:cNvSpPr/>
            <p:nvPr/>
          </p:nvSpPr>
          <p:spPr>
            <a:xfrm>
              <a:off x="1899173" y="4056432"/>
              <a:ext cx="2531976" cy="457657"/>
            </a:xfrm>
            <a:prstGeom prst="rect">
              <a:avLst/>
            </a:prstGeom>
          </p:spPr>
          <p:txBody>
            <a:bodyPr wrap="square">
              <a:spAutoFit/>
            </a:bodyPr>
            <a:lstStyle/>
            <a:p>
              <a:r>
                <a:rPr lang="ja-JP" sz="1200" b="0" i="0" u="none" strike="noStrike" cap="none" baseline="0">
                  <a:solidFill>
                    <a:srgbClr val="B60D27"/>
                  </a:solidFill>
                  <a:effectLst/>
                  <a:uFillTx/>
                  <a:ea typeface="MS UI Gothic"/>
                </a:rPr>
                <a:t>パニツムマブ +5FU／ロイコボリン</a:t>
              </a:r>
            </a:p>
            <a:p>
              <a:r>
                <a:rPr lang="ja-JP" sz="1200" b="0" i="0" u="none" strike="noStrike" cap="none" baseline="0">
                  <a:solidFill>
                    <a:srgbClr val="B2C0D8"/>
                  </a:solidFill>
                  <a:effectLst/>
                  <a:uFillTx/>
                  <a:ea typeface="MS UI Gothic"/>
                </a:rPr>
                <a:t>パニツムマブ</a:t>
              </a:r>
            </a:p>
          </p:txBody>
        </p:sp>
      </p:grpSp>
      <p:sp>
        <p:nvSpPr>
          <p:cNvPr id="115" name="TextBox 114"/>
          <p:cNvSpPr txBox="1"/>
          <p:nvPr/>
        </p:nvSpPr>
        <p:spPr>
          <a:xfrm>
            <a:off x="4852219" y="2093411"/>
            <a:ext cx="1900867" cy="274594"/>
          </a:xfrm>
          <a:prstGeom prst="rect">
            <a:avLst/>
          </a:prstGeom>
          <a:noFill/>
        </p:spPr>
        <p:txBody>
          <a:bodyPr wrap="none" rtlCol="0">
            <a:spAutoFit/>
          </a:bodyPr>
          <a:lstStyle/>
          <a:p>
            <a:r>
              <a:rPr lang="ja-JP" sz="1200" b="1" i="0" u="none" strike="noStrike" cap="none" baseline="0">
                <a:solidFill>
                  <a:srgbClr val="4D4D4D"/>
                </a:solidFill>
                <a:effectLst/>
                <a:uFillTx/>
                <a:ea typeface="MS UI Gothic"/>
              </a:rPr>
              <a:t>追跡調査期間中央値13.8カ月（IQR 8.6～18.3）</a:t>
            </a:r>
          </a:p>
        </p:txBody>
      </p:sp>
      <p:grpSp>
        <p:nvGrpSpPr>
          <p:cNvPr id="116" name="Group 115"/>
          <p:cNvGrpSpPr/>
          <p:nvPr/>
        </p:nvGrpSpPr>
        <p:grpSpPr>
          <a:xfrm>
            <a:off x="1592561" y="3925133"/>
            <a:ext cx="180000" cy="188975"/>
            <a:chOff x="6028058" y="4860231"/>
            <a:chExt cx="180000" cy="188975"/>
          </a:xfrm>
        </p:grpSpPr>
        <p:cxnSp>
          <p:nvCxnSpPr>
            <p:cNvPr id="117" name="Straight Connector 116"/>
            <p:cNvCxnSpPr/>
            <p:nvPr/>
          </p:nvCxnSpPr>
          <p:spPr>
            <a:xfrm>
              <a:off x="6028058" y="486023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18" name="Straight Connector 117"/>
            <p:cNvCxnSpPr/>
            <p:nvPr/>
          </p:nvCxnSpPr>
          <p:spPr>
            <a:xfrm>
              <a:off x="6028058" y="50492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5247932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a:rPr>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u="none" strike="noStrike" cap="none" baseline="0">
                <a:solidFill>
                  <a:srgbClr val="043882"/>
                </a:solidFill>
                <a:effectLst/>
                <a:uFillTx/>
                <a:ea typeface="MS UI Gothic"/>
              </a:rPr>
              <a:t>胃・食道癌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a:solidFill>
                  <a:srgbClr val="043882"/>
                </a:solidFill>
                <a:effectLst/>
                <a:uFillTx/>
                <a:ea typeface="MS UI Gothic"/>
              </a:rPr>
              <a:t>膵・小腸・肝胆道癌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4" action="ppaction://hlinksldjump"/>
              </a:rPr>
              <a:t>15</a:t>
            </a:r>
          </a:p>
          <a:p>
            <a:pPr lvl="1">
              <a:spcAft>
                <a:spcPts val="1200"/>
              </a:spcAft>
              <a:tabLst>
                <a:tab pos="8256588" algn="r"/>
              </a:tabLst>
            </a:pPr>
            <a:r>
              <a:rPr lang="ja-JP" sz="1800" b="0" i="0" u="none" strike="noStrike" cap="none" baseline="0">
                <a:solidFill>
                  <a:srgbClr val="043882"/>
                </a:solidFill>
                <a:effectLst/>
                <a:uFillTx/>
                <a:ea typeface="MS UI Gothic"/>
              </a:rPr>
              <a:t>膵癌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5" action="ppaction://hlinksldjump"/>
              </a:rPr>
              <a:t>16</a:t>
            </a:r>
          </a:p>
          <a:p>
            <a:pPr lvl="1">
              <a:spcAft>
                <a:spcPts val="1200"/>
              </a:spcAft>
              <a:tabLst>
                <a:tab pos="8256588" algn="r"/>
              </a:tabLst>
            </a:pPr>
            <a:r>
              <a:rPr lang="ja-JP" sz="1800" b="0" i="0" u="none" strike="noStrike" cap="none" baseline="0">
                <a:solidFill>
                  <a:srgbClr val="043882"/>
                </a:solidFill>
                <a:effectLst/>
                <a:uFillTx/>
                <a:ea typeface="MS UI Gothic"/>
              </a:rPr>
              <a:t>肝細胞癌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6" action="ppaction://hlinksldjump"/>
              </a:rPr>
              <a:t>21</a:t>
            </a:r>
          </a:p>
          <a:p>
            <a:pPr>
              <a:spcAft>
                <a:spcPts val="1200"/>
              </a:spcAft>
              <a:tabLst>
                <a:tab pos="8256588" algn="r"/>
              </a:tabLst>
            </a:pPr>
            <a:r>
              <a:rPr lang="ja-JP" sz="1800" b="0" i="0" u="none" strike="noStrike" cap="none" baseline="0">
                <a:solidFill>
                  <a:srgbClr val="043882"/>
                </a:solidFill>
                <a:effectLst/>
                <a:uFillTx/>
                <a:ea typeface="MS UI Gothic"/>
              </a:rPr>
              <a:t>結腸・直腸・肛門癌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7" action="ppaction://hlinksldjump"/>
              </a:rPr>
              <a:t>30</a:t>
            </a:r>
          </a:p>
        </p:txBody>
      </p:sp>
      <p:sp>
        <p:nvSpPr>
          <p:cNvPr id="7" name="Text Placeholder 6"/>
          <p:cNvSpPr>
            <a:spLocks noGrp="1"/>
          </p:cNvSpPr>
          <p:nvPr>
            <p:ph type="body" sz="quarter" idx="10"/>
          </p:nvPr>
        </p:nvSpPr>
        <p:spPr>
          <a:xfrm>
            <a:off x="365125" y="6096000"/>
            <a:ext cx="5963675" cy="487363"/>
          </a:xfrm>
        </p:spPr>
        <p:txBody>
          <a:bodyPr/>
          <a:lstStyle/>
          <a:p>
            <a:pPr marL="0" lvl="2" indent="0">
              <a:spcBef>
                <a:spcPts val="600"/>
              </a:spcBef>
              <a:spcAft>
                <a:spcPct val="0"/>
              </a:spcAft>
              <a:buSzPct val="110000"/>
              <a:buNone/>
            </a:pPr>
            <a:r>
              <a:rPr lang="ja-JP" sz="1100" b="0" i="0" u="none" strike="noStrike" cap="none" baseline="0" dirty="0">
                <a:solidFill>
                  <a:srgbClr val="363636"/>
                </a:solidFill>
                <a:effectLst/>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O-016: 遠隔転移を有するRAS WT大腸癌（mCRC）患者を対象とした、一次治療としてのFOLFOX + パニツムマブとそれに続く維持療法としての5FU／ロイコボリン + パニツムマブまたはパニツムマブ単剤：VALENTINO試験 – Pietrantonio Fら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Pietrantonio 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O-016</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p:txBody>
      </p:sp>
      <p:sp>
        <p:nvSpPr>
          <p:cNvPr id="9" name="TextBox 8"/>
          <p:cNvSpPr txBox="1"/>
          <p:nvPr/>
        </p:nvSpPr>
        <p:spPr>
          <a:xfrm>
            <a:off x="1346327" y="1536976"/>
            <a:ext cx="2217274" cy="369332"/>
          </a:xfrm>
          <a:prstGeom prst="rect">
            <a:avLst/>
          </a:prstGeom>
          <a:noFill/>
        </p:spPr>
        <p:txBody>
          <a:bodyPr wrap="none" rtlCol="0">
            <a:spAutoFit/>
          </a:bodyPr>
          <a:lstStyle/>
          <a:p>
            <a:pPr algn="ctr"/>
            <a:r>
              <a:rPr lang="ja-JP" sz="1800" b="1" i="0" u="none" strike="noStrike" cap="none" baseline="0" dirty="0">
                <a:solidFill>
                  <a:srgbClr val="4D4D4D"/>
                </a:solidFill>
                <a:effectLst/>
                <a:uFillTx/>
                <a:ea typeface="MS UI Gothic"/>
              </a:rPr>
              <a:t>PFS左側の原発腫瘍</a:t>
            </a:r>
          </a:p>
        </p:txBody>
      </p:sp>
      <p:sp>
        <p:nvSpPr>
          <p:cNvPr id="11" name="TextBox 10"/>
          <p:cNvSpPr txBox="1"/>
          <p:nvPr/>
        </p:nvSpPr>
        <p:spPr>
          <a:xfrm>
            <a:off x="5890496" y="1536976"/>
            <a:ext cx="2217274" cy="369332"/>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PFS右側の原発腫瘍</a:t>
            </a:r>
          </a:p>
        </p:txBody>
      </p:sp>
      <p:sp>
        <p:nvSpPr>
          <p:cNvPr id="12" name="Freeform 11"/>
          <p:cNvSpPr/>
          <p:nvPr/>
        </p:nvSpPr>
        <p:spPr bwMode="auto">
          <a:xfrm>
            <a:off x="1349199" y="31567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6"/>
          <p:cNvSpPr>
            <a:spLocks noChangeShapeType="1"/>
          </p:cNvSpPr>
          <p:nvPr/>
        </p:nvSpPr>
        <p:spPr bwMode="auto">
          <a:xfrm>
            <a:off x="1278857" y="3156720"/>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7"/>
          <p:cNvSpPr>
            <a:spLocks noChangeShapeType="1"/>
          </p:cNvSpPr>
          <p:nvPr/>
        </p:nvSpPr>
        <p:spPr bwMode="auto">
          <a:xfrm>
            <a:off x="1278857" y="357633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8"/>
          <p:cNvSpPr>
            <a:spLocks noChangeShapeType="1"/>
          </p:cNvSpPr>
          <p:nvPr/>
        </p:nvSpPr>
        <p:spPr bwMode="auto">
          <a:xfrm>
            <a:off x="1278857" y="398675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9"/>
          <p:cNvSpPr>
            <a:spLocks noChangeShapeType="1"/>
          </p:cNvSpPr>
          <p:nvPr/>
        </p:nvSpPr>
        <p:spPr bwMode="auto">
          <a:xfrm>
            <a:off x="1278857" y="441096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0"/>
          <p:cNvSpPr>
            <a:spLocks noChangeShapeType="1"/>
          </p:cNvSpPr>
          <p:nvPr/>
        </p:nvSpPr>
        <p:spPr bwMode="auto">
          <a:xfrm>
            <a:off x="1278857" y="4825979"/>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1"/>
          <p:cNvSpPr>
            <a:spLocks noChangeShapeType="1"/>
          </p:cNvSpPr>
          <p:nvPr/>
        </p:nvSpPr>
        <p:spPr bwMode="auto">
          <a:xfrm>
            <a:off x="1278857" y="524559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TextBox 18"/>
          <p:cNvSpPr txBox="1"/>
          <p:nvPr/>
        </p:nvSpPr>
        <p:spPr>
          <a:xfrm rot="16200000">
            <a:off x="474244" y="4132295"/>
            <a:ext cx="480222"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a:t>
            </a:r>
          </a:p>
        </p:txBody>
      </p:sp>
      <p:sp>
        <p:nvSpPr>
          <p:cNvPr id="20" name="TextBox 19"/>
          <p:cNvSpPr txBox="1"/>
          <p:nvPr/>
        </p:nvSpPr>
        <p:spPr>
          <a:xfrm>
            <a:off x="2630073" y="5585833"/>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21" name="TextBox 20"/>
          <p:cNvSpPr txBox="1"/>
          <p:nvPr/>
        </p:nvSpPr>
        <p:spPr>
          <a:xfrm>
            <a:off x="884941" y="301705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22" name="TextBox 21"/>
          <p:cNvSpPr txBox="1"/>
          <p:nvPr/>
        </p:nvSpPr>
        <p:spPr>
          <a:xfrm>
            <a:off x="884942" y="343831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23" name="TextBox 22"/>
          <p:cNvSpPr txBox="1"/>
          <p:nvPr/>
        </p:nvSpPr>
        <p:spPr>
          <a:xfrm>
            <a:off x="884942" y="384854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24" name="TextBox 23"/>
          <p:cNvSpPr txBox="1"/>
          <p:nvPr/>
        </p:nvSpPr>
        <p:spPr>
          <a:xfrm>
            <a:off x="884942" y="427255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25" name="TextBox 24"/>
          <p:cNvSpPr txBox="1"/>
          <p:nvPr/>
        </p:nvSpPr>
        <p:spPr>
          <a:xfrm>
            <a:off x="884942" y="468737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26" name="TextBox 25"/>
          <p:cNvSpPr txBox="1"/>
          <p:nvPr/>
        </p:nvSpPr>
        <p:spPr>
          <a:xfrm>
            <a:off x="884945" y="510679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0.0</a:t>
            </a:r>
          </a:p>
        </p:txBody>
      </p:sp>
      <p:grpSp>
        <p:nvGrpSpPr>
          <p:cNvPr id="27" name="Group 26"/>
          <p:cNvGrpSpPr/>
          <p:nvPr/>
        </p:nvGrpSpPr>
        <p:grpSpPr>
          <a:xfrm>
            <a:off x="1179350" y="5369728"/>
            <a:ext cx="354584" cy="880648"/>
            <a:chOff x="1488835" y="4562232"/>
            <a:chExt cx="354584" cy="880648"/>
          </a:xfrm>
        </p:grpSpPr>
        <p:sp>
          <p:nvSpPr>
            <p:cNvPr id="28"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29" name="TextBox 28"/>
            <p:cNvSpPr txBox="1"/>
            <p:nvPr/>
          </p:nvSpPr>
          <p:spPr>
            <a:xfrm>
              <a:off x="14903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98</a:t>
              </a:r>
            </a:p>
            <a:p>
              <a:pPr algn="ctr"/>
              <a:r>
                <a:rPr lang="ja-JP" sz="1200" b="0" i="0" u="none" strike="noStrike" cap="none" baseline="0">
                  <a:solidFill>
                    <a:srgbClr val="B2C0D8"/>
                  </a:solidFill>
                  <a:effectLst/>
                  <a:uFillTx/>
                  <a:ea typeface="MS UI Gothic"/>
                </a:rPr>
                <a:t>90</a:t>
              </a:r>
            </a:p>
          </p:txBody>
        </p:sp>
      </p:grpSp>
      <p:grpSp>
        <p:nvGrpSpPr>
          <p:cNvPr id="30" name="Group 29"/>
          <p:cNvGrpSpPr/>
          <p:nvPr/>
        </p:nvGrpSpPr>
        <p:grpSpPr>
          <a:xfrm>
            <a:off x="1502682" y="5369728"/>
            <a:ext cx="354584" cy="880648"/>
            <a:chOff x="2058648" y="4562232"/>
            <a:chExt cx="354584" cy="880648"/>
          </a:xfrm>
        </p:grpSpPr>
        <p:sp>
          <p:nvSpPr>
            <p:cNvPr id="3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TextBox 31"/>
            <p:cNvSpPr txBox="1"/>
            <p:nvPr/>
          </p:nvSpPr>
          <p:spPr>
            <a:xfrm>
              <a:off x="2060187"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93</a:t>
              </a:r>
            </a:p>
            <a:p>
              <a:pPr algn="ctr"/>
              <a:r>
                <a:rPr lang="ja-JP" sz="1200" b="0" i="0" u="none" strike="noStrike" cap="none" baseline="0">
                  <a:solidFill>
                    <a:srgbClr val="B2C0D8"/>
                  </a:solidFill>
                  <a:effectLst/>
                  <a:uFillTx/>
                  <a:ea typeface="MS UI Gothic"/>
                </a:rPr>
                <a:t>87</a:t>
              </a:r>
            </a:p>
          </p:txBody>
        </p:sp>
      </p:grpSp>
      <p:sp>
        <p:nvSpPr>
          <p:cNvPr id="33" name="TextBox 32"/>
          <p:cNvSpPr txBox="1"/>
          <p:nvPr/>
        </p:nvSpPr>
        <p:spPr>
          <a:xfrm>
            <a:off x="2409572" y="5419379"/>
            <a:ext cx="161591" cy="227011"/>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grpSp>
        <p:nvGrpSpPr>
          <p:cNvPr id="34" name="Group 33"/>
          <p:cNvGrpSpPr/>
          <p:nvPr/>
        </p:nvGrpSpPr>
        <p:grpSpPr>
          <a:xfrm>
            <a:off x="1810414" y="5369728"/>
            <a:ext cx="354584" cy="880648"/>
            <a:chOff x="2612861" y="4562232"/>
            <a:chExt cx="354584" cy="880648"/>
          </a:xfrm>
        </p:grpSpPr>
        <p:sp>
          <p:nvSpPr>
            <p:cNvPr id="35"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2614400"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84</a:t>
              </a:r>
            </a:p>
            <a:p>
              <a:pPr algn="ctr"/>
              <a:r>
                <a:rPr lang="ja-JP" sz="1200" b="0" i="0" u="none" strike="noStrike" cap="none" baseline="0">
                  <a:solidFill>
                    <a:srgbClr val="B2C0D8"/>
                  </a:solidFill>
                  <a:effectLst/>
                  <a:uFillTx/>
                  <a:ea typeface="MS UI Gothic"/>
                </a:rPr>
                <a:t>77</a:t>
              </a:r>
            </a:p>
          </p:txBody>
        </p:sp>
      </p:grpSp>
      <p:grpSp>
        <p:nvGrpSpPr>
          <p:cNvPr id="37" name="Group 36"/>
          <p:cNvGrpSpPr/>
          <p:nvPr/>
        </p:nvGrpSpPr>
        <p:grpSpPr>
          <a:xfrm>
            <a:off x="2123199" y="5369728"/>
            <a:ext cx="354584" cy="880648"/>
            <a:chOff x="3195980" y="4562232"/>
            <a:chExt cx="354584" cy="880648"/>
          </a:xfrm>
        </p:grpSpPr>
        <p:sp>
          <p:nvSpPr>
            <p:cNvPr id="38"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74</a:t>
              </a:r>
            </a:p>
            <a:p>
              <a:pPr algn="ctr"/>
              <a:r>
                <a:rPr lang="ja-JP" sz="1200" b="0" i="0" u="none" strike="noStrike" cap="none" baseline="0">
                  <a:solidFill>
                    <a:srgbClr val="B2C0D8"/>
                  </a:solidFill>
                  <a:effectLst/>
                  <a:uFillTx/>
                  <a:ea typeface="MS UI Gothic"/>
                </a:rPr>
                <a:t>61</a:t>
              </a:r>
            </a:p>
          </p:txBody>
        </p:sp>
      </p:grpSp>
      <p:grpSp>
        <p:nvGrpSpPr>
          <p:cNvPr id="40" name="Group 39"/>
          <p:cNvGrpSpPr/>
          <p:nvPr/>
        </p:nvGrpSpPr>
        <p:grpSpPr>
          <a:xfrm>
            <a:off x="2419934" y="5369728"/>
            <a:ext cx="354584" cy="880648"/>
            <a:chOff x="3755098" y="4562232"/>
            <a:chExt cx="354584" cy="880648"/>
          </a:xfrm>
        </p:grpSpPr>
        <p:sp>
          <p:nvSpPr>
            <p:cNvPr id="41"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3756637"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61</a:t>
              </a:r>
            </a:p>
            <a:p>
              <a:pPr algn="ctr"/>
              <a:r>
                <a:rPr lang="ja-JP" sz="1200" b="0" i="0" u="none" strike="noStrike" cap="none" baseline="0">
                  <a:solidFill>
                    <a:srgbClr val="B2C0D8"/>
                  </a:solidFill>
                  <a:effectLst/>
                  <a:uFillTx/>
                  <a:ea typeface="MS UI Gothic"/>
                </a:rPr>
                <a:t>45</a:t>
              </a:r>
            </a:p>
          </p:txBody>
        </p:sp>
      </p:grpSp>
      <p:grpSp>
        <p:nvGrpSpPr>
          <p:cNvPr id="43" name="Group 42"/>
          <p:cNvGrpSpPr/>
          <p:nvPr/>
        </p:nvGrpSpPr>
        <p:grpSpPr>
          <a:xfrm>
            <a:off x="4195123" y="5369728"/>
            <a:ext cx="354584" cy="880648"/>
            <a:chOff x="4321735" y="4562232"/>
            <a:chExt cx="354584" cy="880648"/>
          </a:xfrm>
        </p:grpSpPr>
        <p:sp>
          <p:nvSpPr>
            <p:cNvPr id="44"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TextBox 44"/>
            <p:cNvSpPr txBox="1"/>
            <p:nvPr/>
          </p:nvSpPr>
          <p:spPr>
            <a:xfrm>
              <a:off x="43232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7</a:t>
              </a:r>
            </a:p>
            <a:p>
              <a:pPr algn="ctr"/>
              <a:r>
                <a:rPr lang="ja-JP" sz="1200" b="0" i="0" u="none" strike="noStrike" cap="none" baseline="0">
                  <a:solidFill>
                    <a:srgbClr val="B2C0D8"/>
                  </a:solidFill>
                  <a:effectLst/>
                  <a:uFillTx/>
                  <a:ea typeface="MS UI Gothic"/>
                </a:rPr>
                <a:t>3</a:t>
              </a:r>
            </a:p>
          </p:txBody>
        </p:sp>
      </p:grpSp>
      <p:sp>
        <p:nvSpPr>
          <p:cNvPr id="46" name="TextBox 45"/>
          <p:cNvSpPr txBox="1"/>
          <p:nvPr/>
        </p:nvSpPr>
        <p:spPr>
          <a:xfrm>
            <a:off x="129394" y="5283111"/>
            <a:ext cx="1107996" cy="1015663"/>
          </a:xfrm>
          <a:prstGeom prst="rect">
            <a:avLst/>
          </a:prstGeom>
          <a:noFill/>
        </p:spPr>
        <p:txBody>
          <a:bodyPr wrap="none" rtlCol="0">
            <a:spAutoFit/>
          </a:bodyPr>
          <a:lstStyle/>
          <a:p>
            <a:pPr algn="r"/>
            <a:r>
              <a:rPr lang="ja-JP" sz="1000" b="0" i="0" u="none" strike="noStrike" cap="none" baseline="0" dirty="0">
                <a:solidFill>
                  <a:srgbClr val="4D4D4D"/>
                </a:solidFill>
                <a:effectLst/>
                <a:uFillTx/>
                <a:ea typeface="MS UI Gothic"/>
              </a:rPr>
              <a:t>リスクに</a:t>
            </a:r>
            <a:endParaRPr lang="en-US" altLang="ja-JP" sz="1000" b="0" i="0" u="none" strike="noStrike" cap="none" baseline="0" dirty="0">
              <a:solidFill>
                <a:srgbClr val="4D4D4D"/>
              </a:solidFill>
              <a:effectLst/>
              <a:uFillTx/>
              <a:ea typeface="MS UI Gothic"/>
            </a:endParaRPr>
          </a:p>
          <a:p>
            <a:pPr algn="r"/>
            <a:r>
              <a:rPr lang="ja-JP" sz="1000" b="0" i="0" u="none" strike="noStrike" cap="none" baseline="0" dirty="0">
                <a:solidFill>
                  <a:srgbClr val="4D4D4D"/>
                </a:solidFill>
                <a:effectLst/>
                <a:uFillTx/>
                <a:ea typeface="MS UI Gothic"/>
              </a:rPr>
              <a:t>晒されていた</a:t>
            </a:r>
            <a:endParaRPr lang="en-US" altLang="ja-JP" sz="1000" b="0" i="0" u="none" strike="noStrike" cap="none" baseline="0" dirty="0">
              <a:solidFill>
                <a:srgbClr val="4D4D4D"/>
              </a:solidFill>
              <a:effectLst/>
              <a:uFillTx/>
              <a:ea typeface="MS UI Gothic"/>
            </a:endParaRPr>
          </a:p>
          <a:p>
            <a:pPr algn="r"/>
            <a:r>
              <a:rPr lang="ja-JP" sz="1000" b="0" i="0" u="none" strike="noStrike" cap="none" baseline="0" dirty="0">
                <a:solidFill>
                  <a:srgbClr val="4D4D4D"/>
                </a:solidFill>
                <a:effectLst/>
                <a:uFillTx/>
                <a:ea typeface="MS UI Gothic"/>
              </a:rPr>
              <a:t>患者数</a:t>
            </a:r>
          </a:p>
          <a:p>
            <a:pPr algn="r"/>
            <a:r>
              <a:rPr lang="ja-JP" sz="1000" b="0" i="0" u="none" strike="noStrike" cap="none" baseline="0" dirty="0">
                <a:solidFill>
                  <a:srgbClr val="B60D27"/>
                </a:solidFill>
                <a:effectLst/>
                <a:uFillTx/>
                <a:ea typeface="MS UI Gothic"/>
              </a:rPr>
              <a:t>パニツムマブ +</a:t>
            </a:r>
            <a:r>
              <a:rPr sz="1000" dirty="0"/>
              <a:t/>
            </a:r>
            <a:br>
              <a:rPr sz="1000" dirty="0"/>
            </a:br>
            <a:r>
              <a:rPr lang="ja-JP" sz="1000" b="0" i="0" u="none" strike="noStrike" cap="none" baseline="0" dirty="0">
                <a:solidFill>
                  <a:srgbClr val="B60D27"/>
                </a:solidFill>
                <a:effectLst/>
                <a:uFillTx/>
                <a:ea typeface="MS UI Gothic"/>
              </a:rPr>
              <a:t>5FU／ロイコボリン</a:t>
            </a:r>
          </a:p>
          <a:p>
            <a:pPr algn="r"/>
            <a:r>
              <a:rPr lang="ja-JP" sz="1000" b="0" i="0" u="none" strike="noStrike" cap="none" baseline="0" dirty="0">
                <a:solidFill>
                  <a:srgbClr val="B2C0D8"/>
                </a:solidFill>
                <a:effectLst/>
                <a:uFillTx/>
                <a:ea typeface="MS UI Gothic"/>
              </a:rPr>
              <a:t>パニツムマブ</a:t>
            </a:r>
          </a:p>
        </p:txBody>
      </p:sp>
      <p:grpSp>
        <p:nvGrpSpPr>
          <p:cNvPr id="47" name="Group 46"/>
          <p:cNvGrpSpPr/>
          <p:nvPr/>
        </p:nvGrpSpPr>
        <p:grpSpPr>
          <a:xfrm>
            <a:off x="2723879" y="5369728"/>
            <a:ext cx="354584" cy="880648"/>
            <a:chOff x="1488835" y="4562232"/>
            <a:chExt cx="354584" cy="880648"/>
          </a:xfrm>
        </p:grpSpPr>
        <p:sp>
          <p:nvSpPr>
            <p:cNvPr id="48"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49" name="TextBox 48"/>
            <p:cNvSpPr txBox="1"/>
            <p:nvPr/>
          </p:nvSpPr>
          <p:spPr>
            <a:xfrm>
              <a:off x="14903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45</a:t>
              </a:r>
            </a:p>
            <a:p>
              <a:pPr algn="ctr"/>
              <a:r>
                <a:rPr lang="ja-JP" sz="1200" b="0" i="0" u="none" strike="noStrike" cap="none" baseline="0">
                  <a:solidFill>
                    <a:srgbClr val="B2C0D8"/>
                  </a:solidFill>
                  <a:effectLst/>
                  <a:uFillTx/>
                  <a:ea typeface="MS UI Gothic"/>
                </a:rPr>
                <a:t>36</a:t>
              </a:r>
            </a:p>
          </p:txBody>
        </p:sp>
      </p:grpSp>
      <p:grpSp>
        <p:nvGrpSpPr>
          <p:cNvPr id="50" name="Group 49"/>
          <p:cNvGrpSpPr/>
          <p:nvPr/>
        </p:nvGrpSpPr>
        <p:grpSpPr>
          <a:xfrm>
            <a:off x="3015408" y="5369728"/>
            <a:ext cx="354584" cy="880648"/>
            <a:chOff x="2058649" y="4562232"/>
            <a:chExt cx="354584" cy="880648"/>
          </a:xfrm>
        </p:grpSpPr>
        <p:sp>
          <p:nvSpPr>
            <p:cNvPr id="51"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2" name="TextBox 51"/>
            <p:cNvSpPr txBox="1"/>
            <p:nvPr/>
          </p:nvSpPr>
          <p:spPr>
            <a:xfrm>
              <a:off x="2060188"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36</a:t>
              </a:r>
            </a:p>
            <a:p>
              <a:pPr algn="ctr"/>
              <a:r>
                <a:rPr lang="ja-JP" sz="1200" b="0" i="0" u="none" strike="noStrike" cap="none" baseline="0">
                  <a:solidFill>
                    <a:srgbClr val="B2C0D8"/>
                  </a:solidFill>
                  <a:effectLst/>
                  <a:uFillTx/>
                  <a:ea typeface="MS UI Gothic"/>
                </a:rPr>
                <a:t>21</a:t>
              </a:r>
            </a:p>
          </p:txBody>
        </p:sp>
      </p:grpSp>
      <p:grpSp>
        <p:nvGrpSpPr>
          <p:cNvPr id="53" name="Group 52"/>
          <p:cNvGrpSpPr/>
          <p:nvPr/>
        </p:nvGrpSpPr>
        <p:grpSpPr>
          <a:xfrm>
            <a:off x="3315188" y="5369728"/>
            <a:ext cx="354584" cy="880648"/>
            <a:chOff x="2612861" y="4562232"/>
            <a:chExt cx="354584" cy="880648"/>
          </a:xfrm>
        </p:grpSpPr>
        <p:sp>
          <p:nvSpPr>
            <p:cNvPr id="54"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TextBox 54"/>
            <p:cNvSpPr txBox="1"/>
            <p:nvPr/>
          </p:nvSpPr>
          <p:spPr>
            <a:xfrm>
              <a:off x="2614401"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26</a:t>
              </a:r>
            </a:p>
            <a:p>
              <a:pPr algn="ctr"/>
              <a:r>
                <a:rPr lang="ja-JP" sz="1200" b="0" i="0" u="none" strike="noStrike" cap="none" baseline="0">
                  <a:solidFill>
                    <a:srgbClr val="B2C0D8"/>
                  </a:solidFill>
                  <a:effectLst/>
                  <a:uFillTx/>
                  <a:ea typeface="MS UI Gothic"/>
                </a:rPr>
                <a:t>12</a:t>
              </a:r>
            </a:p>
          </p:txBody>
        </p:sp>
      </p:grpSp>
      <p:grpSp>
        <p:nvGrpSpPr>
          <p:cNvPr id="56" name="Group 55"/>
          <p:cNvGrpSpPr/>
          <p:nvPr/>
        </p:nvGrpSpPr>
        <p:grpSpPr>
          <a:xfrm>
            <a:off x="3611270" y="5369728"/>
            <a:ext cx="356187" cy="880648"/>
            <a:chOff x="3195179" y="4562232"/>
            <a:chExt cx="356187" cy="880648"/>
          </a:xfrm>
        </p:grpSpPr>
        <p:sp>
          <p:nvSpPr>
            <p:cNvPr id="57"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TextBox 57"/>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17</a:t>
              </a:r>
            </a:p>
            <a:p>
              <a:pPr algn="r"/>
              <a:r>
                <a:rPr lang="ja-JP" sz="1200" b="0" i="0" u="none" strike="noStrike" cap="none" baseline="0">
                  <a:solidFill>
                    <a:srgbClr val="B2C0D8"/>
                  </a:solidFill>
                  <a:effectLst/>
                  <a:uFillTx/>
                  <a:ea typeface="MS UI Gothic"/>
                </a:rPr>
                <a:t>6</a:t>
              </a:r>
            </a:p>
          </p:txBody>
        </p:sp>
      </p:grpSp>
      <p:grpSp>
        <p:nvGrpSpPr>
          <p:cNvPr id="59" name="Group 58"/>
          <p:cNvGrpSpPr/>
          <p:nvPr/>
        </p:nvGrpSpPr>
        <p:grpSpPr>
          <a:xfrm>
            <a:off x="3892103" y="5369728"/>
            <a:ext cx="356187" cy="880648"/>
            <a:chOff x="3754297" y="4562232"/>
            <a:chExt cx="356187" cy="880648"/>
          </a:xfrm>
        </p:grpSpPr>
        <p:sp>
          <p:nvSpPr>
            <p:cNvPr id="60"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TextBox 60"/>
            <p:cNvSpPr txBox="1"/>
            <p:nvPr/>
          </p:nvSpPr>
          <p:spPr>
            <a:xfrm>
              <a:off x="3756637"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13</a:t>
              </a:r>
            </a:p>
            <a:p>
              <a:pPr algn="r"/>
              <a:r>
                <a:rPr lang="ja-JP" sz="1200" b="0" i="0" u="none" strike="noStrike" cap="none" baseline="0">
                  <a:solidFill>
                    <a:srgbClr val="B2C0D8"/>
                  </a:solidFill>
                  <a:effectLst/>
                  <a:uFillTx/>
                  <a:ea typeface="MS UI Gothic"/>
                </a:rPr>
                <a:t>4</a:t>
              </a:r>
            </a:p>
          </p:txBody>
        </p:sp>
      </p:grpSp>
      <p:sp>
        <p:nvSpPr>
          <p:cNvPr id="62" name="Rectangle 61"/>
          <p:cNvSpPr/>
          <p:nvPr/>
        </p:nvSpPr>
        <p:spPr>
          <a:xfrm>
            <a:off x="1567201" y="4863928"/>
            <a:ext cx="2531975" cy="457657"/>
          </a:xfrm>
          <a:prstGeom prst="rect">
            <a:avLst/>
          </a:prstGeom>
        </p:spPr>
        <p:txBody>
          <a:bodyPr wrap="square">
            <a:spAutoFit/>
          </a:bodyPr>
          <a:lstStyle/>
          <a:p>
            <a:r>
              <a:rPr lang="ja-JP" sz="1200" b="0" i="0" u="none" strike="noStrike" cap="none" baseline="0">
                <a:solidFill>
                  <a:srgbClr val="B60D27"/>
                </a:solidFill>
                <a:effectLst/>
                <a:uFillTx/>
                <a:ea typeface="MS UI Gothic"/>
              </a:rPr>
              <a:t>パニツムマブ +5FU／ロイコボリン</a:t>
            </a:r>
          </a:p>
          <a:p>
            <a:r>
              <a:rPr lang="ja-JP" sz="1200" b="0" i="0" u="none" strike="noStrike" cap="none" baseline="0">
                <a:solidFill>
                  <a:srgbClr val="B2C0D8"/>
                </a:solidFill>
                <a:effectLst/>
                <a:uFillTx/>
                <a:ea typeface="MS UI Gothic"/>
              </a:rPr>
              <a:t>パニツムマブ</a:t>
            </a:r>
          </a:p>
        </p:txBody>
      </p:sp>
      <p:sp>
        <p:nvSpPr>
          <p:cNvPr id="63" name="Freeform 62"/>
          <p:cNvSpPr/>
          <p:nvPr/>
        </p:nvSpPr>
        <p:spPr bwMode="auto">
          <a:xfrm>
            <a:off x="5788736" y="31567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6"/>
          <p:cNvSpPr>
            <a:spLocks noChangeShapeType="1"/>
          </p:cNvSpPr>
          <p:nvPr/>
        </p:nvSpPr>
        <p:spPr bwMode="auto">
          <a:xfrm>
            <a:off x="5718394" y="3156720"/>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7"/>
          <p:cNvSpPr>
            <a:spLocks noChangeShapeType="1"/>
          </p:cNvSpPr>
          <p:nvPr/>
        </p:nvSpPr>
        <p:spPr bwMode="auto">
          <a:xfrm>
            <a:off x="5718394" y="3576333"/>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8"/>
          <p:cNvSpPr>
            <a:spLocks noChangeShapeType="1"/>
          </p:cNvSpPr>
          <p:nvPr/>
        </p:nvSpPr>
        <p:spPr bwMode="auto">
          <a:xfrm>
            <a:off x="5718394" y="398675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9"/>
          <p:cNvSpPr>
            <a:spLocks noChangeShapeType="1"/>
          </p:cNvSpPr>
          <p:nvPr/>
        </p:nvSpPr>
        <p:spPr bwMode="auto">
          <a:xfrm>
            <a:off x="5718394" y="4410962"/>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0"/>
          <p:cNvSpPr>
            <a:spLocks noChangeShapeType="1"/>
          </p:cNvSpPr>
          <p:nvPr/>
        </p:nvSpPr>
        <p:spPr bwMode="auto">
          <a:xfrm>
            <a:off x="5718394" y="4825979"/>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1"/>
          <p:cNvSpPr>
            <a:spLocks noChangeShapeType="1"/>
          </p:cNvSpPr>
          <p:nvPr/>
        </p:nvSpPr>
        <p:spPr bwMode="auto">
          <a:xfrm>
            <a:off x="5718394" y="5245594"/>
            <a:ext cx="70341"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TextBox 69"/>
          <p:cNvSpPr txBox="1"/>
          <p:nvPr/>
        </p:nvSpPr>
        <p:spPr>
          <a:xfrm rot="16200000">
            <a:off x="4913781" y="4132295"/>
            <a:ext cx="480222"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a:t>
            </a:r>
          </a:p>
        </p:txBody>
      </p:sp>
      <p:sp>
        <p:nvSpPr>
          <p:cNvPr id="71" name="TextBox 70"/>
          <p:cNvSpPr txBox="1"/>
          <p:nvPr/>
        </p:nvSpPr>
        <p:spPr>
          <a:xfrm>
            <a:off x="7071985" y="5585833"/>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72" name="TextBox 71"/>
          <p:cNvSpPr txBox="1"/>
          <p:nvPr/>
        </p:nvSpPr>
        <p:spPr>
          <a:xfrm>
            <a:off x="5324477" y="301705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73" name="TextBox 72"/>
          <p:cNvSpPr txBox="1"/>
          <p:nvPr/>
        </p:nvSpPr>
        <p:spPr>
          <a:xfrm>
            <a:off x="5324480" y="343831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74" name="TextBox 73"/>
          <p:cNvSpPr txBox="1"/>
          <p:nvPr/>
        </p:nvSpPr>
        <p:spPr>
          <a:xfrm>
            <a:off x="5324480" y="384854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75" name="TextBox 74"/>
          <p:cNvSpPr txBox="1"/>
          <p:nvPr/>
        </p:nvSpPr>
        <p:spPr>
          <a:xfrm>
            <a:off x="5324480" y="427255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76" name="TextBox 75"/>
          <p:cNvSpPr txBox="1"/>
          <p:nvPr/>
        </p:nvSpPr>
        <p:spPr>
          <a:xfrm>
            <a:off x="5324480" y="468737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77" name="TextBox 76"/>
          <p:cNvSpPr txBox="1"/>
          <p:nvPr/>
        </p:nvSpPr>
        <p:spPr>
          <a:xfrm>
            <a:off x="5324483" y="510679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0.0</a:t>
            </a:r>
          </a:p>
        </p:txBody>
      </p:sp>
      <p:grpSp>
        <p:nvGrpSpPr>
          <p:cNvPr id="78" name="Group 77"/>
          <p:cNvGrpSpPr/>
          <p:nvPr/>
        </p:nvGrpSpPr>
        <p:grpSpPr>
          <a:xfrm>
            <a:off x="5618887" y="5369728"/>
            <a:ext cx="354584" cy="880648"/>
            <a:chOff x="1488835" y="4562232"/>
            <a:chExt cx="354584" cy="880648"/>
          </a:xfrm>
        </p:grpSpPr>
        <p:sp>
          <p:nvSpPr>
            <p:cNvPr id="79"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80" name="TextBox 79"/>
            <p:cNvSpPr txBox="1"/>
            <p:nvPr/>
          </p:nvSpPr>
          <p:spPr>
            <a:xfrm>
              <a:off x="14903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19</a:t>
              </a:r>
            </a:p>
            <a:p>
              <a:pPr algn="ctr"/>
              <a:r>
                <a:rPr lang="ja-JP" sz="1200" b="0" i="0" u="none" strike="noStrike" cap="none" baseline="0">
                  <a:solidFill>
                    <a:srgbClr val="B2C0D8"/>
                  </a:solidFill>
                  <a:effectLst/>
                  <a:uFillTx/>
                  <a:ea typeface="MS UI Gothic"/>
                </a:rPr>
                <a:t>22</a:t>
              </a:r>
            </a:p>
          </p:txBody>
        </p:sp>
      </p:grpSp>
      <p:grpSp>
        <p:nvGrpSpPr>
          <p:cNvPr id="81" name="Group 80"/>
          <p:cNvGrpSpPr/>
          <p:nvPr/>
        </p:nvGrpSpPr>
        <p:grpSpPr>
          <a:xfrm>
            <a:off x="5942219" y="5369728"/>
            <a:ext cx="354584" cy="880648"/>
            <a:chOff x="2058648" y="4562232"/>
            <a:chExt cx="354584" cy="880648"/>
          </a:xfrm>
        </p:grpSpPr>
        <p:sp>
          <p:nvSpPr>
            <p:cNvPr id="82"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TextBox 82"/>
            <p:cNvSpPr txBox="1"/>
            <p:nvPr/>
          </p:nvSpPr>
          <p:spPr>
            <a:xfrm>
              <a:off x="2060186"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16</a:t>
              </a:r>
            </a:p>
            <a:p>
              <a:pPr algn="ctr"/>
              <a:r>
                <a:rPr lang="ja-JP" sz="1200" b="0" i="0" u="none" strike="noStrike" cap="none" baseline="0">
                  <a:solidFill>
                    <a:srgbClr val="B2C0D8"/>
                  </a:solidFill>
                  <a:effectLst/>
                  <a:uFillTx/>
                  <a:ea typeface="MS UI Gothic"/>
                </a:rPr>
                <a:t>17</a:t>
              </a:r>
            </a:p>
          </p:txBody>
        </p:sp>
      </p:grpSp>
      <p:sp>
        <p:nvSpPr>
          <p:cNvPr id="84" name="TextBox 83"/>
          <p:cNvSpPr txBox="1"/>
          <p:nvPr/>
        </p:nvSpPr>
        <p:spPr>
          <a:xfrm>
            <a:off x="6849109" y="5419379"/>
            <a:ext cx="161591" cy="227011"/>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grpSp>
        <p:nvGrpSpPr>
          <p:cNvPr id="85" name="Group 84"/>
          <p:cNvGrpSpPr/>
          <p:nvPr/>
        </p:nvGrpSpPr>
        <p:grpSpPr>
          <a:xfrm>
            <a:off x="6249951" y="5369728"/>
            <a:ext cx="354584" cy="880648"/>
            <a:chOff x="2612861" y="4562232"/>
            <a:chExt cx="354584" cy="880648"/>
          </a:xfrm>
        </p:grpSpPr>
        <p:sp>
          <p:nvSpPr>
            <p:cNvPr id="86"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7" name="TextBox 86"/>
            <p:cNvSpPr txBox="1"/>
            <p:nvPr/>
          </p:nvSpPr>
          <p:spPr>
            <a:xfrm>
              <a:off x="2614400"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14</a:t>
              </a:r>
            </a:p>
            <a:p>
              <a:pPr algn="ctr"/>
              <a:r>
                <a:rPr lang="ja-JP" sz="1200" b="0" i="0" u="none" strike="noStrike" cap="none" baseline="0">
                  <a:solidFill>
                    <a:srgbClr val="B2C0D8"/>
                  </a:solidFill>
                  <a:effectLst/>
                  <a:uFillTx/>
                  <a:ea typeface="MS UI Gothic"/>
                </a:rPr>
                <a:t>16</a:t>
              </a:r>
            </a:p>
          </p:txBody>
        </p:sp>
      </p:grpSp>
      <p:grpSp>
        <p:nvGrpSpPr>
          <p:cNvPr id="88" name="Group 87"/>
          <p:cNvGrpSpPr/>
          <p:nvPr/>
        </p:nvGrpSpPr>
        <p:grpSpPr>
          <a:xfrm>
            <a:off x="6562736" y="5369728"/>
            <a:ext cx="354584" cy="880648"/>
            <a:chOff x="3195980" y="4562232"/>
            <a:chExt cx="354584" cy="880648"/>
          </a:xfrm>
        </p:grpSpPr>
        <p:sp>
          <p:nvSpPr>
            <p:cNvPr id="89"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TextBox 89"/>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12</a:t>
              </a:r>
            </a:p>
            <a:p>
              <a:pPr algn="ctr"/>
              <a:r>
                <a:rPr lang="ja-JP" sz="1200" b="0" i="0" u="none" strike="noStrike" cap="none" baseline="0">
                  <a:solidFill>
                    <a:srgbClr val="B2C0D8"/>
                  </a:solidFill>
                  <a:effectLst/>
                  <a:uFillTx/>
                  <a:ea typeface="MS UI Gothic"/>
                </a:rPr>
                <a:t>14</a:t>
              </a:r>
            </a:p>
          </p:txBody>
        </p:sp>
      </p:grpSp>
      <p:grpSp>
        <p:nvGrpSpPr>
          <p:cNvPr id="91" name="Group 90"/>
          <p:cNvGrpSpPr/>
          <p:nvPr/>
        </p:nvGrpSpPr>
        <p:grpSpPr>
          <a:xfrm>
            <a:off x="6901950" y="5369728"/>
            <a:ext cx="269626" cy="880648"/>
            <a:chOff x="3797577" y="4562232"/>
            <a:chExt cx="269626" cy="880648"/>
          </a:xfrm>
        </p:grpSpPr>
        <p:sp>
          <p:nvSpPr>
            <p:cNvPr id="92"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3" name="TextBox 92"/>
            <p:cNvSpPr txBox="1"/>
            <p:nvPr/>
          </p:nvSpPr>
          <p:spPr>
            <a:xfrm>
              <a:off x="3798749" y="4611883"/>
              <a:ext cx="267285"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9</a:t>
              </a:r>
            </a:p>
            <a:p>
              <a:pPr algn="ctr"/>
              <a:r>
                <a:rPr lang="ja-JP" sz="1200" b="0" i="0" u="none" strike="noStrike" cap="none" baseline="0">
                  <a:solidFill>
                    <a:srgbClr val="B2C0D8"/>
                  </a:solidFill>
                  <a:effectLst/>
                  <a:uFillTx/>
                  <a:ea typeface="MS UI Gothic"/>
                </a:rPr>
                <a:t>7</a:t>
              </a:r>
            </a:p>
          </p:txBody>
        </p:sp>
      </p:grpSp>
      <p:grpSp>
        <p:nvGrpSpPr>
          <p:cNvPr id="94" name="Group 93"/>
          <p:cNvGrpSpPr/>
          <p:nvPr/>
        </p:nvGrpSpPr>
        <p:grpSpPr>
          <a:xfrm>
            <a:off x="8634660" y="5369728"/>
            <a:ext cx="354584" cy="326650"/>
            <a:chOff x="4321735" y="4562232"/>
            <a:chExt cx="354584" cy="326650"/>
          </a:xfrm>
        </p:grpSpPr>
        <p:sp>
          <p:nvSpPr>
            <p:cNvPr id="95" name="Line 17"/>
            <p:cNvSpPr>
              <a:spLocks noChangeShapeType="1"/>
            </p:cNvSpPr>
            <p:nvPr/>
          </p:nvSpPr>
          <p:spPr bwMode="auto">
            <a:xfrm flipH="1">
              <a:off x="4496621"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4323273" y="4611882"/>
              <a:ext cx="351506" cy="274594"/>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p:txBody>
        </p:sp>
      </p:grpSp>
      <p:sp>
        <p:nvSpPr>
          <p:cNvPr id="97" name="TextBox 96"/>
          <p:cNvSpPr txBox="1"/>
          <p:nvPr/>
        </p:nvSpPr>
        <p:spPr>
          <a:xfrm>
            <a:off x="4484218" y="5300953"/>
            <a:ext cx="1268921" cy="1015663"/>
          </a:xfrm>
          <a:prstGeom prst="rect">
            <a:avLst/>
          </a:prstGeom>
          <a:noFill/>
        </p:spPr>
        <p:txBody>
          <a:bodyPr wrap="square" rtlCol="0">
            <a:spAutoFit/>
          </a:bodyPr>
          <a:lstStyle/>
          <a:p>
            <a:pPr algn="r"/>
            <a:r>
              <a:rPr lang="ja-JP" sz="1000" b="0" i="0" u="none" strike="noStrike" cap="none" baseline="0" dirty="0">
                <a:solidFill>
                  <a:srgbClr val="4D4D4D"/>
                </a:solidFill>
                <a:effectLst/>
                <a:uFillTx/>
                <a:ea typeface="MS UI Gothic"/>
              </a:rPr>
              <a:t>リスクに</a:t>
            </a:r>
            <a:endParaRPr lang="en-US" altLang="ja-JP" sz="1000" b="0" i="0" u="none" strike="noStrike" cap="none" baseline="0" dirty="0">
              <a:solidFill>
                <a:srgbClr val="4D4D4D"/>
              </a:solidFill>
              <a:effectLst/>
              <a:uFillTx/>
              <a:ea typeface="MS UI Gothic"/>
            </a:endParaRPr>
          </a:p>
          <a:p>
            <a:pPr algn="r"/>
            <a:r>
              <a:rPr lang="ja-JP" sz="1000" b="0" i="0" u="none" strike="noStrike" cap="none" baseline="0" dirty="0">
                <a:solidFill>
                  <a:srgbClr val="4D4D4D"/>
                </a:solidFill>
                <a:effectLst/>
                <a:uFillTx/>
                <a:ea typeface="MS UI Gothic"/>
              </a:rPr>
              <a:t>晒されていた</a:t>
            </a:r>
            <a:endParaRPr lang="en-US" altLang="ja-JP" sz="1000" b="0" i="0" u="none" strike="noStrike" cap="none" baseline="0" dirty="0">
              <a:solidFill>
                <a:srgbClr val="4D4D4D"/>
              </a:solidFill>
              <a:effectLst/>
              <a:uFillTx/>
              <a:ea typeface="MS UI Gothic"/>
            </a:endParaRPr>
          </a:p>
          <a:p>
            <a:pPr algn="r"/>
            <a:r>
              <a:rPr lang="ja-JP" sz="1000" b="0" i="0" u="none" strike="noStrike" cap="none" baseline="0" dirty="0">
                <a:solidFill>
                  <a:srgbClr val="4D4D4D"/>
                </a:solidFill>
                <a:effectLst/>
                <a:uFillTx/>
                <a:ea typeface="MS UI Gothic"/>
              </a:rPr>
              <a:t>患者数</a:t>
            </a:r>
          </a:p>
          <a:p>
            <a:pPr algn="r"/>
            <a:r>
              <a:rPr lang="ja-JP" sz="1000" b="0" i="0" u="none" strike="noStrike" cap="none" baseline="0" dirty="0">
                <a:solidFill>
                  <a:srgbClr val="B60D27"/>
                </a:solidFill>
                <a:effectLst/>
                <a:uFillTx/>
                <a:ea typeface="MS UI Gothic"/>
              </a:rPr>
              <a:t>パニツムマブ +</a:t>
            </a:r>
            <a:r>
              <a:rPr sz="1000" dirty="0"/>
              <a:t/>
            </a:r>
            <a:br>
              <a:rPr sz="1000" dirty="0"/>
            </a:br>
            <a:r>
              <a:rPr lang="ja-JP" sz="1000" b="0" i="0" u="none" strike="noStrike" cap="none" baseline="0" dirty="0">
                <a:solidFill>
                  <a:srgbClr val="B60D27"/>
                </a:solidFill>
                <a:effectLst/>
                <a:uFillTx/>
                <a:ea typeface="MS UI Gothic"/>
              </a:rPr>
              <a:t>5FU／ロイコボリン</a:t>
            </a:r>
          </a:p>
          <a:p>
            <a:pPr algn="r"/>
            <a:r>
              <a:rPr lang="ja-JP" sz="1000" b="0" i="0" u="none" strike="noStrike" cap="none" baseline="0" dirty="0">
                <a:solidFill>
                  <a:srgbClr val="B2C0D8"/>
                </a:solidFill>
                <a:effectLst/>
                <a:uFillTx/>
                <a:ea typeface="MS UI Gothic"/>
              </a:rPr>
              <a:t>パニツムマブ</a:t>
            </a:r>
          </a:p>
        </p:txBody>
      </p:sp>
      <p:grpSp>
        <p:nvGrpSpPr>
          <p:cNvPr id="98" name="Group 97"/>
          <p:cNvGrpSpPr/>
          <p:nvPr/>
        </p:nvGrpSpPr>
        <p:grpSpPr>
          <a:xfrm>
            <a:off x="7163416" y="5369728"/>
            <a:ext cx="354584" cy="880648"/>
            <a:chOff x="1488835" y="4562232"/>
            <a:chExt cx="354584" cy="880648"/>
          </a:xfrm>
        </p:grpSpPr>
        <p:sp>
          <p:nvSpPr>
            <p:cNvPr id="99" name="Line 21"/>
            <p:cNvSpPr>
              <a:spLocks noChangeShapeType="1"/>
            </p:cNvSpPr>
            <p:nvPr/>
          </p:nvSpPr>
          <p:spPr bwMode="auto">
            <a:xfrm flipH="1">
              <a:off x="1662288"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00" name="TextBox 99"/>
            <p:cNvSpPr txBox="1"/>
            <p:nvPr/>
          </p:nvSpPr>
          <p:spPr>
            <a:xfrm>
              <a:off x="1490374"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7</a:t>
              </a:r>
            </a:p>
            <a:p>
              <a:pPr algn="ctr"/>
              <a:r>
                <a:rPr lang="ja-JP" sz="1200" b="0" i="0" u="none" strike="noStrike" cap="none" baseline="0">
                  <a:solidFill>
                    <a:srgbClr val="B2C0D8"/>
                  </a:solidFill>
                  <a:effectLst/>
                  <a:uFillTx/>
                  <a:ea typeface="MS UI Gothic"/>
                </a:rPr>
                <a:t>3</a:t>
              </a:r>
            </a:p>
          </p:txBody>
        </p:sp>
      </p:grpSp>
      <p:grpSp>
        <p:nvGrpSpPr>
          <p:cNvPr id="101" name="Group 100"/>
          <p:cNvGrpSpPr/>
          <p:nvPr/>
        </p:nvGrpSpPr>
        <p:grpSpPr>
          <a:xfrm>
            <a:off x="7454945" y="5369728"/>
            <a:ext cx="354584" cy="880648"/>
            <a:chOff x="2058649" y="4562232"/>
            <a:chExt cx="354584" cy="880648"/>
          </a:xfrm>
        </p:grpSpPr>
        <p:sp>
          <p:nvSpPr>
            <p:cNvPr id="102" name="Line 19"/>
            <p:cNvSpPr>
              <a:spLocks noChangeShapeType="1"/>
            </p:cNvSpPr>
            <p:nvPr/>
          </p:nvSpPr>
          <p:spPr bwMode="auto">
            <a:xfrm flipH="1">
              <a:off x="2234487"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3" name="TextBox 102"/>
            <p:cNvSpPr txBox="1"/>
            <p:nvPr/>
          </p:nvSpPr>
          <p:spPr>
            <a:xfrm>
              <a:off x="2060188"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6</a:t>
              </a:r>
            </a:p>
            <a:p>
              <a:pPr algn="ctr"/>
              <a:r>
                <a:rPr lang="ja-JP" sz="1200" b="0" i="0" u="none" strike="noStrike" cap="none" baseline="0">
                  <a:solidFill>
                    <a:srgbClr val="B2C0D8"/>
                  </a:solidFill>
                  <a:effectLst/>
                  <a:uFillTx/>
                  <a:ea typeface="MS UI Gothic"/>
                </a:rPr>
                <a:t>2</a:t>
              </a:r>
            </a:p>
          </p:txBody>
        </p:sp>
      </p:grpSp>
      <p:grpSp>
        <p:nvGrpSpPr>
          <p:cNvPr id="104" name="Group 103"/>
          <p:cNvGrpSpPr/>
          <p:nvPr/>
        </p:nvGrpSpPr>
        <p:grpSpPr>
          <a:xfrm>
            <a:off x="7754725" y="5369728"/>
            <a:ext cx="354584" cy="880648"/>
            <a:chOff x="2612861" y="4562232"/>
            <a:chExt cx="354584" cy="880648"/>
          </a:xfrm>
        </p:grpSpPr>
        <p:sp>
          <p:nvSpPr>
            <p:cNvPr id="105" name="Line 13"/>
            <p:cNvSpPr>
              <a:spLocks noChangeShapeType="1"/>
            </p:cNvSpPr>
            <p:nvPr/>
          </p:nvSpPr>
          <p:spPr bwMode="auto">
            <a:xfrm flipH="1">
              <a:off x="279310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2614400"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60D27"/>
                  </a:solidFill>
                  <a:effectLst/>
                  <a:uFillTx/>
                  <a:ea typeface="MS UI Gothic"/>
                </a:rPr>
                <a:t>3</a:t>
              </a:r>
            </a:p>
            <a:p>
              <a:pPr algn="ctr"/>
              <a:r>
                <a:rPr lang="ja-JP" sz="1200" b="0" i="0" u="none" strike="noStrike" cap="none" baseline="0">
                  <a:solidFill>
                    <a:srgbClr val="B2C0D8"/>
                  </a:solidFill>
                  <a:effectLst/>
                  <a:uFillTx/>
                  <a:ea typeface="MS UI Gothic"/>
                </a:rPr>
                <a:t>1</a:t>
              </a:r>
            </a:p>
          </p:txBody>
        </p:sp>
      </p:grpSp>
      <p:grpSp>
        <p:nvGrpSpPr>
          <p:cNvPr id="107" name="Group 106"/>
          <p:cNvGrpSpPr/>
          <p:nvPr/>
        </p:nvGrpSpPr>
        <p:grpSpPr>
          <a:xfrm>
            <a:off x="8050775" y="5369728"/>
            <a:ext cx="356251" cy="880648"/>
            <a:chOff x="3195147" y="4562232"/>
            <a:chExt cx="356251" cy="880648"/>
          </a:xfrm>
        </p:grpSpPr>
        <p:sp>
          <p:nvSpPr>
            <p:cNvPr id="108" name="Line 12"/>
            <p:cNvSpPr>
              <a:spLocks noChangeShapeType="1"/>
            </p:cNvSpPr>
            <p:nvPr/>
          </p:nvSpPr>
          <p:spPr bwMode="auto">
            <a:xfrm flipH="1">
              <a:off x="3368734"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TextBox 108"/>
            <p:cNvSpPr txBox="1"/>
            <p:nvPr/>
          </p:nvSpPr>
          <p:spPr>
            <a:xfrm>
              <a:off x="3197519" y="4611883"/>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2</a:t>
              </a:r>
            </a:p>
            <a:p>
              <a:pPr algn="r"/>
              <a:endParaRPr lang="en-GB" sz="1200">
                <a:solidFill>
                  <a:srgbClr val="000000"/>
                </a:solidFill>
                <a:latin typeface="Arial" pitchFamily="34" charset="0"/>
                <a:cs typeface="Arial" pitchFamily="34" charset="0"/>
              </a:endParaRPr>
            </a:p>
          </p:txBody>
        </p:sp>
      </p:grpSp>
      <p:grpSp>
        <p:nvGrpSpPr>
          <p:cNvPr id="110" name="Group 109"/>
          <p:cNvGrpSpPr/>
          <p:nvPr/>
        </p:nvGrpSpPr>
        <p:grpSpPr>
          <a:xfrm>
            <a:off x="8331159" y="5369728"/>
            <a:ext cx="357149" cy="695982"/>
            <a:chOff x="3753816" y="4562232"/>
            <a:chExt cx="357149" cy="695982"/>
          </a:xfrm>
        </p:grpSpPr>
        <p:sp>
          <p:nvSpPr>
            <p:cNvPr id="111" name="Line 14"/>
            <p:cNvSpPr>
              <a:spLocks noChangeShapeType="1"/>
            </p:cNvSpPr>
            <p:nvPr/>
          </p:nvSpPr>
          <p:spPr bwMode="auto">
            <a:xfrm flipH="1">
              <a:off x="3933513" y="4562232"/>
              <a:ext cx="0" cy="97981"/>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3756636" y="4611882"/>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60D27"/>
                  </a:solidFill>
                  <a:effectLst/>
                  <a:uFillTx/>
                  <a:ea typeface="MS UI Gothic"/>
                </a:rPr>
                <a:t>1</a:t>
              </a:r>
            </a:p>
          </p:txBody>
        </p:sp>
      </p:grpSp>
      <p:sp>
        <p:nvSpPr>
          <p:cNvPr id="113" name="Rectangle 112"/>
          <p:cNvSpPr/>
          <p:nvPr/>
        </p:nvSpPr>
        <p:spPr>
          <a:xfrm>
            <a:off x="6006558" y="4673736"/>
            <a:ext cx="2531975" cy="640720"/>
          </a:xfrm>
          <a:prstGeom prst="rect">
            <a:avLst/>
          </a:prstGeom>
        </p:spPr>
        <p:txBody>
          <a:bodyPr wrap="square">
            <a:spAutoFit/>
          </a:bodyPr>
          <a:lstStyle/>
          <a:p>
            <a:r>
              <a:rPr lang="ja-JP" sz="1200" b="0" i="0" u="none" strike="noStrike" cap="none" baseline="0">
                <a:solidFill>
                  <a:srgbClr val="B60D27"/>
                </a:solidFill>
                <a:effectLst/>
                <a:uFillTx/>
                <a:ea typeface="MS UI Gothic"/>
              </a:rPr>
              <a:t>パニツムマブ +</a:t>
            </a:r>
            <a:r>
              <a:rPr sz="1200"/>
              <a:t/>
            </a:r>
            <a:br>
              <a:rPr sz="1200"/>
            </a:br>
            <a:r>
              <a:rPr lang="ja-JP" sz="1200" b="0" i="0" u="none" strike="noStrike" cap="none" baseline="0">
                <a:solidFill>
                  <a:srgbClr val="B60D27"/>
                </a:solidFill>
                <a:effectLst/>
                <a:uFillTx/>
                <a:ea typeface="MS UI Gothic"/>
              </a:rPr>
              <a:t>5FU／ロイコボリン</a:t>
            </a:r>
          </a:p>
          <a:p>
            <a:r>
              <a:rPr lang="ja-JP" sz="1200" b="0" i="0" u="none" strike="noStrike" cap="none" baseline="0">
                <a:solidFill>
                  <a:srgbClr val="B2C0D8"/>
                </a:solidFill>
                <a:effectLst/>
                <a:uFillTx/>
                <a:ea typeface="MS UI Gothic"/>
              </a:rPr>
              <a:t>パニツムマブ</a:t>
            </a:r>
          </a:p>
        </p:txBody>
      </p:sp>
      <p:graphicFrame>
        <p:nvGraphicFramePr>
          <p:cNvPr id="114" name="Group 88"/>
          <p:cNvGraphicFramePr>
            <a:graphicFrameLocks noGrp="1"/>
          </p:cNvGraphicFramePr>
          <p:nvPr>
            <p:extLst>
              <p:ext uri="{D42A27DB-BD31-4B8C-83A1-F6EECF244321}">
                <p14:modId xmlns:p14="http://schemas.microsoft.com/office/powerpoint/2010/main" val="1760642913"/>
              </p:ext>
            </p:extLst>
          </p:nvPr>
        </p:nvGraphicFramePr>
        <p:xfrm>
          <a:off x="518400" y="1959474"/>
          <a:ext cx="3839739" cy="910076"/>
        </p:xfrm>
        <a:graphic>
          <a:graphicData uri="http://schemas.openxmlformats.org/drawingml/2006/table">
            <a:tbl>
              <a:tblPr firstRow="1" bandRow="1">
                <a:tableStyleId>{69012ECD-51FC-41F1-AA8D-1B2483CD663E}</a:tableStyleId>
              </a:tblPr>
              <a:tblGrid>
                <a:gridCol w="1274339">
                  <a:extLst>
                    <a:ext uri="{9D8B030D-6E8A-4147-A177-3AD203B41FA5}">
                      <a16:colId xmlns:a16="http://schemas.microsoft.com/office/drawing/2014/main" val="20000"/>
                    </a:ext>
                  </a:extLst>
                </a:gridCol>
                <a:gridCol w="323850">
                  <a:extLst>
                    <a:ext uri="{9D8B030D-6E8A-4147-A177-3AD203B41FA5}">
                      <a16:colId xmlns:a16="http://schemas.microsoft.com/office/drawing/2014/main" val="20003"/>
                    </a:ext>
                  </a:extLst>
                </a:gridCol>
                <a:gridCol w="605011">
                  <a:extLst>
                    <a:ext uri="{9D8B030D-6E8A-4147-A177-3AD203B41FA5}">
                      <a16:colId xmlns:a16="http://schemas.microsoft.com/office/drawing/2014/main" val="20004"/>
                    </a:ext>
                  </a:extLst>
                </a:gridCol>
                <a:gridCol w="633600">
                  <a:extLst>
                    <a:ext uri="{9D8B030D-6E8A-4147-A177-3AD203B41FA5}">
                      <a16:colId xmlns:a16="http://schemas.microsoft.com/office/drawing/2014/main" val="20005"/>
                    </a:ext>
                  </a:extLst>
                </a:gridCol>
                <a:gridCol w="386989">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10カ月目のPFS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PFS中央値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4D4D4D"/>
                          </a:solidFill>
                          <a:effectLst/>
                          <a:uFillTx/>
                          <a:ea typeface="MS UI Gothic"/>
                        </a:rPr>
                        <a:t>割合(％)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dirty="0">
                          <a:solidFill>
                            <a:srgbClr val="B60D27"/>
                          </a:solidFill>
                          <a:effectLst/>
                          <a:uFillTx/>
                          <a:ea typeface="MS UI Gothic"/>
                        </a:rPr>
                        <a:t>A</a:t>
                      </a:r>
                      <a:r>
                        <a:rPr lang="ja-JP" sz="700" b="0" i="0" u="none" strike="noStrike" cap="none" baseline="0" dirty="0" smtClean="0">
                          <a:solidFill>
                            <a:srgbClr val="B60D27"/>
                          </a:solidFill>
                          <a:effectLst/>
                          <a:uFillTx/>
                          <a:ea typeface="MS UI Gothic"/>
                        </a:rPr>
                        <a:t>群</a:t>
                      </a:r>
                      <a:r>
                        <a:rPr lang="en-GB" altLang="ja-JP" sz="700" b="0" i="0" u="none" strike="noStrike" cap="none" baseline="0" dirty="0" smtClean="0">
                          <a:solidFill>
                            <a:srgbClr val="B60D27"/>
                          </a:solidFill>
                          <a:effectLst/>
                          <a:uFillTx/>
                          <a:ea typeface="MS UI Gothic"/>
                        </a:rPr>
                        <a:t> </a:t>
                      </a:r>
                      <a:r>
                        <a:rPr lang="ja-JP" sz="700" b="0" i="0" u="none" strike="noStrike" cap="none" baseline="0" dirty="0" smtClean="0">
                          <a:solidFill>
                            <a:srgbClr val="B60D27"/>
                          </a:solidFill>
                          <a:effectLst/>
                          <a:uFillTx/>
                          <a:ea typeface="MS UI Gothic"/>
                        </a:rPr>
                        <a:t>(</a:t>
                      </a:r>
                      <a:r>
                        <a:rPr lang="ja-JP" sz="700" b="0" i="0" u="none" strike="noStrike" cap="none" baseline="0" dirty="0">
                          <a:solidFill>
                            <a:srgbClr val="B60D27"/>
                          </a:solidFill>
                          <a:effectLst/>
                          <a:uFillTx/>
                          <a:ea typeface="MS UI Gothic"/>
                        </a:rPr>
                        <a:t>5FU／ロイコボリン＋パニツムマブ)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60D27"/>
                          </a:solidFill>
                          <a:effectLst/>
                          <a:uFillTx/>
                          <a:ea typeface="MS UI Gothic"/>
                        </a:rPr>
                        <a:t>55.0, 75.8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60D27"/>
                          </a:solidFill>
                          <a:effectLst/>
                          <a:uFillTx/>
                          <a:ea typeface="MS UI Gothic"/>
                        </a:rPr>
                        <a:t>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10.7, 16.0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2C0D8"/>
                          </a:solidFill>
                          <a:effectLst/>
                          <a:uFillTx/>
                          <a:ea typeface="MS UI Gothic"/>
                        </a:rPr>
                        <a:t>B群 (パニツムマブ)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2C0D8"/>
                          </a:solidFill>
                          <a:effectLst/>
                          <a:uFillTx/>
                          <a:ea typeface="MS UI Gothic"/>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52.7, 75.4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dirty="0">
                          <a:solidFill>
                            <a:srgbClr val="B2C0D8"/>
                          </a:solidFill>
                          <a:effectLst/>
                          <a:uFillTx/>
                          <a:ea typeface="MS UI Gothic"/>
                        </a:rPr>
                        <a:t>10.1, 14.5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15" name="Group 88"/>
          <p:cNvGraphicFramePr>
            <a:graphicFrameLocks noGrp="1"/>
          </p:cNvGraphicFramePr>
          <p:nvPr>
            <p:extLst>
              <p:ext uri="{D42A27DB-BD31-4B8C-83A1-F6EECF244321}">
                <p14:modId xmlns:p14="http://schemas.microsoft.com/office/powerpoint/2010/main" val="54306598"/>
              </p:ext>
            </p:extLst>
          </p:nvPr>
        </p:nvGraphicFramePr>
        <p:xfrm>
          <a:off x="5071700" y="1959474"/>
          <a:ext cx="3917544" cy="910076"/>
        </p:xfrm>
        <a:graphic>
          <a:graphicData uri="http://schemas.openxmlformats.org/drawingml/2006/table">
            <a:tbl>
              <a:tblPr firstRow="1" bandRow="1">
                <a:tableStyleId>{69012ECD-51FC-41F1-AA8D-1B2483CD663E}</a:tableStyleId>
              </a:tblPr>
              <a:tblGrid>
                <a:gridCol w="1352144">
                  <a:extLst>
                    <a:ext uri="{9D8B030D-6E8A-4147-A177-3AD203B41FA5}">
                      <a16:colId xmlns:a16="http://schemas.microsoft.com/office/drawing/2014/main" val="20000"/>
                    </a:ext>
                  </a:extLst>
                </a:gridCol>
                <a:gridCol w="323850">
                  <a:extLst>
                    <a:ext uri="{9D8B030D-6E8A-4147-A177-3AD203B41FA5}">
                      <a16:colId xmlns:a16="http://schemas.microsoft.com/office/drawing/2014/main" val="20003"/>
                    </a:ext>
                  </a:extLst>
                </a:gridCol>
                <a:gridCol w="617906">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359694">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10カ月目のPFS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PFS中央値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700" b="0" i="0" u="none" strike="noStrike" cap="none" normalizeH="0" baseline="0">
                        <a:ln>
                          <a:noFill/>
                        </a:ln>
                        <a:solidFill>
                          <a:srgbClr val="B60D27"/>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4D4D4D"/>
                          </a:solidFill>
                          <a:effectLst/>
                          <a:uFillTx/>
                          <a:ea typeface="MS UI Gothic"/>
                        </a:rPr>
                        <a:t>割合(％)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4D4D4D"/>
                          </a:solidFill>
                          <a:effectLst/>
                          <a:uFillTx/>
                          <a:ea typeface="MS UI Gothic"/>
                        </a:rPr>
                        <a:t>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dirty="0">
                          <a:solidFill>
                            <a:srgbClr val="B60D27"/>
                          </a:solidFill>
                          <a:effectLst/>
                          <a:uFillTx/>
                          <a:ea typeface="MS UI Gothic"/>
                        </a:rPr>
                        <a:t>A</a:t>
                      </a:r>
                      <a:r>
                        <a:rPr lang="ja-JP" sz="700" b="0" i="0" u="none" strike="noStrike" cap="none" baseline="0" dirty="0" smtClean="0">
                          <a:solidFill>
                            <a:srgbClr val="B60D27"/>
                          </a:solidFill>
                          <a:effectLst/>
                          <a:uFillTx/>
                          <a:ea typeface="MS UI Gothic"/>
                        </a:rPr>
                        <a:t>群</a:t>
                      </a:r>
                      <a:r>
                        <a:rPr lang="en-GB" altLang="ja-JP" sz="700" b="0" i="0" u="none" strike="noStrike" cap="none" baseline="0" dirty="0" smtClean="0">
                          <a:solidFill>
                            <a:srgbClr val="B60D27"/>
                          </a:solidFill>
                          <a:effectLst/>
                          <a:uFillTx/>
                          <a:ea typeface="MS UI Gothic"/>
                        </a:rPr>
                        <a:t> </a:t>
                      </a:r>
                      <a:r>
                        <a:rPr lang="ja-JP" sz="700" b="0" i="0" u="none" strike="noStrike" cap="none" baseline="0" dirty="0" smtClean="0">
                          <a:solidFill>
                            <a:srgbClr val="B60D27"/>
                          </a:solidFill>
                          <a:effectLst/>
                          <a:uFillTx/>
                          <a:ea typeface="MS UI Gothic"/>
                        </a:rPr>
                        <a:t>(</a:t>
                      </a:r>
                      <a:r>
                        <a:rPr lang="ja-JP" sz="700" b="0" i="0" u="none" strike="noStrike" cap="none" baseline="0" dirty="0">
                          <a:solidFill>
                            <a:srgbClr val="B60D27"/>
                          </a:solidFill>
                          <a:effectLst/>
                          <a:uFillTx/>
                          <a:ea typeface="MS UI Gothic"/>
                        </a:rPr>
                        <a:t>5-FU／ロイコボリン＋パニツムマブ)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60D27"/>
                          </a:solidFill>
                          <a:effectLst/>
                          <a:uFillTx/>
                          <a:ea typeface="MS UI Gothic"/>
                        </a:rPr>
                        <a:t>37.0, 84.0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60D27"/>
                          </a:solidFill>
                          <a:effectLst/>
                          <a:uFillTx/>
                          <a:ea typeface="MS UI Gothic"/>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60D27"/>
                          </a:solidFill>
                          <a:effectLst/>
                          <a:uFillTx/>
                          <a:ea typeface="MS UI Gothic"/>
                        </a:rPr>
                        <a:t>5.9,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2C0D8"/>
                          </a:solidFill>
                          <a:effectLst/>
                          <a:uFillTx/>
                          <a:ea typeface="MS UI Gothic"/>
                        </a:rPr>
                        <a:t>B群 (パニツムマブ)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700" b="0" i="0" u="none" strike="noStrike" cap="none" baseline="0">
                          <a:solidFill>
                            <a:srgbClr val="B2C0D8"/>
                          </a:solidFill>
                          <a:effectLst/>
                          <a:uFillTx/>
                          <a:ea typeface="MS UI Gothic"/>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6.0, 45.2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a:solidFill>
                            <a:srgbClr val="B2C0D8"/>
                          </a:solidFill>
                          <a:effectLst/>
                          <a:uFillTx/>
                          <a:ea typeface="MS UI Gothic"/>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700" b="0" i="0" u="none" strike="noStrike" cap="none" baseline="0" dirty="0">
                          <a:solidFill>
                            <a:srgbClr val="B2C0D8"/>
                          </a:solidFill>
                          <a:effectLst/>
                          <a:uFillTx/>
                          <a:ea typeface="MS UI Gothic"/>
                        </a:rPr>
                        <a:t>5.5, 8.9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6" name="Group 2"/>
          <p:cNvGrpSpPr/>
          <p:nvPr/>
        </p:nvGrpSpPr>
        <p:grpSpPr>
          <a:xfrm>
            <a:off x="1346327" y="3126255"/>
            <a:ext cx="3019679" cy="1711515"/>
            <a:chOff x="2195" y="1775"/>
            <a:chExt cx="1368" cy="784"/>
          </a:xfrm>
        </p:grpSpPr>
        <p:sp>
          <p:nvSpPr>
            <p:cNvPr id="117" name="Line 3"/>
            <p:cNvSpPr>
              <a:spLocks noChangeShapeType="1"/>
            </p:cNvSpPr>
            <p:nvPr/>
          </p:nvSpPr>
          <p:spPr bwMode="auto">
            <a:xfrm flipH="1">
              <a:off x="3185" y="233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
            <p:cNvSpPr>
              <a:spLocks noChangeShapeType="1"/>
            </p:cNvSpPr>
            <p:nvPr/>
          </p:nvSpPr>
          <p:spPr bwMode="auto">
            <a:xfrm flipH="1">
              <a:off x="305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
            <p:cNvSpPr>
              <a:spLocks noChangeShapeType="1"/>
            </p:cNvSpPr>
            <p:nvPr/>
          </p:nvSpPr>
          <p:spPr bwMode="auto">
            <a:xfrm flipH="1">
              <a:off x="2891" y="213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6"/>
            <p:cNvSpPr>
              <a:spLocks noChangeShapeType="1"/>
            </p:cNvSpPr>
            <p:nvPr/>
          </p:nvSpPr>
          <p:spPr bwMode="auto">
            <a:xfrm flipH="1">
              <a:off x="3215" y="237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
            <p:cNvSpPr>
              <a:spLocks noChangeShapeType="1"/>
            </p:cNvSpPr>
            <p:nvPr/>
          </p:nvSpPr>
          <p:spPr bwMode="auto">
            <a:xfrm flipH="1">
              <a:off x="2255" y="177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
            <p:cNvSpPr>
              <a:spLocks noChangeShapeType="1"/>
            </p:cNvSpPr>
            <p:nvPr/>
          </p:nvSpPr>
          <p:spPr bwMode="auto">
            <a:xfrm flipH="1">
              <a:off x="2417"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9"/>
            <p:cNvSpPr>
              <a:spLocks noChangeShapeType="1"/>
            </p:cNvSpPr>
            <p:nvPr/>
          </p:nvSpPr>
          <p:spPr bwMode="auto">
            <a:xfrm flipH="1">
              <a:off x="2429"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0"/>
            <p:cNvSpPr>
              <a:spLocks noChangeShapeType="1"/>
            </p:cNvSpPr>
            <p:nvPr/>
          </p:nvSpPr>
          <p:spPr bwMode="auto">
            <a:xfrm flipH="1">
              <a:off x="2537"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1"/>
            <p:cNvSpPr>
              <a:spLocks noChangeShapeType="1"/>
            </p:cNvSpPr>
            <p:nvPr/>
          </p:nvSpPr>
          <p:spPr bwMode="auto">
            <a:xfrm flipH="1">
              <a:off x="2549"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2"/>
            <p:cNvSpPr>
              <a:spLocks noChangeShapeType="1"/>
            </p:cNvSpPr>
            <p:nvPr/>
          </p:nvSpPr>
          <p:spPr bwMode="auto">
            <a:xfrm flipH="1">
              <a:off x="2561"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3"/>
            <p:cNvSpPr>
              <a:spLocks noChangeShapeType="1"/>
            </p:cNvSpPr>
            <p:nvPr/>
          </p:nvSpPr>
          <p:spPr bwMode="auto">
            <a:xfrm flipH="1">
              <a:off x="2579" y="1917"/>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4"/>
            <p:cNvSpPr>
              <a:spLocks noChangeShapeType="1"/>
            </p:cNvSpPr>
            <p:nvPr/>
          </p:nvSpPr>
          <p:spPr bwMode="auto">
            <a:xfrm flipH="1">
              <a:off x="3455" y="249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5"/>
            <p:cNvSpPr>
              <a:spLocks noChangeShapeType="1"/>
            </p:cNvSpPr>
            <p:nvPr/>
          </p:nvSpPr>
          <p:spPr bwMode="auto">
            <a:xfrm flipH="1">
              <a:off x="3431" y="249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6"/>
            <p:cNvSpPr>
              <a:spLocks noChangeShapeType="1"/>
            </p:cNvSpPr>
            <p:nvPr/>
          </p:nvSpPr>
          <p:spPr bwMode="auto">
            <a:xfrm flipH="1">
              <a:off x="3497"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7"/>
            <p:cNvSpPr>
              <a:spLocks noChangeShapeType="1"/>
            </p:cNvSpPr>
            <p:nvPr/>
          </p:nvSpPr>
          <p:spPr bwMode="auto">
            <a:xfrm flipH="1">
              <a:off x="3515"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8"/>
            <p:cNvSpPr>
              <a:spLocks noChangeShapeType="1"/>
            </p:cNvSpPr>
            <p:nvPr/>
          </p:nvSpPr>
          <p:spPr bwMode="auto">
            <a:xfrm flipH="1">
              <a:off x="3557" y="2523"/>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9"/>
            <p:cNvSpPr>
              <a:spLocks noChangeShapeType="1"/>
            </p:cNvSpPr>
            <p:nvPr/>
          </p:nvSpPr>
          <p:spPr bwMode="auto">
            <a:xfrm flipH="1">
              <a:off x="2495" y="188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0"/>
            <p:cNvSpPr>
              <a:spLocks noChangeShapeType="1"/>
            </p:cNvSpPr>
            <p:nvPr/>
          </p:nvSpPr>
          <p:spPr bwMode="auto">
            <a:xfrm flipH="1">
              <a:off x="2657" y="195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1"/>
            <p:cNvSpPr>
              <a:spLocks noChangeShapeType="1"/>
            </p:cNvSpPr>
            <p:nvPr/>
          </p:nvSpPr>
          <p:spPr bwMode="auto">
            <a:xfrm flipH="1">
              <a:off x="3179" y="2343"/>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2"/>
            <p:cNvSpPr>
              <a:spLocks noChangeShapeType="1"/>
            </p:cNvSpPr>
            <p:nvPr/>
          </p:nvSpPr>
          <p:spPr bwMode="auto">
            <a:xfrm flipH="1">
              <a:off x="308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3"/>
            <p:cNvSpPr>
              <a:spLocks noChangeShapeType="1"/>
            </p:cNvSpPr>
            <p:nvPr/>
          </p:nvSpPr>
          <p:spPr bwMode="auto">
            <a:xfrm flipH="1">
              <a:off x="3113" y="2307"/>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4"/>
            <p:cNvSpPr>
              <a:spLocks noChangeShapeType="1"/>
            </p:cNvSpPr>
            <p:nvPr/>
          </p:nvSpPr>
          <p:spPr bwMode="auto">
            <a:xfrm flipH="1">
              <a:off x="2819"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
            <p:cNvSpPr>
              <a:spLocks noChangeShapeType="1"/>
            </p:cNvSpPr>
            <p:nvPr/>
          </p:nvSpPr>
          <p:spPr bwMode="auto">
            <a:xfrm flipH="1">
              <a:off x="2405" y="1851"/>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6"/>
            <p:cNvSpPr>
              <a:spLocks noChangeShapeType="1"/>
            </p:cNvSpPr>
            <p:nvPr/>
          </p:nvSpPr>
          <p:spPr bwMode="auto">
            <a:xfrm flipH="1">
              <a:off x="2825" y="2085"/>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
            <p:cNvSpPr/>
            <p:nvPr/>
          </p:nvSpPr>
          <p:spPr bwMode="auto">
            <a:xfrm>
              <a:off x="2195" y="1791"/>
              <a:ext cx="1368" cy="750"/>
            </a:xfrm>
            <a:custGeom>
              <a:avLst/>
              <a:gdLst>
                <a:gd name="T0" fmla="*/ 213 w 228"/>
                <a:gd name="T1" fmla="*/ 125 h 125"/>
                <a:gd name="T2" fmla="*/ 211 w 228"/>
                <a:gd name="T3" fmla="*/ 123 h 125"/>
                <a:gd name="T4" fmla="*/ 202 w 228"/>
                <a:gd name="T5" fmla="*/ 120 h 125"/>
                <a:gd name="T6" fmla="*/ 193 w 228"/>
                <a:gd name="T7" fmla="*/ 115 h 125"/>
                <a:gd name="T8" fmla="*/ 185 w 228"/>
                <a:gd name="T9" fmla="*/ 112 h 125"/>
                <a:gd name="T10" fmla="*/ 183 w 228"/>
                <a:gd name="T11" fmla="*/ 109 h 125"/>
                <a:gd name="T12" fmla="*/ 174 w 228"/>
                <a:gd name="T13" fmla="*/ 105 h 125"/>
                <a:gd name="T14" fmla="*/ 166 w 228"/>
                <a:gd name="T15" fmla="*/ 101 h 125"/>
                <a:gd name="T16" fmla="*/ 161 w 228"/>
                <a:gd name="T17" fmla="*/ 94 h 125"/>
                <a:gd name="T18" fmla="*/ 152 w 228"/>
                <a:gd name="T19" fmla="*/ 89 h 125"/>
                <a:gd name="T20" fmla="*/ 149 w 228"/>
                <a:gd name="T21" fmla="*/ 86 h 125"/>
                <a:gd name="T22" fmla="*/ 136 w 228"/>
                <a:gd name="T23" fmla="*/ 81 h 125"/>
                <a:gd name="T24" fmla="*/ 130 w 228"/>
                <a:gd name="T25" fmla="*/ 78 h 125"/>
                <a:gd name="T26" fmla="*/ 128 w 228"/>
                <a:gd name="T27" fmla="*/ 75 h 125"/>
                <a:gd name="T28" fmla="*/ 125 w 228"/>
                <a:gd name="T29" fmla="*/ 72 h 125"/>
                <a:gd name="T30" fmla="*/ 120 w 228"/>
                <a:gd name="T31" fmla="*/ 69 h 125"/>
                <a:gd name="T32" fmla="*/ 119 w 228"/>
                <a:gd name="T33" fmla="*/ 67 h 125"/>
                <a:gd name="T34" fmla="*/ 116 w 228"/>
                <a:gd name="T35" fmla="*/ 64 h 125"/>
                <a:gd name="T36" fmla="*/ 111 w 228"/>
                <a:gd name="T37" fmla="*/ 60 h 125"/>
                <a:gd name="T38" fmla="*/ 106 w 228"/>
                <a:gd name="T39" fmla="*/ 57 h 125"/>
                <a:gd name="T40" fmla="*/ 102 w 228"/>
                <a:gd name="T41" fmla="*/ 52 h 125"/>
                <a:gd name="T42" fmla="*/ 96 w 228"/>
                <a:gd name="T43" fmla="*/ 49 h 125"/>
                <a:gd name="T44" fmla="*/ 93 w 228"/>
                <a:gd name="T45" fmla="*/ 46 h 125"/>
                <a:gd name="T46" fmla="*/ 91 w 228"/>
                <a:gd name="T47" fmla="*/ 45 h 125"/>
                <a:gd name="T48" fmla="*/ 88 w 228"/>
                <a:gd name="T49" fmla="*/ 43 h 125"/>
                <a:gd name="T50" fmla="*/ 84 w 228"/>
                <a:gd name="T51" fmla="*/ 40 h 125"/>
                <a:gd name="T52" fmla="*/ 82 w 228"/>
                <a:gd name="T53" fmla="*/ 37 h 125"/>
                <a:gd name="T54" fmla="*/ 79 w 228"/>
                <a:gd name="T55" fmla="*/ 35 h 125"/>
                <a:gd name="T56" fmla="*/ 77 w 228"/>
                <a:gd name="T57" fmla="*/ 32 h 125"/>
                <a:gd name="T58" fmla="*/ 74 w 228"/>
                <a:gd name="T59" fmla="*/ 30 h 125"/>
                <a:gd name="T60" fmla="*/ 71 w 228"/>
                <a:gd name="T61" fmla="*/ 27 h 125"/>
                <a:gd name="T62" fmla="*/ 64 w 228"/>
                <a:gd name="T63" fmla="*/ 24 h 125"/>
                <a:gd name="T64" fmla="*/ 58 w 228"/>
                <a:gd name="T65" fmla="*/ 23 h 125"/>
                <a:gd name="T66" fmla="*/ 52 w 228"/>
                <a:gd name="T67" fmla="*/ 20 h 125"/>
                <a:gd name="T68" fmla="*/ 42 w 228"/>
                <a:gd name="T69" fmla="*/ 17 h 125"/>
                <a:gd name="T70" fmla="*/ 30 w 228"/>
                <a:gd name="T71" fmla="*/ 13 h 125"/>
                <a:gd name="T72" fmla="*/ 25 w 228"/>
                <a:gd name="T73" fmla="*/ 9 h 125"/>
                <a:gd name="T74" fmla="*/ 18 w 228"/>
                <a:gd name="T75" fmla="*/ 7 h 125"/>
                <a:gd name="T76" fmla="*/ 14 w 228"/>
                <a:gd name="T77" fmla="*/ 3 h 125"/>
                <a:gd name="T78" fmla="*/ 0 w 228"/>
                <a:gd name="T7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25">
                  <a:moveTo>
                    <a:pt x="228" y="125"/>
                  </a:moveTo>
                  <a:lnTo>
                    <a:pt x="213" y="125"/>
                  </a:lnTo>
                  <a:lnTo>
                    <a:pt x="213" y="123"/>
                  </a:lnTo>
                  <a:lnTo>
                    <a:pt x="211" y="123"/>
                  </a:lnTo>
                  <a:lnTo>
                    <a:pt x="211" y="120"/>
                  </a:lnTo>
                  <a:lnTo>
                    <a:pt x="202" y="120"/>
                  </a:lnTo>
                  <a:lnTo>
                    <a:pt x="202" y="115"/>
                  </a:lnTo>
                  <a:lnTo>
                    <a:pt x="193" y="115"/>
                  </a:lnTo>
                  <a:lnTo>
                    <a:pt x="193" y="112"/>
                  </a:lnTo>
                  <a:lnTo>
                    <a:pt x="185" y="112"/>
                  </a:lnTo>
                  <a:lnTo>
                    <a:pt x="185" y="109"/>
                  </a:lnTo>
                  <a:lnTo>
                    <a:pt x="183" y="109"/>
                  </a:lnTo>
                  <a:lnTo>
                    <a:pt x="183" y="105"/>
                  </a:lnTo>
                  <a:lnTo>
                    <a:pt x="174" y="105"/>
                  </a:lnTo>
                  <a:lnTo>
                    <a:pt x="174" y="101"/>
                  </a:lnTo>
                  <a:lnTo>
                    <a:pt x="166" y="101"/>
                  </a:lnTo>
                  <a:lnTo>
                    <a:pt x="166" y="94"/>
                  </a:lnTo>
                  <a:lnTo>
                    <a:pt x="161" y="94"/>
                  </a:lnTo>
                  <a:lnTo>
                    <a:pt x="161" y="89"/>
                  </a:lnTo>
                  <a:lnTo>
                    <a:pt x="152" y="89"/>
                  </a:lnTo>
                  <a:lnTo>
                    <a:pt x="152" y="86"/>
                  </a:lnTo>
                  <a:lnTo>
                    <a:pt x="149" y="86"/>
                  </a:lnTo>
                  <a:lnTo>
                    <a:pt x="149" y="81"/>
                  </a:lnTo>
                  <a:lnTo>
                    <a:pt x="136" y="81"/>
                  </a:lnTo>
                  <a:lnTo>
                    <a:pt x="136" y="78"/>
                  </a:lnTo>
                  <a:lnTo>
                    <a:pt x="130" y="78"/>
                  </a:lnTo>
                  <a:lnTo>
                    <a:pt x="130" y="75"/>
                  </a:lnTo>
                  <a:lnTo>
                    <a:pt x="128" y="75"/>
                  </a:lnTo>
                  <a:lnTo>
                    <a:pt x="128" y="72"/>
                  </a:lnTo>
                  <a:lnTo>
                    <a:pt x="125" y="72"/>
                  </a:lnTo>
                  <a:lnTo>
                    <a:pt x="125" y="69"/>
                  </a:lnTo>
                  <a:lnTo>
                    <a:pt x="120" y="69"/>
                  </a:lnTo>
                  <a:lnTo>
                    <a:pt x="120" y="67"/>
                  </a:lnTo>
                  <a:lnTo>
                    <a:pt x="119" y="67"/>
                  </a:lnTo>
                  <a:lnTo>
                    <a:pt x="119" y="64"/>
                  </a:lnTo>
                  <a:lnTo>
                    <a:pt x="116" y="64"/>
                  </a:lnTo>
                  <a:lnTo>
                    <a:pt x="116" y="60"/>
                  </a:lnTo>
                  <a:lnTo>
                    <a:pt x="111" y="60"/>
                  </a:lnTo>
                  <a:lnTo>
                    <a:pt x="111" y="57"/>
                  </a:lnTo>
                  <a:lnTo>
                    <a:pt x="106" y="57"/>
                  </a:lnTo>
                  <a:lnTo>
                    <a:pt x="106" y="52"/>
                  </a:lnTo>
                  <a:lnTo>
                    <a:pt x="102" y="52"/>
                  </a:lnTo>
                  <a:lnTo>
                    <a:pt x="102" y="49"/>
                  </a:lnTo>
                  <a:lnTo>
                    <a:pt x="96" y="49"/>
                  </a:lnTo>
                  <a:lnTo>
                    <a:pt x="96" y="46"/>
                  </a:lnTo>
                  <a:lnTo>
                    <a:pt x="93" y="46"/>
                  </a:lnTo>
                  <a:lnTo>
                    <a:pt x="93" y="45"/>
                  </a:lnTo>
                  <a:lnTo>
                    <a:pt x="91" y="45"/>
                  </a:lnTo>
                  <a:lnTo>
                    <a:pt x="91" y="43"/>
                  </a:lnTo>
                  <a:lnTo>
                    <a:pt x="88" y="43"/>
                  </a:lnTo>
                  <a:lnTo>
                    <a:pt x="88" y="40"/>
                  </a:lnTo>
                  <a:lnTo>
                    <a:pt x="84" y="40"/>
                  </a:lnTo>
                  <a:lnTo>
                    <a:pt x="84" y="37"/>
                  </a:lnTo>
                  <a:lnTo>
                    <a:pt x="82" y="37"/>
                  </a:lnTo>
                  <a:lnTo>
                    <a:pt x="82" y="35"/>
                  </a:lnTo>
                  <a:lnTo>
                    <a:pt x="79" y="35"/>
                  </a:lnTo>
                  <a:lnTo>
                    <a:pt x="79" y="32"/>
                  </a:lnTo>
                  <a:lnTo>
                    <a:pt x="77" y="32"/>
                  </a:lnTo>
                  <a:lnTo>
                    <a:pt x="77" y="30"/>
                  </a:lnTo>
                  <a:lnTo>
                    <a:pt x="74" y="30"/>
                  </a:lnTo>
                  <a:lnTo>
                    <a:pt x="74" y="27"/>
                  </a:lnTo>
                  <a:lnTo>
                    <a:pt x="71" y="27"/>
                  </a:lnTo>
                  <a:lnTo>
                    <a:pt x="71" y="24"/>
                  </a:lnTo>
                  <a:lnTo>
                    <a:pt x="64" y="24"/>
                  </a:lnTo>
                  <a:lnTo>
                    <a:pt x="64" y="23"/>
                  </a:lnTo>
                  <a:lnTo>
                    <a:pt x="58" y="23"/>
                  </a:lnTo>
                  <a:lnTo>
                    <a:pt x="58" y="20"/>
                  </a:lnTo>
                  <a:lnTo>
                    <a:pt x="52" y="20"/>
                  </a:lnTo>
                  <a:lnTo>
                    <a:pt x="52" y="17"/>
                  </a:lnTo>
                  <a:lnTo>
                    <a:pt x="42" y="17"/>
                  </a:lnTo>
                  <a:lnTo>
                    <a:pt x="42" y="13"/>
                  </a:lnTo>
                  <a:lnTo>
                    <a:pt x="30" y="13"/>
                  </a:lnTo>
                  <a:lnTo>
                    <a:pt x="30" y="9"/>
                  </a:lnTo>
                  <a:lnTo>
                    <a:pt x="25" y="9"/>
                  </a:lnTo>
                  <a:lnTo>
                    <a:pt x="25" y="7"/>
                  </a:lnTo>
                  <a:lnTo>
                    <a:pt x="18" y="7"/>
                  </a:lnTo>
                  <a:lnTo>
                    <a:pt x="18" y="3"/>
                  </a:lnTo>
                  <a:lnTo>
                    <a:pt x="14" y="3"/>
                  </a:lnTo>
                  <a:lnTo>
                    <a:pt x="14" y="0"/>
                  </a:lnTo>
                  <a:lnTo>
                    <a:pt x="0" y="0"/>
                  </a:lnTo>
                </a:path>
              </a:pathLst>
            </a:cu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2" name="Group 28"/>
          <p:cNvGrpSpPr/>
          <p:nvPr/>
        </p:nvGrpSpPr>
        <p:grpSpPr>
          <a:xfrm>
            <a:off x="1346327" y="3162828"/>
            <a:ext cx="3006435" cy="1980000"/>
            <a:chOff x="2173" y="1702"/>
            <a:chExt cx="1410" cy="912"/>
          </a:xfrm>
        </p:grpSpPr>
        <p:sp>
          <p:nvSpPr>
            <p:cNvPr id="143" name="Line 29"/>
            <p:cNvSpPr>
              <a:spLocks noChangeShapeType="1"/>
            </p:cNvSpPr>
            <p:nvPr/>
          </p:nvSpPr>
          <p:spPr bwMode="auto">
            <a:xfrm flipH="1">
              <a:off x="3313" y="247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30"/>
            <p:cNvSpPr>
              <a:spLocks noChangeShapeType="1"/>
            </p:cNvSpPr>
            <p:nvPr/>
          </p:nvSpPr>
          <p:spPr bwMode="auto">
            <a:xfrm flipH="1">
              <a:off x="3055" y="22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31"/>
            <p:cNvSpPr>
              <a:spLocks noChangeShapeType="1"/>
            </p:cNvSpPr>
            <p:nvPr/>
          </p:nvSpPr>
          <p:spPr bwMode="auto">
            <a:xfrm flipH="1">
              <a:off x="3169" y="2332"/>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2"/>
            <p:cNvSpPr>
              <a:spLocks noChangeShapeType="1"/>
            </p:cNvSpPr>
            <p:nvPr/>
          </p:nvSpPr>
          <p:spPr bwMode="auto">
            <a:xfrm flipH="1">
              <a:off x="2539" y="18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3"/>
            <p:cNvSpPr>
              <a:spLocks noChangeShapeType="1"/>
            </p:cNvSpPr>
            <p:nvPr/>
          </p:nvSpPr>
          <p:spPr bwMode="auto">
            <a:xfrm flipH="1">
              <a:off x="2491" y="1828"/>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4"/>
            <p:cNvSpPr>
              <a:spLocks noChangeShapeType="1"/>
            </p:cNvSpPr>
            <p:nvPr/>
          </p:nvSpPr>
          <p:spPr bwMode="auto">
            <a:xfrm flipH="1">
              <a:off x="2503" y="1828"/>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5"/>
            <p:cNvSpPr>
              <a:spLocks noChangeShapeType="1"/>
            </p:cNvSpPr>
            <p:nvPr/>
          </p:nvSpPr>
          <p:spPr bwMode="auto">
            <a:xfrm flipH="1">
              <a:off x="2617" y="1900"/>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6"/>
            <p:cNvSpPr>
              <a:spLocks noChangeShapeType="1"/>
            </p:cNvSpPr>
            <p:nvPr/>
          </p:nvSpPr>
          <p:spPr bwMode="auto">
            <a:xfrm flipH="1">
              <a:off x="3523" y="257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7"/>
            <p:cNvSpPr>
              <a:spLocks noChangeShapeType="1"/>
            </p:cNvSpPr>
            <p:nvPr/>
          </p:nvSpPr>
          <p:spPr bwMode="auto">
            <a:xfrm flipH="1">
              <a:off x="2983" y="218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38"/>
            <p:cNvSpPr/>
            <p:nvPr/>
          </p:nvSpPr>
          <p:spPr bwMode="auto">
            <a:xfrm>
              <a:off x="2173" y="1702"/>
              <a:ext cx="1410" cy="900"/>
            </a:xfrm>
            <a:custGeom>
              <a:avLst/>
              <a:gdLst>
                <a:gd name="T0" fmla="*/ 216 w 235"/>
                <a:gd name="T1" fmla="*/ 150 h 150"/>
                <a:gd name="T2" fmla="*/ 212 w 235"/>
                <a:gd name="T3" fmla="*/ 143 h 150"/>
                <a:gd name="T4" fmla="*/ 197 w 235"/>
                <a:gd name="T5" fmla="*/ 138 h 150"/>
                <a:gd name="T6" fmla="*/ 185 w 235"/>
                <a:gd name="T7" fmla="*/ 131 h 150"/>
                <a:gd name="T8" fmla="*/ 183 w 235"/>
                <a:gd name="T9" fmla="*/ 125 h 150"/>
                <a:gd name="T10" fmla="*/ 175 w 235"/>
                <a:gd name="T11" fmla="*/ 117 h 150"/>
                <a:gd name="T12" fmla="*/ 173 w 235"/>
                <a:gd name="T13" fmla="*/ 112 h 150"/>
                <a:gd name="T14" fmla="*/ 162 w 235"/>
                <a:gd name="T15" fmla="*/ 108 h 150"/>
                <a:gd name="T16" fmla="*/ 157 w 235"/>
                <a:gd name="T17" fmla="*/ 103 h 150"/>
                <a:gd name="T18" fmla="*/ 151 w 235"/>
                <a:gd name="T19" fmla="*/ 99 h 150"/>
                <a:gd name="T20" fmla="*/ 145 w 235"/>
                <a:gd name="T21" fmla="*/ 95 h 150"/>
                <a:gd name="T22" fmla="*/ 141 w 235"/>
                <a:gd name="T23" fmla="*/ 92 h 150"/>
                <a:gd name="T24" fmla="*/ 138 w 235"/>
                <a:gd name="T25" fmla="*/ 88 h 150"/>
                <a:gd name="T26" fmla="*/ 133 w 235"/>
                <a:gd name="T27" fmla="*/ 84 h 150"/>
                <a:gd name="T28" fmla="*/ 130 w 235"/>
                <a:gd name="T29" fmla="*/ 83 h 150"/>
                <a:gd name="T30" fmla="*/ 127 w 235"/>
                <a:gd name="T31" fmla="*/ 75 h 150"/>
                <a:gd name="T32" fmla="*/ 121 w 235"/>
                <a:gd name="T33" fmla="*/ 72 h 150"/>
                <a:gd name="T34" fmla="*/ 120 w 235"/>
                <a:gd name="T35" fmla="*/ 68 h 150"/>
                <a:gd name="T36" fmla="*/ 118 w 235"/>
                <a:gd name="T37" fmla="*/ 63 h 150"/>
                <a:gd name="T38" fmla="*/ 113 w 235"/>
                <a:gd name="T39" fmla="*/ 59 h 150"/>
                <a:gd name="T40" fmla="*/ 104 w 235"/>
                <a:gd name="T41" fmla="*/ 55 h 150"/>
                <a:gd name="T42" fmla="*/ 99 w 235"/>
                <a:gd name="T43" fmla="*/ 52 h 150"/>
                <a:gd name="T44" fmla="*/ 94 w 235"/>
                <a:gd name="T45" fmla="*/ 49 h 150"/>
                <a:gd name="T46" fmla="*/ 88 w 235"/>
                <a:gd name="T47" fmla="*/ 47 h 150"/>
                <a:gd name="T48" fmla="*/ 85 w 235"/>
                <a:gd name="T49" fmla="*/ 44 h 150"/>
                <a:gd name="T50" fmla="*/ 84 w 235"/>
                <a:gd name="T51" fmla="*/ 42 h 150"/>
                <a:gd name="T52" fmla="*/ 80 w 235"/>
                <a:gd name="T53" fmla="*/ 39 h 150"/>
                <a:gd name="T54" fmla="*/ 78 w 235"/>
                <a:gd name="T55" fmla="*/ 38 h 150"/>
                <a:gd name="T56" fmla="*/ 72 w 235"/>
                <a:gd name="T57" fmla="*/ 36 h 150"/>
                <a:gd name="T58" fmla="*/ 69 w 235"/>
                <a:gd name="T59" fmla="*/ 34 h 150"/>
                <a:gd name="T60" fmla="*/ 67 w 235"/>
                <a:gd name="T61" fmla="*/ 32 h 150"/>
                <a:gd name="T62" fmla="*/ 66 w 235"/>
                <a:gd name="T63" fmla="*/ 29 h 150"/>
                <a:gd name="T64" fmla="*/ 58 w 235"/>
                <a:gd name="T65" fmla="*/ 26 h 150"/>
                <a:gd name="T66" fmla="*/ 49 w 235"/>
                <a:gd name="T67" fmla="*/ 23 h 150"/>
                <a:gd name="T68" fmla="*/ 47 w 235"/>
                <a:gd name="T69" fmla="*/ 22 h 150"/>
                <a:gd name="T70" fmla="*/ 44 w 235"/>
                <a:gd name="T71" fmla="*/ 19 h 150"/>
                <a:gd name="T72" fmla="*/ 40 w 235"/>
                <a:gd name="T73" fmla="*/ 17 h 150"/>
                <a:gd name="T74" fmla="*/ 32 w 235"/>
                <a:gd name="T75" fmla="*/ 16 h 150"/>
                <a:gd name="T76" fmla="*/ 30 w 235"/>
                <a:gd name="T77" fmla="*/ 13 h 150"/>
                <a:gd name="T78" fmla="*/ 24 w 235"/>
                <a:gd name="T79" fmla="*/ 8 h 150"/>
                <a:gd name="T80" fmla="*/ 21 w 235"/>
                <a:gd name="T81" fmla="*/ 5 h 150"/>
                <a:gd name="T82" fmla="*/ 8 w 235"/>
                <a:gd name="T83" fmla="*/ 2 h 150"/>
                <a:gd name="T84" fmla="*/ 0 w 235"/>
                <a:gd name="T8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50">
                  <a:moveTo>
                    <a:pt x="235" y="150"/>
                  </a:moveTo>
                  <a:lnTo>
                    <a:pt x="216" y="150"/>
                  </a:lnTo>
                  <a:lnTo>
                    <a:pt x="216" y="143"/>
                  </a:lnTo>
                  <a:lnTo>
                    <a:pt x="212" y="143"/>
                  </a:lnTo>
                  <a:lnTo>
                    <a:pt x="212" y="138"/>
                  </a:lnTo>
                  <a:lnTo>
                    <a:pt x="197" y="138"/>
                  </a:lnTo>
                  <a:lnTo>
                    <a:pt x="197" y="131"/>
                  </a:lnTo>
                  <a:lnTo>
                    <a:pt x="185" y="131"/>
                  </a:lnTo>
                  <a:lnTo>
                    <a:pt x="185" y="125"/>
                  </a:lnTo>
                  <a:lnTo>
                    <a:pt x="183" y="125"/>
                  </a:lnTo>
                  <a:lnTo>
                    <a:pt x="183" y="117"/>
                  </a:lnTo>
                  <a:lnTo>
                    <a:pt x="175" y="117"/>
                  </a:lnTo>
                  <a:lnTo>
                    <a:pt x="175" y="112"/>
                  </a:lnTo>
                  <a:lnTo>
                    <a:pt x="173" y="112"/>
                  </a:lnTo>
                  <a:lnTo>
                    <a:pt x="173" y="108"/>
                  </a:lnTo>
                  <a:lnTo>
                    <a:pt x="162" y="108"/>
                  </a:lnTo>
                  <a:lnTo>
                    <a:pt x="162" y="103"/>
                  </a:lnTo>
                  <a:lnTo>
                    <a:pt x="157" y="103"/>
                  </a:lnTo>
                  <a:lnTo>
                    <a:pt x="157" y="99"/>
                  </a:lnTo>
                  <a:lnTo>
                    <a:pt x="151" y="99"/>
                  </a:lnTo>
                  <a:lnTo>
                    <a:pt x="151" y="95"/>
                  </a:lnTo>
                  <a:lnTo>
                    <a:pt x="145" y="95"/>
                  </a:lnTo>
                  <a:lnTo>
                    <a:pt x="145" y="92"/>
                  </a:lnTo>
                  <a:lnTo>
                    <a:pt x="141" y="92"/>
                  </a:lnTo>
                  <a:lnTo>
                    <a:pt x="141" y="88"/>
                  </a:lnTo>
                  <a:lnTo>
                    <a:pt x="138" y="88"/>
                  </a:lnTo>
                  <a:lnTo>
                    <a:pt x="138" y="84"/>
                  </a:lnTo>
                  <a:lnTo>
                    <a:pt x="133" y="84"/>
                  </a:lnTo>
                  <a:lnTo>
                    <a:pt x="133" y="83"/>
                  </a:lnTo>
                  <a:lnTo>
                    <a:pt x="130" y="83"/>
                  </a:lnTo>
                  <a:lnTo>
                    <a:pt x="130" y="75"/>
                  </a:lnTo>
                  <a:lnTo>
                    <a:pt x="127" y="75"/>
                  </a:lnTo>
                  <a:lnTo>
                    <a:pt x="127" y="72"/>
                  </a:lnTo>
                  <a:lnTo>
                    <a:pt x="121" y="72"/>
                  </a:lnTo>
                  <a:lnTo>
                    <a:pt x="121" y="68"/>
                  </a:lnTo>
                  <a:lnTo>
                    <a:pt x="120" y="68"/>
                  </a:lnTo>
                  <a:lnTo>
                    <a:pt x="120" y="63"/>
                  </a:lnTo>
                  <a:lnTo>
                    <a:pt x="118" y="63"/>
                  </a:lnTo>
                  <a:lnTo>
                    <a:pt x="118" y="59"/>
                  </a:lnTo>
                  <a:lnTo>
                    <a:pt x="113" y="59"/>
                  </a:lnTo>
                  <a:lnTo>
                    <a:pt x="113" y="55"/>
                  </a:lnTo>
                  <a:lnTo>
                    <a:pt x="104" y="55"/>
                  </a:lnTo>
                  <a:lnTo>
                    <a:pt x="104" y="52"/>
                  </a:lnTo>
                  <a:lnTo>
                    <a:pt x="99" y="52"/>
                  </a:lnTo>
                  <a:lnTo>
                    <a:pt x="99" y="49"/>
                  </a:lnTo>
                  <a:lnTo>
                    <a:pt x="94" y="49"/>
                  </a:lnTo>
                  <a:lnTo>
                    <a:pt x="94" y="47"/>
                  </a:lnTo>
                  <a:lnTo>
                    <a:pt x="88" y="47"/>
                  </a:lnTo>
                  <a:lnTo>
                    <a:pt x="88" y="44"/>
                  </a:lnTo>
                  <a:lnTo>
                    <a:pt x="85" y="44"/>
                  </a:lnTo>
                  <a:lnTo>
                    <a:pt x="85" y="42"/>
                  </a:lnTo>
                  <a:lnTo>
                    <a:pt x="84" y="42"/>
                  </a:lnTo>
                  <a:lnTo>
                    <a:pt x="84" y="39"/>
                  </a:lnTo>
                  <a:lnTo>
                    <a:pt x="80" y="39"/>
                  </a:lnTo>
                  <a:lnTo>
                    <a:pt x="80" y="38"/>
                  </a:lnTo>
                  <a:lnTo>
                    <a:pt x="78" y="38"/>
                  </a:lnTo>
                  <a:lnTo>
                    <a:pt x="78" y="36"/>
                  </a:lnTo>
                  <a:lnTo>
                    <a:pt x="72" y="36"/>
                  </a:lnTo>
                  <a:lnTo>
                    <a:pt x="72" y="34"/>
                  </a:lnTo>
                  <a:lnTo>
                    <a:pt x="69" y="34"/>
                  </a:lnTo>
                  <a:lnTo>
                    <a:pt x="69" y="32"/>
                  </a:lnTo>
                  <a:lnTo>
                    <a:pt x="67" y="32"/>
                  </a:lnTo>
                  <a:lnTo>
                    <a:pt x="67" y="29"/>
                  </a:lnTo>
                  <a:lnTo>
                    <a:pt x="66" y="29"/>
                  </a:lnTo>
                  <a:lnTo>
                    <a:pt x="66" y="26"/>
                  </a:lnTo>
                  <a:lnTo>
                    <a:pt x="58" y="26"/>
                  </a:lnTo>
                  <a:lnTo>
                    <a:pt x="58" y="23"/>
                  </a:lnTo>
                  <a:lnTo>
                    <a:pt x="49" y="23"/>
                  </a:lnTo>
                  <a:lnTo>
                    <a:pt x="49" y="22"/>
                  </a:lnTo>
                  <a:lnTo>
                    <a:pt x="47" y="22"/>
                  </a:lnTo>
                  <a:lnTo>
                    <a:pt x="47" y="19"/>
                  </a:lnTo>
                  <a:lnTo>
                    <a:pt x="44" y="19"/>
                  </a:lnTo>
                  <a:lnTo>
                    <a:pt x="44" y="17"/>
                  </a:lnTo>
                  <a:lnTo>
                    <a:pt x="40" y="17"/>
                  </a:lnTo>
                  <a:lnTo>
                    <a:pt x="40" y="16"/>
                  </a:lnTo>
                  <a:lnTo>
                    <a:pt x="32" y="16"/>
                  </a:lnTo>
                  <a:lnTo>
                    <a:pt x="32" y="13"/>
                  </a:lnTo>
                  <a:lnTo>
                    <a:pt x="30" y="13"/>
                  </a:lnTo>
                  <a:lnTo>
                    <a:pt x="30" y="8"/>
                  </a:lnTo>
                  <a:lnTo>
                    <a:pt x="24" y="8"/>
                  </a:lnTo>
                  <a:lnTo>
                    <a:pt x="24" y="5"/>
                  </a:lnTo>
                  <a:lnTo>
                    <a:pt x="21" y="5"/>
                  </a:lnTo>
                  <a:lnTo>
                    <a:pt x="21" y="2"/>
                  </a:lnTo>
                  <a:lnTo>
                    <a:pt x="8" y="2"/>
                  </a:lnTo>
                  <a:lnTo>
                    <a:pt x="8"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 name="Group 39"/>
          <p:cNvGrpSpPr/>
          <p:nvPr/>
        </p:nvGrpSpPr>
        <p:grpSpPr>
          <a:xfrm>
            <a:off x="5803194" y="3161664"/>
            <a:ext cx="2772000" cy="2093211"/>
            <a:chOff x="2225" y="1647"/>
            <a:chExt cx="1308" cy="1026"/>
          </a:xfrm>
        </p:grpSpPr>
        <p:sp>
          <p:nvSpPr>
            <p:cNvPr id="154" name="Line 40"/>
            <p:cNvSpPr>
              <a:spLocks noChangeShapeType="1"/>
            </p:cNvSpPr>
            <p:nvPr/>
          </p:nvSpPr>
          <p:spPr bwMode="auto">
            <a:xfrm flipH="1">
              <a:off x="2837" y="2091"/>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1"/>
            <p:cNvSpPr>
              <a:spLocks noChangeShapeType="1"/>
            </p:cNvSpPr>
            <p:nvPr/>
          </p:nvSpPr>
          <p:spPr bwMode="auto">
            <a:xfrm flipH="1">
              <a:off x="3203"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2"/>
            <p:cNvSpPr>
              <a:spLocks noChangeShapeType="1"/>
            </p:cNvSpPr>
            <p:nvPr/>
          </p:nvSpPr>
          <p:spPr bwMode="auto">
            <a:xfrm flipH="1">
              <a:off x="3179"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3"/>
            <p:cNvSpPr>
              <a:spLocks noChangeShapeType="1"/>
            </p:cNvSpPr>
            <p:nvPr/>
          </p:nvSpPr>
          <p:spPr bwMode="auto">
            <a:xfrm flipH="1">
              <a:off x="3287" y="2259"/>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Freeform 44"/>
            <p:cNvSpPr/>
            <p:nvPr/>
          </p:nvSpPr>
          <p:spPr bwMode="auto">
            <a:xfrm>
              <a:off x="2225" y="1647"/>
              <a:ext cx="1308" cy="1026"/>
            </a:xfrm>
            <a:custGeom>
              <a:avLst/>
              <a:gdLst>
                <a:gd name="T0" fmla="*/ 218 w 218"/>
                <a:gd name="T1" fmla="*/ 171 h 171"/>
                <a:gd name="T2" fmla="*/ 218 w 218"/>
                <a:gd name="T3" fmla="*/ 138 h 171"/>
                <a:gd name="T4" fmla="*/ 200 w 218"/>
                <a:gd name="T5" fmla="*/ 138 h 171"/>
                <a:gd name="T6" fmla="*/ 200 w 218"/>
                <a:gd name="T7" fmla="*/ 105 h 171"/>
                <a:gd name="T8" fmla="*/ 152 w 218"/>
                <a:gd name="T9" fmla="*/ 105 h 171"/>
                <a:gd name="T10" fmla="*/ 152 w 218"/>
                <a:gd name="T11" fmla="*/ 91 h 171"/>
                <a:gd name="T12" fmla="*/ 122 w 218"/>
                <a:gd name="T13" fmla="*/ 91 h 171"/>
                <a:gd name="T14" fmla="*/ 122 w 218"/>
                <a:gd name="T15" fmla="*/ 77 h 171"/>
                <a:gd name="T16" fmla="*/ 78 w 218"/>
                <a:gd name="T17" fmla="*/ 77 h 171"/>
                <a:gd name="T18" fmla="*/ 78 w 218"/>
                <a:gd name="T19" fmla="*/ 67 h 171"/>
                <a:gd name="T20" fmla="*/ 75 w 218"/>
                <a:gd name="T21" fmla="*/ 67 h 171"/>
                <a:gd name="T22" fmla="*/ 75 w 218"/>
                <a:gd name="T23" fmla="*/ 58 h 171"/>
                <a:gd name="T24" fmla="*/ 69 w 218"/>
                <a:gd name="T25" fmla="*/ 58 h 171"/>
                <a:gd name="T26" fmla="*/ 69 w 218"/>
                <a:gd name="T27" fmla="*/ 48 h 171"/>
                <a:gd name="T28" fmla="*/ 67 w 218"/>
                <a:gd name="T29" fmla="*/ 48 h 171"/>
                <a:gd name="T30" fmla="*/ 67 w 218"/>
                <a:gd name="T31" fmla="*/ 38 h 171"/>
                <a:gd name="T32" fmla="*/ 33 w 218"/>
                <a:gd name="T33" fmla="*/ 38 h 171"/>
                <a:gd name="T34" fmla="*/ 33 w 218"/>
                <a:gd name="T35" fmla="*/ 29 h 171"/>
                <a:gd name="T36" fmla="*/ 25 w 218"/>
                <a:gd name="T37" fmla="*/ 29 h 171"/>
                <a:gd name="T38" fmla="*/ 25 w 218"/>
                <a:gd name="T39" fmla="*/ 20 h 171"/>
                <a:gd name="T40" fmla="*/ 22 w 218"/>
                <a:gd name="T41" fmla="*/ 20 h 171"/>
                <a:gd name="T42" fmla="*/ 22 w 218"/>
                <a:gd name="T43" fmla="*/ 11 h 171"/>
                <a:gd name="T44" fmla="*/ 17 w 218"/>
                <a:gd name="T45" fmla="*/ 11 h 171"/>
                <a:gd name="T46" fmla="*/ 17 w 218"/>
                <a:gd name="T47" fmla="*/ 0 h 171"/>
                <a:gd name="T48" fmla="*/ 0 w 218"/>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71">
                  <a:moveTo>
                    <a:pt x="218" y="171"/>
                  </a:moveTo>
                  <a:lnTo>
                    <a:pt x="218" y="138"/>
                  </a:lnTo>
                  <a:lnTo>
                    <a:pt x="200" y="138"/>
                  </a:lnTo>
                  <a:lnTo>
                    <a:pt x="200" y="105"/>
                  </a:lnTo>
                  <a:lnTo>
                    <a:pt x="152" y="105"/>
                  </a:lnTo>
                  <a:lnTo>
                    <a:pt x="152" y="91"/>
                  </a:lnTo>
                  <a:lnTo>
                    <a:pt x="122" y="91"/>
                  </a:lnTo>
                  <a:lnTo>
                    <a:pt x="122" y="77"/>
                  </a:lnTo>
                  <a:lnTo>
                    <a:pt x="78" y="77"/>
                  </a:lnTo>
                  <a:lnTo>
                    <a:pt x="78" y="67"/>
                  </a:lnTo>
                  <a:lnTo>
                    <a:pt x="75" y="67"/>
                  </a:lnTo>
                  <a:lnTo>
                    <a:pt x="75" y="58"/>
                  </a:lnTo>
                  <a:lnTo>
                    <a:pt x="69" y="58"/>
                  </a:lnTo>
                  <a:lnTo>
                    <a:pt x="69" y="48"/>
                  </a:lnTo>
                  <a:lnTo>
                    <a:pt x="67" y="48"/>
                  </a:lnTo>
                  <a:lnTo>
                    <a:pt x="67" y="38"/>
                  </a:lnTo>
                  <a:lnTo>
                    <a:pt x="33" y="38"/>
                  </a:lnTo>
                  <a:lnTo>
                    <a:pt x="33" y="29"/>
                  </a:lnTo>
                  <a:lnTo>
                    <a:pt x="25" y="29"/>
                  </a:lnTo>
                  <a:lnTo>
                    <a:pt x="25" y="20"/>
                  </a:lnTo>
                  <a:lnTo>
                    <a:pt x="22" y="20"/>
                  </a:lnTo>
                  <a:lnTo>
                    <a:pt x="22" y="11"/>
                  </a:lnTo>
                  <a:lnTo>
                    <a:pt x="17" y="11"/>
                  </a:lnTo>
                  <a:cubicBezTo>
                    <a:pt x="17" y="11"/>
                    <a:pt x="18" y="0"/>
                    <a:pt x="17" y="0"/>
                  </a:cubicBezTo>
                  <a:cubicBezTo>
                    <a:pt x="15" y="0"/>
                    <a:pt x="0" y="0"/>
                    <a:pt x="0" y="0"/>
                  </a:cubicBezTo>
                </a:path>
              </a:pathLst>
            </a:cu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9" name="Group 45"/>
          <p:cNvGrpSpPr/>
          <p:nvPr/>
        </p:nvGrpSpPr>
        <p:grpSpPr>
          <a:xfrm>
            <a:off x="5803194" y="3161664"/>
            <a:ext cx="2421168" cy="2052000"/>
            <a:chOff x="2308" y="1670"/>
            <a:chExt cx="1140" cy="978"/>
          </a:xfrm>
        </p:grpSpPr>
        <p:sp>
          <p:nvSpPr>
            <p:cNvPr id="160" name="Line 46"/>
            <p:cNvSpPr>
              <a:spLocks noChangeShapeType="1"/>
            </p:cNvSpPr>
            <p:nvPr/>
          </p:nvSpPr>
          <p:spPr bwMode="auto">
            <a:xfrm flipH="1">
              <a:off x="3436" y="2612"/>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47"/>
            <p:cNvSpPr/>
            <p:nvPr/>
          </p:nvSpPr>
          <p:spPr bwMode="auto">
            <a:xfrm>
              <a:off x="2308" y="1670"/>
              <a:ext cx="1140" cy="960"/>
            </a:xfrm>
            <a:custGeom>
              <a:avLst/>
              <a:gdLst>
                <a:gd name="T0" fmla="*/ 190 w 190"/>
                <a:gd name="T1" fmla="*/ 160 h 160"/>
                <a:gd name="T2" fmla="*/ 158 w 190"/>
                <a:gd name="T3" fmla="*/ 160 h 160"/>
                <a:gd name="T4" fmla="*/ 158 w 190"/>
                <a:gd name="T5" fmla="*/ 151 h 160"/>
                <a:gd name="T6" fmla="*/ 126 w 190"/>
                <a:gd name="T7" fmla="*/ 151 h 160"/>
                <a:gd name="T8" fmla="*/ 126 w 190"/>
                <a:gd name="T9" fmla="*/ 141 h 160"/>
                <a:gd name="T10" fmla="*/ 109 w 190"/>
                <a:gd name="T11" fmla="*/ 141 h 160"/>
                <a:gd name="T12" fmla="*/ 109 w 190"/>
                <a:gd name="T13" fmla="*/ 122 h 160"/>
                <a:gd name="T14" fmla="*/ 106 w 190"/>
                <a:gd name="T15" fmla="*/ 122 h 160"/>
                <a:gd name="T16" fmla="*/ 106 w 190"/>
                <a:gd name="T17" fmla="*/ 114 h 160"/>
                <a:gd name="T18" fmla="*/ 103 w 190"/>
                <a:gd name="T19" fmla="*/ 114 h 160"/>
                <a:gd name="T20" fmla="*/ 103 w 190"/>
                <a:gd name="T21" fmla="*/ 104 h 160"/>
                <a:gd name="T22" fmla="*/ 95 w 190"/>
                <a:gd name="T23" fmla="*/ 104 h 160"/>
                <a:gd name="T24" fmla="*/ 95 w 190"/>
                <a:gd name="T25" fmla="*/ 96 h 160"/>
                <a:gd name="T26" fmla="*/ 89 w 190"/>
                <a:gd name="T27" fmla="*/ 96 h 160"/>
                <a:gd name="T28" fmla="*/ 89 w 190"/>
                <a:gd name="T29" fmla="*/ 86 h 160"/>
                <a:gd name="T30" fmla="*/ 84 w 190"/>
                <a:gd name="T31" fmla="*/ 86 h 160"/>
                <a:gd name="T32" fmla="*/ 84 w 190"/>
                <a:gd name="T33" fmla="*/ 77 h 160"/>
                <a:gd name="T34" fmla="*/ 80 w 190"/>
                <a:gd name="T35" fmla="*/ 77 h 160"/>
                <a:gd name="T36" fmla="*/ 80 w 190"/>
                <a:gd name="T37" fmla="*/ 72 h 160"/>
                <a:gd name="T38" fmla="*/ 79 w 190"/>
                <a:gd name="T39" fmla="*/ 72 h 160"/>
                <a:gd name="T40" fmla="*/ 79 w 190"/>
                <a:gd name="T41" fmla="*/ 63 h 160"/>
                <a:gd name="T42" fmla="*/ 66 w 190"/>
                <a:gd name="T43" fmla="*/ 63 h 160"/>
                <a:gd name="T44" fmla="*/ 66 w 190"/>
                <a:gd name="T45" fmla="*/ 54 h 160"/>
                <a:gd name="T46" fmla="*/ 54 w 190"/>
                <a:gd name="T47" fmla="*/ 54 h 160"/>
                <a:gd name="T48" fmla="*/ 54 w 190"/>
                <a:gd name="T49" fmla="*/ 47 h 160"/>
                <a:gd name="T50" fmla="*/ 30 w 190"/>
                <a:gd name="T51" fmla="*/ 47 h 160"/>
                <a:gd name="T52" fmla="*/ 30 w 190"/>
                <a:gd name="T53" fmla="*/ 38 h 160"/>
                <a:gd name="T54" fmla="*/ 24 w 190"/>
                <a:gd name="T55" fmla="*/ 38 h 160"/>
                <a:gd name="T56" fmla="*/ 24 w 190"/>
                <a:gd name="T57" fmla="*/ 28 h 160"/>
                <a:gd name="T58" fmla="*/ 21 w 190"/>
                <a:gd name="T59" fmla="*/ 28 h 160"/>
                <a:gd name="T60" fmla="*/ 21 w 190"/>
                <a:gd name="T61" fmla="*/ 7 h 160"/>
                <a:gd name="T62" fmla="*/ 4 w 190"/>
                <a:gd name="T63" fmla="*/ 7 h 160"/>
                <a:gd name="T64" fmla="*/ 4 w 190"/>
                <a:gd name="T65" fmla="*/ 0 h 160"/>
                <a:gd name="T66" fmla="*/ 0 w 190"/>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60">
                  <a:moveTo>
                    <a:pt x="190" y="160"/>
                  </a:moveTo>
                  <a:lnTo>
                    <a:pt x="158" y="160"/>
                  </a:lnTo>
                  <a:lnTo>
                    <a:pt x="158" y="151"/>
                  </a:lnTo>
                  <a:lnTo>
                    <a:pt x="126" y="151"/>
                  </a:lnTo>
                  <a:lnTo>
                    <a:pt x="126" y="141"/>
                  </a:lnTo>
                  <a:lnTo>
                    <a:pt x="109" y="141"/>
                  </a:lnTo>
                  <a:lnTo>
                    <a:pt x="109" y="122"/>
                  </a:lnTo>
                  <a:lnTo>
                    <a:pt x="106" y="122"/>
                  </a:lnTo>
                  <a:lnTo>
                    <a:pt x="106" y="114"/>
                  </a:lnTo>
                  <a:lnTo>
                    <a:pt x="103" y="114"/>
                  </a:lnTo>
                  <a:lnTo>
                    <a:pt x="103" y="104"/>
                  </a:lnTo>
                  <a:lnTo>
                    <a:pt x="95" y="104"/>
                  </a:lnTo>
                  <a:lnTo>
                    <a:pt x="95" y="96"/>
                  </a:lnTo>
                  <a:lnTo>
                    <a:pt x="89" y="96"/>
                  </a:lnTo>
                  <a:lnTo>
                    <a:pt x="89" y="86"/>
                  </a:lnTo>
                  <a:lnTo>
                    <a:pt x="84" y="86"/>
                  </a:lnTo>
                  <a:lnTo>
                    <a:pt x="84" y="77"/>
                  </a:lnTo>
                  <a:lnTo>
                    <a:pt x="80" y="77"/>
                  </a:lnTo>
                  <a:lnTo>
                    <a:pt x="80" y="72"/>
                  </a:lnTo>
                  <a:lnTo>
                    <a:pt x="79" y="72"/>
                  </a:lnTo>
                  <a:lnTo>
                    <a:pt x="79" y="63"/>
                  </a:lnTo>
                  <a:lnTo>
                    <a:pt x="66" y="63"/>
                  </a:lnTo>
                  <a:lnTo>
                    <a:pt x="66" y="54"/>
                  </a:lnTo>
                  <a:lnTo>
                    <a:pt x="54" y="54"/>
                  </a:lnTo>
                  <a:lnTo>
                    <a:pt x="54" y="47"/>
                  </a:lnTo>
                  <a:lnTo>
                    <a:pt x="30" y="47"/>
                  </a:lnTo>
                  <a:lnTo>
                    <a:pt x="30" y="38"/>
                  </a:lnTo>
                  <a:lnTo>
                    <a:pt x="24" y="38"/>
                  </a:lnTo>
                  <a:lnTo>
                    <a:pt x="24" y="28"/>
                  </a:lnTo>
                  <a:lnTo>
                    <a:pt x="21" y="28"/>
                  </a:lnTo>
                  <a:lnTo>
                    <a:pt x="21" y="7"/>
                  </a:lnTo>
                  <a:lnTo>
                    <a:pt x="4" y="7"/>
                  </a:lnTo>
                  <a:lnTo>
                    <a:pt x="4"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62" name="Straight Connector 161"/>
          <p:cNvCxnSpPr/>
          <p:nvPr/>
        </p:nvCxnSpPr>
        <p:spPr>
          <a:xfrm>
            <a:off x="5852498" y="481634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63" name="Straight Connector 162"/>
          <p:cNvCxnSpPr/>
          <p:nvPr/>
        </p:nvCxnSpPr>
        <p:spPr>
          <a:xfrm>
            <a:off x="5852498" y="51955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nvGrpSpPr>
          <p:cNvPr id="164" name="Group 163"/>
          <p:cNvGrpSpPr/>
          <p:nvPr/>
        </p:nvGrpSpPr>
        <p:grpSpPr>
          <a:xfrm>
            <a:off x="1421499" y="5006531"/>
            <a:ext cx="180000" cy="188975"/>
            <a:chOff x="6028058" y="4860231"/>
            <a:chExt cx="180000" cy="188975"/>
          </a:xfrm>
        </p:grpSpPr>
        <p:cxnSp>
          <p:nvCxnSpPr>
            <p:cNvPr id="165" name="Straight Connector 164"/>
            <p:cNvCxnSpPr/>
            <p:nvPr/>
          </p:nvCxnSpPr>
          <p:spPr>
            <a:xfrm>
              <a:off x="6028058" y="4860231"/>
              <a:ext cx="180000" cy="0"/>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166" name="Straight Connector 165"/>
            <p:cNvCxnSpPr/>
            <p:nvPr/>
          </p:nvCxnSpPr>
          <p:spPr>
            <a:xfrm>
              <a:off x="6028058" y="5049206"/>
              <a:ext cx="18000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286001134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O-016: 遠隔転移を有するRAS WT大腸癌（mCRC）患者を対象とした、一次治療としてのFOLFOX + パニツムマブとそれに続く維持療法としての5FU／ロイコボリン + パニツムマブまたはパニツムマブ単剤：VALENTINO試験 – Pietrantonio Fら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Pietrantonio 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O-016</a:t>
            </a:r>
          </a:p>
        </p:txBody>
      </p:sp>
      <p:sp>
        <p:nvSpPr>
          <p:cNvPr id="6" name="Content Placeholder 2"/>
          <p:cNvSpPr>
            <a:spLocks noGrp="1"/>
          </p:cNvSpPr>
          <p:nvPr>
            <p:ph idx="1"/>
          </p:nvPr>
        </p:nvSpPr>
        <p:spPr>
          <a:xfrm>
            <a:off x="365124" y="1254034"/>
            <a:ext cx="8413751" cy="4972953"/>
          </a:xfrm>
        </p:spPr>
        <p:txBody>
          <a:bodyPr/>
          <a:lstStyle/>
          <a:p>
            <a:pPr marL="0" indent="0">
              <a:buFontTx/>
              <a:buNone/>
            </a:pPr>
            <a:r>
              <a:rPr lang="ja-JP" sz="1600" b="1" i="0" u="none" strike="noStrike" cap="none" baseline="0" dirty="0">
                <a:solidFill>
                  <a:srgbClr val="4D4D4D"/>
                </a:solidFill>
                <a:effectLst/>
                <a:uFillTx/>
                <a:ea typeface="MS UI Gothic"/>
              </a:rPr>
              <a:t>主要な結果（続き）</a:t>
            </a:r>
          </a:p>
          <a:p>
            <a:pPr marL="0" indent="0">
              <a:spcBef>
                <a:spcPts val="25800"/>
              </a:spcBef>
              <a:buFontTx/>
              <a:buNone/>
            </a:pPr>
            <a:r>
              <a:rPr lang="ja-JP" altLang="en-US" sz="1600" b="1" i="0" u="none" strike="noStrike" cap="none" baseline="0" dirty="0">
                <a:solidFill>
                  <a:srgbClr val="4D4D4D"/>
                </a:solidFill>
                <a:effectLst/>
                <a:uFillTx/>
                <a:ea typeface="MS UI Gothic"/>
              </a:rPr>
              <a:t>　　　　　　　　　　　　　　　　　　　　　　　　　　　　　　　　　　　　　　　　　　　　　　　　　　　　　　　　　　　　　　　　　　　　　　　　</a:t>
            </a: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FOLFOX + パニツムマブによる導入療法を受けたRAS WT mCRC患者では、5FU／ロイコボリン + パニツムマブによる維持療法は、パニツムマブ単剤による維持よりも良好なPFSを提供すると思われる</a:t>
            </a:r>
          </a:p>
          <a:p>
            <a:r>
              <a:rPr lang="ja-JP" sz="1600" b="1" i="0" u="none" strike="noStrike" cap="none" baseline="0" dirty="0">
                <a:solidFill>
                  <a:srgbClr val="4D4D4D"/>
                </a:solidFill>
                <a:effectLst/>
                <a:uFillTx/>
                <a:ea typeface="MS UI Gothic"/>
              </a:rPr>
              <a:t>PFSは、腫瘍が右側に位置する患者では、特にパニツムマブ単剤による維持では不良であった</a:t>
            </a:r>
          </a:p>
        </p:txBody>
      </p:sp>
      <p:graphicFrame>
        <p:nvGraphicFramePr>
          <p:cNvPr id="7" name="Tabella 4"/>
          <p:cNvGraphicFramePr>
            <a:graphicFrameLocks noGrp="1"/>
          </p:cNvGraphicFramePr>
          <p:nvPr>
            <p:extLst>
              <p:ext uri="{D42A27DB-BD31-4B8C-83A1-F6EECF244321}">
                <p14:modId xmlns:p14="http://schemas.microsoft.com/office/powerpoint/2010/main" val="3470628740"/>
              </p:ext>
            </p:extLst>
          </p:nvPr>
        </p:nvGraphicFramePr>
        <p:xfrm>
          <a:off x="609177" y="1571107"/>
          <a:ext cx="7920882" cy="3344400"/>
        </p:xfrm>
        <a:graphic>
          <a:graphicData uri="http://schemas.openxmlformats.org/drawingml/2006/table">
            <a:tbl>
              <a:tblPr>
                <a:tableStyleId>{72833802-FEF1-4C79-8D5D-14CF1EAF98D9}</a:tableStyleId>
              </a:tblPr>
              <a:tblGrid>
                <a:gridCol w="2363027">
                  <a:extLst>
                    <a:ext uri="{9D8B030D-6E8A-4147-A177-3AD203B41FA5}">
                      <a16:colId xmlns:a16="http://schemas.microsoft.com/office/drawing/2014/main" val="20000"/>
                    </a:ext>
                  </a:extLst>
                </a:gridCol>
                <a:gridCol w="1404168">
                  <a:extLst>
                    <a:ext uri="{9D8B030D-6E8A-4147-A177-3AD203B41FA5}">
                      <a16:colId xmlns:a16="http://schemas.microsoft.com/office/drawing/2014/main" val="20001"/>
                    </a:ext>
                  </a:extLst>
                </a:gridCol>
                <a:gridCol w="1404168">
                  <a:extLst>
                    <a:ext uri="{9D8B030D-6E8A-4147-A177-3AD203B41FA5}">
                      <a16:colId xmlns:a16="http://schemas.microsoft.com/office/drawing/2014/main" val="20002"/>
                    </a:ext>
                  </a:extLst>
                </a:gridCol>
                <a:gridCol w="1400934">
                  <a:extLst>
                    <a:ext uri="{9D8B030D-6E8A-4147-A177-3AD203B41FA5}">
                      <a16:colId xmlns:a16="http://schemas.microsoft.com/office/drawing/2014/main" val="20003"/>
                    </a:ext>
                  </a:extLst>
                </a:gridCol>
                <a:gridCol w="1348585">
                  <a:extLst>
                    <a:ext uri="{9D8B030D-6E8A-4147-A177-3AD203B41FA5}">
                      <a16:colId xmlns:a16="http://schemas.microsoft.com/office/drawing/2014/main" val="20004"/>
                    </a:ext>
                  </a:extLst>
                </a:gridCol>
              </a:tblGrid>
              <a:tr h="458822">
                <a:tc rowSpan="2">
                  <a:txBody>
                    <a:bodyPr/>
                    <a:lstStyle/>
                    <a:p>
                      <a:pPr>
                        <a:lnSpc>
                          <a:spcPct val="100000"/>
                        </a:lnSpc>
                        <a:spcBef>
                          <a:spcPts val="0"/>
                        </a:spcBef>
                        <a:spcAft>
                          <a:spcPct val="0"/>
                        </a:spcAft>
                      </a:pPr>
                      <a:r>
                        <a:rPr lang="ja-JP" sz="1400" b="1" i="0" u="none" strike="noStrike" cap="none" baseline="0" dirty="0">
                          <a:solidFill>
                            <a:srgbClr val="FFFFFF"/>
                          </a:solidFill>
                          <a:effectLst/>
                          <a:uFillTx/>
                          <a:ea typeface="MS UI Gothic"/>
                        </a:rPr>
                        <a:t>10%以上の患者に発生</a:t>
                      </a:r>
                      <a:r>
                        <a:rPr lang="ja-JP" sz="1400" b="1" i="0" u="none" strike="noStrike" cap="none" baseline="0" dirty="0" smtClean="0">
                          <a:solidFill>
                            <a:srgbClr val="FFFFFF"/>
                          </a:solidFill>
                          <a:effectLst/>
                          <a:uFillTx/>
                          <a:ea typeface="MS UI Gothic"/>
                        </a:rPr>
                        <a:t>したA</a:t>
                      </a:r>
                      <a:r>
                        <a:rPr lang="ja-JP" sz="1400" b="1" i="0" u="none" strike="noStrike" cap="none" baseline="0" dirty="0">
                          <a:solidFill>
                            <a:srgbClr val="FFFFFF"/>
                          </a:solidFill>
                          <a:effectLst/>
                          <a:uFillTx/>
                          <a:ea typeface="MS UI Gothic"/>
                        </a:rPr>
                        <a:t>E(%)</a:t>
                      </a:r>
                    </a:p>
                  </a:txBody>
                  <a:tcPr marL="68580" marR="68580" marT="36000" marB="3600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spcBef>
                          <a:spcPts val="0"/>
                        </a:spcBef>
                        <a:spcAft>
                          <a:spcPct val="0"/>
                        </a:spcAft>
                      </a:pPr>
                      <a:r>
                        <a:rPr lang="ja-JP" sz="1400" b="1" i="0" u="none" strike="noStrike" cap="none" baseline="0" dirty="0">
                          <a:solidFill>
                            <a:srgbClr val="FFFFFF"/>
                          </a:solidFill>
                          <a:effectLst/>
                          <a:uFillTx/>
                          <a:ea typeface="MS UI Gothic"/>
                        </a:rPr>
                        <a:t>5FU／ロイコボリン + パニツムマブ (n=81) </a:t>
                      </a:r>
                    </a:p>
                  </a:txBody>
                  <a:tcPr marL="68580" marR="68580" marT="36000" marB="36000" anchor="ctr">
                    <a:lnL>
                      <a:noFill/>
                    </a:lnL>
                    <a:lnR>
                      <a:noFill/>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0"/>
                        </a:spcBef>
                        <a:spcAft>
                          <a:spcPct val="0"/>
                        </a:spcAft>
                        <a:buClrTx/>
                        <a:buSzTx/>
                        <a:buFontTx/>
                        <a:buNone/>
                        <a:defRPr/>
                      </a:pPr>
                      <a:r>
                        <a:rPr lang="ja-JP" sz="1400" b="1" i="0" u="none" strike="noStrike" cap="none" baseline="0" dirty="0">
                          <a:solidFill>
                            <a:srgbClr val="FFFFFF"/>
                          </a:solidFill>
                          <a:effectLst/>
                          <a:uFillTx/>
                          <a:ea typeface="MS UI Gothic"/>
                        </a:rPr>
                        <a:t>パニツムマブ</a:t>
                      </a:r>
                      <a:r>
                        <a:rPr sz="1400" dirty="0"/>
                        <a:t/>
                      </a:r>
                      <a:br>
                        <a:rPr sz="1400" dirty="0"/>
                      </a:br>
                      <a:r>
                        <a:rPr lang="ja-JP" sz="1400" b="1" i="0" u="none" strike="noStrike" cap="none" baseline="0" dirty="0">
                          <a:solidFill>
                            <a:srgbClr val="FFFFFF"/>
                          </a:solidFill>
                          <a:effectLst/>
                          <a:uFillTx/>
                          <a:ea typeface="MS UI Gothic"/>
                        </a:rPr>
                        <a:t>(n=71)</a:t>
                      </a:r>
                    </a:p>
                  </a:txBody>
                  <a:tcPr marL="68580" marR="68580" marT="36000" marB="3600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12787">
                <a:tc vMerge="1">
                  <a:txBody>
                    <a:bodyPr/>
                    <a:lstStyle/>
                    <a:p>
                      <a:pPr>
                        <a:lnSpc>
                          <a:spcPct val="200000"/>
                        </a:lnSpc>
                        <a:spcBef>
                          <a:spcPts val="1200"/>
                        </a:spcBef>
                        <a:spcAft>
                          <a:spcPct val="0"/>
                        </a:spcAft>
                      </a:pPr>
                      <a:endParaRPr lang="it-IT" sz="1600" b="1">
                        <a:solidFill>
                          <a:schemeClr val="accent2">
                            <a:lumMod val="50000"/>
                          </a:schemeClr>
                        </a:solidFill>
                        <a:latin typeface="+mn-lt"/>
                        <a:ea typeface="Calibri"/>
                        <a:cs typeface="Times New Roman"/>
                      </a:endParaRPr>
                    </a:p>
                  </a:txBody>
                  <a:tcPr marL="68580" marR="68580" marT="0" marB="0" anchor="ctr">
                    <a:lnT w="28575" cap="flat" cmpd="sng" algn="ctr">
                      <a:solidFill>
                        <a:srgbClr val="F7E291"/>
                      </a:solidFill>
                      <a:prstDash val="solid"/>
                      <a:round/>
                      <a:headEnd type="none" w="med" len="med"/>
                      <a:tailEnd type="none" w="med" len="med"/>
                    </a:lnT>
                    <a:lnB w="28575" cap="flat" cmpd="sng" algn="ctr">
                      <a:solidFill>
                        <a:srgbClr val="F7E29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0"/>
                        </a:spcBef>
                        <a:spcAft>
                          <a:spcPct val="0"/>
                        </a:spcAft>
                      </a:pPr>
                      <a:r>
                        <a:rPr lang="ja-JP" sz="1400" b="1" i="0" u="none" strike="noStrike" cap="none" baseline="0">
                          <a:solidFill>
                            <a:srgbClr val="FFFFFF"/>
                          </a:solidFill>
                          <a:effectLst/>
                          <a:uFillTx/>
                          <a:ea typeface="MS UI Gothic"/>
                        </a:rPr>
                        <a:t>全てのグレード</a:t>
                      </a:r>
                    </a:p>
                  </a:txBody>
                  <a:tcPr marL="68580" marR="68580" marT="3600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ct val="0"/>
                        </a:spcAft>
                      </a:pPr>
                      <a:r>
                        <a:rPr lang="ja-JP" sz="1400" b="1" i="0" u="none" strike="noStrike" cap="none" baseline="0">
                          <a:solidFill>
                            <a:srgbClr val="FFFFFF"/>
                          </a:solidFill>
                          <a:effectLst/>
                          <a:uFillTx/>
                          <a:ea typeface="MS UI Gothic"/>
                        </a:rPr>
                        <a:t>グレード3以上</a:t>
                      </a:r>
                    </a:p>
                  </a:txBody>
                  <a:tcPr marL="68580" marR="68580" marT="3600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ct val="0"/>
                        </a:spcAft>
                        <a:buClrTx/>
                        <a:buSzTx/>
                        <a:buFontTx/>
                        <a:buNone/>
                        <a:defRPr/>
                      </a:pPr>
                      <a:r>
                        <a:rPr lang="ja-JP" sz="1400" b="1" i="0" u="none" strike="noStrike" cap="none" baseline="0" dirty="0">
                          <a:solidFill>
                            <a:srgbClr val="FFFFFF"/>
                          </a:solidFill>
                          <a:effectLst/>
                          <a:uFillTx/>
                          <a:ea typeface="MS UI Gothic"/>
                        </a:rPr>
                        <a:t>全てのグレード</a:t>
                      </a:r>
                    </a:p>
                  </a:txBody>
                  <a:tcPr marL="68580" marR="68580" marT="3600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ct val="0"/>
                        </a:spcAft>
                      </a:pPr>
                      <a:r>
                        <a:rPr lang="ja-JP" sz="1400" b="1" i="0" u="none" strike="noStrike" cap="none" baseline="0" dirty="0">
                          <a:solidFill>
                            <a:srgbClr val="FFFFFF"/>
                          </a:solidFill>
                          <a:effectLst/>
                          <a:uFillTx/>
                          <a:ea typeface="MS UI Gothic"/>
                        </a:rPr>
                        <a:t>グレード3以上</a:t>
                      </a:r>
                    </a:p>
                  </a:txBody>
                  <a:tcPr marL="68580" marR="68580" marT="36000" marB="36000" anchor="ctr">
                    <a:lnL>
                      <a:noFill/>
                    </a:lnL>
                    <a:lnR w="9525" cap="flat" cmpd="sng" algn="ctr">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口内炎／口腔粘膜炎</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27</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6</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8</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w="9525" cap="flat" cmpd="sng" algn="ctr">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下痢</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20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手足症候群</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末梢神経障害 </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26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好中球減少症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皮膚の発疹</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54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22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46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14</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320040">
                <a:tc>
                  <a:txBody>
                    <a:bodyPr/>
                    <a:lstStyle/>
                    <a:p>
                      <a:pPr>
                        <a:lnSpc>
                          <a:spcPct val="100000"/>
                        </a:lnSpc>
                        <a:spcAft>
                          <a:spcPct val="0"/>
                        </a:spcAft>
                      </a:pPr>
                      <a:r>
                        <a:rPr lang="ja-JP" sz="1400" b="0" i="0" u="none" strike="noStrike" cap="none" baseline="0">
                          <a:solidFill>
                            <a:srgbClr val="4D4D4D"/>
                          </a:solidFill>
                          <a:effectLst/>
                          <a:uFillTx/>
                          <a:ea typeface="MS UI Gothic"/>
                        </a:rPr>
                        <a:t>爪囲炎</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t>-</a:t>
                      </a:r>
                      <a:endParaRPr lang="en-GB"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320040">
                <a:tc>
                  <a:txBody>
                    <a:bodyPr/>
                    <a:lstStyle/>
                    <a:p>
                      <a:pPr>
                        <a:lnSpc>
                          <a:spcPct val="100000"/>
                        </a:lnSpc>
                        <a:spcAft>
                          <a:spcPct val="0"/>
                        </a:spcAft>
                      </a:pPr>
                      <a:r>
                        <a:rPr lang="ja-JP" sz="1400" b="0" i="0" u="none" strike="noStrike" cap="none" baseline="0" dirty="0">
                          <a:solidFill>
                            <a:srgbClr val="4D4D4D"/>
                          </a:solidFill>
                          <a:effectLst/>
                          <a:uFillTx/>
                          <a:ea typeface="MS UI Gothic"/>
                        </a:rPr>
                        <a:t>低マグネシウム血症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dirty="0">
                          <a:solidFill>
                            <a:srgbClr val="4D4D4D"/>
                          </a:solidFill>
                          <a:effectLst/>
                          <a:uFillTx/>
                          <a:ea typeface="MS UI Gothic"/>
                        </a:rPr>
                        <a:t>1</a:t>
                      </a: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6815427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8076" cy="807720"/>
          </a:xfrm>
        </p:spPr>
        <p:txBody>
          <a:bodyPr/>
          <a:lstStyle/>
          <a:p>
            <a:r>
              <a:rPr lang="ja-JP" sz="1800" b="1" i="0" u="none" strike="noStrike" cap="none" baseline="0">
                <a:solidFill>
                  <a:srgbClr val="043882"/>
                </a:solidFill>
                <a:effectLst/>
                <a:uFillTx/>
                <a:ea typeface="MS UI Gothic"/>
              </a:rPr>
              <a:t>O-017: mCRCにおけるFOLFOXIRI + ベバシズマブ（Bev）とそれに続くBev単剤またはBev + メトロノミック化学療法（metroCT）による維持：GONOによる第II相無作為化MOMA試験の最終結果 – Marmorino Fら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MOMA試験におけるmCRC患者の維持療法としてのFOLFOXIRI + ベバシズマブとそれに続くベバシズマブ単剤またはベバシズマブ + メトロノミック化学療法の有効性と安全性を評価する</a:t>
            </a:r>
          </a:p>
        </p:txBody>
      </p:sp>
      <p:sp>
        <p:nvSpPr>
          <p:cNvPr id="9" name="Text Placeholder 8"/>
          <p:cNvSpPr>
            <a:spLocks noGrp="1"/>
          </p:cNvSpPr>
          <p:nvPr>
            <p:ph type="body" sz="quarter" idx="10"/>
          </p:nvPr>
        </p:nvSpPr>
        <p:spPr>
          <a:xfrm>
            <a:off x="365125" y="6096000"/>
            <a:ext cx="4610075" cy="487363"/>
          </a:xfrm>
        </p:spPr>
        <p:txBody>
          <a:bodyPr/>
          <a:lstStyle/>
          <a:p>
            <a:r>
              <a:rPr lang="ja-JP" sz="1200" b="0" i="0" u="none" strike="noStrike" cap="none" baseline="0" dirty="0">
                <a:solidFill>
                  <a:srgbClr val="4D4D4D"/>
                </a:solidFill>
                <a:effectLst/>
                <a:uFillTx/>
                <a:ea typeface="MS UI Gothic"/>
              </a:rPr>
              <a:t>*7.5 m／日 q3w; </a:t>
            </a:r>
            <a:r>
              <a:rPr lang="ja-JP" sz="1200" b="0" i="0" u="none" strike="noStrike" cap="none" baseline="30000" dirty="0">
                <a:solidFill>
                  <a:srgbClr val="4D4D4D"/>
                </a:solidFill>
                <a:effectLst/>
                <a:uFillTx/>
                <a:ea typeface="MS UI Gothic"/>
              </a:rPr>
              <a:t>†</a:t>
            </a:r>
            <a:r>
              <a:rPr lang="ja-JP" sz="1200" b="0" i="0" u="none" strike="noStrike" cap="none" baseline="0" dirty="0">
                <a:solidFill>
                  <a:srgbClr val="4D4D4D"/>
                </a:solidFill>
                <a:effectLst/>
                <a:uFillTx/>
                <a:ea typeface="MS UI Gothic"/>
              </a:rPr>
              <a:t>カペシタビン500 mg tid + シクロホスファミド50 mg／日</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Marmorino 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O-017</a:t>
            </a:r>
          </a:p>
        </p:txBody>
      </p:sp>
      <p:sp>
        <p:nvSpPr>
          <p:cNvPr id="8" name="Oval 14"/>
          <p:cNvSpPr>
            <a:spLocks noChangeArrowheads="1"/>
          </p:cNvSpPr>
          <p:nvPr/>
        </p:nvSpPr>
        <p:spPr bwMode="auto">
          <a:xfrm>
            <a:off x="3377657" y="346802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10" name="AutoShape 15"/>
          <p:cNvCxnSpPr>
            <a:cxnSpLocks noChangeShapeType="1"/>
            <a:stCxn id="8" idx="0"/>
            <a:endCxn id="15" idx="1"/>
          </p:cNvCxnSpPr>
          <p:nvPr/>
        </p:nvCxnSpPr>
        <p:spPr bwMode="auto">
          <a:xfrm rot="5400000" flipH="1" flipV="1">
            <a:off x="3663027" y="3090918"/>
            <a:ext cx="383531" cy="370675"/>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650939" y="2477953"/>
            <a:ext cx="433931" cy="2669974"/>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2" name="Content Placeholder 26"/>
          <p:cNvSpPr txBox="1"/>
          <p:nvPr/>
        </p:nvSpPr>
        <p:spPr bwMode="auto">
          <a:xfrm>
            <a:off x="92979" y="4782835"/>
            <a:ext cx="558852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600" b="1" i="0" u="none" strike="noStrike" cap="none" baseline="0">
                <a:solidFill>
                  <a:srgbClr val="043882"/>
                </a:solidFill>
                <a:effectLst/>
                <a:uFillTx/>
                <a:ea typeface="MS UI Gothic"/>
              </a:rPr>
              <a:t>層別化</a:t>
            </a:r>
          </a:p>
          <a:p>
            <a:pPr marL="203200" lvl="0" indent="-203200">
              <a:spcBef>
                <a:spcPct val="0"/>
              </a:spcBef>
              <a:spcAft>
                <a:spcPts val="400"/>
              </a:spcAft>
              <a:buFont typeface="Arial" pitchFamily="34" charset="0"/>
              <a:buChar char="•"/>
              <a:defRPr/>
            </a:pPr>
            <a:r>
              <a:rPr lang="ja-JP" sz="1600" b="0" i="0" u="none" strike="noStrike" cap="none" baseline="0">
                <a:solidFill>
                  <a:srgbClr val="4D4D4D"/>
                </a:solidFill>
                <a:effectLst/>
                <a:uFillTx/>
                <a:ea typeface="MS UI Gothic"/>
              </a:rPr>
              <a:t>ECOG PS（0対1、2）、アジュバント化学療法の施行歴</a:t>
            </a:r>
          </a:p>
        </p:txBody>
      </p:sp>
      <p:cxnSp>
        <p:nvCxnSpPr>
          <p:cNvPr id="13" name="AutoShape 19"/>
          <p:cNvCxnSpPr>
            <a:cxnSpLocks noChangeShapeType="1"/>
            <a:stCxn id="16" idx="3"/>
            <a:endCxn id="8" idx="2"/>
          </p:cNvCxnSpPr>
          <p:nvPr/>
        </p:nvCxnSpPr>
        <p:spPr bwMode="auto">
          <a:xfrm>
            <a:off x="3272705" y="3760120"/>
            <a:ext cx="104952"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22" idx="1"/>
          </p:cNvCxnSpPr>
          <p:nvPr/>
        </p:nvCxnSpPr>
        <p:spPr bwMode="auto">
          <a:xfrm>
            <a:off x="5973000" y="3084489"/>
            <a:ext cx="412340" cy="0"/>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040130" y="2547352"/>
            <a:ext cx="1932870" cy="1074274"/>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effectLst/>
                <a:uFillTx/>
                <a:ea typeface="MS UI Gothic"/>
              </a:rPr>
              <a:t>FOLFOXIRI + ベバシズマブ * 最大8サイクル</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(n=117)</a:t>
            </a:r>
          </a:p>
        </p:txBody>
      </p:sp>
      <p:sp>
        <p:nvSpPr>
          <p:cNvPr id="16" name="AutoShape 9"/>
          <p:cNvSpPr>
            <a:spLocks noChangeArrowheads="1"/>
          </p:cNvSpPr>
          <p:nvPr/>
        </p:nvSpPr>
        <p:spPr bwMode="auto">
          <a:xfrm>
            <a:off x="119047" y="2864383"/>
            <a:ext cx="3153658"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切除不能mCRC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転移性癌に対する治療歴なし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ECOGのPSスコアが0～2</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(n=232)</a:t>
            </a:r>
          </a:p>
        </p:txBody>
      </p:sp>
      <p:cxnSp>
        <p:nvCxnSpPr>
          <p:cNvPr id="17" name="AutoShape 16"/>
          <p:cNvCxnSpPr>
            <a:cxnSpLocks noChangeShapeType="1"/>
            <a:stCxn id="8" idx="4"/>
            <a:endCxn id="19" idx="1"/>
          </p:cNvCxnSpPr>
          <p:nvPr/>
        </p:nvCxnSpPr>
        <p:spPr bwMode="auto">
          <a:xfrm rot="16200000" flipH="1">
            <a:off x="3668739" y="4052935"/>
            <a:ext cx="372676" cy="371245"/>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3" idx="1"/>
          </p:cNvCxnSpPr>
          <p:nvPr/>
        </p:nvCxnSpPr>
        <p:spPr bwMode="auto">
          <a:xfrm>
            <a:off x="5972430" y="4424896"/>
            <a:ext cx="413479"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040700" y="3887759"/>
            <a:ext cx="1931730" cy="107427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effectLst/>
                <a:uFillTx/>
                <a:ea typeface="MS UI Gothic"/>
              </a:rPr>
              <a:t>FOLFOXIRI + ベバシズマブ * 最大8サイクル</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（n=115）</a:t>
            </a:r>
          </a:p>
        </p:txBody>
      </p:sp>
      <p:sp>
        <p:nvSpPr>
          <p:cNvPr id="20" name="Rectangle 9"/>
          <p:cNvSpPr txBox="1">
            <a:spLocks noChangeArrowheads="1"/>
          </p:cNvSpPr>
          <p:nvPr/>
        </p:nvSpPr>
        <p:spPr bwMode="auto">
          <a:xfrm>
            <a:off x="394456" y="5485473"/>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a:rPr>
              <a:t>主要エンドポイント</a:t>
            </a:r>
          </a:p>
          <a:p>
            <a:r>
              <a:rPr lang="ja-JP" sz="1600" b="0" i="0" u="none" strike="noStrike" cap="none" baseline="0" dirty="0">
                <a:solidFill>
                  <a:srgbClr val="4D4D4D"/>
                </a:solidFill>
                <a:effectLst/>
                <a:uFillTx/>
                <a:ea typeface="MS UI Gothic"/>
              </a:rPr>
              <a:t>PFS</a:t>
            </a:r>
          </a:p>
        </p:txBody>
      </p:sp>
      <p:sp>
        <p:nvSpPr>
          <p:cNvPr id="21" name="Content Placeholder 26"/>
          <p:cNvSpPr txBox="1"/>
          <p:nvPr/>
        </p:nvSpPr>
        <p:spPr>
          <a:xfrm>
            <a:off x="4677532" y="5485473"/>
            <a:ext cx="4130675" cy="5997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安全性、腫瘍部位別PFS</a:t>
            </a:r>
          </a:p>
        </p:txBody>
      </p:sp>
      <p:sp>
        <p:nvSpPr>
          <p:cNvPr id="22" name="AutoShape 8"/>
          <p:cNvSpPr>
            <a:spLocks noChangeArrowheads="1"/>
          </p:cNvSpPr>
          <p:nvPr/>
        </p:nvSpPr>
        <p:spPr bwMode="auto">
          <a:xfrm>
            <a:off x="6385340" y="2628659"/>
            <a:ext cx="1959604" cy="911660"/>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FFFFFF"/>
                </a:solidFill>
                <a:effectLst/>
                <a:uFillTx/>
                <a:ea typeface="MS UI Gothic"/>
              </a:rPr>
              <a:t>ベバシズマブ* + メトロノミック化学療法</a:t>
            </a:r>
            <a:r>
              <a:rPr lang="ja-JP" sz="1800" b="0" i="0" u="none" strike="noStrike" cap="none" baseline="30000" dirty="0">
                <a:solidFill>
                  <a:srgbClr val="FFFFFF"/>
                </a:solidFill>
                <a:effectLst/>
                <a:uFillTx/>
                <a:ea typeface="MS UI Gothic"/>
              </a:rPr>
              <a:t>†</a:t>
            </a:r>
          </a:p>
        </p:txBody>
      </p:sp>
      <p:sp>
        <p:nvSpPr>
          <p:cNvPr id="23" name="AutoShape 12"/>
          <p:cNvSpPr>
            <a:spLocks noChangeArrowheads="1"/>
          </p:cNvSpPr>
          <p:nvPr/>
        </p:nvSpPr>
        <p:spPr bwMode="auto">
          <a:xfrm>
            <a:off x="6385909" y="3969066"/>
            <a:ext cx="1973535" cy="911659"/>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4D4D4D"/>
                </a:solidFill>
                <a:effectLst/>
                <a:uFillTx/>
                <a:ea typeface="MS UI Gothic"/>
              </a:rPr>
              <a:t>ベバシズマブ*</a:t>
            </a:r>
          </a:p>
        </p:txBody>
      </p:sp>
      <p:cxnSp>
        <p:nvCxnSpPr>
          <p:cNvPr id="24" name="AutoShape 21"/>
          <p:cNvCxnSpPr>
            <a:cxnSpLocks noChangeShapeType="1"/>
            <a:stCxn id="22" idx="3"/>
          </p:cNvCxnSpPr>
          <p:nvPr/>
        </p:nvCxnSpPr>
        <p:spPr bwMode="auto">
          <a:xfrm>
            <a:off x="8344944" y="3084489"/>
            <a:ext cx="305995" cy="0"/>
          </a:xfrm>
          <a:prstGeom prst="straightConnector1">
            <a:avLst/>
          </a:prstGeom>
          <a:noFill/>
          <a:ln w="57150">
            <a:solidFill>
              <a:schemeClr val="bg2">
                <a:lumMod val="60000"/>
                <a:lumOff val="40000"/>
              </a:schemeClr>
            </a:solidFill>
            <a:round/>
            <a:tailEnd type="triangle" w="med" len="med"/>
          </a:ln>
        </p:spPr>
      </p:cxnSp>
      <p:cxnSp>
        <p:nvCxnSpPr>
          <p:cNvPr id="25" name="AutoShape 20"/>
          <p:cNvCxnSpPr>
            <a:cxnSpLocks noChangeShapeType="1"/>
            <a:stCxn id="23" idx="3"/>
          </p:cNvCxnSpPr>
          <p:nvPr/>
        </p:nvCxnSpPr>
        <p:spPr bwMode="auto">
          <a:xfrm>
            <a:off x="8359444" y="4424896"/>
            <a:ext cx="291495" cy="0"/>
          </a:xfrm>
          <a:prstGeom prst="straightConnector1">
            <a:avLst/>
          </a:prstGeom>
          <a:noFill/>
          <a:ln w="57150">
            <a:solidFill>
              <a:schemeClr val="bg2">
                <a:lumMod val="60000"/>
                <a:lumOff val="40000"/>
              </a:schemeClr>
            </a:solidFill>
            <a:prstDash val="sysDot"/>
            <a:round/>
            <a:tailEnd type="triangle" w="med" len="med"/>
          </a:ln>
        </p:spPr>
      </p:cxnSp>
      <p:sp>
        <p:nvSpPr>
          <p:cNvPr id="26" name="TextBox 25"/>
          <p:cNvSpPr txBox="1"/>
          <p:nvPr/>
        </p:nvSpPr>
        <p:spPr>
          <a:xfrm>
            <a:off x="4819664" y="2205704"/>
            <a:ext cx="373801" cy="366126"/>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導入 </a:t>
            </a:r>
          </a:p>
        </p:txBody>
      </p:sp>
      <p:sp>
        <p:nvSpPr>
          <p:cNvPr id="27" name="TextBox 26"/>
          <p:cNvSpPr txBox="1"/>
          <p:nvPr/>
        </p:nvSpPr>
        <p:spPr>
          <a:xfrm>
            <a:off x="7196665" y="2205704"/>
            <a:ext cx="310222" cy="366126"/>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維持</a:t>
            </a:r>
          </a:p>
        </p:txBody>
      </p:sp>
    </p:spTree>
    <p:extLst>
      <p:ext uri="{BB962C8B-B14F-4D97-AF65-F5344CB8AC3E}">
        <p14:creationId xmlns:p14="http://schemas.microsoft.com/office/powerpoint/2010/main" val="141982294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ja-JP" sz="1800" b="1" i="0" u="none" strike="noStrike" cap="none" baseline="0">
                <a:solidFill>
                  <a:srgbClr val="043882"/>
                </a:solidFill>
                <a:effectLst/>
                <a:uFillTx/>
                <a:ea typeface="MS UI Gothic"/>
              </a:rPr>
              <a:t>O-017: mCRCにおけるFOLFOXIRI + ベバシズマブ（Bev）とそれに続くBev単剤またはBev + メトロノミック化学療法（metroCT）による維持：GONOによる第II相無作為化MOMA試験の最終結果 – Marmorino Fら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pPr marL="0" indent="0" algn="ctr">
              <a:buNone/>
            </a:pPr>
            <a:r>
              <a:rPr lang="ja-JP" sz="1600" b="1" i="0" u="none" strike="noStrike" cap="none" baseline="0">
                <a:solidFill>
                  <a:srgbClr val="4D4D4D"/>
                </a:solidFill>
                <a:effectLst/>
                <a:uFillTx/>
                <a:ea typeface="MS UI Gothic"/>
              </a:rPr>
              <a:t>PFS</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Marmorino </a:t>
            </a:r>
            <a:r>
              <a:rPr lang="ja-JP" sz="1200" b="0" i="0" u="none" strike="noStrike" cap="none" baseline="0" dirty="0" smtClean="0">
                <a:solidFill>
                  <a:srgbClr val="4D4D4D"/>
                </a:solidFill>
                <a:effectLst/>
                <a:uFillTx/>
                <a:ea typeface="MS UI Gothic"/>
              </a:rPr>
              <a:t>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O-017</a:t>
            </a:r>
          </a:p>
        </p:txBody>
      </p:sp>
      <p:graphicFrame>
        <p:nvGraphicFramePr>
          <p:cNvPr id="7" name="Group 88"/>
          <p:cNvGraphicFramePr>
            <a:graphicFrameLocks noGrp="1"/>
          </p:cNvGraphicFramePr>
          <p:nvPr>
            <p:extLst>
              <p:ext uri="{D42A27DB-BD31-4B8C-83A1-F6EECF244321}">
                <p14:modId xmlns:p14="http://schemas.microsoft.com/office/powerpoint/2010/main" val="3303023405"/>
              </p:ext>
            </p:extLst>
          </p:nvPr>
        </p:nvGraphicFramePr>
        <p:xfrm>
          <a:off x="4634892"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val="20000"/>
                    </a:ext>
                  </a:extLst>
                </a:gridCol>
                <a:gridCol w="683813">
                  <a:extLst>
                    <a:ext uri="{9D8B030D-6E8A-4147-A177-3AD203B41FA5}">
                      <a16:colId xmlns:a16="http://schemas.microsoft.com/office/drawing/2014/main" val="20002"/>
                    </a:ext>
                  </a:extLst>
                </a:gridCol>
                <a:gridCol w="1041620">
                  <a:extLst>
                    <a:ext uri="{9D8B030D-6E8A-4147-A177-3AD203B41FA5}">
                      <a16:colId xmlns:a16="http://schemas.microsoft.com/office/drawing/2014/main" val="20001"/>
                    </a:ext>
                  </a:extLst>
                </a:gridCol>
                <a:gridCol w="938254">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70%CI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dirty="0">
                          <a:solidFill>
                            <a:srgbClr val="B2C0D8"/>
                          </a:solidFill>
                          <a:effectLst/>
                          <a:uFillTx/>
                          <a:ea typeface="MS UI Gothic"/>
                        </a:rPr>
                        <a:t>Bev群</a:t>
                      </a:r>
                      <a:r>
                        <a:rPr lang="en-GB" altLang="ja-JP" sz="1200" b="0" i="0" u="none" strike="noStrike" cap="none" baseline="0" dirty="0">
                          <a:solidFill>
                            <a:srgbClr val="B2C0D8"/>
                          </a:solidFill>
                          <a:effectLst/>
                          <a:uFillTx/>
                          <a:ea typeface="MS UI Gothic"/>
                        </a:rPr>
                        <a:t> </a:t>
                      </a:r>
                      <a:r>
                        <a:rPr lang="ja-JP" sz="1200" b="0" i="0" u="none" strike="noStrike" cap="none" baseline="0" dirty="0">
                          <a:solidFill>
                            <a:srgbClr val="B2C0D8"/>
                          </a:solidFill>
                          <a:effectLst/>
                          <a:uFillTx/>
                          <a:ea typeface="MS UI Gothic"/>
                        </a:rPr>
                        <a:t>(n=117)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2C0D8"/>
                          </a:solidFill>
                          <a:effectLst/>
                          <a:uFillTx/>
                          <a:ea typeface="MS UI Gothic"/>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8.3, 10.6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60D27"/>
                          </a:solidFill>
                          <a:effectLst/>
                          <a:uFillTx/>
                          <a:ea typeface="MS UI Gothic"/>
                        </a:rPr>
                        <a:t>Bev + metroCT群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9.1, 11.6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8" name="Group 7"/>
          <p:cNvGrpSpPr/>
          <p:nvPr/>
        </p:nvGrpSpPr>
        <p:grpSpPr>
          <a:xfrm>
            <a:off x="157769" y="1961410"/>
            <a:ext cx="8094582" cy="4189264"/>
            <a:chOff x="157769" y="1961410"/>
            <a:chExt cx="8094582" cy="4189264"/>
          </a:xfrm>
        </p:grpSpPr>
        <p:sp>
          <p:nvSpPr>
            <p:cNvPr id="9" name="TextBox 8"/>
            <p:cNvSpPr txBox="1"/>
            <p:nvPr/>
          </p:nvSpPr>
          <p:spPr>
            <a:xfrm>
              <a:off x="4364153" y="5379740"/>
              <a:ext cx="578668"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追跡調査、カ月間</a:t>
              </a:r>
            </a:p>
          </p:txBody>
        </p:sp>
        <p:sp>
          <p:nvSpPr>
            <p:cNvPr id="10" name="TextBox 9"/>
            <p:cNvSpPr txBox="1"/>
            <p:nvPr/>
          </p:nvSpPr>
          <p:spPr>
            <a:xfrm>
              <a:off x="157769" y="5472345"/>
              <a:ext cx="1992854" cy="646331"/>
            </a:xfrm>
            <a:prstGeom prst="rect">
              <a:avLst/>
            </a:prstGeom>
            <a:noFill/>
          </p:spPr>
          <p:txBody>
            <a:bodyPr wrap="none" rtlCol="0">
              <a:spAutoFit/>
            </a:bodyPr>
            <a:lstStyle/>
            <a:p>
              <a:pPr algn="r"/>
              <a:r>
                <a:rPr lang="ja-JP" sz="1200" b="0" i="0" u="none" strike="noStrike" cap="none" baseline="0" dirty="0">
                  <a:solidFill>
                    <a:srgbClr val="4D4D4D"/>
                  </a:solidFill>
                  <a:effectLst/>
                  <a:uFillTx/>
                  <a:ea typeface="MS UI Gothic"/>
                </a:rPr>
                <a:t>リスクに晒されていた患者数</a:t>
              </a:r>
            </a:p>
            <a:p>
              <a:pPr algn="r"/>
              <a:r>
                <a:rPr lang="ja-JP" sz="1200" b="0" i="0" u="none" strike="noStrike" cap="none" baseline="0" dirty="0">
                  <a:solidFill>
                    <a:srgbClr val="B2C0D8"/>
                  </a:solidFill>
                  <a:effectLst/>
                  <a:uFillTx/>
                  <a:ea typeface="MS UI Gothic"/>
                </a:rPr>
                <a:t>Bevによる維持</a:t>
              </a:r>
            </a:p>
            <a:p>
              <a:pPr algn="r"/>
              <a:r>
                <a:rPr lang="ja-JP" sz="1200" b="0" i="0" u="none" strike="noStrike" cap="none" baseline="0" dirty="0">
                  <a:solidFill>
                    <a:schemeClr val="accent3"/>
                  </a:solidFill>
                  <a:effectLst/>
                  <a:uFillTx/>
                  <a:ea typeface="MS UI Gothic"/>
                </a:rPr>
                <a:t>Bev + metroCT</a:t>
              </a:r>
              <a:r>
                <a:rPr lang="ja-JP" sz="1200" b="0" i="0" u="none" strike="noStrike" cap="none" baseline="0" dirty="0">
                  <a:solidFill>
                    <a:schemeClr val="accent3"/>
                  </a:solidFill>
                  <a:effectLst/>
                  <a:uFillTx/>
                </a:rPr>
                <a:t>による維持</a:t>
              </a:r>
            </a:p>
          </p:txBody>
        </p:sp>
        <p:sp>
          <p:nvSpPr>
            <p:cNvPr id="11" name="Rectangle 10"/>
            <p:cNvSpPr/>
            <p:nvPr/>
          </p:nvSpPr>
          <p:spPr>
            <a:xfrm>
              <a:off x="5552174" y="3001896"/>
              <a:ext cx="2700177" cy="274594"/>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ja-JP" sz="1200" b="1" i="0" u="none" strike="noStrike" cap="none" baseline="0">
                  <a:solidFill>
                    <a:srgbClr val="4D4D4D"/>
                  </a:solidFill>
                  <a:effectLst/>
                  <a:uFillTx/>
                  <a:ea typeface="MS UI Gothic"/>
                </a:rPr>
                <a:t>HR 0.94 (70%CI 0.82, 1.09); p=0.680</a:t>
              </a:r>
            </a:p>
          </p:txBody>
        </p:sp>
        <p:grpSp>
          <p:nvGrpSpPr>
            <p:cNvPr id="12" name="Group 11"/>
            <p:cNvGrpSpPr/>
            <p:nvPr/>
          </p:nvGrpSpPr>
          <p:grpSpPr>
            <a:xfrm>
              <a:off x="1396377" y="1961410"/>
              <a:ext cx="5708942" cy="4189264"/>
              <a:chOff x="1171023" y="1961410"/>
              <a:chExt cx="5550272" cy="4189264"/>
            </a:xfrm>
          </p:grpSpPr>
          <p:sp>
            <p:nvSpPr>
              <p:cNvPr id="15" name="Freeform 14"/>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2"/>
              <p:cNvSpPr>
                <a:spLocks noChangeShapeType="1"/>
              </p:cNvSpPr>
              <p:nvPr/>
            </p:nvSpPr>
            <p:spPr bwMode="auto">
              <a:xfrm flipH="1">
                <a:off x="3295416"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3"/>
              <p:cNvSpPr>
                <a:spLocks noChangeShapeType="1"/>
              </p:cNvSpPr>
              <p:nvPr/>
            </p:nvSpPr>
            <p:spPr bwMode="auto">
              <a:xfrm flipH="1">
                <a:off x="2862332"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9"/>
              <p:cNvSpPr>
                <a:spLocks noChangeShapeType="1"/>
              </p:cNvSpPr>
              <p:nvPr/>
            </p:nvSpPr>
            <p:spPr bwMode="auto">
              <a:xfrm flipH="1">
                <a:off x="243468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1079453" y="3505656"/>
                <a:ext cx="479767" cy="29662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無増悪生存率</a:t>
                </a:r>
              </a:p>
            </p:txBody>
          </p:sp>
          <p:sp>
            <p:nvSpPr>
              <p:cNvPr id="26" name="TextBox 25"/>
              <p:cNvSpPr txBox="1"/>
              <p:nvPr/>
            </p:nvSpPr>
            <p:spPr>
              <a:xfrm>
                <a:off x="1486608" y="1962746"/>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27" name="TextBox 26"/>
              <p:cNvSpPr txBox="1"/>
              <p:nvPr/>
            </p:nvSpPr>
            <p:spPr>
              <a:xfrm>
                <a:off x="1486608" y="2543958"/>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8" name="TextBox 27"/>
              <p:cNvSpPr txBox="1"/>
              <p:nvPr/>
            </p:nvSpPr>
            <p:spPr>
              <a:xfrm>
                <a:off x="1486608" y="3109932"/>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9" name="TextBox 28"/>
              <p:cNvSpPr txBox="1"/>
              <p:nvPr/>
            </p:nvSpPr>
            <p:spPr>
              <a:xfrm>
                <a:off x="1486608" y="3694933"/>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30" name="TextBox 29"/>
              <p:cNvSpPr txBox="1"/>
              <p:nvPr/>
            </p:nvSpPr>
            <p:spPr>
              <a:xfrm>
                <a:off x="1486608" y="4267249"/>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31" name="TextBox 30"/>
              <p:cNvSpPr txBox="1"/>
              <p:nvPr/>
            </p:nvSpPr>
            <p:spPr>
              <a:xfrm>
                <a:off x="1486608" y="4845908"/>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0.0</a:t>
                </a:r>
              </a:p>
            </p:txBody>
          </p:sp>
          <p:grpSp>
            <p:nvGrpSpPr>
              <p:cNvPr id="32" name="Group 31"/>
              <p:cNvGrpSpPr/>
              <p:nvPr/>
            </p:nvGrpSpPr>
            <p:grpSpPr>
              <a:xfrm>
                <a:off x="1791170" y="5171802"/>
                <a:ext cx="456438" cy="978872"/>
                <a:chOff x="1791170" y="5171802"/>
                <a:chExt cx="456438" cy="978872"/>
              </a:xfrm>
            </p:grpSpPr>
            <p:sp>
              <p:nvSpPr>
                <p:cNvPr id="59"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60" name="TextBox 59"/>
                <p:cNvSpPr txBox="1"/>
                <p:nvPr/>
              </p:nvSpPr>
              <p:spPr>
                <a:xfrm>
                  <a:off x="1786172" y="5196567"/>
                  <a:ext cx="466433"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117</a:t>
                  </a:r>
                </a:p>
                <a:p>
                  <a:pPr algn="ctr"/>
                  <a:r>
                    <a:rPr lang="ja-JP" sz="1400" b="0" i="0" u="none" strike="noStrike" cap="none" baseline="0">
                      <a:solidFill>
                        <a:srgbClr val="B60D27"/>
                      </a:solidFill>
                      <a:effectLst/>
                      <a:uFillTx/>
                      <a:ea typeface="MS UI Gothic"/>
                    </a:rPr>
                    <a:t>115</a:t>
                  </a:r>
                </a:p>
              </p:txBody>
            </p:sp>
          </p:grpSp>
          <p:sp>
            <p:nvSpPr>
              <p:cNvPr id="33" name="TextBox 32"/>
              <p:cNvSpPr txBox="1"/>
              <p:nvPr/>
            </p:nvSpPr>
            <p:spPr>
              <a:xfrm>
                <a:off x="2203702" y="5196567"/>
                <a:ext cx="466433"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itchFamily="34" charset="0"/>
                </a:endParaRPr>
              </a:p>
              <a:p>
                <a:pPr algn="r"/>
                <a:r>
                  <a:rPr lang="ja-JP" sz="1400" b="0" i="0" u="none" strike="noStrike" cap="none" baseline="0">
                    <a:solidFill>
                      <a:srgbClr val="B2C0D8"/>
                    </a:solidFill>
                    <a:effectLst/>
                    <a:uFillTx/>
                    <a:ea typeface="MS UI Gothic"/>
                  </a:rPr>
                  <a:t>100</a:t>
                </a:r>
              </a:p>
              <a:p>
                <a:pPr algn="r"/>
                <a:r>
                  <a:rPr lang="ja-JP" sz="1400" b="0" i="0" u="none" strike="noStrike" cap="none" baseline="0">
                    <a:solidFill>
                      <a:srgbClr val="B60D27"/>
                    </a:solidFill>
                    <a:effectLst/>
                    <a:uFillTx/>
                    <a:ea typeface="MS UI Gothic"/>
                  </a:rPr>
                  <a:t>90</a:t>
                </a:r>
              </a:p>
            </p:txBody>
          </p:sp>
          <p:sp>
            <p:nvSpPr>
              <p:cNvPr id="34" name="TextBox 33"/>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itchFamily="34" charset="0"/>
                </a:endParaRPr>
              </a:p>
            </p:txBody>
          </p:sp>
          <p:sp>
            <p:nvSpPr>
              <p:cNvPr id="35" name="TextBox 34"/>
              <p:cNvSpPr txBox="1"/>
              <p:nvPr/>
            </p:nvSpPr>
            <p:spPr>
              <a:xfrm>
                <a:off x="2672656"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40</a:t>
                </a:r>
              </a:p>
              <a:p>
                <a:pPr algn="ctr"/>
                <a:r>
                  <a:rPr lang="ja-JP" sz="1400" b="0" i="0" u="none" strike="noStrike" cap="none" baseline="0">
                    <a:solidFill>
                      <a:srgbClr val="B60D27"/>
                    </a:solidFill>
                    <a:effectLst/>
                    <a:uFillTx/>
                    <a:ea typeface="MS UI Gothic"/>
                  </a:rPr>
                  <a:t>42</a:t>
                </a:r>
              </a:p>
            </p:txBody>
          </p:sp>
          <p:sp>
            <p:nvSpPr>
              <p:cNvPr id="36" name="TextBox 35"/>
              <p:cNvSpPr txBox="1"/>
              <p:nvPr/>
            </p:nvSpPr>
            <p:spPr>
              <a:xfrm>
                <a:off x="3117247"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25</a:t>
                </a:r>
              </a:p>
              <a:p>
                <a:pPr algn="ctr"/>
                <a:r>
                  <a:rPr lang="ja-JP" sz="1400" b="0" i="0" u="none" strike="noStrike" cap="none" baseline="0">
                    <a:solidFill>
                      <a:srgbClr val="B60D27"/>
                    </a:solidFill>
                    <a:effectLst/>
                    <a:uFillTx/>
                    <a:ea typeface="MS UI Gothic"/>
                  </a:rPr>
                  <a:t>26</a:t>
                </a:r>
              </a:p>
            </p:txBody>
          </p:sp>
          <p:grpSp>
            <p:nvGrpSpPr>
              <p:cNvPr id="37" name="Group 36"/>
              <p:cNvGrpSpPr/>
              <p:nvPr/>
            </p:nvGrpSpPr>
            <p:grpSpPr>
              <a:xfrm>
                <a:off x="4353631" y="5171802"/>
                <a:ext cx="379825" cy="978872"/>
                <a:chOff x="4353631" y="5171802"/>
                <a:chExt cx="379825" cy="978872"/>
              </a:xfrm>
            </p:grpSpPr>
            <p:sp>
              <p:nvSpPr>
                <p:cNvPr id="57"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8" name="TextBox 57"/>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itchFamily="34" charset="0"/>
                  </a:endParaRPr>
                </a:p>
                <a:p>
                  <a:pPr algn="r"/>
                  <a:r>
                    <a:rPr lang="ja-JP" sz="1400" b="0" i="0" u="none" strike="noStrike" cap="none" baseline="0">
                      <a:solidFill>
                        <a:srgbClr val="B2C0D8"/>
                      </a:solidFill>
                      <a:effectLst/>
                      <a:uFillTx/>
                      <a:ea typeface="MS UI Gothic"/>
                    </a:rPr>
                    <a:t>8</a:t>
                  </a:r>
                </a:p>
                <a:p>
                  <a:pPr algn="r"/>
                  <a:r>
                    <a:rPr lang="ja-JP" sz="1400" b="0" i="0" u="none" strike="noStrike" cap="none" baseline="0">
                      <a:solidFill>
                        <a:srgbClr val="B60D27"/>
                      </a:solidFill>
                      <a:effectLst/>
                      <a:uFillTx/>
                      <a:ea typeface="MS UI Gothic"/>
                    </a:rPr>
                    <a:t>10</a:t>
                  </a:r>
                </a:p>
              </p:txBody>
            </p:sp>
          </p:grpSp>
          <p:sp>
            <p:nvSpPr>
              <p:cNvPr id="38" name="Line 14"/>
              <p:cNvSpPr>
                <a:spLocks noChangeShapeType="1"/>
              </p:cNvSpPr>
              <p:nvPr/>
            </p:nvSpPr>
            <p:spPr bwMode="auto">
              <a:xfrm flipH="1">
                <a:off x="3715117"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9" name="TextBox 38"/>
              <p:cNvSpPr txBox="1"/>
              <p:nvPr/>
            </p:nvSpPr>
            <p:spPr>
              <a:xfrm>
                <a:off x="3528248" y="5196536"/>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16</a:t>
                </a:r>
              </a:p>
              <a:p>
                <a:pPr algn="ctr"/>
                <a:r>
                  <a:rPr lang="ja-JP" sz="1400" b="0" i="0" u="none" strike="noStrike" cap="none" baseline="0">
                    <a:solidFill>
                      <a:srgbClr val="B60D27"/>
                    </a:solidFill>
                    <a:effectLst/>
                    <a:uFillTx/>
                    <a:ea typeface="MS UI Gothic"/>
                  </a:rPr>
                  <a:t>19</a:t>
                </a:r>
              </a:p>
            </p:txBody>
          </p:sp>
          <p:sp>
            <p:nvSpPr>
              <p:cNvPr id="40" name="Line 14"/>
              <p:cNvSpPr>
                <a:spLocks noChangeShapeType="1"/>
              </p:cNvSpPr>
              <p:nvPr/>
            </p:nvSpPr>
            <p:spPr bwMode="auto">
              <a:xfrm flipH="1">
                <a:off x="4129535"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1" name="TextBox 40"/>
              <p:cNvSpPr txBox="1"/>
              <p:nvPr/>
            </p:nvSpPr>
            <p:spPr>
              <a:xfrm>
                <a:off x="3942669" y="5196536"/>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12</a:t>
                </a:r>
              </a:p>
              <a:p>
                <a:pPr algn="ctr"/>
                <a:r>
                  <a:rPr lang="ja-JP" sz="1400" b="0" i="0" u="none" strike="noStrike" cap="none" baseline="0">
                    <a:solidFill>
                      <a:srgbClr val="B60D27"/>
                    </a:solidFill>
                    <a:effectLst/>
                    <a:uFillTx/>
                    <a:ea typeface="MS UI Gothic"/>
                  </a:rPr>
                  <a:t>16</a:t>
                </a:r>
              </a:p>
            </p:txBody>
          </p:sp>
          <p:grpSp>
            <p:nvGrpSpPr>
              <p:cNvPr id="42" name="Group 41"/>
              <p:cNvGrpSpPr/>
              <p:nvPr/>
            </p:nvGrpSpPr>
            <p:grpSpPr>
              <a:xfrm>
                <a:off x="4768380" y="5171802"/>
                <a:ext cx="372781" cy="978872"/>
                <a:chOff x="4357154" y="5171802"/>
                <a:chExt cx="372781" cy="978872"/>
              </a:xfrm>
            </p:grpSpPr>
            <p:sp>
              <p:nvSpPr>
                <p:cNvPr id="55"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6" name="TextBox 55"/>
                <p:cNvSpPr txBox="1"/>
                <p:nvPr/>
              </p:nvSpPr>
              <p:spPr>
                <a:xfrm>
                  <a:off x="4358404"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42</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6</a:t>
                  </a:r>
                </a:p>
                <a:p>
                  <a:pPr algn="ctr"/>
                  <a:r>
                    <a:rPr lang="ja-JP" sz="1400" b="0" i="0" u="none" strike="noStrike" cap="none" baseline="0">
                      <a:solidFill>
                        <a:srgbClr val="B60D27"/>
                      </a:solidFill>
                      <a:effectLst/>
                      <a:uFillTx/>
                      <a:ea typeface="MS UI Gothic"/>
                    </a:rPr>
                    <a:t>8</a:t>
                  </a:r>
                </a:p>
              </p:txBody>
            </p:sp>
          </p:grpSp>
          <p:grpSp>
            <p:nvGrpSpPr>
              <p:cNvPr id="43" name="Group 42"/>
              <p:cNvGrpSpPr/>
              <p:nvPr/>
            </p:nvGrpSpPr>
            <p:grpSpPr>
              <a:xfrm>
                <a:off x="5168176" y="5171802"/>
                <a:ext cx="372781" cy="978872"/>
                <a:chOff x="4357154" y="5171802"/>
                <a:chExt cx="372781" cy="978872"/>
              </a:xfrm>
            </p:grpSpPr>
            <p:sp>
              <p:nvSpPr>
                <p:cNvPr id="53"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4" name="TextBox 53"/>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48</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4</a:t>
                  </a:r>
                </a:p>
                <a:p>
                  <a:pPr algn="ctr"/>
                  <a:r>
                    <a:rPr lang="ja-JP" sz="1400" b="0" i="0" u="none" strike="noStrike" cap="none" baseline="0">
                      <a:solidFill>
                        <a:srgbClr val="B60D27"/>
                      </a:solidFill>
                      <a:effectLst/>
                      <a:uFillTx/>
                      <a:ea typeface="MS UI Gothic"/>
                    </a:rPr>
                    <a:t>5</a:t>
                  </a:r>
                </a:p>
              </p:txBody>
            </p:sp>
          </p:grpSp>
          <p:grpSp>
            <p:nvGrpSpPr>
              <p:cNvPr id="44" name="Group 43"/>
              <p:cNvGrpSpPr/>
              <p:nvPr/>
            </p:nvGrpSpPr>
            <p:grpSpPr>
              <a:xfrm>
                <a:off x="5567972" y="5171802"/>
                <a:ext cx="372781" cy="978872"/>
                <a:chOff x="4357154" y="5171802"/>
                <a:chExt cx="372781" cy="978872"/>
              </a:xfrm>
            </p:grpSpPr>
            <p:sp>
              <p:nvSpPr>
                <p:cNvPr id="51"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2" name="TextBox 51"/>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54</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3</a:t>
                  </a:r>
                </a:p>
                <a:p>
                  <a:pPr algn="ctr"/>
                  <a:r>
                    <a:rPr lang="ja-JP" sz="1400" b="0" i="0" u="none" strike="noStrike" cap="none" baseline="0">
                      <a:solidFill>
                        <a:srgbClr val="B60D27"/>
                      </a:solidFill>
                      <a:effectLst/>
                      <a:uFillTx/>
                      <a:ea typeface="MS UI Gothic"/>
                    </a:rPr>
                    <a:t>2</a:t>
                  </a:r>
                </a:p>
              </p:txBody>
            </p:sp>
          </p:grpSp>
          <p:grpSp>
            <p:nvGrpSpPr>
              <p:cNvPr id="45" name="Group 44"/>
              <p:cNvGrpSpPr/>
              <p:nvPr/>
            </p:nvGrpSpPr>
            <p:grpSpPr>
              <a:xfrm>
                <a:off x="5963958" y="5171802"/>
                <a:ext cx="372781" cy="978872"/>
                <a:chOff x="4357154" y="5171802"/>
                <a:chExt cx="372781" cy="978872"/>
              </a:xfrm>
            </p:grpSpPr>
            <p:sp>
              <p:nvSpPr>
                <p:cNvPr id="49"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0" name="TextBox 49"/>
                <p:cNvSpPr txBox="1"/>
                <p:nvPr/>
              </p:nvSpPr>
              <p:spPr>
                <a:xfrm>
                  <a:off x="4358405"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a:t>
                  </a:r>
                </a:p>
                <a:p>
                  <a:pPr algn="ctr"/>
                  <a:r>
                    <a:rPr lang="ja-JP" sz="1400" b="0" i="0" u="none" strike="noStrike" cap="none" baseline="0">
                      <a:solidFill>
                        <a:srgbClr val="B60D27"/>
                      </a:solidFill>
                      <a:effectLst/>
                      <a:uFillTx/>
                      <a:ea typeface="MS UI Gothic"/>
                    </a:rPr>
                    <a:t>1</a:t>
                  </a:r>
                </a:p>
              </p:txBody>
            </p:sp>
          </p:grpSp>
          <p:grpSp>
            <p:nvGrpSpPr>
              <p:cNvPr id="46" name="Group 45"/>
              <p:cNvGrpSpPr/>
              <p:nvPr/>
            </p:nvGrpSpPr>
            <p:grpSpPr>
              <a:xfrm>
                <a:off x="6348514" y="5171802"/>
                <a:ext cx="372781" cy="978872"/>
                <a:chOff x="4357154" y="5171802"/>
                <a:chExt cx="372781" cy="978872"/>
              </a:xfrm>
            </p:grpSpPr>
            <p:sp>
              <p:nvSpPr>
                <p:cNvPr id="47"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8" name="TextBox 47"/>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66</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0</a:t>
                  </a:r>
                </a:p>
                <a:p>
                  <a:pPr algn="ctr"/>
                  <a:r>
                    <a:rPr lang="ja-JP" sz="1400" b="0" i="0" u="none" strike="noStrike" cap="none" baseline="0">
                      <a:solidFill>
                        <a:srgbClr val="B60D27"/>
                      </a:solidFill>
                      <a:effectLst/>
                      <a:uFillTx/>
                      <a:ea typeface="MS UI Gothic"/>
                    </a:rPr>
                    <a:t>0</a:t>
                  </a:r>
                </a:p>
              </p:txBody>
            </p:sp>
          </p:grpSp>
        </p:grpSp>
        <p:sp>
          <p:nvSpPr>
            <p:cNvPr id="13" name="Freeform 2"/>
            <p:cNvSpPr/>
            <p:nvPr/>
          </p:nvSpPr>
          <p:spPr bwMode="auto">
            <a:xfrm>
              <a:off x="2262927" y="2127280"/>
              <a:ext cx="4255123" cy="2808000"/>
            </a:xfrm>
            <a:custGeom>
              <a:avLst/>
              <a:gdLst>
                <a:gd name="T0" fmla="*/ 337 w 343"/>
                <a:gd name="T1" fmla="*/ 222 h 222"/>
                <a:gd name="T2" fmla="*/ 215 w 343"/>
                <a:gd name="T3" fmla="*/ 213 h 222"/>
                <a:gd name="T4" fmla="*/ 199 w 343"/>
                <a:gd name="T5" fmla="*/ 209 h 222"/>
                <a:gd name="T6" fmla="*/ 194 w 343"/>
                <a:gd name="T7" fmla="*/ 207 h 222"/>
                <a:gd name="T8" fmla="*/ 175 w 343"/>
                <a:gd name="T9" fmla="*/ 204 h 222"/>
                <a:gd name="T10" fmla="*/ 162 w 343"/>
                <a:gd name="T11" fmla="*/ 201 h 222"/>
                <a:gd name="T12" fmla="*/ 148 w 343"/>
                <a:gd name="T13" fmla="*/ 199 h 222"/>
                <a:gd name="T14" fmla="*/ 141 w 343"/>
                <a:gd name="T15" fmla="*/ 197 h 222"/>
                <a:gd name="T16" fmla="*/ 137 w 343"/>
                <a:gd name="T17" fmla="*/ 195 h 222"/>
                <a:gd name="T18" fmla="*/ 136 w 343"/>
                <a:gd name="T19" fmla="*/ 193 h 222"/>
                <a:gd name="T20" fmla="*/ 134 w 343"/>
                <a:gd name="T21" fmla="*/ 191 h 222"/>
                <a:gd name="T22" fmla="*/ 131 w 343"/>
                <a:gd name="T23" fmla="*/ 189 h 222"/>
                <a:gd name="T24" fmla="*/ 116 w 343"/>
                <a:gd name="T25" fmla="*/ 187 h 222"/>
                <a:gd name="T26" fmla="*/ 114 w 343"/>
                <a:gd name="T27" fmla="*/ 185 h 222"/>
                <a:gd name="T28" fmla="*/ 110 w 343"/>
                <a:gd name="T29" fmla="*/ 183 h 222"/>
                <a:gd name="T30" fmla="*/ 108 w 343"/>
                <a:gd name="T31" fmla="*/ 179 h 222"/>
                <a:gd name="T32" fmla="*/ 106 w 343"/>
                <a:gd name="T33" fmla="*/ 175 h 222"/>
                <a:gd name="T34" fmla="*/ 103 w 343"/>
                <a:gd name="T35" fmla="*/ 173 h 222"/>
                <a:gd name="T36" fmla="*/ 102 w 343"/>
                <a:gd name="T37" fmla="*/ 171 h 222"/>
                <a:gd name="T38" fmla="*/ 97 w 343"/>
                <a:gd name="T39" fmla="*/ 169 h 222"/>
                <a:gd name="T40" fmla="*/ 95 w 343"/>
                <a:gd name="T41" fmla="*/ 167 h 222"/>
                <a:gd name="T42" fmla="*/ 86 w 343"/>
                <a:gd name="T43" fmla="*/ 162 h 222"/>
                <a:gd name="T44" fmla="*/ 84 w 343"/>
                <a:gd name="T45" fmla="*/ 160 h 222"/>
                <a:gd name="T46" fmla="*/ 77 w 343"/>
                <a:gd name="T47" fmla="*/ 154 h 222"/>
                <a:gd name="T48" fmla="*/ 76 w 343"/>
                <a:gd name="T49" fmla="*/ 152 h 222"/>
                <a:gd name="T50" fmla="*/ 71 w 343"/>
                <a:gd name="T51" fmla="*/ 150 h 222"/>
                <a:gd name="T52" fmla="*/ 69 w 343"/>
                <a:gd name="T53" fmla="*/ 144 h 222"/>
                <a:gd name="T54" fmla="*/ 67 w 343"/>
                <a:gd name="T55" fmla="*/ 142 h 222"/>
                <a:gd name="T56" fmla="*/ 65 w 343"/>
                <a:gd name="T57" fmla="*/ 137 h 222"/>
                <a:gd name="T58" fmla="*/ 63 w 343"/>
                <a:gd name="T59" fmla="*/ 131 h 222"/>
                <a:gd name="T60" fmla="*/ 63 w 343"/>
                <a:gd name="T61" fmla="*/ 124 h 222"/>
                <a:gd name="T62" fmla="*/ 61 w 343"/>
                <a:gd name="T63" fmla="*/ 121 h 222"/>
                <a:gd name="T64" fmla="*/ 59 w 343"/>
                <a:gd name="T65" fmla="*/ 116 h 222"/>
                <a:gd name="T66" fmla="*/ 57 w 343"/>
                <a:gd name="T67" fmla="*/ 112 h 222"/>
                <a:gd name="T68" fmla="*/ 56 w 343"/>
                <a:gd name="T69" fmla="*/ 106 h 222"/>
                <a:gd name="T70" fmla="*/ 55 w 343"/>
                <a:gd name="T71" fmla="*/ 101 h 222"/>
                <a:gd name="T72" fmla="*/ 53 w 343"/>
                <a:gd name="T73" fmla="*/ 98 h 222"/>
                <a:gd name="T74" fmla="*/ 52 w 343"/>
                <a:gd name="T75" fmla="*/ 95 h 222"/>
                <a:gd name="T76" fmla="*/ 49 w 343"/>
                <a:gd name="T77" fmla="*/ 94 h 222"/>
                <a:gd name="T78" fmla="*/ 48 w 343"/>
                <a:gd name="T79" fmla="*/ 90 h 222"/>
                <a:gd name="T80" fmla="*/ 46 w 343"/>
                <a:gd name="T81" fmla="*/ 86 h 222"/>
                <a:gd name="T82" fmla="*/ 46 w 343"/>
                <a:gd name="T83" fmla="*/ 76 h 222"/>
                <a:gd name="T84" fmla="*/ 45 w 343"/>
                <a:gd name="T85" fmla="*/ 70 h 222"/>
                <a:gd name="T86" fmla="*/ 44 w 343"/>
                <a:gd name="T87" fmla="*/ 67 h 222"/>
                <a:gd name="T88" fmla="*/ 42 w 343"/>
                <a:gd name="T89" fmla="*/ 63 h 222"/>
                <a:gd name="T90" fmla="*/ 41 w 343"/>
                <a:gd name="T91" fmla="*/ 58 h 222"/>
                <a:gd name="T92" fmla="*/ 39 w 343"/>
                <a:gd name="T93" fmla="*/ 55 h 222"/>
                <a:gd name="T94" fmla="*/ 38 w 343"/>
                <a:gd name="T95" fmla="*/ 51 h 222"/>
                <a:gd name="T96" fmla="*/ 36 w 343"/>
                <a:gd name="T97" fmla="*/ 38 h 222"/>
                <a:gd name="T98" fmla="*/ 34 w 343"/>
                <a:gd name="T99" fmla="*/ 35 h 222"/>
                <a:gd name="T100" fmla="*/ 32 w 343"/>
                <a:gd name="T101" fmla="*/ 32 h 222"/>
                <a:gd name="T102" fmla="*/ 30 w 343"/>
                <a:gd name="T103" fmla="*/ 24 h 222"/>
                <a:gd name="T104" fmla="*/ 28 w 343"/>
                <a:gd name="T105" fmla="*/ 22 h 222"/>
                <a:gd name="T106" fmla="*/ 24 w 343"/>
                <a:gd name="T107" fmla="*/ 20 h 222"/>
                <a:gd name="T108" fmla="*/ 23 w 343"/>
                <a:gd name="T109" fmla="*/ 19 h 222"/>
                <a:gd name="T110" fmla="*/ 21 w 343"/>
                <a:gd name="T111" fmla="*/ 16 h 222"/>
                <a:gd name="T112" fmla="*/ 19 w 343"/>
                <a:gd name="T113" fmla="*/ 14 h 222"/>
                <a:gd name="T114" fmla="*/ 17 w 343"/>
                <a:gd name="T115" fmla="*/ 11 h 222"/>
                <a:gd name="T116" fmla="*/ 14 w 343"/>
                <a:gd name="T117" fmla="*/ 9 h 222"/>
                <a:gd name="T118" fmla="*/ 10 w 343"/>
                <a:gd name="T119" fmla="*/ 5 h 222"/>
                <a:gd name="T120" fmla="*/ 7 w 343"/>
                <a:gd name="T121" fmla="*/ 4 h 222"/>
                <a:gd name="T122" fmla="*/ 3 w 343"/>
                <a:gd name="T123" fmla="*/ 2 h 222"/>
                <a:gd name="T124" fmla="*/ 0 w 343"/>
                <a:gd name="T1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 h="221">
                  <a:moveTo>
                    <a:pt x="343" y="222"/>
                  </a:moveTo>
                  <a:lnTo>
                    <a:pt x="337" y="222"/>
                  </a:lnTo>
                  <a:lnTo>
                    <a:pt x="337" y="213"/>
                  </a:lnTo>
                  <a:lnTo>
                    <a:pt x="215" y="213"/>
                  </a:lnTo>
                  <a:lnTo>
                    <a:pt x="215" y="209"/>
                  </a:lnTo>
                  <a:lnTo>
                    <a:pt x="199" y="209"/>
                  </a:lnTo>
                  <a:lnTo>
                    <a:pt x="199" y="207"/>
                  </a:lnTo>
                  <a:lnTo>
                    <a:pt x="194" y="207"/>
                  </a:lnTo>
                  <a:lnTo>
                    <a:pt x="194" y="204"/>
                  </a:lnTo>
                  <a:lnTo>
                    <a:pt x="175" y="204"/>
                  </a:lnTo>
                  <a:lnTo>
                    <a:pt x="175" y="201"/>
                  </a:lnTo>
                  <a:lnTo>
                    <a:pt x="162" y="201"/>
                  </a:lnTo>
                  <a:lnTo>
                    <a:pt x="162" y="199"/>
                  </a:lnTo>
                  <a:lnTo>
                    <a:pt x="148" y="199"/>
                  </a:lnTo>
                  <a:lnTo>
                    <a:pt x="148" y="197"/>
                  </a:lnTo>
                  <a:lnTo>
                    <a:pt x="141" y="197"/>
                  </a:lnTo>
                  <a:lnTo>
                    <a:pt x="141" y="195"/>
                  </a:lnTo>
                  <a:lnTo>
                    <a:pt x="137" y="195"/>
                  </a:lnTo>
                  <a:lnTo>
                    <a:pt x="137" y="193"/>
                  </a:lnTo>
                  <a:lnTo>
                    <a:pt x="136" y="193"/>
                  </a:lnTo>
                  <a:lnTo>
                    <a:pt x="136" y="191"/>
                  </a:lnTo>
                  <a:lnTo>
                    <a:pt x="134" y="191"/>
                  </a:lnTo>
                  <a:lnTo>
                    <a:pt x="134" y="189"/>
                  </a:lnTo>
                  <a:lnTo>
                    <a:pt x="131" y="189"/>
                  </a:lnTo>
                  <a:lnTo>
                    <a:pt x="131" y="187"/>
                  </a:lnTo>
                  <a:lnTo>
                    <a:pt x="116" y="187"/>
                  </a:lnTo>
                  <a:lnTo>
                    <a:pt x="116" y="185"/>
                  </a:lnTo>
                  <a:lnTo>
                    <a:pt x="114" y="185"/>
                  </a:lnTo>
                  <a:lnTo>
                    <a:pt x="114" y="183"/>
                  </a:lnTo>
                  <a:lnTo>
                    <a:pt x="110" y="183"/>
                  </a:lnTo>
                  <a:lnTo>
                    <a:pt x="110" y="179"/>
                  </a:lnTo>
                  <a:lnTo>
                    <a:pt x="108" y="179"/>
                  </a:lnTo>
                  <a:lnTo>
                    <a:pt x="108" y="175"/>
                  </a:lnTo>
                  <a:lnTo>
                    <a:pt x="106" y="175"/>
                  </a:lnTo>
                  <a:lnTo>
                    <a:pt x="106" y="173"/>
                  </a:lnTo>
                  <a:lnTo>
                    <a:pt x="103" y="173"/>
                  </a:lnTo>
                  <a:lnTo>
                    <a:pt x="103" y="171"/>
                  </a:lnTo>
                  <a:lnTo>
                    <a:pt x="102" y="171"/>
                  </a:lnTo>
                  <a:lnTo>
                    <a:pt x="102" y="169"/>
                  </a:lnTo>
                  <a:lnTo>
                    <a:pt x="97" y="169"/>
                  </a:lnTo>
                  <a:lnTo>
                    <a:pt x="97" y="167"/>
                  </a:lnTo>
                  <a:lnTo>
                    <a:pt x="95" y="167"/>
                  </a:lnTo>
                  <a:lnTo>
                    <a:pt x="95" y="162"/>
                  </a:lnTo>
                  <a:lnTo>
                    <a:pt x="86" y="162"/>
                  </a:lnTo>
                  <a:lnTo>
                    <a:pt x="86" y="160"/>
                  </a:lnTo>
                  <a:lnTo>
                    <a:pt x="84" y="160"/>
                  </a:lnTo>
                  <a:lnTo>
                    <a:pt x="84" y="154"/>
                  </a:lnTo>
                  <a:lnTo>
                    <a:pt x="77" y="154"/>
                  </a:lnTo>
                  <a:lnTo>
                    <a:pt x="77" y="152"/>
                  </a:lnTo>
                  <a:lnTo>
                    <a:pt x="76" y="152"/>
                  </a:lnTo>
                  <a:lnTo>
                    <a:pt x="76" y="150"/>
                  </a:lnTo>
                  <a:lnTo>
                    <a:pt x="71" y="150"/>
                  </a:lnTo>
                  <a:lnTo>
                    <a:pt x="71" y="144"/>
                  </a:lnTo>
                  <a:lnTo>
                    <a:pt x="69" y="144"/>
                  </a:lnTo>
                  <a:lnTo>
                    <a:pt x="69" y="142"/>
                  </a:lnTo>
                  <a:lnTo>
                    <a:pt x="67" y="142"/>
                  </a:lnTo>
                  <a:lnTo>
                    <a:pt x="67" y="137"/>
                  </a:lnTo>
                  <a:lnTo>
                    <a:pt x="65" y="137"/>
                  </a:lnTo>
                  <a:lnTo>
                    <a:pt x="65" y="131"/>
                  </a:lnTo>
                  <a:lnTo>
                    <a:pt x="63" y="131"/>
                  </a:lnTo>
                  <a:lnTo>
                    <a:pt x="63" y="125"/>
                  </a:lnTo>
                  <a:lnTo>
                    <a:pt x="63" y="124"/>
                  </a:lnTo>
                  <a:lnTo>
                    <a:pt x="61" y="124"/>
                  </a:lnTo>
                  <a:lnTo>
                    <a:pt x="61" y="121"/>
                  </a:lnTo>
                  <a:lnTo>
                    <a:pt x="59" y="121"/>
                  </a:lnTo>
                  <a:lnTo>
                    <a:pt x="59" y="116"/>
                  </a:lnTo>
                  <a:lnTo>
                    <a:pt x="57" y="116"/>
                  </a:lnTo>
                  <a:lnTo>
                    <a:pt x="57" y="112"/>
                  </a:lnTo>
                  <a:lnTo>
                    <a:pt x="56" y="112"/>
                  </a:lnTo>
                  <a:lnTo>
                    <a:pt x="56" y="106"/>
                  </a:lnTo>
                  <a:lnTo>
                    <a:pt x="55" y="106"/>
                  </a:lnTo>
                  <a:lnTo>
                    <a:pt x="55" y="101"/>
                  </a:lnTo>
                  <a:lnTo>
                    <a:pt x="53" y="101"/>
                  </a:lnTo>
                  <a:lnTo>
                    <a:pt x="53" y="98"/>
                  </a:lnTo>
                  <a:lnTo>
                    <a:pt x="52" y="98"/>
                  </a:lnTo>
                  <a:lnTo>
                    <a:pt x="52" y="95"/>
                  </a:lnTo>
                  <a:lnTo>
                    <a:pt x="52" y="94"/>
                  </a:lnTo>
                  <a:lnTo>
                    <a:pt x="49" y="94"/>
                  </a:lnTo>
                  <a:lnTo>
                    <a:pt x="49" y="90"/>
                  </a:lnTo>
                  <a:lnTo>
                    <a:pt x="48" y="90"/>
                  </a:lnTo>
                  <a:lnTo>
                    <a:pt x="48" y="86"/>
                  </a:lnTo>
                  <a:lnTo>
                    <a:pt x="46" y="86"/>
                  </a:lnTo>
                  <a:lnTo>
                    <a:pt x="46" y="80"/>
                  </a:lnTo>
                  <a:lnTo>
                    <a:pt x="46" y="76"/>
                  </a:lnTo>
                  <a:lnTo>
                    <a:pt x="45" y="76"/>
                  </a:lnTo>
                  <a:lnTo>
                    <a:pt x="45" y="70"/>
                  </a:lnTo>
                  <a:lnTo>
                    <a:pt x="44" y="70"/>
                  </a:lnTo>
                  <a:lnTo>
                    <a:pt x="44" y="67"/>
                  </a:lnTo>
                  <a:lnTo>
                    <a:pt x="42" y="67"/>
                  </a:lnTo>
                  <a:lnTo>
                    <a:pt x="42" y="63"/>
                  </a:lnTo>
                  <a:lnTo>
                    <a:pt x="41" y="63"/>
                  </a:lnTo>
                  <a:lnTo>
                    <a:pt x="41" y="58"/>
                  </a:lnTo>
                  <a:lnTo>
                    <a:pt x="41" y="55"/>
                  </a:lnTo>
                  <a:lnTo>
                    <a:pt x="39" y="55"/>
                  </a:lnTo>
                  <a:lnTo>
                    <a:pt x="39" y="51"/>
                  </a:lnTo>
                  <a:lnTo>
                    <a:pt x="38" y="51"/>
                  </a:lnTo>
                  <a:lnTo>
                    <a:pt x="38" y="38"/>
                  </a:lnTo>
                  <a:lnTo>
                    <a:pt x="36" y="38"/>
                  </a:lnTo>
                  <a:lnTo>
                    <a:pt x="36" y="35"/>
                  </a:lnTo>
                  <a:lnTo>
                    <a:pt x="34" y="35"/>
                  </a:lnTo>
                  <a:lnTo>
                    <a:pt x="34" y="32"/>
                  </a:lnTo>
                  <a:lnTo>
                    <a:pt x="32" y="32"/>
                  </a:lnTo>
                  <a:lnTo>
                    <a:pt x="32" y="24"/>
                  </a:lnTo>
                  <a:lnTo>
                    <a:pt x="30" y="24"/>
                  </a:lnTo>
                  <a:lnTo>
                    <a:pt x="30" y="22"/>
                  </a:lnTo>
                  <a:lnTo>
                    <a:pt x="28" y="22"/>
                  </a:lnTo>
                  <a:lnTo>
                    <a:pt x="28" y="20"/>
                  </a:lnTo>
                  <a:lnTo>
                    <a:pt x="24" y="20"/>
                  </a:lnTo>
                  <a:lnTo>
                    <a:pt x="24" y="19"/>
                  </a:lnTo>
                  <a:lnTo>
                    <a:pt x="23" y="19"/>
                  </a:lnTo>
                  <a:lnTo>
                    <a:pt x="23" y="16"/>
                  </a:lnTo>
                  <a:lnTo>
                    <a:pt x="21" y="16"/>
                  </a:lnTo>
                  <a:lnTo>
                    <a:pt x="21" y="14"/>
                  </a:lnTo>
                  <a:lnTo>
                    <a:pt x="19" y="14"/>
                  </a:lnTo>
                  <a:lnTo>
                    <a:pt x="19" y="11"/>
                  </a:lnTo>
                  <a:lnTo>
                    <a:pt x="17" y="11"/>
                  </a:lnTo>
                  <a:lnTo>
                    <a:pt x="17" y="9"/>
                  </a:lnTo>
                  <a:lnTo>
                    <a:pt x="14" y="9"/>
                  </a:lnTo>
                  <a:lnTo>
                    <a:pt x="14" y="5"/>
                  </a:lnTo>
                  <a:lnTo>
                    <a:pt x="10" y="5"/>
                  </a:lnTo>
                  <a:lnTo>
                    <a:pt x="10" y="4"/>
                  </a:lnTo>
                  <a:lnTo>
                    <a:pt x="7" y="4"/>
                  </a:lnTo>
                  <a:lnTo>
                    <a:pt x="7" y="2"/>
                  </a:lnTo>
                  <a:lnTo>
                    <a:pt x="3" y="2"/>
                  </a:lnTo>
                  <a:lnTo>
                    <a:pt x="3"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3"/>
            <p:cNvSpPr/>
            <p:nvPr/>
          </p:nvSpPr>
          <p:spPr bwMode="auto">
            <a:xfrm>
              <a:off x="2262925" y="2127280"/>
              <a:ext cx="4392000" cy="2754000"/>
            </a:xfrm>
            <a:custGeom>
              <a:avLst/>
              <a:gdLst>
                <a:gd name="T0" fmla="*/ 265 w 354"/>
                <a:gd name="T1" fmla="*/ 217 h 217"/>
                <a:gd name="T2" fmla="*/ 261 w 354"/>
                <a:gd name="T3" fmla="*/ 213 h 217"/>
                <a:gd name="T4" fmla="*/ 232 w 354"/>
                <a:gd name="T5" fmla="*/ 210 h 217"/>
                <a:gd name="T6" fmla="*/ 225 w 354"/>
                <a:gd name="T7" fmla="*/ 206 h 217"/>
                <a:gd name="T8" fmla="*/ 203 w 354"/>
                <a:gd name="T9" fmla="*/ 204 h 217"/>
                <a:gd name="T10" fmla="*/ 194 w 354"/>
                <a:gd name="T11" fmla="*/ 202 h 217"/>
                <a:gd name="T12" fmla="*/ 181 w 354"/>
                <a:gd name="T13" fmla="*/ 200 h 217"/>
                <a:gd name="T14" fmla="*/ 158 w 354"/>
                <a:gd name="T15" fmla="*/ 198 h 217"/>
                <a:gd name="T16" fmla="*/ 156 w 354"/>
                <a:gd name="T17" fmla="*/ 196 h 217"/>
                <a:gd name="T18" fmla="*/ 151 w 354"/>
                <a:gd name="T19" fmla="*/ 195 h 217"/>
                <a:gd name="T20" fmla="*/ 142 w 354"/>
                <a:gd name="T21" fmla="*/ 191 h 217"/>
                <a:gd name="T22" fmla="*/ 136 w 354"/>
                <a:gd name="T23" fmla="*/ 188 h 217"/>
                <a:gd name="T24" fmla="*/ 129 w 354"/>
                <a:gd name="T25" fmla="*/ 186 h 217"/>
                <a:gd name="T26" fmla="*/ 119 w 354"/>
                <a:gd name="T27" fmla="*/ 182 h 217"/>
                <a:gd name="T28" fmla="*/ 117 w 354"/>
                <a:gd name="T29" fmla="*/ 181 h 217"/>
                <a:gd name="T30" fmla="*/ 114 w 354"/>
                <a:gd name="T31" fmla="*/ 178 h 217"/>
                <a:gd name="T32" fmla="*/ 108 w 354"/>
                <a:gd name="T33" fmla="*/ 177 h 217"/>
                <a:gd name="T34" fmla="*/ 106 w 354"/>
                <a:gd name="T35" fmla="*/ 165 h 217"/>
                <a:gd name="T36" fmla="*/ 103 w 354"/>
                <a:gd name="T37" fmla="*/ 163 h 217"/>
                <a:gd name="T38" fmla="*/ 101 w 354"/>
                <a:gd name="T39" fmla="*/ 161 h 217"/>
                <a:gd name="T40" fmla="*/ 99 w 354"/>
                <a:gd name="T41" fmla="*/ 159 h 217"/>
                <a:gd name="T42" fmla="*/ 84 w 354"/>
                <a:gd name="T43" fmla="*/ 157 h 217"/>
                <a:gd name="T44" fmla="*/ 82 w 354"/>
                <a:gd name="T45" fmla="*/ 153 h 217"/>
                <a:gd name="T46" fmla="*/ 80 w 354"/>
                <a:gd name="T47" fmla="*/ 151 h 217"/>
                <a:gd name="T48" fmla="*/ 79 w 354"/>
                <a:gd name="T49" fmla="*/ 149 h 217"/>
                <a:gd name="T50" fmla="*/ 76 w 354"/>
                <a:gd name="T51" fmla="*/ 147 h 217"/>
                <a:gd name="T52" fmla="*/ 73 w 354"/>
                <a:gd name="T53" fmla="*/ 142 h 217"/>
                <a:gd name="T54" fmla="*/ 71 w 354"/>
                <a:gd name="T55" fmla="*/ 139 h 217"/>
                <a:gd name="T56" fmla="*/ 69 w 354"/>
                <a:gd name="T57" fmla="*/ 135 h 217"/>
                <a:gd name="T58" fmla="*/ 68 w 354"/>
                <a:gd name="T59" fmla="*/ 133 h 217"/>
                <a:gd name="T60" fmla="*/ 65 w 354"/>
                <a:gd name="T61" fmla="*/ 126 h 217"/>
                <a:gd name="T62" fmla="*/ 63 w 354"/>
                <a:gd name="T63" fmla="*/ 121 h 217"/>
                <a:gd name="T64" fmla="*/ 61 w 354"/>
                <a:gd name="T65" fmla="*/ 114 h 217"/>
                <a:gd name="T66" fmla="*/ 59 w 354"/>
                <a:gd name="T67" fmla="*/ 108 h 217"/>
                <a:gd name="T68" fmla="*/ 58 w 354"/>
                <a:gd name="T69" fmla="*/ 103 h 217"/>
                <a:gd name="T70" fmla="*/ 57 w 354"/>
                <a:gd name="T71" fmla="*/ 99 h 217"/>
                <a:gd name="T72" fmla="*/ 54 w 354"/>
                <a:gd name="T73" fmla="*/ 95 h 217"/>
                <a:gd name="T74" fmla="*/ 53 w 354"/>
                <a:gd name="T75" fmla="*/ 89 h 217"/>
                <a:gd name="T76" fmla="*/ 51 w 354"/>
                <a:gd name="T77" fmla="*/ 86 h 217"/>
                <a:gd name="T78" fmla="*/ 46 w 354"/>
                <a:gd name="T79" fmla="*/ 82 h 217"/>
                <a:gd name="T80" fmla="*/ 44 w 354"/>
                <a:gd name="T81" fmla="*/ 75 h 217"/>
                <a:gd name="T82" fmla="*/ 42 w 354"/>
                <a:gd name="T83" fmla="*/ 69 h 217"/>
                <a:gd name="T84" fmla="*/ 40 w 354"/>
                <a:gd name="T85" fmla="*/ 63 h 217"/>
                <a:gd name="T86" fmla="*/ 38 w 354"/>
                <a:gd name="T87" fmla="*/ 61 h 217"/>
                <a:gd name="T88" fmla="*/ 37 w 354"/>
                <a:gd name="T89" fmla="*/ 58 h 217"/>
                <a:gd name="T90" fmla="*/ 35 w 354"/>
                <a:gd name="T91" fmla="*/ 50 h 217"/>
                <a:gd name="T92" fmla="*/ 32 w 354"/>
                <a:gd name="T93" fmla="*/ 48 h 217"/>
                <a:gd name="T94" fmla="*/ 29 w 354"/>
                <a:gd name="T95" fmla="*/ 46 h 217"/>
                <a:gd name="T96" fmla="*/ 27 w 354"/>
                <a:gd name="T97" fmla="*/ 42 h 217"/>
                <a:gd name="T98" fmla="*/ 26 w 354"/>
                <a:gd name="T99" fmla="*/ 37 h 217"/>
                <a:gd name="T100" fmla="*/ 24 w 354"/>
                <a:gd name="T101" fmla="*/ 36 h 217"/>
                <a:gd name="T102" fmla="*/ 22 w 354"/>
                <a:gd name="T103" fmla="*/ 32 h 217"/>
                <a:gd name="T104" fmla="*/ 20 w 354"/>
                <a:gd name="T105" fmla="*/ 30 h 217"/>
                <a:gd name="T106" fmla="*/ 16 w 354"/>
                <a:gd name="T107" fmla="*/ 26 h 217"/>
                <a:gd name="T108" fmla="*/ 14 w 354"/>
                <a:gd name="T109" fmla="*/ 21 h 217"/>
                <a:gd name="T110" fmla="*/ 12 w 354"/>
                <a:gd name="T111" fmla="*/ 18 h 217"/>
                <a:gd name="T112" fmla="*/ 10 w 354"/>
                <a:gd name="T113" fmla="*/ 14 h 217"/>
                <a:gd name="T114" fmla="*/ 9 w 354"/>
                <a:gd name="T115" fmla="*/ 10 h 217"/>
                <a:gd name="T116" fmla="*/ 4 w 354"/>
                <a:gd name="T117" fmla="*/ 8 h 217"/>
                <a:gd name="T118" fmla="*/ 3 w 354"/>
                <a:gd name="T119" fmla="*/ 6 h 217"/>
                <a:gd name="T120" fmla="*/ 2 w 354"/>
                <a:gd name="T121" fmla="*/ 5 h 217"/>
                <a:gd name="T122" fmla="*/ 0 w 354"/>
                <a:gd name="T1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4" h="216">
                  <a:moveTo>
                    <a:pt x="354" y="217"/>
                  </a:moveTo>
                  <a:lnTo>
                    <a:pt x="265" y="217"/>
                  </a:lnTo>
                  <a:lnTo>
                    <a:pt x="265" y="213"/>
                  </a:lnTo>
                  <a:lnTo>
                    <a:pt x="261" y="213"/>
                  </a:lnTo>
                  <a:lnTo>
                    <a:pt x="261" y="210"/>
                  </a:lnTo>
                  <a:lnTo>
                    <a:pt x="232" y="210"/>
                  </a:lnTo>
                  <a:lnTo>
                    <a:pt x="232" y="206"/>
                  </a:lnTo>
                  <a:lnTo>
                    <a:pt x="225" y="206"/>
                  </a:lnTo>
                  <a:lnTo>
                    <a:pt x="225" y="204"/>
                  </a:lnTo>
                  <a:lnTo>
                    <a:pt x="203" y="204"/>
                  </a:lnTo>
                  <a:lnTo>
                    <a:pt x="203" y="202"/>
                  </a:lnTo>
                  <a:lnTo>
                    <a:pt x="194" y="202"/>
                  </a:lnTo>
                  <a:lnTo>
                    <a:pt x="194" y="200"/>
                  </a:lnTo>
                  <a:lnTo>
                    <a:pt x="181" y="200"/>
                  </a:lnTo>
                  <a:lnTo>
                    <a:pt x="181" y="198"/>
                  </a:lnTo>
                  <a:lnTo>
                    <a:pt x="158" y="198"/>
                  </a:lnTo>
                  <a:lnTo>
                    <a:pt x="158" y="196"/>
                  </a:lnTo>
                  <a:lnTo>
                    <a:pt x="156" y="196"/>
                  </a:lnTo>
                  <a:lnTo>
                    <a:pt x="156" y="195"/>
                  </a:lnTo>
                  <a:lnTo>
                    <a:pt x="151" y="195"/>
                  </a:lnTo>
                  <a:lnTo>
                    <a:pt x="151" y="191"/>
                  </a:lnTo>
                  <a:lnTo>
                    <a:pt x="142" y="191"/>
                  </a:lnTo>
                  <a:lnTo>
                    <a:pt x="142" y="188"/>
                  </a:lnTo>
                  <a:lnTo>
                    <a:pt x="136" y="188"/>
                  </a:lnTo>
                  <a:lnTo>
                    <a:pt x="136" y="186"/>
                  </a:lnTo>
                  <a:lnTo>
                    <a:pt x="129" y="186"/>
                  </a:lnTo>
                  <a:lnTo>
                    <a:pt x="129" y="182"/>
                  </a:lnTo>
                  <a:lnTo>
                    <a:pt x="119" y="182"/>
                  </a:lnTo>
                  <a:lnTo>
                    <a:pt x="119" y="181"/>
                  </a:lnTo>
                  <a:lnTo>
                    <a:pt x="117" y="181"/>
                  </a:lnTo>
                  <a:lnTo>
                    <a:pt x="117" y="178"/>
                  </a:lnTo>
                  <a:lnTo>
                    <a:pt x="114" y="178"/>
                  </a:lnTo>
                  <a:lnTo>
                    <a:pt x="114" y="177"/>
                  </a:lnTo>
                  <a:lnTo>
                    <a:pt x="108" y="177"/>
                  </a:lnTo>
                  <a:lnTo>
                    <a:pt x="108" y="165"/>
                  </a:lnTo>
                  <a:lnTo>
                    <a:pt x="106" y="165"/>
                  </a:lnTo>
                  <a:lnTo>
                    <a:pt x="106" y="163"/>
                  </a:lnTo>
                  <a:lnTo>
                    <a:pt x="103" y="163"/>
                  </a:lnTo>
                  <a:lnTo>
                    <a:pt x="103" y="161"/>
                  </a:lnTo>
                  <a:lnTo>
                    <a:pt x="101" y="161"/>
                  </a:lnTo>
                  <a:lnTo>
                    <a:pt x="101" y="159"/>
                  </a:lnTo>
                  <a:lnTo>
                    <a:pt x="99" y="159"/>
                  </a:lnTo>
                  <a:lnTo>
                    <a:pt x="99" y="157"/>
                  </a:lnTo>
                  <a:lnTo>
                    <a:pt x="84" y="157"/>
                  </a:lnTo>
                  <a:lnTo>
                    <a:pt x="84" y="153"/>
                  </a:lnTo>
                  <a:lnTo>
                    <a:pt x="82" y="153"/>
                  </a:lnTo>
                  <a:lnTo>
                    <a:pt x="82" y="151"/>
                  </a:lnTo>
                  <a:lnTo>
                    <a:pt x="80" y="151"/>
                  </a:lnTo>
                  <a:lnTo>
                    <a:pt x="80" y="149"/>
                  </a:lnTo>
                  <a:lnTo>
                    <a:pt x="79" y="149"/>
                  </a:lnTo>
                  <a:lnTo>
                    <a:pt x="79" y="147"/>
                  </a:lnTo>
                  <a:lnTo>
                    <a:pt x="76" y="147"/>
                  </a:lnTo>
                  <a:lnTo>
                    <a:pt x="76" y="142"/>
                  </a:lnTo>
                  <a:lnTo>
                    <a:pt x="73" y="142"/>
                  </a:lnTo>
                  <a:lnTo>
                    <a:pt x="73" y="139"/>
                  </a:lnTo>
                  <a:lnTo>
                    <a:pt x="71" y="139"/>
                  </a:lnTo>
                  <a:lnTo>
                    <a:pt x="71" y="135"/>
                  </a:lnTo>
                  <a:lnTo>
                    <a:pt x="69" y="135"/>
                  </a:lnTo>
                  <a:lnTo>
                    <a:pt x="69" y="133"/>
                  </a:lnTo>
                  <a:lnTo>
                    <a:pt x="68" y="133"/>
                  </a:lnTo>
                  <a:lnTo>
                    <a:pt x="68" y="126"/>
                  </a:lnTo>
                  <a:lnTo>
                    <a:pt x="65" y="126"/>
                  </a:lnTo>
                  <a:lnTo>
                    <a:pt x="65" y="121"/>
                  </a:lnTo>
                  <a:lnTo>
                    <a:pt x="63" y="121"/>
                  </a:lnTo>
                  <a:lnTo>
                    <a:pt x="63" y="114"/>
                  </a:lnTo>
                  <a:lnTo>
                    <a:pt x="61" y="114"/>
                  </a:lnTo>
                  <a:lnTo>
                    <a:pt x="61" y="108"/>
                  </a:lnTo>
                  <a:lnTo>
                    <a:pt x="59" y="108"/>
                  </a:lnTo>
                  <a:lnTo>
                    <a:pt x="59" y="103"/>
                  </a:lnTo>
                  <a:lnTo>
                    <a:pt x="58" y="103"/>
                  </a:lnTo>
                  <a:lnTo>
                    <a:pt x="58" y="99"/>
                  </a:lnTo>
                  <a:lnTo>
                    <a:pt x="57" y="99"/>
                  </a:lnTo>
                  <a:lnTo>
                    <a:pt x="57" y="95"/>
                  </a:lnTo>
                  <a:lnTo>
                    <a:pt x="54" y="95"/>
                  </a:lnTo>
                  <a:lnTo>
                    <a:pt x="54" y="89"/>
                  </a:lnTo>
                  <a:lnTo>
                    <a:pt x="53" y="89"/>
                  </a:lnTo>
                  <a:lnTo>
                    <a:pt x="53" y="86"/>
                  </a:lnTo>
                  <a:lnTo>
                    <a:pt x="51" y="86"/>
                  </a:lnTo>
                  <a:lnTo>
                    <a:pt x="51" y="82"/>
                  </a:lnTo>
                  <a:lnTo>
                    <a:pt x="46" y="82"/>
                  </a:lnTo>
                  <a:lnTo>
                    <a:pt x="46" y="75"/>
                  </a:lnTo>
                  <a:lnTo>
                    <a:pt x="44" y="75"/>
                  </a:lnTo>
                  <a:lnTo>
                    <a:pt x="44" y="69"/>
                  </a:lnTo>
                  <a:lnTo>
                    <a:pt x="42" y="69"/>
                  </a:lnTo>
                  <a:lnTo>
                    <a:pt x="42" y="63"/>
                  </a:lnTo>
                  <a:lnTo>
                    <a:pt x="40" y="63"/>
                  </a:lnTo>
                  <a:lnTo>
                    <a:pt x="40" y="61"/>
                  </a:lnTo>
                  <a:lnTo>
                    <a:pt x="38" y="61"/>
                  </a:lnTo>
                  <a:lnTo>
                    <a:pt x="38" y="58"/>
                  </a:lnTo>
                  <a:lnTo>
                    <a:pt x="37" y="58"/>
                  </a:lnTo>
                  <a:lnTo>
                    <a:pt x="37" y="50"/>
                  </a:lnTo>
                  <a:lnTo>
                    <a:pt x="35" y="50"/>
                  </a:lnTo>
                  <a:lnTo>
                    <a:pt x="35" y="48"/>
                  </a:lnTo>
                  <a:lnTo>
                    <a:pt x="32" y="48"/>
                  </a:lnTo>
                  <a:lnTo>
                    <a:pt x="32" y="46"/>
                  </a:lnTo>
                  <a:lnTo>
                    <a:pt x="29" y="46"/>
                  </a:lnTo>
                  <a:lnTo>
                    <a:pt x="29" y="42"/>
                  </a:lnTo>
                  <a:lnTo>
                    <a:pt x="27" y="42"/>
                  </a:lnTo>
                  <a:lnTo>
                    <a:pt x="27" y="37"/>
                  </a:lnTo>
                  <a:lnTo>
                    <a:pt x="26" y="37"/>
                  </a:lnTo>
                  <a:lnTo>
                    <a:pt x="26" y="36"/>
                  </a:lnTo>
                  <a:lnTo>
                    <a:pt x="24" y="36"/>
                  </a:lnTo>
                  <a:lnTo>
                    <a:pt x="24" y="32"/>
                  </a:lnTo>
                  <a:lnTo>
                    <a:pt x="22" y="32"/>
                  </a:lnTo>
                  <a:lnTo>
                    <a:pt x="22" y="30"/>
                  </a:lnTo>
                  <a:lnTo>
                    <a:pt x="20" y="30"/>
                  </a:lnTo>
                  <a:lnTo>
                    <a:pt x="20" y="26"/>
                  </a:lnTo>
                  <a:lnTo>
                    <a:pt x="16" y="26"/>
                  </a:lnTo>
                  <a:lnTo>
                    <a:pt x="16" y="21"/>
                  </a:lnTo>
                  <a:lnTo>
                    <a:pt x="14" y="21"/>
                  </a:lnTo>
                  <a:lnTo>
                    <a:pt x="14" y="18"/>
                  </a:lnTo>
                  <a:lnTo>
                    <a:pt x="12" y="18"/>
                  </a:lnTo>
                  <a:lnTo>
                    <a:pt x="12" y="14"/>
                  </a:lnTo>
                  <a:lnTo>
                    <a:pt x="10" y="14"/>
                  </a:lnTo>
                  <a:lnTo>
                    <a:pt x="10" y="10"/>
                  </a:lnTo>
                  <a:lnTo>
                    <a:pt x="9" y="10"/>
                  </a:lnTo>
                  <a:lnTo>
                    <a:pt x="9" y="8"/>
                  </a:lnTo>
                  <a:lnTo>
                    <a:pt x="4" y="8"/>
                  </a:lnTo>
                  <a:lnTo>
                    <a:pt x="4" y="6"/>
                  </a:lnTo>
                  <a:lnTo>
                    <a:pt x="3" y="6"/>
                  </a:lnTo>
                  <a:lnTo>
                    <a:pt x="3" y="5"/>
                  </a:lnTo>
                  <a:lnTo>
                    <a:pt x="2" y="5"/>
                  </a:lnTo>
                  <a:lnTo>
                    <a:pt x="2"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1" name="Straight Connector 60"/>
          <p:cNvCxnSpPr/>
          <p:nvPr/>
        </p:nvCxnSpPr>
        <p:spPr>
          <a:xfrm>
            <a:off x="4177942" y="238291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62" name="Straight Connector 61"/>
          <p:cNvCxnSpPr/>
          <p:nvPr/>
        </p:nvCxnSpPr>
        <p:spPr>
          <a:xfrm>
            <a:off x="4177942" y="271820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18978199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ja-JP" sz="1800" b="1" i="0" u="none" strike="noStrike" cap="none" baseline="0">
                <a:solidFill>
                  <a:srgbClr val="043882"/>
                </a:solidFill>
                <a:effectLst/>
                <a:uFillTx/>
                <a:ea typeface="MS UI Gothic"/>
              </a:rPr>
              <a:t>O-017: mCRCにおけるFOLFOXIRI + ベバシズマブ（Bev）とそれに続くBev単剤またはBev + メトロノミック化学療法（metroCT）による維持：GONOによる第II相無作為化MOMA試験の最終結果 – Marmorino Fら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lgn="ctr">
              <a:buNone/>
            </a:pPr>
            <a:r>
              <a:rPr lang="ja-JP" sz="1600" b="1" i="0" u="none" strike="noStrike" cap="none" baseline="0">
                <a:solidFill>
                  <a:srgbClr val="4D4D4D"/>
                </a:solidFill>
                <a:effectLst/>
                <a:uFillTx/>
                <a:ea typeface="MS UI Gothic"/>
              </a:rPr>
              <a:t>OS</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Marmorino </a:t>
            </a:r>
            <a:r>
              <a:rPr lang="ja-JP" sz="1200" b="0" i="0" u="none" strike="noStrike" cap="none" baseline="0" dirty="0" smtClean="0">
                <a:solidFill>
                  <a:srgbClr val="4D4D4D"/>
                </a:solidFill>
                <a:effectLst/>
                <a:uFillTx/>
                <a:ea typeface="MS UI Gothic"/>
              </a:rPr>
              <a:t>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O-017</a:t>
            </a:r>
          </a:p>
        </p:txBody>
      </p:sp>
      <p:graphicFrame>
        <p:nvGraphicFramePr>
          <p:cNvPr id="7" name="Group 88"/>
          <p:cNvGraphicFramePr>
            <a:graphicFrameLocks noGrp="1"/>
          </p:cNvGraphicFramePr>
          <p:nvPr>
            <p:extLst>
              <p:ext uri="{D42A27DB-BD31-4B8C-83A1-F6EECF244321}">
                <p14:modId xmlns:p14="http://schemas.microsoft.com/office/powerpoint/2010/main" val="1297344281"/>
              </p:ext>
            </p:extLst>
          </p:nvPr>
        </p:nvGraphicFramePr>
        <p:xfrm>
          <a:off x="4634892"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val="20000"/>
                    </a:ext>
                  </a:extLst>
                </a:gridCol>
                <a:gridCol w="683813">
                  <a:extLst>
                    <a:ext uri="{9D8B030D-6E8A-4147-A177-3AD203B41FA5}">
                      <a16:colId xmlns:a16="http://schemas.microsoft.com/office/drawing/2014/main" val="20002"/>
                    </a:ext>
                  </a:extLst>
                </a:gridCol>
                <a:gridCol w="1041620">
                  <a:extLst>
                    <a:ext uri="{9D8B030D-6E8A-4147-A177-3AD203B41FA5}">
                      <a16:colId xmlns:a16="http://schemas.microsoft.com/office/drawing/2014/main" val="20001"/>
                    </a:ext>
                  </a:extLst>
                </a:gridCol>
                <a:gridCol w="938254">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dirty="0">
                        <a:ln>
                          <a:noFill/>
                        </a:ln>
                        <a:solidFill>
                          <a:srgbClr val="04388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Bev群(n=117)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2C0D8"/>
                          </a:solidFill>
                          <a:effectLst/>
                          <a:uFillTx/>
                          <a:ea typeface="MS UI Gothic"/>
                        </a:rPr>
                        <a:t>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effectLst/>
                          <a:uFillTx/>
                          <a:ea typeface="MS UI Gothic"/>
                        </a:rPr>
                        <a:t>20.0, 33.6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B60D27"/>
                          </a:solidFill>
                          <a:effectLst/>
                          <a:uFillTx/>
                          <a:ea typeface="MS UI Gothic"/>
                        </a:rPr>
                        <a:t>Bev + metroCT群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effectLst/>
                          <a:uFillTx/>
                          <a:ea typeface="MS UI Gothic"/>
                        </a:rPr>
                        <a:t>18.4, 25.8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8" name="Group 7"/>
          <p:cNvGrpSpPr/>
          <p:nvPr/>
        </p:nvGrpSpPr>
        <p:grpSpPr>
          <a:xfrm>
            <a:off x="1396377" y="1961410"/>
            <a:ext cx="6855979" cy="4189264"/>
            <a:chOff x="1396377" y="1961410"/>
            <a:chExt cx="6855979" cy="4189264"/>
          </a:xfrm>
        </p:grpSpPr>
        <p:grpSp>
          <p:nvGrpSpPr>
            <p:cNvPr id="9" name="Group 8"/>
            <p:cNvGrpSpPr/>
            <p:nvPr/>
          </p:nvGrpSpPr>
          <p:grpSpPr>
            <a:xfrm>
              <a:off x="1396377" y="1961410"/>
              <a:ext cx="6855979" cy="4189264"/>
              <a:chOff x="1396377" y="1961410"/>
              <a:chExt cx="6855979" cy="4189264"/>
            </a:xfrm>
          </p:grpSpPr>
          <p:sp>
            <p:nvSpPr>
              <p:cNvPr id="14" name="TextBox 13"/>
              <p:cNvSpPr txBox="1"/>
              <p:nvPr/>
            </p:nvSpPr>
            <p:spPr>
              <a:xfrm>
                <a:off x="4364153" y="5379741"/>
                <a:ext cx="578668"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追跡調査、カ月間</a:t>
                </a:r>
              </a:p>
            </p:txBody>
          </p:sp>
          <p:sp>
            <p:nvSpPr>
              <p:cNvPr id="16" name="Rectangle 15"/>
              <p:cNvSpPr/>
              <p:nvPr/>
            </p:nvSpPr>
            <p:spPr>
              <a:xfrm>
                <a:off x="5552179" y="3001896"/>
                <a:ext cx="2700177" cy="274594"/>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ja-JP" sz="1200" b="1" i="0" u="none" strike="noStrike" cap="none" baseline="0">
                    <a:solidFill>
                      <a:srgbClr val="4D4D4D"/>
                    </a:solidFill>
                    <a:effectLst/>
                    <a:uFillTx/>
                    <a:ea typeface="MS UI Gothic"/>
                  </a:rPr>
                  <a:t>HR 1.16 (95%CI 0.99, 1.37); p=0.336</a:t>
                </a:r>
              </a:p>
            </p:txBody>
          </p:sp>
          <p:grpSp>
            <p:nvGrpSpPr>
              <p:cNvPr id="17" name="Group 16"/>
              <p:cNvGrpSpPr/>
              <p:nvPr/>
            </p:nvGrpSpPr>
            <p:grpSpPr>
              <a:xfrm>
                <a:off x="1396377" y="1961410"/>
                <a:ext cx="5708942" cy="4189264"/>
                <a:chOff x="1171023" y="1961410"/>
                <a:chExt cx="5550272" cy="4189264"/>
              </a:xfrm>
            </p:grpSpPr>
            <p:sp>
              <p:nvSpPr>
                <p:cNvPr id="18" name="Freeform 17"/>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Line 12"/>
                <p:cNvSpPr>
                  <a:spLocks noChangeShapeType="1"/>
                </p:cNvSpPr>
                <p:nvPr/>
              </p:nvSpPr>
              <p:spPr bwMode="auto">
                <a:xfrm flipH="1">
                  <a:off x="3295416"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6" name="Line 13"/>
                <p:cNvSpPr>
                  <a:spLocks noChangeShapeType="1"/>
                </p:cNvSpPr>
                <p:nvPr/>
              </p:nvSpPr>
              <p:spPr bwMode="auto">
                <a:xfrm flipH="1">
                  <a:off x="2862332"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7" name="Line 19"/>
                <p:cNvSpPr>
                  <a:spLocks noChangeShapeType="1"/>
                </p:cNvSpPr>
                <p:nvPr/>
              </p:nvSpPr>
              <p:spPr bwMode="auto">
                <a:xfrm flipH="1">
                  <a:off x="2434687"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8" name="TextBox 27"/>
                <p:cNvSpPr txBox="1"/>
                <p:nvPr/>
              </p:nvSpPr>
              <p:spPr>
                <a:xfrm rot="16200000">
                  <a:off x="1128903" y="3505658"/>
                  <a:ext cx="380866" cy="29662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全生存率</a:t>
                  </a:r>
                </a:p>
              </p:txBody>
            </p:sp>
            <p:sp>
              <p:nvSpPr>
                <p:cNvPr id="29" name="TextBox 28"/>
                <p:cNvSpPr txBox="1"/>
                <p:nvPr/>
              </p:nvSpPr>
              <p:spPr>
                <a:xfrm>
                  <a:off x="1486608" y="1962746"/>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30" name="TextBox 29"/>
                <p:cNvSpPr txBox="1"/>
                <p:nvPr/>
              </p:nvSpPr>
              <p:spPr>
                <a:xfrm>
                  <a:off x="1486608" y="2543958"/>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31" name="TextBox 30"/>
                <p:cNvSpPr txBox="1"/>
                <p:nvPr/>
              </p:nvSpPr>
              <p:spPr>
                <a:xfrm>
                  <a:off x="1486608" y="3109931"/>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32" name="TextBox 31"/>
                <p:cNvSpPr txBox="1"/>
                <p:nvPr/>
              </p:nvSpPr>
              <p:spPr>
                <a:xfrm>
                  <a:off x="1486608" y="3694933"/>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33" name="TextBox 32"/>
                <p:cNvSpPr txBox="1"/>
                <p:nvPr/>
              </p:nvSpPr>
              <p:spPr>
                <a:xfrm>
                  <a:off x="1486608" y="4267248"/>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34" name="TextBox 33"/>
                <p:cNvSpPr txBox="1"/>
                <p:nvPr/>
              </p:nvSpPr>
              <p:spPr>
                <a:xfrm>
                  <a:off x="1486608" y="4845908"/>
                  <a:ext cx="41835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0.0</a:t>
                  </a:r>
                </a:p>
              </p:txBody>
            </p:sp>
            <p:grpSp>
              <p:nvGrpSpPr>
                <p:cNvPr id="35" name="Group 34"/>
                <p:cNvGrpSpPr/>
                <p:nvPr/>
              </p:nvGrpSpPr>
              <p:grpSpPr>
                <a:xfrm>
                  <a:off x="1791170" y="5171802"/>
                  <a:ext cx="456438" cy="978872"/>
                  <a:chOff x="1791170" y="5171802"/>
                  <a:chExt cx="456438" cy="978872"/>
                </a:xfrm>
              </p:grpSpPr>
              <p:sp>
                <p:nvSpPr>
                  <p:cNvPr id="62" name="Line 21"/>
                  <p:cNvSpPr>
                    <a:spLocks noChangeShapeType="1"/>
                  </p:cNvSpPr>
                  <p:nvPr/>
                </p:nvSpPr>
                <p:spPr bwMode="auto">
                  <a:xfrm flipH="1">
                    <a:off x="2013489"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itchFamily="34" charset="0"/>
                    </a:endParaRPr>
                  </a:p>
                </p:txBody>
              </p:sp>
              <p:sp>
                <p:nvSpPr>
                  <p:cNvPr id="63" name="TextBox 62"/>
                  <p:cNvSpPr txBox="1"/>
                  <p:nvPr/>
                </p:nvSpPr>
                <p:spPr>
                  <a:xfrm>
                    <a:off x="1786172" y="5196567"/>
                    <a:ext cx="466433"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117</a:t>
                    </a:r>
                  </a:p>
                  <a:p>
                    <a:pPr algn="ctr"/>
                    <a:r>
                      <a:rPr lang="ja-JP" sz="1400" b="0" i="0" u="none" strike="noStrike" cap="none" baseline="0">
                        <a:solidFill>
                          <a:srgbClr val="B60D27"/>
                        </a:solidFill>
                        <a:effectLst/>
                        <a:uFillTx/>
                        <a:ea typeface="MS UI Gothic"/>
                      </a:rPr>
                      <a:t>115</a:t>
                    </a:r>
                  </a:p>
                </p:txBody>
              </p:sp>
            </p:grpSp>
            <p:sp>
              <p:nvSpPr>
                <p:cNvPr id="36" name="TextBox 35"/>
                <p:cNvSpPr txBox="1"/>
                <p:nvPr/>
              </p:nvSpPr>
              <p:spPr>
                <a:xfrm>
                  <a:off x="2203703" y="5196567"/>
                  <a:ext cx="466433"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111</a:t>
                  </a:r>
                </a:p>
                <a:p>
                  <a:pPr algn="ctr"/>
                  <a:r>
                    <a:rPr lang="ja-JP" sz="1400" b="0" i="0" u="none" strike="noStrike" cap="none" baseline="0">
                      <a:solidFill>
                        <a:srgbClr val="B60D27"/>
                      </a:solidFill>
                      <a:effectLst/>
                      <a:uFillTx/>
                      <a:ea typeface="MS UI Gothic"/>
                    </a:rPr>
                    <a:t>101</a:t>
                  </a:r>
                </a:p>
              </p:txBody>
            </p:sp>
            <p:sp>
              <p:nvSpPr>
                <p:cNvPr id="37" name="TextBox 36"/>
                <p:cNvSpPr txBox="1"/>
                <p:nvPr/>
              </p:nvSpPr>
              <p:spPr>
                <a:xfrm>
                  <a:off x="3564393" y="5240303"/>
                  <a:ext cx="190775" cy="307777"/>
                </a:xfrm>
                <a:prstGeom prst="rect">
                  <a:avLst/>
                </a:prstGeom>
                <a:noFill/>
              </p:spPr>
              <p:txBody>
                <a:bodyPr wrap="none" rtlCol="0" anchor="t" anchorCtr="0">
                  <a:spAutoFit/>
                </a:bodyPr>
                <a:lstStyle/>
                <a:p>
                  <a:pPr algn="ctr"/>
                  <a:endParaRPr lang="en-GB" sz="1400">
                    <a:solidFill>
                      <a:srgbClr val="000000"/>
                    </a:solidFill>
                    <a:cs typeface="Arial" pitchFamily="34" charset="0"/>
                  </a:endParaRPr>
                </a:p>
              </p:txBody>
            </p:sp>
            <p:sp>
              <p:nvSpPr>
                <p:cNvPr id="38" name="TextBox 37"/>
                <p:cNvSpPr txBox="1"/>
                <p:nvPr/>
              </p:nvSpPr>
              <p:spPr>
                <a:xfrm>
                  <a:off x="2672656"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89</a:t>
                  </a:r>
                </a:p>
                <a:p>
                  <a:pPr algn="ctr"/>
                  <a:r>
                    <a:rPr lang="ja-JP" sz="1400" b="0" i="0" u="none" strike="noStrike" cap="none" baseline="0">
                      <a:solidFill>
                        <a:srgbClr val="B60D27"/>
                      </a:solidFill>
                      <a:effectLst/>
                      <a:uFillTx/>
                      <a:ea typeface="MS UI Gothic"/>
                    </a:rPr>
                    <a:t>84</a:t>
                  </a:r>
                </a:p>
              </p:txBody>
            </p:sp>
            <p:sp>
              <p:nvSpPr>
                <p:cNvPr id="39" name="TextBox 38"/>
                <p:cNvSpPr txBox="1"/>
                <p:nvPr/>
              </p:nvSpPr>
              <p:spPr>
                <a:xfrm>
                  <a:off x="3117248"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75</a:t>
                  </a:r>
                </a:p>
                <a:p>
                  <a:pPr algn="ctr"/>
                  <a:r>
                    <a:rPr lang="ja-JP" sz="1400" b="0" i="0" u="none" strike="noStrike" cap="none" baseline="0">
                      <a:solidFill>
                        <a:srgbClr val="B60D27"/>
                      </a:solidFill>
                      <a:effectLst/>
                      <a:uFillTx/>
                      <a:ea typeface="MS UI Gothic"/>
                    </a:rPr>
                    <a:t>69</a:t>
                  </a:r>
                </a:p>
              </p:txBody>
            </p:sp>
            <p:grpSp>
              <p:nvGrpSpPr>
                <p:cNvPr id="40" name="Group 39"/>
                <p:cNvGrpSpPr/>
                <p:nvPr/>
              </p:nvGrpSpPr>
              <p:grpSpPr>
                <a:xfrm>
                  <a:off x="4353631" y="5171802"/>
                  <a:ext cx="379825" cy="978872"/>
                  <a:chOff x="4353631" y="5171802"/>
                  <a:chExt cx="379825" cy="978872"/>
                </a:xfrm>
              </p:grpSpPr>
              <p:sp>
                <p:nvSpPr>
                  <p:cNvPr id="60"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61" name="TextBox 60"/>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itchFamily="34" charset="0"/>
                    </a:endParaRPr>
                  </a:p>
                  <a:p>
                    <a:pPr algn="r"/>
                    <a:r>
                      <a:rPr lang="ja-JP" sz="1400" b="0" i="0" u="none" strike="noStrike" cap="none" baseline="0">
                        <a:solidFill>
                          <a:srgbClr val="B2C0D8"/>
                        </a:solidFill>
                        <a:effectLst/>
                        <a:uFillTx/>
                        <a:ea typeface="MS UI Gothic"/>
                      </a:rPr>
                      <a:t>29</a:t>
                    </a:r>
                  </a:p>
                  <a:p>
                    <a:pPr algn="r"/>
                    <a:r>
                      <a:rPr lang="ja-JP" sz="1400" b="0" i="0" u="none" strike="noStrike" cap="none" baseline="0">
                        <a:solidFill>
                          <a:srgbClr val="B60D27"/>
                        </a:solidFill>
                        <a:effectLst/>
                        <a:uFillTx/>
                        <a:ea typeface="MS UI Gothic"/>
                      </a:rPr>
                      <a:t>27</a:t>
                    </a:r>
                  </a:p>
                </p:txBody>
              </p:sp>
            </p:grpSp>
            <p:sp>
              <p:nvSpPr>
                <p:cNvPr id="41" name="Line 14"/>
                <p:cNvSpPr>
                  <a:spLocks noChangeShapeType="1"/>
                </p:cNvSpPr>
                <p:nvPr/>
              </p:nvSpPr>
              <p:spPr bwMode="auto">
                <a:xfrm flipH="1">
                  <a:off x="3715117"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2" name="TextBox 41"/>
                <p:cNvSpPr txBox="1"/>
                <p:nvPr/>
              </p:nvSpPr>
              <p:spPr>
                <a:xfrm>
                  <a:off x="3528247" y="5196535"/>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60</a:t>
                  </a:r>
                </a:p>
                <a:p>
                  <a:pPr algn="ctr"/>
                  <a:r>
                    <a:rPr lang="ja-JP" sz="1400" b="0" i="0" u="none" strike="noStrike" cap="none" baseline="0">
                      <a:solidFill>
                        <a:srgbClr val="B60D27"/>
                      </a:solidFill>
                      <a:effectLst/>
                      <a:uFillTx/>
                      <a:ea typeface="MS UI Gothic"/>
                    </a:rPr>
                    <a:t>51</a:t>
                  </a:r>
                </a:p>
              </p:txBody>
            </p:sp>
            <p:sp>
              <p:nvSpPr>
                <p:cNvPr id="43" name="Line 14"/>
                <p:cNvSpPr>
                  <a:spLocks noChangeShapeType="1"/>
                </p:cNvSpPr>
                <p:nvPr/>
              </p:nvSpPr>
              <p:spPr bwMode="auto">
                <a:xfrm flipH="1">
                  <a:off x="4129535" y="5171771"/>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3942669" y="5196535"/>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50</a:t>
                  </a:r>
                </a:p>
                <a:p>
                  <a:pPr algn="ctr"/>
                  <a:r>
                    <a:rPr lang="ja-JP" sz="1400" b="0" i="0" u="none" strike="noStrike" cap="none" baseline="0">
                      <a:solidFill>
                        <a:srgbClr val="B60D27"/>
                      </a:solidFill>
                      <a:effectLst/>
                      <a:uFillTx/>
                      <a:ea typeface="MS UI Gothic"/>
                    </a:rPr>
                    <a:t>40</a:t>
                  </a:r>
                </a:p>
              </p:txBody>
            </p:sp>
            <p:grpSp>
              <p:nvGrpSpPr>
                <p:cNvPr id="45" name="Group 44"/>
                <p:cNvGrpSpPr/>
                <p:nvPr/>
              </p:nvGrpSpPr>
              <p:grpSpPr>
                <a:xfrm>
                  <a:off x="4768380" y="5171802"/>
                  <a:ext cx="372781" cy="978872"/>
                  <a:chOff x="4357154" y="5171802"/>
                  <a:chExt cx="372781" cy="978872"/>
                </a:xfrm>
              </p:grpSpPr>
              <p:sp>
                <p:nvSpPr>
                  <p:cNvPr id="58"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9" name="TextBox 58"/>
                  <p:cNvSpPr txBox="1"/>
                  <p:nvPr/>
                </p:nvSpPr>
                <p:spPr>
                  <a:xfrm>
                    <a:off x="4358404"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42</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16</a:t>
                    </a:r>
                  </a:p>
                  <a:p>
                    <a:pPr algn="ctr"/>
                    <a:r>
                      <a:rPr lang="ja-JP" sz="1400" b="0" i="0" u="none" strike="noStrike" cap="none" baseline="0">
                        <a:solidFill>
                          <a:srgbClr val="B60D27"/>
                        </a:solidFill>
                        <a:effectLst/>
                        <a:uFillTx/>
                        <a:ea typeface="MS UI Gothic"/>
                      </a:rPr>
                      <a:t>18</a:t>
                    </a:r>
                  </a:p>
                </p:txBody>
              </p:sp>
            </p:grpSp>
            <p:grpSp>
              <p:nvGrpSpPr>
                <p:cNvPr id="46" name="Group 45"/>
                <p:cNvGrpSpPr/>
                <p:nvPr/>
              </p:nvGrpSpPr>
              <p:grpSpPr>
                <a:xfrm>
                  <a:off x="5168176" y="5171802"/>
                  <a:ext cx="372781" cy="978872"/>
                  <a:chOff x="4357154" y="5171802"/>
                  <a:chExt cx="372781" cy="978872"/>
                </a:xfrm>
              </p:grpSpPr>
              <p:sp>
                <p:nvSpPr>
                  <p:cNvPr id="56"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7" name="TextBox 56"/>
                  <p:cNvSpPr txBox="1"/>
                  <p:nvPr/>
                </p:nvSpPr>
                <p:spPr>
                  <a:xfrm>
                    <a:off x="4358404"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48</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10</a:t>
                    </a:r>
                  </a:p>
                  <a:p>
                    <a:pPr algn="ctr"/>
                    <a:r>
                      <a:rPr lang="ja-JP" sz="1400" b="0" i="0" u="none" strike="noStrike" cap="none" baseline="0">
                        <a:solidFill>
                          <a:srgbClr val="B60D27"/>
                        </a:solidFill>
                        <a:effectLst/>
                        <a:uFillTx/>
                        <a:ea typeface="MS UI Gothic"/>
                      </a:rPr>
                      <a:t>12</a:t>
                    </a:r>
                  </a:p>
                </p:txBody>
              </p:sp>
            </p:grpSp>
            <p:grpSp>
              <p:nvGrpSpPr>
                <p:cNvPr id="47" name="Group 46"/>
                <p:cNvGrpSpPr/>
                <p:nvPr/>
              </p:nvGrpSpPr>
              <p:grpSpPr>
                <a:xfrm>
                  <a:off x="5567972" y="5171802"/>
                  <a:ext cx="372781" cy="978872"/>
                  <a:chOff x="4357154" y="5171802"/>
                  <a:chExt cx="372781" cy="978872"/>
                </a:xfrm>
              </p:grpSpPr>
              <p:sp>
                <p:nvSpPr>
                  <p:cNvPr id="54"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5" name="TextBox 54"/>
                  <p:cNvSpPr txBox="1"/>
                  <p:nvPr/>
                </p:nvSpPr>
                <p:spPr>
                  <a:xfrm>
                    <a:off x="4358404"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54</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6</a:t>
                    </a:r>
                  </a:p>
                  <a:p>
                    <a:pPr algn="ctr"/>
                    <a:r>
                      <a:rPr lang="ja-JP" sz="1400" b="0" i="0" u="none" strike="noStrike" cap="none" baseline="0">
                        <a:solidFill>
                          <a:srgbClr val="B60D27"/>
                        </a:solidFill>
                        <a:effectLst/>
                        <a:uFillTx/>
                        <a:ea typeface="MS UI Gothic"/>
                      </a:rPr>
                      <a:t>7</a:t>
                    </a:r>
                  </a:p>
                </p:txBody>
              </p:sp>
            </p:grpSp>
            <p:grpSp>
              <p:nvGrpSpPr>
                <p:cNvPr id="48" name="Group 47"/>
                <p:cNvGrpSpPr/>
                <p:nvPr/>
              </p:nvGrpSpPr>
              <p:grpSpPr>
                <a:xfrm>
                  <a:off x="5963958" y="5171802"/>
                  <a:ext cx="372781" cy="978872"/>
                  <a:chOff x="4357154" y="5171802"/>
                  <a:chExt cx="372781" cy="978872"/>
                </a:xfrm>
              </p:grpSpPr>
              <p:sp>
                <p:nvSpPr>
                  <p:cNvPr id="52"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3" name="TextBox 52"/>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60</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3</a:t>
                    </a:r>
                  </a:p>
                  <a:p>
                    <a:pPr algn="ctr"/>
                    <a:r>
                      <a:rPr lang="ja-JP" sz="1400" b="0" i="0" u="none" strike="noStrike" cap="none" baseline="0">
                        <a:solidFill>
                          <a:srgbClr val="B60D27"/>
                        </a:solidFill>
                        <a:effectLst/>
                        <a:uFillTx/>
                        <a:ea typeface="MS UI Gothic"/>
                      </a:rPr>
                      <a:t>1</a:t>
                    </a:r>
                  </a:p>
                </p:txBody>
              </p:sp>
            </p:grpSp>
            <p:grpSp>
              <p:nvGrpSpPr>
                <p:cNvPr id="49" name="Group 48"/>
                <p:cNvGrpSpPr/>
                <p:nvPr/>
              </p:nvGrpSpPr>
              <p:grpSpPr>
                <a:xfrm>
                  <a:off x="6348514" y="5171802"/>
                  <a:ext cx="372781" cy="978872"/>
                  <a:chOff x="4357154" y="5171802"/>
                  <a:chExt cx="372781" cy="978872"/>
                </a:xfrm>
              </p:grpSpPr>
              <p:sp>
                <p:nvSpPr>
                  <p:cNvPr id="50" name="Line 17"/>
                  <p:cNvSpPr>
                    <a:spLocks noChangeShapeType="1"/>
                  </p:cNvSpPr>
                  <p:nvPr/>
                </p:nvSpPr>
                <p:spPr bwMode="auto">
                  <a:xfrm flipH="1">
                    <a:off x="4539850" y="51718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1" name="TextBox 50"/>
                  <p:cNvSpPr txBox="1"/>
                  <p:nvPr/>
                </p:nvSpPr>
                <p:spPr>
                  <a:xfrm>
                    <a:off x="4358403" y="5196567"/>
                    <a:ext cx="370280" cy="94582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66</a:t>
                    </a:r>
                  </a:p>
                  <a:p>
                    <a:pPr algn="ctr"/>
                    <a:endParaRPr lang="en-GB" sz="1400">
                      <a:solidFill>
                        <a:srgbClr val="000000"/>
                      </a:solidFill>
                      <a:cs typeface="Arial" pitchFamily="34" charset="0"/>
                    </a:endParaRPr>
                  </a:p>
                  <a:p>
                    <a:pPr algn="ctr"/>
                    <a:r>
                      <a:rPr lang="ja-JP" sz="1400" b="0" i="0" u="none" strike="noStrike" cap="none" baseline="0">
                        <a:solidFill>
                          <a:srgbClr val="B2C0D8"/>
                        </a:solidFill>
                        <a:effectLst/>
                        <a:uFillTx/>
                        <a:ea typeface="MS UI Gothic"/>
                      </a:rPr>
                      <a:t>0</a:t>
                    </a:r>
                  </a:p>
                  <a:p>
                    <a:pPr algn="ctr"/>
                    <a:r>
                      <a:rPr lang="ja-JP" sz="1400" b="0" i="0" u="none" strike="noStrike" cap="none" baseline="0">
                        <a:solidFill>
                          <a:srgbClr val="B60D27"/>
                        </a:solidFill>
                        <a:effectLst/>
                        <a:uFillTx/>
                        <a:ea typeface="MS UI Gothic"/>
                      </a:rPr>
                      <a:t>0</a:t>
                    </a:r>
                  </a:p>
                </p:txBody>
              </p:sp>
            </p:grpSp>
          </p:grpSp>
        </p:grpSp>
        <p:sp>
          <p:nvSpPr>
            <p:cNvPr id="10" name="Freeform 2"/>
            <p:cNvSpPr/>
            <p:nvPr/>
          </p:nvSpPr>
          <p:spPr bwMode="auto">
            <a:xfrm>
              <a:off x="2262927" y="2123713"/>
              <a:ext cx="4392000" cy="2449977"/>
            </a:xfrm>
            <a:custGeom>
              <a:avLst/>
              <a:gdLst>
                <a:gd name="T0" fmla="*/ 290 w 352"/>
                <a:gd name="T1" fmla="*/ 189 h 189"/>
                <a:gd name="T2" fmla="*/ 257 w 352"/>
                <a:gd name="T3" fmla="*/ 181 h 189"/>
                <a:gd name="T4" fmla="*/ 228 w 352"/>
                <a:gd name="T5" fmla="*/ 175 h 189"/>
                <a:gd name="T6" fmla="*/ 223 w 352"/>
                <a:gd name="T7" fmla="*/ 170 h 189"/>
                <a:gd name="T8" fmla="*/ 220 w 352"/>
                <a:gd name="T9" fmla="*/ 167 h 189"/>
                <a:gd name="T10" fmla="*/ 218 w 352"/>
                <a:gd name="T11" fmla="*/ 163 h 189"/>
                <a:gd name="T12" fmla="*/ 211 w 352"/>
                <a:gd name="T13" fmla="*/ 160 h 189"/>
                <a:gd name="T14" fmla="*/ 207 w 352"/>
                <a:gd name="T15" fmla="*/ 158 h 189"/>
                <a:gd name="T16" fmla="*/ 205 w 352"/>
                <a:gd name="T17" fmla="*/ 155 h 189"/>
                <a:gd name="T18" fmla="*/ 204 w 352"/>
                <a:gd name="T19" fmla="*/ 150 h 189"/>
                <a:gd name="T20" fmla="*/ 199 w 352"/>
                <a:gd name="T21" fmla="*/ 148 h 189"/>
                <a:gd name="T22" fmla="*/ 198 w 352"/>
                <a:gd name="T23" fmla="*/ 145 h 189"/>
                <a:gd name="T24" fmla="*/ 193 w 352"/>
                <a:gd name="T25" fmla="*/ 142 h 189"/>
                <a:gd name="T26" fmla="*/ 190 w 352"/>
                <a:gd name="T27" fmla="*/ 141 h 189"/>
                <a:gd name="T28" fmla="*/ 185 w 352"/>
                <a:gd name="T29" fmla="*/ 138 h 189"/>
                <a:gd name="T30" fmla="*/ 177 w 352"/>
                <a:gd name="T31" fmla="*/ 136 h 189"/>
                <a:gd name="T32" fmla="*/ 175 w 352"/>
                <a:gd name="T33" fmla="*/ 132 h 189"/>
                <a:gd name="T34" fmla="*/ 174 w 352"/>
                <a:gd name="T35" fmla="*/ 130 h 189"/>
                <a:gd name="T36" fmla="*/ 166 w 352"/>
                <a:gd name="T37" fmla="*/ 126 h 189"/>
                <a:gd name="T38" fmla="*/ 160 w 352"/>
                <a:gd name="T39" fmla="*/ 122 h 189"/>
                <a:gd name="T40" fmla="*/ 158 w 352"/>
                <a:gd name="T41" fmla="*/ 121 h 189"/>
                <a:gd name="T42" fmla="*/ 155 w 352"/>
                <a:gd name="T43" fmla="*/ 118 h 189"/>
                <a:gd name="T44" fmla="*/ 146 w 352"/>
                <a:gd name="T45" fmla="*/ 115 h 189"/>
                <a:gd name="T46" fmla="*/ 141 w 352"/>
                <a:gd name="T47" fmla="*/ 113 h 189"/>
                <a:gd name="T48" fmla="*/ 133 w 352"/>
                <a:gd name="T49" fmla="*/ 109 h 189"/>
                <a:gd name="T50" fmla="*/ 130 w 352"/>
                <a:gd name="T51" fmla="*/ 107 h 189"/>
                <a:gd name="T52" fmla="*/ 126 w 352"/>
                <a:gd name="T53" fmla="*/ 104 h 189"/>
                <a:gd name="T54" fmla="*/ 122 w 352"/>
                <a:gd name="T55" fmla="*/ 102 h 189"/>
                <a:gd name="T56" fmla="*/ 117 w 352"/>
                <a:gd name="T57" fmla="*/ 100 h 189"/>
                <a:gd name="T58" fmla="*/ 114 w 352"/>
                <a:gd name="T59" fmla="*/ 94 h 189"/>
                <a:gd name="T60" fmla="*/ 112 w 352"/>
                <a:gd name="T61" fmla="*/ 92 h 189"/>
                <a:gd name="T62" fmla="*/ 110 w 352"/>
                <a:gd name="T63" fmla="*/ 89 h 189"/>
                <a:gd name="T64" fmla="*/ 107 w 352"/>
                <a:gd name="T65" fmla="*/ 84 h 189"/>
                <a:gd name="T66" fmla="*/ 105 w 352"/>
                <a:gd name="T67" fmla="*/ 80 h 189"/>
                <a:gd name="T68" fmla="*/ 102 w 352"/>
                <a:gd name="T69" fmla="*/ 77 h 189"/>
                <a:gd name="T70" fmla="*/ 99 w 352"/>
                <a:gd name="T71" fmla="*/ 73 h 189"/>
                <a:gd name="T72" fmla="*/ 98 w 352"/>
                <a:gd name="T73" fmla="*/ 72 h 189"/>
                <a:gd name="T74" fmla="*/ 96 w 352"/>
                <a:gd name="T75" fmla="*/ 71 h 189"/>
                <a:gd name="T76" fmla="*/ 88 w 352"/>
                <a:gd name="T77" fmla="*/ 68 h 189"/>
                <a:gd name="T78" fmla="*/ 86 w 352"/>
                <a:gd name="T79" fmla="*/ 64 h 189"/>
                <a:gd name="T80" fmla="*/ 84 w 352"/>
                <a:gd name="T81" fmla="*/ 62 h 189"/>
                <a:gd name="T82" fmla="*/ 82 w 352"/>
                <a:gd name="T83" fmla="*/ 58 h 189"/>
                <a:gd name="T84" fmla="*/ 78 w 352"/>
                <a:gd name="T85" fmla="*/ 56 h 189"/>
                <a:gd name="T86" fmla="*/ 70 w 352"/>
                <a:gd name="T87" fmla="*/ 53 h 189"/>
                <a:gd name="T88" fmla="*/ 67 w 352"/>
                <a:gd name="T89" fmla="*/ 48 h 189"/>
                <a:gd name="T90" fmla="*/ 66 w 352"/>
                <a:gd name="T91" fmla="*/ 43 h 189"/>
                <a:gd name="T92" fmla="*/ 63 w 352"/>
                <a:gd name="T93" fmla="*/ 37 h 189"/>
                <a:gd name="T94" fmla="*/ 56 w 352"/>
                <a:gd name="T95" fmla="*/ 34 h 189"/>
                <a:gd name="T96" fmla="*/ 54 w 352"/>
                <a:gd name="T97" fmla="*/ 31 h 189"/>
                <a:gd name="T98" fmla="*/ 51 w 352"/>
                <a:gd name="T99" fmla="*/ 29 h 189"/>
                <a:gd name="T100" fmla="*/ 49 w 352"/>
                <a:gd name="T101" fmla="*/ 26 h 189"/>
                <a:gd name="T102" fmla="*/ 47 w 352"/>
                <a:gd name="T103" fmla="*/ 22 h 189"/>
                <a:gd name="T104" fmla="*/ 45 w 352"/>
                <a:gd name="T105" fmla="*/ 18 h 189"/>
                <a:gd name="T106" fmla="*/ 42 w 352"/>
                <a:gd name="T107" fmla="*/ 16 h 189"/>
                <a:gd name="T108" fmla="*/ 40 w 352"/>
                <a:gd name="T109" fmla="*/ 14 h 189"/>
                <a:gd name="T110" fmla="*/ 35 w 352"/>
                <a:gd name="T111" fmla="*/ 12 h 189"/>
                <a:gd name="T112" fmla="*/ 31 w 352"/>
                <a:gd name="T113" fmla="*/ 10 h 189"/>
                <a:gd name="T114" fmla="*/ 28 w 352"/>
                <a:gd name="T115" fmla="*/ 8 h 189"/>
                <a:gd name="T116" fmla="*/ 26 w 352"/>
                <a:gd name="T117" fmla="*/ 7 h 189"/>
                <a:gd name="T118" fmla="*/ 19 w 352"/>
                <a:gd name="T119" fmla="*/ 5 h 189"/>
                <a:gd name="T120" fmla="*/ 15 w 352"/>
                <a:gd name="T121" fmla="*/ 3 h 189"/>
                <a:gd name="T122" fmla="*/ 9 w 352"/>
                <a:gd name="T123" fmla="*/ 1 h 189"/>
                <a:gd name="T124" fmla="*/ 7 w 352"/>
                <a:gd name="T1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189">
                  <a:moveTo>
                    <a:pt x="352" y="189"/>
                  </a:moveTo>
                  <a:lnTo>
                    <a:pt x="290" y="189"/>
                  </a:lnTo>
                  <a:lnTo>
                    <a:pt x="290" y="181"/>
                  </a:lnTo>
                  <a:lnTo>
                    <a:pt x="257" y="181"/>
                  </a:lnTo>
                  <a:lnTo>
                    <a:pt x="257" y="175"/>
                  </a:lnTo>
                  <a:lnTo>
                    <a:pt x="228" y="175"/>
                  </a:lnTo>
                  <a:lnTo>
                    <a:pt x="228" y="170"/>
                  </a:lnTo>
                  <a:lnTo>
                    <a:pt x="223" y="170"/>
                  </a:lnTo>
                  <a:lnTo>
                    <a:pt x="223" y="167"/>
                  </a:lnTo>
                  <a:lnTo>
                    <a:pt x="220" y="167"/>
                  </a:lnTo>
                  <a:lnTo>
                    <a:pt x="220" y="163"/>
                  </a:lnTo>
                  <a:lnTo>
                    <a:pt x="218" y="163"/>
                  </a:lnTo>
                  <a:lnTo>
                    <a:pt x="218" y="160"/>
                  </a:lnTo>
                  <a:lnTo>
                    <a:pt x="211" y="160"/>
                  </a:lnTo>
                  <a:lnTo>
                    <a:pt x="211" y="158"/>
                  </a:lnTo>
                  <a:lnTo>
                    <a:pt x="207" y="158"/>
                  </a:lnTo>
                  <a:lnTo>
                    <a:pt x="207" y="155"/>
                  </a:lnTo>
                  <a:lnTo>
                    <a:pt x="205" y="155"/>
                  </a:lnTo>
                  <a:lnTo>
                    <a:pt x="205" y="150"/>
                  </a:lnTo>
                  <a:lnTo>
                    <a:pt x="204" y="150"/>
                  </a:lnTo>
                  <a:lnTo>
                    <a:pt x="204" y="148"/>
                  </a:lnTo>
                  <a:lnTo>
                    <a:pt x="199" y="148"/>
                  </a:lnTo>
                  <a:lnTo>
                    <a:pt x="199" y="145"/>
                  </a:lnTo>
                  <a:lnTo>
                    <a:pt x="198" y="145"/>
                  </a:lnTo>
                  <a:lnTo>
                    <a:pt x="198" y="142"/>
                  </a:lnTo>
                  <a:lnTo>
                    <a:pt x="193" y="142"/>
                  </a:lnTo>
                  <a:lnTo>
                    <a:pt x="193" y="141"/>
                  </a:lnTo>
                  <a:lnTo>
                    <a:pt x="190" y="141"/>
                  </a:lnTo>
                  <a:lnTo>
                    <a:pt x="190" y="138"/>
                  </a:lnTo>
                  <a:lnTo>
                    <a:pt x="185" y="138"/>
                  </a:lnTo>
                  <a:lnTo>
                    <a:pt x="185" y="136"/>
                  </a:lnTo>
                  <a:lnTo>
                    <a:pt x="177" y="136"/>
                  </a:lnTo>
                  <a:lnTo>
                    <a:pt x="177" y="132"/>
                  </a:lnTo>
                  <a:lnTo>
                    <a:pt x="175" y="132"/>
                  </a:lnTo>
                  <a:lnTo>
                    <a:pt x="175" y="130"/>
                  </a:lnTo>
                  <a:lnTo>
                    <a:pt x="174" y="130"/>
                  </a:lnTo>
                  <a:lnTo>
                    <a:pt x="174" y="126"/>
                  </a:lnTo>
                  <a:lnTo>
                    <a:pt x="166" y="126"/>
                  </a:lnTo>
                  <a:lnTo>
                    <a:pt x="166" y="122"/>
                  </a:lnTo>
                  <a:lnTo>
                    <a:pt x="160" y="122"/>
                  </a:lnTo>
                  <a:lnTo>
                    <a:pt x="160" y="121"/>
                  </a:lnTo>
                  <a:lnTo>
                    <a:pt x="158" y="121"/>
                  </a:lnTo>
                  <a:lnTo>
                    <a:pt x="158" y="118"/>
                  </a:lnTo>
                  <a:lnTo>
                    <a:pt x="155" y="118"/>
                  </a:lnTo>
                  <a:lnTo>
                    <a:pt x="155" y="115"/>
                  </a:lnTo>
                  <a:lnTo>
                    <a:pt x="146" y="115"/>
                  </a:lnTo>
                  <a:lnTo>
                    <a:pt x="146" y="113"/>
                  </a:lnTo>
                  <a:lnTo>
                    <a:pt x="141" y="113"/>
                  </a:lnTo>
                  <a:lnTo>
                    <a:pt x="141" y="109"/>
                  </a:lnTo>
                  <a:lnTo>
                    <a:pt x="133" y="109"/>
                  </a:lnTo>
                  <a:lnTo>
                    <a:pt x="133" y="107"/>
                  </a:lnTo>
                  <a:lnTo>
                    <a:pt x="130" y="107"/>
                  </a:lnTo>
                  <a:lnTo>
                    <a:pt x="130" y="104"/>
                  </a:lnTo>
                  <a:lnTo>
                    <a:pt x="126" y="104"/>
                  </a:lnTo>
                  <a:lnTo>
                    <a:pt x="122" y="104"/>
                  </a:lnTo>
                  <a:lnTo>
                    <a:pt x="122" y="102"/>
                  </a:lnTo>
                  <a:lnTo>
                    <a:pt x="117" y="102"/>
                  </a:lnTo>
                  <a:lnTo>
                    <a:pt x="117" y="100"/>
                  </a:lnTo>
                  <a:lnTo>
                    <a:pt x="114" y="100"/>
                  </a:lnTo>
                  <a:lnTo>
                    <a:pt x="114" y="94"/>
                  </a:lnTo>
                  <a:lnTo>
                    <a:pt x="112" y="94"/>
                  </a:lnTo>
                  <a:lnTo>
                    <a:pt x="112" y="92"/>
                  </a:lnTo>
                  <a:lnTo>
                    <a:pt x="110" y="92"/>
                  </a:lnTo>
                  <a:lnTo>
                    <a:pt x="110" y="89"/>
                  </a:lnTo>
                  <a:lnTo>
                    <a:pt x="107" y="89"/>
                  </a:lnTo>
                  <a:lnTo>
                    <a:pt x="107" y="84"/>
                  </a:lnTo>
                  <a:lnTo>
                    <a:pt x="105" y="84"/>
                  </a:lnTo>
                  <a:lnTo>
                    <a:pt x="105" y="80"/>
                  </a:lnTo>
                  <a:lnTo>
                    <a:pt x="102" y="80"/>
                  </a:lnTo>
                  <a:lnTo>
                    <a:pt x="102" y="77"/>
                  </a:lnTo>
                  <a:lnTo>
                    <a:pt x="99" y="77"/>
                  </a:lnTo>
                  <a:lnTo>
                    <a:pt x="99" y="73"/>
                  </a:lnTo>
                  <a:lnTo>
                    <a:pt x="98" y="73"/>
                  </a:lnTo>
                  <a:lnTo>
                    <a:pt x="98" y="72"/>
                  </a:lnTo>
                  <a:lnTo>
                    <a:pt x="96" y="72"/>
                  </a:lnTo>
                  <a:lnTo>
                    <a:pt x="96" y="71"/>
                  </a:lnTo>
                  <a:lnTo>
                    <a:pt x="88" y="71"/>
                  </a:lnTo>
                  <a:lnTo>
                    <a:pt x="88" y="68"/>
                  </a:lnTo>
                  <a:lnTo>
                    <a:pt x="86" y="68"/>
                  </a:lnTo>
                  <a:lnTo>
                    <a:pt x="86" y="64"/>
                  </a:lnTo>
                  <a:lnTo>
                    <a:pt x="84" y="64"/>
                  </a:lnTo>
                  <a:lnTo>
                    <a:pt x="84" y="62"/>
                  </a:lnTo>
                  <a:lnTo>
                    <a:pt x="82" y="62"/>
                  </a:lnTo>
                  <a:lnTo>
                    <a:pt x="82" y="58"/>
                  </a:lnTo>
                  <a:lnTo>
                    <a:pt x="78" y="58"/>
                  </a:lnTo>
                  <a:lnTo>
                    <a:pt x="78" y="56"/>
                  </a:lnTo>
                  <a:lnTo>
                    <a:pt x="70" y="56"/>
                  </a:lnTo>
                  <a:lnTo>
                    <a:pt x="70" y="53"/>
                  </a:lnTo>
                  <a:lnTo>
                    <a:pt x="67" y="53"/>
                  </a:lnTo>
                  <a:lnTo>
                    <a:pt x="67" y="48"/>
                  </a:lnTo>
                  <a:lnTo>
                    <a:pt x="66" y="48"/>
                  </a:lnTo>
                  <a:lnTo>
                    <a:pt x="66" y="43"/>
                  </a:lnTo>
                  <a:lnTo>
                    <a:pt x="63" y="43"/>
                  </a:lnTo>
                  <a:lnTo>
                    <a:pt x="63" y="37"/>
                  </a:lnTo>
                  <a:lnTo>
                    <a:pt x="56" y="37"/>
                  </a:lnTo>
                  <a:lnTo>
                    <a:pt x="56" y="34"/>
                  </a:lnTo>
                  <a:lnTo>
                    <a:pt x="54" y="34"/>
                  </a:lnTo>
                  <a:lnTo>
                    <a:pt x="54" y="31"/>
                  </a:lnTo>
                  <a:lnTo>
                    <a:pt x="51" y="31"/>
                  </a:lnTo>
                  <a:lnTo>
                    <a:pt x="51" y="29"/>
                  </a:lnTo>
                  <a:lnTo>
                    <a:pt x="49" y="29"/>
                  </a:lnTo>
                  <a:lnTo>
                    <a:pt x="49" y="26"/>
                  </a:lnTo>
                  <a:lnTo>
                    <a:pt x="47" y="26"/>
                  </a:lnTo>
                  <a:lnTo>
                    <a:pt x="47" y="22"/>
                  </a:lnTo>
                  <a:lnTo>
                    <a:pt x="45" y="22"/>
                  </a:lnTo>
                  <a:lnTo>
                    <a:pt x="45" y="18"/>
                  </a:lnTo>
                  <a:lnTo>
                    <a:pt x="42" y="18"/>
                  </a:lnTo>
                  <a:lnTo>
                    <a:pt x="42" y="16"/>
                  </a:lnTo>
                  <a:lnTo>
                    <a:pt x="40" y="16"/>
                  </a:lnTo>
                  <a:lnTo>
                    <a:pt x="40" y="14"/>
                  </a:lnTo>
                  <a:lnTo>
                    <a:pt x="35" y="14"/>
                  </a:lnTo>
                  <a:lnTo>
                    <a:pt x="35" y="12"/>
                  </a:lnTo>
                  <a:lnTo>
                    <a:pt x="31" y="12"/>
                  </a:lnTo>
                  <a:lnTo>
                    <a:pt x="31" y="10"/>
                  </a:lnTo>
                  <a:lnTo>
                    <a:pt x="28" y="10"/>
                  </a:lnTo>
                  <a:lnTo>
                    <a:pt x="28" y="8"/>
                  </a:lnTo>
                  <a:lnTo>
                    <a:pt x="26" y="8"/>
                  </a:lnTo>
                  <a:lnTo>
                    <a:pt x="26" y="7"/>
                  </a:lnTo>
                  <a:lnTo>
                    <a:pt x="19" y="7"/>
                  </a:lnTo>
                  <a:lnTo>
                    <a:pt x="19" y="5"/>
                  </a:lnTo>
                  <a:lnTo>
                    <a:pt x="15" y="5"/>
                  </a:lnTo>
                  <a:lnTo>
                    <a:pt x="15" y="3"/>
                  </a:lnTo>
                  <a:lnTo>
                    <a:pt x="9" y="3"/>
                  </a:lnTo>
                  <a:lnTo>
                    <a:pt x="9" y="1"/>
                  </a:lnTo>
                  <a:lnTo>
                    <a:pt x="7" y="1"/>
                  </a:lnTo>
                  <a:lnTo>
                    <a:pt x="7"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3"/>
            <p:cNvSpPr/>
            <p:nvPr/>
          </p:nvSpPr>
          <p:spPr bwMode="auto">
            <a:xfrm>
              <a:off x="2262925" y="2123711"/>
              <a:ext cx="4356000" cy="2484000"/>
            </a:xfrm>
            <a:custGeom>
              <a:avLst/>
              <a:gdLst>
                <a:gd name="T0" fmla="*/ 292 w 350"/>
                <a:gd name="T1" fmla="*/ 192 h 192"/>
                <a:gd name="T2" fmla="*/ 257 w 350"/>
                <a:gd name="T3" fmla="*/ 184 h 192"/>
                <a:gd name="T4" fmla="*/ 244 w 350"/>
                <a:gd name="T5" fmla="*/ 179 h 192"/>
                <a:gd name="T6" fmla="*/ 242 w 350"/>
                <a:gd name="T7" fmla="*/ 177 h 192"/>
                <a:gd name="T8" fmla="*/ 228 w 350"/>
                <a:gd name="T9" fmla="*/ 172 h 192"/>
                <a:gd name="T10" fmla="*/ 208 w 350"/>
                <a:gd name="T11" fmla="*/ 169 h 192"/>
                <a:gd name="T12" fmla="*/ 206 w 350"/>
                <a:gd name="T13" fmla="*/ 166 h 192"/>
                <a:gd name="T14" fmla="*/ 196 w 350"/>
                <a:gd name="T15" fmla="*/ 163 h 192"/>
                <a:gd name="T16" fmla="*/ 185 w 350"/>
                <a:gd name="T17" fmla="*/ 160 h 192"/>
                <a:gd name="T18" fmla="*/ 181 w 350"/>
                <a:gd name="T19" fmla="*/ 156 h 192"/>
                <a:gd name="T20" fmla="*/ 179 w 350"/>
                <a:gd name="T21" fmla="*/ 153 h 192"/>
                <a:gd name="T22" fmla="*/ 170 w 350"/>
                <a:gd name="T23" fmla="*/ 151 h 192"/>
                <a:gd name="T24" fmla="*/ 167 w 350"/>
                <a:gd name="T25" fmla="*/ 149 h 192"/>
                <a:gd name="T26" fmla="*/ 161 w 350"/>
                <a:gd name="T27" fmla="*/ 147 h 192"/>
                <a:gd name="T28" fmla="*/ 157 w 350"/>
                <a:gd name="T29" fmla="*/ 142 h 192"/>
                <a:gd name="T30" fmla="*/ 152 w 350"/>
                <a:gd name="T31" fmla="*/ 140 h 192"/>
                <a:gd name="T32" fmla="*/ 148 w 350"/>
                <a:gd name="T33" fmla="*/ 138 h 192"/>
                <a:gd name="T34" fmla="*/ 146 w 350"/>
                <a:gd name="T35" fmla="*/ 135 h 192"/>
                <a:gd name="T36" fmla="*/ 139 w 350"/>
                <a:gd name="T37" fmla="*/ 130 h 192"/>
                <a:gd name="T38" fmla="*/ 136 w 350"/>
                <a:gd name="T39" fmla="*/ 128 h 192"/>
                <a:gd name="T40" fmla="*/ 133 w 350"/>
                <a:gd name="T41" fmla="*/ 125 h 192"/>
                <a:gd name="T42" fmla="*/ 132 w 350"/>
                <a:gd name="T43" fmla="*/ 122 h 192"/>
                <a:gd name="T44" fmla="*/ 130 w 350"/>
                <a:gd name="T45" fmla="*/ 118 h 192"/>
                <a:gd name="T46" fmla="*/ 128 w 350"/>
                <a:gd name="T47" fmla="*/ 113 h 192"/>
                <a:gd name="T48" fmla="*/ 126 w 350"/>
                <a:gd name="T49" fmla="*/ 107 h 192"/>
                <a:gd name="T50" fmla="*/ 112 w 350"/>
                <a:gd name="T51" fmla="*/ 105 h 192"/>
                <a:gd name="T52" fmla="*/ 110 w 350"/>
                <a:gd name="T53" fmla="*/ 99 h 192"/>
                <a:gd name="T54" fmla="*/ 107 w 350"/>
                <a:gd name="T55" fmla="*/ 97 h 192"/>
                <a:gd name="T56" fmla="*/ 106 w 350"/>
                <a:gd name="T57" fmla="*/ 95 h 192"/>
                <a:gd name="T58" fmla="*/ 97 w 350"/>
                <a:gd name="T59" fmla="*/ 91 h 192"/>
                <a:gd name="T60" fmla="*/ 96 w 350"/>
                <a:gd name="T61" fmla="*/ 88 h 192"/>
                <a:gd name="T62" fmla="*/ 94 w 350"/>
                <a:gd name="T63" fmla="*/ 84 h 192"/>
                <a:gd name="T64" fmla="*/ 87 w 350"/>
                <a:gd name="T65" fmla="*/ 79 h 192"/>
                <a:gd name="T66" fmla="*/ 85 w 350"/>
                <a:gd name="T67" fmla="*/ 76 h 192"/>
                <a:gd name="T68" fmla="*/ 81 w 350"/>
                <a:gd name="T69" fmla="*/ 73 h 192"/>
                <a:gd name="T70" fmla="*/ 80 w 350"/>
                <a:gd name="T71" fmla="*/ 70 h 192"/>
                <a:gd name="T72" fmla="*/ 80 w 350"/>
                <a:gd name="T73" fmla="*/ 65 h 192"/>
                <a:gd name="T74" fmla="*/ 73 w 350"/>
                <a:gd name="T75" fmla="*/ 61 h 192"/>
                <a:gd name="T76" fmla="*/ 67 w 350"/>
                <a:gd name="T77" fmla="*/ 55 h 192"/>
                <a:gd name="T78" fmla="*/ 65 w 350"/>
                <a:gd name="T79" fmla="*/ 52 h 192"/>
                <a:gd name="T80" fmla="*/ 62 w 350"/>
                <a:gd name="T81" fmla="*/ 47 h 192"/>
                <a:gd name="T82" fmla="*/ 60 w 350"/>
                <a:gd name="T83" fmla="*/ 45 h 192"/>
                <a:gd name="T84" fmla="*/ 59 w 350"/>
                <a:gd name="T85" fmla="*/ 42 h 192"/>
                <a:gd name="T86" fmla="*/ 57 w 350"/>
                <a:gd name="T87" fmla="*/ 40 h 192"/>
                <a:gd name="T88" fmla="*/ 54 w 350"/>
                <a:gd name="T89" fmla="*/ 36 h 192"/>
                <a:gd name="T90" fmla="*/ 39 w 350"/>
                <a:gd name="T91" fmla="*/ 32 h 192"/>
                <a:gd name="T92" fmla="*/ 35 w 350"/>
                <a:gd name="T93" fmla="*/ 28 h 192"/>
                <a:gd name="T94" fmla="*/ 34 w 350"/>
                <a:gd name="T95" fmla="*/ 23 h 192"/>
                <a:gd name="T96" fmla="*/ 26 w 350"/>
                <a:gd name="T97" fmla="*/ 20 h 192"/>
                <a:gd name="T98" fmla="*/ 24 w 350"/>
                <a:gd name="T99" fmla="*/ 15 h 192"/>
                <a:gd name="T100" fmla="*/ 15 w 350"/>
                <a:gd name="T101" fmla="*/ 12 h 192"/>
                <a:gd name="T102" fmla="*/ 13 w 350"/>
                <a:gd name="T103" fmla="*/ 8 h 192"/>
                <a:gd name="T104" fmla="*/ 8 w 350"/>
                <a:gd name="T105" fmla="*/ 6 h 192"/>
                <a:gd name="T106" fmla="*/ 5 w 350"/>
                <a:gd name="T107" fmla="*/ 4 h 192"/>
                <a:gd name="T108" fmla="*/ 4 w 350"/>
                <a:gd name="T109" fmla="*/ 3 h 192"/>
                <a:gd name="T110" fmla="*/ 3 w 350"/>
                <a:gd name="T11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92">
                  <a:moveTo>
                    <a:pt x="350" y="192"/>
                  </a:moveTo>
                  <a:lnTo>
                    <a:pt x="292" y="192"/>
                  </a:lnTo>
                  <a:lnTo>
                    <a:pt x="292" y="184"/>
                  </a:lnTo>
                  <a:lnTo>
                    <a:pt x="257" y="184"/>
                  </a:lnTo>
                  <a:lnTo>
                    <a:pt x="257" y="179"/>
                  </a:lnTo>
                  <a:lnTo>
                    <a:pt x="244" y="179"/>
                  </a:lnTo>
                  <a:lnTo>
                    <a:pt x="244" y="177"/>
                  </a:lnTo>
                  <a:lnTo>
                    <a:pt x="242" y="177"/>
                  </a:lnTo>
                  <a:lnTo>
                    <a:pt x="242" y="172"/>
                  </a:lnTo>
                  <a:lnTo>
                    <a:pt x="228" y="172"/>
                  </a:lnTo>
                  <a:lnTo>
                    <a:pt x="228" y="169"/>
                  </a:lnTo>
                  <a:lnTo>
                    <a:pt x="208" y="169"/>
                  </a:lnTo>
                  <a:lnTo>
                    <a:pt x="208" y="166"/>
                  </a:lnTo>
                  <a:lnTo>
                    <a:pt x="206" y="166"/>
                  </a:lnTo>
                  <a:lnTo>
                    <a:pt x="206" y="163"/>
                  </a:lnTo>
                  <a:lnTo>
                    <a:pt x="196" y="163"/>
                  </a:lnTo>
                  <a:lnTo>
                    <a:pt x="196" y="160"/>
                  </a:lnTo>
                  <a:lnTo>
                    <a:pt x="185" y="160"/>
                  </a:lnTo>
                  <a:lnTo>
                    <a:pt x="185" y="156"/>
                  </a:lnTo>
                  <a:lnTo>
                    <a:pt x="181" y="156"/>
                  </a:lnTo>
                  <a:lnTo>
                    <a:pt x="181" y="153"/>
                  </a:lnTo>
                  <a:lnTo>
                    <a:pt x="179" y="153"/>
                  </a:lnTo>
                  <a:lnTo>
                    <a:pt x="179" y="151"/>
                  </a:lnTo>
                  <a:lnTo>
                    <a:pt x="170" y="151"/>
                  </a:lnTo>
                  <a:lnTo>
                    <a:pt x="170" y="149"/>
                  </a:lnTo>
                  <a:lnTo>
                    <a:pt x="167" y="149"/>
                  </a:lnTo>
                  <a:lnTo>
                    <a:pt x="167" y="147"/>
                  </a:lnTo>
                  <a:lnTo>
                    <a:pt x="161" y="147"/>
                  </a:lnTo>
                  <a:lnTo>
                    <a:pt x="161" y="142"/>
                  </a:lnTo>
                  <a:lnTo>
                    <a:pt x="157" y="142"/>
                  </a:lnTo>
                  <a:lnTo>
                    <a:pt x="157" y="140"/>
                  </a:lnTo>
                  <a:lnTo>
                    <a:pt x="152" y="140"/>
                  </a:lnTo>
                  <a:lnTo>
                    <a:pt x="152" y="138"/>
                  </a:lnTo>
                  <a:lnTo>
                    <a:pt x="148" y="138"/>
                  </a:lnTo>
                  <a:lnTo>
                    <a:pt x="148" y="135"/>
                  </a:lnTo>
                  <a:lnTo>
                    <a:pt x="146" y="135"/>
                  </a:lnTo>
                  <a:lnTo>
                    <a:pt x="146" y="130"/>
                  </a:lnTo>
                  <a:lnTo>
                    <a:pt x="139" y="130"/>
                  </a:lnTo>
                  <a:lnTo>
                    <a:pt x="139" y="128"/>
                  </a:lnTo>
                  <a:lnTo>
                    <a:pt x="136" y="128"/>
                  </a:lnTo>
                  <a:lnTo>
                    <a:pt x="136" y="125"/>
                  </a:lnTo>
                  <a:lnTo>
                    <a:pt x="133" y="125"/>
                  </a:lnTo>
                  <a:lnTo>
                    <a:pt x="133" y="122"/>
                  </a:lnTo>
                  <a:lnTo>
                    <a:pt x="132" y="122"/>
                  </a:lnTo>
                  <a:lnTo>
                    <a:pt x="132" y="118"/>
                  </a:lnTo>
                  <a:lnTo>
                    <a:pt x="130" y="118"/>
                  </a:lnTo>
                  <a:lnTo>
                    <a:pt x="130" y="113"/>
                  </a:lnTo>
                  <a:lnTo>
                    <a:pt x="128" y="113"/>
                  </a:lnTo>
                  <a:lnTo>
                    <a:pt x="128" y="107"/>
                  </a:lnTo>
                  <a:lnTo>
                    <a:pt x="126" y="107"/>
                  </a:lnTo>
                  <a:lnTo>
                    <a:pt x="126" y="105"/>
                  </a:lnTo>
                  <a:lnTo>
                    <a:pt x="112" y="105"/>
                  </a:lnTo>
                  <a:lnTo>
                    <a:pt x="112" y="99"/>
                  </a:lnTo>
                  <a:lnTo>
                    <a:pt x="110" y="99"/>
                  </a:lnTo>
                  <a:lnTo>
                    <a:pt x="110" y="97"/>
                  </a:lnTo>
                  <a:lnTo>
                    <a:pt x="107" y="97"/>
                  </a:lnTo>
                  <a:lnTo>
                    <a:pt x="107" y="95"/>
                  </a:lnTo>
                  <a:lnTo>
                    <a:pt x="106" y="95"/>
                  </a:lnTo>
                  <a:lnTo>
                    <a:pt x="106" y="91"/>
                  </a:lnTo>
                  <a:lnTo>
                    <a:pt x="97" y="91"/>
                  </a:lnTo>
                  <a:lnTo>
                    <a:pt x="97" y="88"/>
                  </a:lnTo>
                  <a:lnTo>
                    <a:pt x="96" y="88"/>
                  </a:lnTo>
                  <a:lnTo>
                    <a:pt x="96" y="84"/>
                  </a:lnTo>
                  <a:lnTo>
                    <a:pt x="94" y="84"/>
                  </a:lnTo>
                  <a:lnTo>
                    <a:pt x="94" y="79"/>
                  </a:lnTo>
                  <a:lnTo>
                    <a:pt x="87" y="79"/>
                  </a:lnTo>
                  <a:lnTo>
                    <a:pt x="87" y="76"/>
                  </a:lnTo>
                  <a:lnTo>
                    <a:pt x="85" y="76"/>
                  </a:lnTo>
                  <a:lnTo>
                    <a:pt x="85" y="73"/>
                  </a:lnTo>
                  <a:lnTo>
                    <a:pt x="81" y="73"/>
                  </a:lnTo>
                  <a:lnTo>
                    <a:pt x="81" y="70"/>
                  </a:lnTo>
                  <a:lnTo>
                    <a:pt x="80" y="70"/>
                  </a:lnTo>
                  <a:lnTo>
                    <a:pt x="80" y="66"/>
                  </a:lnTo>
                  <a:lnTo>
                    <a:pt x="80" y="65"/>
                  </a:lnTo>
                  <a:lnTo>
                    <a:pt x="73" y="65"/>
                  </a:lnTo>
                  <a:lnTo>
                    <a:pt x="73" y="61"/>
                  </a:lnTo>
                  <a:lnTo>
                    <a:pt x="67" y="61"/>
                  </a:lnTo>
                  <a:lnTo>
                    <a:pt x="67" y="55"/>
                  </a:lnTo>
                  <a:lnTo>
                    <a:pt x="65" y="55"/>
                  </a:lnTo>
                  <a:lnTo>
                    <a:pt x="65" y="52"/>
                  </a:lnTo>
                  <a:lnTo>
                    <a:pt x="62" y="52"/>
                  </a:lnTo>
                  <a:lnTo>
                    <a:pt x="62" y="47"/>
                  </a:lnTo>
                  <a:lnTo>
                    <a:pt x="60" y="47"/>
                  </a:lnTo>
                  <a:lnTo>
                    <a:pt x="60" y="45"/>
                  </a:lnTo>
                  <a:lnTo>
                    <a:pt x="59" y="45"/>
                  </a:lnTo>
                  <a:lnTo>
                    <a:pt x="59" y="42"/>
                  </a:lnTo>
                  <a:lnTo>
                    <a:pt x="57" y="42"/>
                  </a:lnTo>
                  <a:lnTo>
                    <a:pt x="57" y="40"/>
                  </a:lnTo>
                  <a:lnTo>
                    <a:pt x="54" y="40"/>
                  </a:lnTo>
                  <a:lnTo>
                    <a:pt x="54" y="36"/>
                  </a:lnTo>
                  <a:lnTo>
                    <a:pt x="39" y="36"/>
                  </a:lnTo>
                  <a:lnTo>
                    <a:pt x="39" y="32"/>
                  </a:lnTo>
                  <a:lnTo>
                    <a:pt x="35" y="32"/>
                  </a:lnTo>
                  <a:lnTo>
                    <a:pt x="35" y="28"/>
                  </a:lnTo>
                  <a:lnTo>
                    <a:pt x="34" y="28"/>
                  </a:lnTo>
                  <a:lnTo>
                    <a:pt x="34" y="23"/>
                  </a:lnTo>
                  <a:lnTo>
                    <a:pt x="26" y="23"/>
                  </a:lnTo>
                  <a:lnTo>
                    <a:pt x="26" y="20"/>
                  </a:lnTo>
                  <a:lnTo>
                    <a:pt x="24" y="20"/>
                  </a:lnTo>
                  <a:lnTo>
                    <a:pt x="24" y="15"/>
                  </a:lnTo>
                  <a:lnTo>
                    <a:pt x="15" y="15"/>
                  </a:lnTo>
                  <a:lnTo>
                    <a:pt x="15" y="12"/>
                  </a:lnTo>
                  <a:lnTo>
                    <a:pt x="13" y="12"/>
                  </a:lnTo>
                  <a:lnTo>
                    <a:pt x="13" y="8"/>
                  </a:lnTo>
                  <a:lnTo>
                    <a:pt x="8" y="8"/>
                  </a:lnTo>
                  <a:lnTo>
                    <a:pt x="8" y="6"/>
                  </a:lnTo>
                  <a:lnTo>
                    <a:pt x="5" y="6"/>
                  </a:lnTo>
                  <a:lnTo>
                    <a:pt x="5" y="4"/>
                  </a:lnTo>
                  <a:lnTo>
                    <a:pt x="4" y="4"/>
                  </a:lnTo>
                  <a:lnTo>
                    <a:pt x="4" y="3"/>
                  </a:lnTo>
                  <a:lnTo>
                    <a:pt x="3" y="3"/>
                  </a:lnTo>
                  <a:lnTo>
                    <a:pt x="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a:off x="4177942" y="2382918"/>
              <a:ext cx="3600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4177942" y="2718202"/>
              <a:ext cx="3600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grpSp>
      <p:sp>
        <p:nvSpPr>
          <p:cNvPr id="65" name="TextBox 64">
            <a:extLst>
              <a:ext uri="{FF2B5EF4-FFF2-40B4-BE49-F238E27FC236}">
                <a16:creationId xmlns:a16="http://schemas.microsoft.com/office/drawing/2014/main" id="{803095FD-DA4F-4BFE-A7BE-11D11CA97419}"/>
              </a:ext>
            </a:extLst>
          </p:cNvPr>
          <p:cNvSpPr txBox="1"/>
          <p:nvPr/>
        </p:nvSpPr>
        <p:spPr>
          <a:xfrm>
            <a:off x="157769" y="5472345"/>
            <a:ext cx="1992854" cy="646331"/>
          </a:xfrm>
          <a:prstGeom prst="rect">
            <a:avLst/>
          </a:prstGeom>
          <a:noFill/>
        </p:spPr>
        <p:txBody>
          <a:bodyPr wrap="none" rtlCol="0">
            <a:spAutoFit/>
          </a:bodyPr>
          <a:lstStyle/>
          <a:p>
            <a:pPr algn="r"/>
            <a:r>
              <a:rPr lang="ja-JP" sz="1200" b="0" i="0" u="none" strike="noStrike" cap="none" baseline="0" dirty="0">
                <a:solidFill>
                  <a:srgbClr val="4D4D4D"/>
                </a:solidFill>
                <a:effectLst/>
                <a:uFillTx/>
                <a:ea typeface="MS UI Gothic"/>
              </a:rPr>
              <a:t>リスクに晒されていた患者数</a:t>
            </a:r>
          </a:p>
          <a:p>
            <a:pPr algn="r"/>
            <a:r>
              <a:rPr lang="ja-JP" sz="1200" b="0" i="0" u="none" strike="noStrike" cap="none" baseline="0" dirty="0">
                <a:solidFill>
                  <a:srgbClr val="B2C0D8"/>
                </a:solidFill>
                <a:effectLst/>
                <a:uFillTx/>
                <a:ea typeface="MS UI Gothic"/>
              </a:rPr>
              <a:t>Bevによる維持</a:t>
            </a:r>
          </a:p>
          <a:p>
            <a:pPr algn="r"/>
            <a:r>
              <a:rPr lang="ja-JP" sz="1200" b="0" i="0" u="none" strike="noStrike" cap="none" baseline="0" dirty="0">
                <a:solidFill>
                  <a:schemeClr val="accent3"/>
                </a:solidFill>
                <a:effectLst/>
                <a:uFillTx/>
                <a:ea typeface="MS UI Gothic"/>
              </a:rPr>
              <a:t>Bev + metroCT</a:t>
            </a:r>
            <a:r>
              <a:rPr lang="ja-JP" sz="1200" b="0" i="0" u="none" strike="noStrike" cap="none" baseline="0" dirty="0">
                <a:solidFill>
                  <a:schemeClr val="accent3"/>
                </a:solidFill>
                <a:effectLst/>
                <a:uFillTx/>
              </a:rPr>
              <a:t>による維持</a:t>
            </a:r>
          </a:p>
        </p:txBody>
      </p:sp>
    </p:spTree>
    <p:extLst>
      <p:ext uri="{BB962C8B-B14F-4D97-AF65-F5344CB8AC3E}">
        <p14:creationId xmlns:p14="http://schemas.microsoft.com/office/powerpoint/2010/main" val="386174823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76" cy="807720"/>
          </a:xfrm>
        </p:spPr>
        <p:txBody>
          <a:bodyPr/>
          <a:lstStyle/>
          <a:p>
            <a:r>
              <a:rPr lang="ja-JP" sz="1800" b="1" i="0" u="none" strike="noStrike" cap="none" baseline="0">
                <a:solidFill>
                  <a:srgbClr val="043882"/>
                </a:solidFill>
                <a:effectLst/>
                <a:uFillTx/>
                <a:ea typeface="MS UI Gothic"/>
              </a:rPr>
              <a:t>O-017: mCRCにおけるFOLFOXIRI + ベバシズマブ（Bev）とそれに続くBev単剤またはBev + メトロノミック化学療法（metroCT）による維持：GONOによる第II相無作為化MOMA試験の最終結果 – Marmorino Fら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spcBef>
                <a:spcPts val="24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mCRC患者では、FOLFOXIRI + ベバシズマブによる導入療法後に維持療法としてベバシズマブにメトロノミック化学療法を追加したがPFSは改善しなかった </a:t>
            </a:r>
          </a:p>
          <a:p>
            <a:r>
              <a:rPr lang="ja-JP" sz="1600" b="1" i="0" u="none" strike="noStrike" cap="none" baseline="0">
                <a:solidFill>
                  <a:srgbClr val="4D4D4D"/>
                </a:solidFill>
                <a:effectLst/>
                <a:uFillTx/>
                <a:ea typeface="MS UI Gothic"/>
              </a:rPr>
              <a:t>第一選択治療としてのベバシズマブ含有レジメン後の最善の維持選択肢は、依然としてフルオロピリミジン + ベバシズマブによる標準的治療である</a:t>
            </a:r>
          </a:p>
        </p:txBody>
      </p:sp>
      <p:sp>
        <p:nvSpPr>
          <p:cNvPr id="5" name="Text Placeholder 4"/>
          <p:cNvSpPr>
            <a:spLocks noGrp="1"/>
          </p:cNvSpPr>
          <p:nvPr>
            <p:ph type="body" sz="quarter" idx="11"/>
          </p:nvPr>
        </p:nvSpPr>
        <p:spPr/>
        <p:txBody>
          <a:bodyPr/>
          <a:lstStyle/>
          <a:p>
            <a:r>
              <a:rPr sz="1200" dirty="0"/>
              <a:t/>
            </a:r>
            <a:br>
              <a:rPr sz="1200" dirty="0"/>
            </a:br>
            <a:r>
              <a:rPr lang="ja-JP" sz="1200" b="0" i="0" u="none" strike="noStrike" cap="none" baseline="0" dirty="0">
                <a:solidFill>
                  <a:srgbClr val="4D4D4D"/>
                </a:solidFill>
                <a:effectLst/>
                <a:uFillTx/>
                <a:ea typeface="MS UI Gothic"/>
              </a:rPr>
              <a:t>Marmorino </a:t>
            </a:r>
            <a:r>
              <a:rPr lang="ja-JP" sz="1200" b="0" i="0" u="none" strike="noStrike" cap="none" baseline="0" dirty="0" smtClean="0">
                <a:solidFill>
                  <a:srgbClr val="4D4D4D"/>
                </a:solidFill>
                <a:effectLst/>
                <a:uFillTx/>
                <a:ea typeface="MS UI Gothic"/>
              </a:rPr>
              <a:t>Fら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O-017</a:t>
            </a:r>
          </a:p>
        </p:txBody>
      </p:sp>
      <p:graphicFrame>
        <p:nvGraphicFramePr>
          <p:cNvPr id="7" name="Tabella 4"/>
          <p:cNvGraphicFramePr>
            <a:graphicFrameLocks noGrp="1"/>
          </p:cNvGraphicFramePr>
          <p:nvPr>
            <p:extLst>
              <p:ext uri="{D42A27DB-BD31-4B8C-83A1-F6EECF244321}">
                <p14:modId xmlns:p14="http://schemas.microsoft.com/office/powerpoint/2010/main" val="1227492732"/>
              </p:ext>
            </p:extLst>
          </p:nvPr>
        </p:nvGraphicFramePr>
        <p:xfrm>
          <a:off x="365124" y="1571107"/>
          <a:ext cx="4572636" cy="2897445"/>
        </p:xfrm>
        <a:graphic>
          <a:graphicData uri="http://schemas.openxmlformats.org/drawingml/2006/table">
            <a:tbl>
              <a:tblPr>
                <a:tableStyleId>{72833802-FEF1-4C79-8D5D-14CF1EAF98D9}</a:tableStyleId>
              </a:tblPr>
              <a:tblGrid>
                <a:gridCol w="1986582">
                  <a:extLst>
                    <a:ext uri="{9D8B030D-6E8A-4147-A177-3AD203B41FA5}">
                      <a16:colId xmlns:a16="http://schemas.microsoft.com/office/drawing/2014/main" val="20000"/>
                    </a:ext>
                  </a:extLst>
                </a:gridCol>
                <a:gridCol w="1702134">
                  <a:extLst>
                    <a:ext uri="{9D8B030D-6E8A-4147-A177-3AD203B41FA5}">
                      <a16:colId xmlns:a16="http://schemas.microsoft.com/office/drawing/2014/main" val="20001"/>
                    </a:ext>
                  </a:extLst>
                </a:gridCol>
                <a:gridCol w="883920">
                  <a:extLst>
                    <a:ext uri="{9D8B030D-6E8A-4147-A177-3AD203B41FA5}">
                      <a16:colId xmlns:a16="http://schemas.microsoft.com/office/drawing/2014/main" val="20002"/>
                    </a:ext>
                  </a:extLst>
                </a:gridCol>
              </a:tblGrid>
              <a:tr h="608213">
                <a:tc>
                  <a:txBody>
                    <a:bodyPr/>
                    <a:lstStyle/>
                    <a:p>
                      <a:pPr>
                        <a:lnSpc>
                          <a:spcPct val="100000"/>
                        </a:lnSpc>
                        <a:spcBef>
                          <a:spcPct val="0"/>
                        </a:spcBef>
                        <a:spcAft>
                          <a:spcPct val="0"/>
                        </a:spcAft>
                      </a:pPr>
                      <a:r>
                        <a:rPr lang="ja-JP" sz="1400" b="1" i="0" u="none" strike="noStrike" cap="none" baseline="0">
                          <a:solidFill>
                            <a:srgbClr val="FFFFFF"/>
                          </a:solidFill>
                          <a:effectLst/>
                          <a:uFillTx/>
                          <a:ea typeface="MS UI Gothic"/>
                        </a:rPr>
                        <a:t>導入期間に5％以上発生するグレード3/4 のAE(%)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ja-JP" sz="1400" b="1" i="0" u="none" strike="noStrike" cap="none" baseline="0">
                          <a:solidFill>
                            <a:srgbClr val="FFFFFF"/>
                          </a:solidFill>
                          <a:effectLst/>
                          <a:uFillTx/>
                          <a:ea typeface="MS UI Gothic"/>
                        </a:rPr>
                        <a:t>Bev + メトロノミック化学療法(n=116)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ja-JP" sz="1400" b="1" i="0" u="none" strike="noStrike" cap="none" baseline="0">
                          <a:solidFill>
                            <a:srgbClr val="FFFFFF"/>
                          </a:solidFill>
                          <a:effectLst/>
                          <a:uFillTx/>
                          <a:ea typeface="MS UI Gothic"/>
                        </a:rPr>
                        <a:t>BEV (n=115)</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嘔吐</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6.1</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0.9</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下痢</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15.6</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11.1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好中球減少症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50.4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59.5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発熱性好中球減少症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8.7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13.8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無力症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8.7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12.9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食欲不振</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6.1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4.3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高血圧</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静脈血栓症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graphicFrame>
        <p:nvGraphicFramePr>
          <p:cNvPr id="8" name="Tabella 4"/>
          <p:cNvGraphicFramePr>
            <a:graphicFrameLocks noGrp="1"/>
          </p:cNvGraphicFramePr>
          <p:nvPr>
            <p:extLst>
              <p:ext uri="{D42A27DB-BD31-4B8C-83A1-F6EECF244321}">
                <p14:modId xmlns:p14="http://schemas.microsoft.com/office/powerpoint/2010/main" val="2180469633"/>
              </p:ext>
            </p:extLst>
          </p:nvPr>
        </p:nvGraphicFramePr>
        <p:xfrm>
          <a:off x="5059044" y="1571107"/>
          <a:ext cx="3947796" cy="1498542"/>
        </p:xfrm>
        <a:graphic>
          <a:graphicData uri="http://schemas.openxmlformats.org/drawingml/2006/table">
            <a:tbl>
              <a:tblPr>
                <a:tableStyleId>{72833802-FEF1-4C79-8D5D-14CF1EAF98D9}</a:tableStyleId>
              </a:tblPr>
              <a:tblGrid>
                <a:gridCol w="1722756">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tblGrid>
              <a:tr h="212787">
                <a:tc>
                  <a:txBody>
                    <a:bodyPr/>
                    <a:lstStyle/>
                    <a:p>
                      <a:pPr>
                        <a:lnSpc>
                          <a:spcPct val="100000"/>
                        </a:lnSpc>
                        <a:spcBef>
                          <a:spcPct val="0"/>
                        </a:spcBef>
                        <a:spcAft>
                          <a:spcPct val="0"/>
                        </a:spcAft>
                      </a:pPr>
                      <a:r>
                        <a:rPr lang="ja-JP" sz="1400" b="1" i="0" u="none" strike="noStrike" cap="none" baseline="0">
                          <a:solidFill>
                            <a:srgbClr val="FFFFFF"/>
                          </a:solidFill>
                          <a:effectLst/>
                          <a:uFillTx/>
                          <a:ea typeface="MS UI Gothic"/>
                        </a:rPr>
                        <a:t>維持療法中に発生したグレード3/4のAE(%)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ja-JP" sz="1400" b="1" i="0" u="none" strike="noStrike" cap="none" baseline="0">
                          <a:solidFill>
                            <a:srgbClr val="FFFFFF"/>
                          </a:solidFill>
                          <a:effectLst/>
                          <a:uFillTx/>
                          <a:ea typeface="MS UI Gothic"/>
                        </a:rPr>
                        <a:t>Bev + メトロノミック化学療法(n=78)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r>
                        <a:rPr lang="ja-JP" sz="1400" b="1" i="0" u="none" strike="noStrike" cap="none" baseline="0">
                          <a:solidFill>
                            <a:srgbClr val="FFFFFF"/>
                          </a:solidFill>
                          <a:effectLst/>
                          <a:uFillTx/>
                          <a:ea typeface="MS UI Gothic"/>
                        </a:rPr>
                        <a:t>BEV (n=88)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好中球減少症</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3.9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手足症候群</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9.1</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0</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高血圧</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3.9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4.5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148517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O-020: TRK融合消化管悪性腫瘍患者におけるラロトレクチニブの活</a:t>
            </a:r>
            <a:r>
              <a:rPr lang="ja-JP" sz="1800" b="1" i="0" u="none" strike="noStrike" cap="none" baseline="0" dirty="0" smtClean="0">
                <a:solidFill>
                  <a:srgbClr val="043882"/>
                </a:solidFill>
                <a:effectLst/>
                <a:uFillTx/>
                <a:ea typeface="MS UI Gothic"/>
              </a:rPr>
              <a:t>性</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Nathenson Mら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Nathenson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固形腫瘍患者におけるラロトレクチニブを調査する3件の試験データに由来する、TRK融合消化管悪性腫瘍患者の統合データにおいてラロトレクチニブ（TRK阻害剤）の有効性と安全性を評価する</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*結腸、GIST、胆嚢、胆道、虫垂または膵臓</a:t>
            </a:r>
          </a:p>
        </p:txBody>
      </p:sp>
      <p:sp>
        <p:nvSpPr>
          <p:cNvPr id="8" name="Rectangle 9"/>
          <p:cNvSpPr txBox="1">
            <a:spLocks noChangeArrowheads="1"/>
          </p:cNvSpPr>
          <p:nvPr/>
        </p:nvSpPr>
        <p:spPr bwMode="auto">
          <a:xfrm>
            <a:off x="365124" y="515601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BOR（RECIST規準 v1.1に基づく）</a:t>
            </a:r>
          </a:p>
          <a:p>
            <a:endParaRPr lang="en-GB" kern="0"/>
          </a:p>
        </p:txBody>
      </p:sp>
      <p:sp>
        <p:nvSpPr>
          <p:cNvPr id="9" name="Content Placeholder 26"/>
          <p:cNvSpPr txBox="1"/>
          <p:nvPr/>
        </p:nvSpPr>
        <p:spPr>
          <a:xfrm>
            <a:off x="4648200" y="515601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DoR、PFS、安全性</a:t>
            </a:r>
          </a:p>
        </p:txBody>
      </p:sp>
      <p:sp>
        <p:nvSpPr>
          <p:cNvPr id="10" name="AutoShape 12"/>
          <p:cNvSpPr>
            <a:spLocks noChangeArrowheads="1"/>
          </p:cNvSpPr>
          <p:nvPr/>
        </p:nvSpPr>
        <p:spPr bwMode="auto">
          <a:xfrm>
            <a:off x="4266666" y="3142443"/>
            <a:ext cx="2561167" cy="1125247"/>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ラロトレクチニブ100 mg bid q4w</a:t>
            </a:r>
          </a:p>
        </p:txBody>
      </p:sp>
      <p:cxnSp>
        <p:nvCxnSpPr>
          <p:cNvPr id="11" name="AutoShape 19"/>
          <p:cNvCxnSpPr>
            <a:cxnSpLocks noChangeShapeType="1"/>
            <a:stCxn id="14" idx="3"/>
            <a:endCxn id="10" idx="1"/>
          </p:cNvCxnSpPr>
          <p:nvPr/>
        </p:nvCxnSpPr>
        <p:spPr bwMode="auto">
          <a:xfrm>
            <a:off x="3667334" y="3705067"/>
            <a:ext cx="599332" cy="0"/>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flipV="1">
            <a:off x="6827833" y="3705066"/>
            <a:ext cx="548327"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376160" y="2950686"/>
            <a:ext cx="1645920" cy="150876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ベネフィットが継続する場合、PD到達以降の治療は許される</a:t>
            </a:r>
          </a:p>
        </p:txBody>
      </p:sp>
      <p:sp>
        <p:nvSpPr>
          <p:cNvPr id="14" name="AutoShape 9"/>
          <p:cNvSpPr>
            <a:spLocks noChangeArrowheads="1"/>
          </p:cNvSpPr>
          <p:nvPr/>
        </p:nvSpPr>
        <p:spPr bwMode="auto">
          <a:xfrm>
            <a:off x="344324" y="2691705"/>
            <a:ext cx="3323010" cy="202672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TRK融合</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第I相、第I/II相（SCOUT）または第II相Basket（NAVIGATE）試験に選択された</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(n=55; 消化管悪性腫瘍12例*)</a:t>
            </a:r>
          </a:p>
        </p:txBody>
      </p:sp>
    </p:spTree>
    <p:extLst>
      <p:ext uri="{BB962C8B-B14F-4D97-AF65-F5344CB8AC3E}">
        <p14:creationId xmlns:p14="http://schemas.microsoft.com/office/powerpoint/2010/main" val="31520945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O-020: TRK融合消化管悪性腫瘍患者におけるラロトレクチニブの活</a:t>
            </a:r>
            <a:r>
              <a:rPr lang="ja-JP" sz="1800" b="1" i="0" u="none" strike="noStrike" cap="none" baseline="0" dirty="0" smtClean="0">
                <a:solidFill>
                  <a:srgbClr val="043882"/>
                </a:solidFill>
                <a:effectLst/>
                <a:uFillTx/>
                <a:ea typeface="MS UI Gothic"/>
              </a:rPr>
              <a:t>性</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Nathenson Mら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Nathenson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a:rPr>
              <a:t>主な結果</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*最初にGISTと診断された患者1名が、直腸周囲未分化軟部肉腫と診断された</a:t>
            </a:r>
          </a:p>
        </p:txBody>
      </p:sp>
      <p:sp>
        <p:nvSpPr>
          <p:cNvPr id="7" name="TextBox 6"/>
          <p:cNvSpPr txBox="1"/>
          <p:nvPr/>
        </p:nvSpPr>
        <p:spPr>
          <a:xfrm flipH="1">
            <a:off x="865559" y="1820127"/>
            <a:ext cx="3123563"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a:rPr>
              <a:t>最良総合効果率</a:t>
            </a:r>
          </a:p>
        </p:txBody>
      </p:sp>
      <p:sp>
        <p:nvSpPr>
          <p:cNvPr id="9" name="TextBox 8"/>
          <p:cNvSpPr txBox="1"/>
          <p:nvPr/>
        </p:nvSpPr>
        <p:spPr>
          <a:xfrm flipH="1">
            <a:off x="5194176" y="1820127"/>
            <a:ext cx="3123562"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a:rPr>
              <a:t>奏効持続期間</a:t>
            </a:r>
          </a:p>
        </p:txBody>
      </p:sp>
      <p:cxnSp>
        <p:nvCxnSpPr>
          <p:cNvPr id="10" name="Straight Connector 9"/>
          <p:cNvCxnSpPr/>
          <p:nvPr/>
        </p:nvCxnSpPr>
        <p:spPr>
          <a:xfrm flipH="1">
            <a:off x="894009" y="2604742"/>
            <a:ext cx="0" cy="211347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057"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057"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057"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7057"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7057"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7057"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7057" y="2612333"/>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37"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97800" y="3437584"/>
            <a:ext cx="1060239" cy="366126"/>
          </a:xfrm>
          <a:prstGeom prst="rect">
            <a:avLst/>
          </a:prstGeom>
          <a:noFill/>
        </p:spPr>
        <p:txBody>
          <a:bodyPr wrap="none" rtlCol="0">
            <a:spAutoFit/>
          </a:bodyPr>
          <a:lstStyle/>
          <a:p>
            <a:pPr algn="ctr"/>
            <a:r>
              <a:rPr sz="900"/>
              <a:t/>
            </a:r>
            <a:br>
              <a:rPr sz="900"/>
            </a:br>
            <a:r>
              <a:rPr lang="ja-JP" sz="900" b="0" i="0" u="none" strike="noStrike" cap="none" baseline="0">
                <a:solidFill>
                  <a:srgbClr val="4D4D4D"/>
                </a:solidFill>
                <a:effectLst/>
                <a:uFillTx/>
                <a:ea typeface="MS UI Gothic"/>
              </a:rPr>
              <a:t>標的病変におけるベースラインからの最大の変化(%)</a:t>
            </a:r>
          </a:p>
        </p:txBody>
      </p:sp>
      <p:sp>
        <p:nvSpPr>
          <p:cNvPr id="20" name="TextBox 19"/>
          <p:cNvSpPr txBox="1"/>
          <p:nvPr/>
        </p:nvSpPr>
        <p:spPr>
          <a:xfrm>
            <a:off x="539633" y="2495446"/>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21" name="TextBox 20"/>
          <p:cNvSpPr txBox="1"/>
          <p:nvPr/>
        </p:nvSpPr>
        <p:spPr>
          <a:xfrm>
            <a:off x="539633" y="2741745"/>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2" name="TextBox 21"/>
          <p:cNvSpPr txBox="1"/>
          <p:nvPr/>
        </p:nvSpPr>
        <p:spPr>
          <a:xfrm>
            <a:off x="539633" y="2992513"/>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4" name="TextBox 23"/>
          <p:cNvSpPr txBox="1"/>
          <p:nvPr/>
        </p:nvSpPr>
        <p:spPr>
          <a:xfrm>
            <a:off x="603197" y="3269428"/>
            <a:ext cx="246626"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25" name="TextBox 24"/>
          <p:cNvSpPr txBox="1"/>
          <p:nvPr/>
        </p:nvSpPr>
        <p:spPr>
          <a:xfrm>
            <a:off x="476070" y="3523424"/>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6" name="TextBox 25"/>
          <p:cNvSpPr txBox="1"/>
          <p:nvPr/>
        </p:nvSpPr>
        <p:spPr>
          <a:xfrm>
            <a:off x="476070" y="3790251"/>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7" name="TextBox 26"/>
          <p:cNvSpPr txBox="1"/>
          <p:nvPr/>
        </p:nvSpPr>
        <p:spPr>
          <a:xfrm>
            <a:off x="476070" y="4052976"/>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28" name="TextBox 27"/>
          <p:cNvSpPr txBox="1"/>
          <p:nvPr/>
        </p:nvSpPr>
        <p:spPr>
          <a:xfrm>
            <a:off x="412506" y="4595864"/>
            <a:ext cx="437317"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–100</a:t>
            </a:r>
          </a:p>
        </p:txBody>
      </p:sp>
      <p:sp>
        <p:nvSpPr>
          <p:cNvPr id="29" name="TextBox 28"/>
          <p:cNvSpPr txBox="1"/>
          <p:nvPr/>
        </p:nvSpPr>
        <p:spPr>
          <a:xfrm>
            <a:off x="478449" y="4320776"/>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–80</a:t>
            </a:r>
          </a:p>
        </p:txBody>
      </p:sp>
      <p:grpSp>
        <p:nvGrpSpPr>
          <p:cNvPr id="30" name="Group 29"/>
          <p:cNvGrpSpPr/>
          <p:nvPr/>
        </p:nvGrpSpPr>
        <p:grpSpPr>
          <a:xfrm>
            <a:off x="1207258" y="2431737"/>
            <a:ext cx="2493676" cy="430604"/>
            <a:chOff x="2024811" y="2164733"/>
            <a:chExt cx="2493676" cy="430604"/>
          </a:xfrm>
        </p:grpSpPr>
        <p:sp>
          <p:nvSpPr>
            <p:cNvPr id="31" name="TextBox 30"/>
            <p:cNvSpPr txBox="1"/>
            <p:nvPr/>
          </p:nvSpPr>
          <p:spPr>
            <a:xfrm>
              <a:off x="2178063" y="2164733"/>
              <a:ext cx="252983"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胆道</a:t>
              </a:r>
            </a:p>
          </p:txBody>
        </p:sp>
        <p:sp>
          <p:nvSpPr>
            <p:cNvPr id="32" name="TextBox 31"/>
            <p:cNvSpPr txBox="1"/>
            <p:nvPr/>
          </p:nvSpPr>
          <p:spPr>
            <a:xfrm>
              <a:off x="2728163" y="2164733"/>
              <a:ext cx="252983" cy="244084"/>
            </a:xfrm>
            <a:prstGeom prst="rect">
              <a:avLst/>
            </a:prstGeom>
            <a:noFill/>
          </p:spPr>
          <p:txBody>
            <a:bodyPr wrap="none" rtlCol="0">
              <a:spAutoFit/>
            </a:bodyPr>
            <a:lstStyle/>
            <a:p>
              <a:r>
                <a:rPr lang="ja-JP" sz="1000" b="0" i="0" u="none" strike="noStrike" cap="none" baseline="0" dirty="0">
                  <a:solidFill>
                    <a:srgbClr val="4D4D4D"/>
                  </a:solidFill>
                  <a:effectLst/>
                  <a:uFillTx/>
                  <a:ea typeface="MS UI Gothic"/>
                </a:rPr>
                <a:t>虫垂</a:t>
              </a:r>
            </a:p>
          </p:txBody>
        </p:sp>
        <p:sp>
          <p:nvSpPr>
            <p:cNvPr id="33" name="TextBox 32"/>
            <p:cNvSpPr txBox="1"/>
            <p:nvPr/>
          </p:nvSpPr>
          <p:spPr>
            <a:xfrm>
              <a:off x="4263232" y="2164733"/>
              <a:ext cx="252983"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結腸</a:t>
              </a:r>
            </a:p>
          </p:txBody>
        </p:sp>
        <p:sp>
          <p:nvSpPr>
            <p:cNvPr id="34" name="Rectangle 33"/>
            <p:cNvSpPr/>
            <p:nvPr/>
          </p:nvSpPr>
          <p:spPr>
            <a:xfrm>
              <a:off x="2024811" y="221121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165877" y="2211217"/>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623401" y="2211217"/>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180335" y="2351253"/>
              <a:ext cx="218023"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膵</a:t>
              </a:r>
            </a:p>
          </p:txBody>
        </p:sp>
        <p:sp>
          <p:nvSpPr>
            <p:cNvPr id="38" name="TextBox 37"/>
            <p:cNvSpPr txBox="1"/>
            <p:nvPr/>
          </p:nvSpPr>
          <p:spPr>
            <a:xfrm>
              <a:off x="2730435" y="2351253"/>
              <a:ext cx="809163" cy="244084"/>
            </a:xfrm>
            <a:prstGeom prst="rect">
              <a:avLst/>
            </a:prstGeom>
            <a:noFill/>
          </p:spPr>
          <p:txBody>
            <a:bodyPr wrap="none" rtlCol="0">
              <a:spAutoFit/>
            </a:bodyPr>
            <a:lstStyle/>
            <a:p>
              <a:r>
                <a:rPr lang="ja-JP" sz="1000" b="0" i="0" u="none" strike="noStrike" cap="none" baseline="0" dirty="0">
                  <a:solidFill>
                    <a:srgbClr val="4D4D4D"/>
                  </a:solidFill>
                  <a:effectLst/>
                  <a:uFillTx/>
                  <a:ea typeface="MS UI Gothic"/>
                </a:rPr>
                <a:t>GIST(消化管間質腫瘍)</a:t>
              </a:r>
            </a:p>
          </p:txBody>
        </p:sp>
        <p:sp>
          <p:nvSpPr>
            <p:cNvPr id="39" name="TextBox 38"/>
            <p:cNvSpPr txBox="1"/>
            <p:nvPr/>
          </p:nvSpPr>
          <p:spPr>
            <a:xfrm>
              <a:off x="4265504" y="2351253"/>
              <a:ext cx="252983" cy="244084"/>
            </a:xfrm>
            <a:prstGeom prst="rect">
              <a:avLst/>
            </a:prstGeom>
            <a:noFill/>
          </p:spPr>
          <p:txBody>
            <a:bodyPr wrap="none" rtlCol="0">
              <a:spAutoFit/>
            </a:bodyPr>
            <a:lstStyle/>
            <a:p>
              <a:r>
                <a:rPr lang="ja-JP" sz="1000" b="0" i="0" u="none" strike="noStrike" cap="none" baseline="0" dirty="0">
                  <a:solidFill>
                    <a:srgbClr val="4D4D4D"/>
                  </a:solidFill>
                  <a:effectLst/>
                  <a:uFillTx/>
                  <a:ea typeface="MS UI Gothic"/>
                </a:rPr>
                <a:t>胆嚢</a:t>
              </a:r>
            </a:p>
          </p:txBody>
        </p:sp>
        <p:sp>
          <p:nvSpPr>
            <p:cNvPr id="40" name="Rectangle 39"/>
            <p:cNvSpPr/>
            <p:nvPr/>
          </p:nvSpPr>
          <p:spPr>
            <a:xfrm>
              <a:off x="2027083" y="2397737"/>
              <a:ext cx="153252" cy="15325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168149" y="2397737"/>
              <a:ext cx="153252" cy="153252"/>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625673" y="2397737"/>
              <a:ext cx="153252" cy="153252"/>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rot="10800000">
            <a:off x="948912" y="3070427"/>
            <a:ext cx="2160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1227659" y="3232427"/>
            <a:ext cx="216000"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510229" y="3391075"/>
            <a:ext cx="216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777437" y="3391075"/>
            <a:ext cx="216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351725" y="3391716"/>
            <a:ext cx="216000" cy="50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12621" y="3391716"/>
            <a:ext cx="216000" cy="9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70063" y="3391075"/>
            <a:ext cx="216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656004" y="3391075"/>
            <a:ext cx="216000" cy="68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946025" y="3391075"/>
            <a:ext cx="216000"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816086" y="3391075"/>
            <a:ext cx="216000" cy="12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112931" y="3395838"/>
            <a:ext cx="216000" cy="136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513484" y="3391075"/>
            <a:ext cx="216000" cy="10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1124932" y="4643601"/>
            <a:ext cx="958538" cy="778017"/>
          </a:xfrm>
          <a:prstGeom prst="rect">
            <a:avLst/>
          </a:prstGeom>
          <a:noFill/>
        </p:spPr>
        <p:txBody>
          <a:bodyPr wrap="none" rtlCol="0">
            <a:spAutoFit/>
          </a:bodyPr>
          <a:lstStyle/>
          <a:p>
            <a:r>
              <a:rPr lang="ja-JP" sz="900" b="0" i="0" u="none" strike="noStrike" cap="none" baseline="0">
                <a:solidFill>
                  <a:srgbClr val="4D4D4D"/>
                </a:solidFill>
                <a:effectLst/>
                <a:uFillTx/>
                <a:ea typeface="MS UI Gothic"/>
              </a:rPr>
              <a:t>客観的奏効率、% (95%CI)</a:t>
            </a:r>
          </a:p>
          <a:p>
            <a:pPr marL="92075"/>
            <a:r>
              <a:rPr lang="ja-JP" sz="900" b="0" i="0" u="none" strike="noStrike" cap="none" baseline="0">
                <a:solidFill>
                  <a:srgbClr val="4D4D4D"/>
                </a:solidFill>
                <a:effectLst/>
                <a:uFillTx/>
                <a:ea typeface="MS UI Gothic"/>
              </a:rPr>
              <a:t>部分奏効</a:t>
            </a:r>
          </a:p>
          <a:p>
            <a:pPr marL="92075"/>
            <a:r>
              <a:rPr lang="ja-JP" sz="900" b="0" i="0" u="none" strike="noStrike" cap="none" baseline="0">
                <a:solidFill>
                  <a:srgbClr val="4D4D4D"/>
                </a:solidFill>
                <a:effectLst/>
                <a:uFillTx/>
                <a:ea typeface="MS UI Gothic"/>
              </a:rPr>
              <a:t>完全奏効</a:t>
            </a:r>
          </a:p>
          <a:p>
            <a:r>
              <a:rPr lang="ja-JP" sz="900" b="0" i="0" u="none" strike="noStrike" cap="none" baseline="0">
                <a:solidFill>
                  <a:srgbClr val="4D4D4D"/>
                </a:solidFill>
                <a:effectLst/>
                <a:uFillTx/>
                <a:ea typeface="MS UI Gothic"/>
              </a:rPr>
              <a:t>病勢安定</a:t>
            </a:r>
          </a:p>
          <a:p>
            <a:r>
              <a:rPr lang="ja-JP" sz="900" b="0" i="0" u="none" strike="noStrike" cap="none" baseline="0">
                <a:solidFill>
                  <a:srgbClr val="4D4D4D"/>
                </a:solidFill>
                <a:effectLst/>
                <a:uFillTx/>
                <a:ea typeface="MS UI Gothic"/>
              </a:rPr>
              <a:t>病勢進行</a:t>
            </a:r>
          </a:p>
        </p:txBody>
      </p:sp>
      <p:sp>
        <p:nvSpPr>
          <p:cNvPr id="56" name="TextBox 55"/>
          <p:cNvSpPr txBox="1"/>
          <p:nvPr/>
        </p:nvSpPr>
        <p:spPr>
          <a:xfrm>
            <a:off x="3085392" y="4643601"/>
            <a:ext cx="411892" cy="778017"/>
          </a:xfrm>
          <a:prstGeom prst="rect">
            <a:avLst/>
          </a:prstGeom>
          <a:noFill/>
        </p:spPr>
        <p:txBody>
          <a:bodyPr wrap="none" rtlCol="0">
            <a:spAutoFit/>
          </a:bodyPr>
          <a:lstStyle/>
          <a:p>
            <a:pPr algn="ctr"/>
            <a:r>
              <a:rPr lang="ja-JP" sz="900" b="0" i="0" u="none" strike="noStrike" cap="none" baseline="0">
                <a:solidFill>
                  <a:srgbClr val="4D4D4D"/>
                </a:solidFill>
                <a:effectLst/>
                <a:uFillTx/>
                <a:ea typeface="MS UI Gothic"/>
              </a:rPr>
              <a:t>67%</a:t>
            </a:r>
          </a:p>
          <a:p>
            <a:pPr algn="ctr"/>
            <a:r>
              <a:rPr lang="ja-JP" sz="900" b="0" i="0" u="none" strike="noStrike" cap="none" baseline="0">
                <a:solidFill>
                  <a:srgbClr val="4D4D4D"/>
                </a:solidFill>
                <a:effectLst/>
                <a:uFillTx/>
                <a:ea typeface="MS UI Gothic"/>
              </a:rPr>
              <a:t>7</a:t>
            </a:r>
          </a:p>
          <a:p>
            <a:pPr algn="ctr"/>
            <a:r>
              <a:rPr lang="ja-JP" sz="900" b="0" i="0" u="none" strike="noStrike" cap="none" baseline="0">
                <a:solidFill>
                  <a:srgbClr val="4D4D4D"/>
                </a:solidFill>
                <a:effectLst/>
                <a:uFillTx/>
                <a:ea typeface="MS UI Gothic"/>
              </a:rPr>
              <a:t>1</a:t>
            </a:r>
          </a:p>
          <a:p>
            <a:pPr algn="ctr"/>
            <a:r>
              <a:rPr lang="ja-JP" sz="900" b="0" i="0" u="none" strike="noStrike" cap="none" baseline="0">
                <a:solidFill>
                  <a:srgbClr val="4D4D4D"/>
                </a:solidFill>
                <a:effectLst/>
                <a:uFillTx/>
                <a:ea typeface="MS UI Gothic"/>
              </a:rPr>
              <a:t>3</a:t>
            </a:r>
          </a:p>
          <a:p>
            <a:pPr algn="ctr"/>
            <a:r>
              <a:rPr lang="ja-JP" sz="900" b="0" i="0" u="none" strike="noStrike" cap="none" baseline="0">
                <a:solidFill>
                  <a:srgbClr val="4D4D4D"/>
                </a:solidFill>
                <a:effectLst/>
                <a:uFillTx/>
                <a:ea typeface="MS UI Gothic"/>
              </a:rPr>
              <a:t>1</a:t>
            </a:r>
          </a:p>
        </p:txBody>
      </p:sp>
      <p:cxnSp>
        <p:nvCxnSpPr>
          <p:cNvPr id="57" name="Straight Connector 56"/>
          <p:cNvCxnSpPr/>
          <p:nvPr/>
        </p:nvCxnSpPr>
        <p:spPr>
          <a:xfrm>
            <a:off x="807057" y="3385692"/>
            <a:ext cx="3722707" cy="87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610281" y="2577548"/>
            <a:ext cx="4377863" cy="2934837"/>
            <a:chOff x="2323830" y="2396466"/>
            <a:chExt cx="4377863" cy="3033872"/>
          </a:xfrm>
        </p:grpSpPr>
        <p:grpSp>
          <p:nvGrpSpPr>
            <p:cNvPr id="59" name="Group 58"/>
            <p:cNvGrpSpPr/>
            <p:nvPr/>
          </p:nvGrpSpPr>
          <p:grpSpPr>
            <a:xfrm>
              <a:off x="2703523" y="2396466"/>
              <a:ext cx="3817838" cy="2177961"/>
              <a:chOff x="925515" y="2448720"/>
              <a:chExt cx="3817838" cy="2177961"/>
            </a:xfrm>
          </p:grpSpPr>
          <p:sp>
            <p:nvSpPr>
              <p:cNvPr id="72" name="Freeform 7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flipH="1">
                <a:off x="343127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flipH="1">
                <a:off x="257141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flipH="1">
                <a:off x="430647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flipH="1">
                <a:off x="386728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flipH="1">
                <a:off x="214686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flipH="1">
                <a:off x="172707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flipH="1">
                <a:off x="131349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2"/>
              <p:cNvSpPr>
                <a:spLocks noChangeShapeType="1"/>
              </p:cNvSpPr>
              <p:nvPr/>
            </p:nvSpPr>
            <p:spPr bwMode="auto">
              <a:xfrm flipH="1">
                <a:off x="3002054" y="4534606"/>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60" name="TextBox 59"/>
            <p:cNvSpPr txBox="1"/>
            <p:nvPr/>
          </p:nvSpPr>
          <p:spPr>
            <a:xfrm>
              <a:off x="4352957" y="4751248"/>
              <a:ext cx="542197" cy="283860"/>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治療期間(カ月)</a:t>
              </a:r>
            </a:p>
          </p:txBody>
        </p:sp>
        <p:sp>
          <p:nvSpPr>
            <p:cNvPr id="61" name="TextBox 60"/>
            <p:cNvSpPr txBox="1"/>
            <p:nvPr/>
          </p:nvSpPr>
          <p:spPr>
            <a:xfrm>
              <a:off x="2574733" y="4522748"/>
              <a:ext cx="267285"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62" name="TextBox 61"/>
            <p:cNvSpPr txBox="1"/>
            <p:nvPr/>
          </p:nvSpPr>
          <p:spPr>
            <a:xfrm>
              <a:off x="2957544" y="4522748"/>
              <a:ext cx="267285"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a:t>
              </a:r>
            </a:p>
          </p:txBody>
        </p:sp>
        <p:sp>
          <p:nvSpPr>
            <p:cNvPr id="63" name="TextBox 62"/>
            <p:cNvSpPr txBox="1"/>
            <p:nvPr/>
          </p:nvSpPr>
          <p:spPr>
            <a:xfrm>
              <a:off x="3373274" y="4522748"/>
              <a:ext cx="267285"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p:txBody>
        </p:sp>
        <p:sp>
          <p:nvSpPr>
            <p:cNvPr id="64" name="TextBox 63"/>
            <p:cNvSpPr txBox="1"/>
            <p:nvPr/>
          </p:nvSpPr>
          <p:spPr>
            <a:xfrm>
              <a:off x="3799979" y="4522748"/>
              <a:ext cx="267285"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9</a:t>
              </a:r>
            </a:p>
          </p:txBody>
        </p:sp>
        <p:sp>
          <p:nvSpPr>
            <p:cNvPr id="65" name="TextBox 64"/>
            <p:cNvSpPr txBox="1"/>
            <p:nvPr/>
          </p:nvSpPr>
          <p:spPr>
            <a:xfrm>
              <a:off x="4169944" y="4522748"/>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p:txBody>
        </p:sp>
        <p:sp>
          <p:nvSpPr>
            <p:cNvPr id="66" name="TextBox 65"/>
            <p:cNvSpPr txBox="1"/>
            <p:nvPr/>
          </p:nvSpPr>
          <p:spPr>
            <a:xfrm>
              <a:off x="5039266" y="4522748"/>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p:txBody>
        </p:sp>
        <p:sp>
          <p:nvSpPr>
            <p:cNvPr id="67" name="TextBox 66"/>
            <p:cNvSpPr txBox="1"/>
            <p:nvPr/>
          </p:nvSpPr>
          <p:spPr>
            <a:xfrm>
              <a:off x="5473288" y="4522748"/>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21</a:t>
              </a:r>
            </a:p>
          </p:txBody>
        </p:sp>
        <p:sp>
          <p:nvSpPr>
            <p:cNvPr id="68" name="TextBox 67"/>
            <p:cNvSpPr txBox="1"/>
            <p:nvPr/>
          </p:nvSpPr>
          <p:spPr>
            <a:xfrm>
              <a:off x="5907309" y="4522748"/>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p:txBody>
        </p:sp>
        <p:sp>
          <p:nvSpPr>
            <p:cNvPr id="69" name="TextBox 68"/>
            <p:cNvSpPr txBox="1"/>
            <p:nvPr/>
          </p:nvSpPr>
          <p:spPr>
            <a:xfrm>
              <a:off x="6348648" y="4522748"/>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27</a:t>
              </a:r>
            </a:p>
          </p:txBody>
        </p:sp>
        <p:sp>
          <p:nvSpPr>
            <p:cNvPr id="70" name="TextBox 69"/>
            <p:cNvSpPr txBox="1"/>
            <p:nvPr/>
          </p:nvSpPr>
          <p:spPr>
            <a:xfrm>
              <a:off x="2322175" y="5143992"/>
              <a:ext cx="3312725" cy="283860"/>
            </a:xfrm>
            <a:prstGeom prst="rect">
              <a:avLst/>
            </a:prstGeom>
            <a:noFill/>
          </p:spPr>
          <p:txBody>
            <a:bodyPr wrap="squar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奏効達成までの期間の中央値 = 1.8 カ月</a:t>
              </a:r>
            </a:p>
          </p:txBody>
        </p:sp>
        <p:sp>
          <p:nvSpPr>
            <p:cNvPr id="71" name="TextBox 70"/>
            <p:cNvSpPr txBox="1"/>
            <p:nvPr/>
          </p:nvSpPr>
          <p:spPr>
            <a:xfrm>
              <a:off x="4610044" y="4529033"/>
              <a:ext cx="351506" cy="28386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15</a:t>
              </a:r>
            </a:p>
          </p:txBody>
        </p:sp>
      </p:grpSp>
      <p:sp>
        <p:nvSpPr>
          <p:cNvPr id="83" name="Rectangle 82"/>
          <p:cNvSpPr/>
          <p:nvPr/>
        </p:nvSpPr>
        <p:spPr>
          <a:xfrm>
            <a:off x="4989973" y="2677958"/>
            <a:ext cx="35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4989973" y="2840223"/>
            <a:ext cx="12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989973" y="2995592"/>
            <a:ext cx="57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4989973" y="3150307"/>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4989973" y="3310330"/>
            <a:ext cx="129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989973" y="3465008"/>
            <a:ext cx="75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4989973" y="3623650"/>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4989973" y="3786932"/>
            <a:ext cx="8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989973" y="3945270"/>
            <a:ext cx="504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989973" y="4103608"/>
            <a:ext cx="3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989974" y="4261946"/>
            <a:ext cx="18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989974" y="4420284"/>
            <a:ext cx="10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a:spLocks noChangeAspect="1"/>
          </p:cNvSpPr>
          <p:nvPr/>
        </p:nvSpPr>
        <p:spPr>
          <a:xfrm>
            <a:off x="5327011" y="269775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5283457" y="2860023"/>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5257717" y="301539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5255729" y="3170107"/>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a:spLocks noChangeAspect="1"/>
          </p:cNvSpPr>
          <p:nvPr/>
        </p:nvSpPr>
        <p:spPr>
          <a:xfrm>
            <a:off x="5259679" y="3330130"/>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a:spLocks noChangeAspect="1"/>
          </p:cNvSpPr>
          <p:nvPr/>
        </p:nvSpPr>
        <p:spPr>
          <a:xfrm>
            <a:off x="5263629" y="348480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a:spLocks noChangeAspect="1"/>
          </p:cNvSpPr>
          <p:nvPr/>
        </p:nvSpPr>
        <p:spPr>
          <a:xfrm>
            <a:off x="5267579" y="3643450"/>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a:spLocks noChangeAspect="1"/>
          </p:cNvSpPr>
          <p:nvPr/>
        </p:nvSpPr>
        <p:spPr>
          <a:xfrm>
            <a:off x="5218087" y="380673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840767" y="3667620"/>
            <a:ext cx="10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220073" y="2839569"/>
            <a:ext cx="82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552303" y="2994938"/>
            <a:ext cx="90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704703" y="3149653"/>
            <a:ext cx="61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5750219" y="3464354"/>
            <a:ext cx="36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5771983" y="3622996"/>
            <a:ext cx="25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Isosceles Triangle 108"/>
          <p:cNvSpPr/>
          <p:nvPr/>
        </p:nvSpPr>
        <p:spPr>
          <a:xfrm rot="5400000">
            <a:off x="8547316" y="2677958"/>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Isosceles Triangle 109"/>
          <p:cNvSpPr/>
          <p:nvPr/>
        </p:nvSpPr>
        <p:spPr>
          <a:xfrm rot="5400000">
            <a:off x="6506278" y="2995592"/>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Isosceles Triangle 110"/>
          <p:cNvSpPr/>
          <p:nvPr/>
        </p:nvSpPr>
        <p:spPr>
          <a:xfrm rot="5400000">
            <a:off x="6325256" y="3310330"/>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Isosceles Triangle 111"/>
          <p:cNvSpPr/>
          <p:nvPr/>
        </p:nvSpPr>
        <p:spPr>
          <a:xfrm rot="5400000">
            <a:off x="6840767" y="3839865"/>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6840767" y="423780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6840767" y="4051974"/>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6982689" y="3595263"/>
            <a:ext cx="483400" cy="823783"/>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進行後の治療</a:t>
            </a:r>
          </a:p>
          <a:p>
            <a:r>
              <a:rPr lang="ja-JP" sz="1200" b="0" i="0" u="none" strike="noStrike" cap="none" baseline="0">
                <a:solidFill>
                  <a:srgbClr val="4D4D4D"/>
                </a:solidFill>
                <a:effectLst/>
                <a:uFillTx/>
                <a:ea typeface="MS UI Gothic"/>
              </a:rPr>
              <a:t>治療継続中</a:t>
            </a:r>
          </a:p>
          <a:p>
            <a:r>
              <a:rPr lang="ja-JP" sz="1200" b="0" i="0" u="none" strike="noStrike" cap="none" baseline="0">
                <a:solidFill>
                  <a:srgbClr val="4D4D4D"/>
                </a:solidFill>
                <a:effectLst/>
                <a:uFillTx/>
                <a:ea typeface="MS UI Gothic"/>
              </a:rPr>
              <a:t>初回客観的奏効</a:t>
            </a:r>
          </a:p>
          <a:p>
            <a:r>
              <a:rPr lang="ja-JP" sz="1200" b="0" i="0" u="none" strike="noStrike" cap="none" baseline="0">
                <a:solidFill>
                  <a:srgbClr val="4D4D4D"/>
                </a:solidFill>
                <a:effectLst/>
                <a:uFillTx/>
                <a:ea typeface="MS UI Gothic"/>
              </a:rPr>
              <a:t>完全奏効</a:t>
            </a:r>
          </a:p>
        </p:txBody>
      </p:sp>
      <p:cxnSp>
        <p:nvCxnSpPr>
          <p:cNvPr id="116" name="Straight Connector 115"/>
          <p:cNvCxnSpPr/>
          <p:nvPr/>
        </p:nvCxnSpPr>
        <p:spPr>
          <a:xfrm flipH="1" flipV="1">
            <a:off x="5242824" y="2554847"/>
            <a:ext cx="0" cy="203411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2001" y="4564615"/>
            <a:ext cx="255198" cy="307777"/>
          </a:xfrm>
          <a:prstGeom prst="rect">
            <a:avLst/>
          </a:prstGeom>
          <a:noFill/>
        </p:spPr>
        <p:txBody>
          <a:bodyPr wrap="none" rtlCol="0">
            <a:spAutoFit/>
          </a:bodyPr>
          <a:lstStyle/>
          <a:p>
            <a:r>
              <a:rPr lang="en-GB" sz="1400"/>
              <a:t>*</a:t>
            </a:r>
          </a:p>
        </p:txBody>
      </p:sp>
    </p:spTree>
    <p:extLst>
      <p:ext uri="{BB962C8B-B14F-4D97-AF65-F5344CB8AC3E}">
        <p14:creationId xmlns:p14="http://schemas.microsoft.com/office/powerpoint/2010/main" val="371407334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O-020: TRK融合消化管悪性腫瘍患者におけるラロトレクチニブの活</a:t>
            </a:r>
            <a:r>
              <a:rPr lang="ja-JP" sz="1800" b="1" i="0" u="none" strike="noStrike" cap="none" baseline="0" dirty="0" smtClean="0">
                <a:solidFill>
                  <a:srgbClr val="043882"/>
                </a:solidFill>
                <a:effectLst/>
                <a:uFillTx/>
                <a:ea typeface="MS UI Gothic"/>
              </a:rPr>
              <a:t>性</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Nathenson Mら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Nathenson </a:t>
            </a:r>
            <a:r>
              <a:rPr lang="ja-JP" sz="1200" b="0" i="0" u="none" strike="noStrike" cap="none" baseline="0" dirty="0" smtClean="0">
                <a:solidFill>
                  <a:srgbClr val="4D4D4D"/>
                </a:solidFill>
                <a:effectLst/>
                <a:uFillTx/>
                <a:ea typeface="MS UI Gothic"/>
              </a:rPr>
              <a:t>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O-020 </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a:p>
            <a:pPr marL="0" indent="0">
              <a:spcBef>
                <a:spcPts val="20400"/>
              </a:spcBef>
              <a:buFontTx/>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TRK融合消化管悪性腫瘍を有する患者において、ラロトレクチニブは持続的かつ臨床的意義のある奏効をもたらしながら、長期の治療では最小限の毒性と関連していた</a:t>
            </a:r>
          </a:p>
        </p:txBody>
      </p:sp>
      <p:graphicFrame>
        <p:nvGraphicFramePr>
          <p:cNvPr id="7" name="Tabella 4"/>
          <p:cNvGraphicFramePr>
            <a:graphicFrameLocks noGrp="1"/>
          </p:cNvGraphicFramePr>
          <p:nvPr>
            <p:extLst>
              <p:ext uri="{D42A27DB-BD31-4B8C-83A1-F6EECF244321}">
                <p14:modId xmlns:p14="http://schemas.microsoft.com/office/powerpoint/2010/main" val="2312728583"/>
              </p:ext>
            </p:extLst>
          </p:nvPr>
        </p:nvGraphicFramePr>
        <p:xfrm>
          <a:off x="807084" y="1693027"/>
          <a:ext cx="5106036" cy="2223653"/>
        </p:xfrm>
        <a:graphic>
          <a:graphicData uri="http://schemas.openxmlformats.org/drawingml/2006/table">
            <a:tbl>
              <a:tblPr>
                <a:tableStyleId>{72833802-FEF1-4C79-8D5D-14CF1EAF98D9}</a:tableStyleId>
              </a:tblPr>
              <a:tblGrid>
                <a:gridCol w="3526156">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tblGrid>
              <a:tr h="394853">
                <a:tc>
                  <a:txBody>
                    <a:bodyPr/>
                    <a:lstStyle/>
                    <a:p>
                      <a:pPr>
                        <a:lnSpc>
                          <a:spcPct val="100000"/>
                        </a:lnSpc>
                        <a:spcBef>
                          <a:spcPct val="0"/>
                        </a:spcBef>
                        <a:spcAft>
                          <a:spcPct val="0"/>
                        </a:spcAft>
                      </a:pPr>
                      <a:r>
                        <a:rPr lang="ja-JP" sz="1600" b="1" i="0" u="none" strike="noStrike" cap="none" baseline="0">
                          <a:solidFill>
                            <a:srgbClr val="FFFFFF"/>
                          </a:solidFill>
                          <a:effectLst/>
                          <a:uFillTx/>
                          <a:ea typeface="MS UI Gothic"/>
                        </a:rPr>
                        <a:t>グレード3のTRAE(%)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ct val="0"/>
                        </a:spcAft>
                      </a:pPr>
                      <a:endParaRPr lang="en-GB" sz="16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ja-JP" sz="1600" b="0" i="0" u="none" strike="noStrike" cap="none" baseline="0">
                          <a:solidFill>
                            <a:srgbClr val="4D4D4D"/>
                          </a:solidFill>
                          <a:effectLst/>
                          <a:uFillTx/>
                          <a:ea typeface="MS UI Gothic"/>
                        </a:rPr>
                        <a:t>ALT／AST増加</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600" b="0" i="0" u="none" strike="noStrike" cap="none" baseline="0">
                          <a:solidFill>
                            <a:srgbClr val="4D4D4D"/>
                          </a:solidFill>
                          <a:effectLst/>
                          <a:uFillTx/>
                          <a:ea typeface="MS UI Gothic"/>
                        </a:rPr>
                        <a:t>5</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ja-JP" sz="1600" b="0" i="0" u="none" strike="noStrike" cap="none" baseline="0">
                          <a:solidFill>
                            <a:srgbClr val="4D4D4D"/>
                          </a:solidFill>
                          <a:effectLst/>
                          <a:uFillTx/>
                          <a:ea typeface="MS UI Gothic"/>
                        </a:rPr>
                        <a:t>浮動性めまい</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600" b="0" i="0" u="none" strike="noStrike" cap="none" baseline="0">
                          <a:solidFill>
                            <a:srgbClr val="4D4D4D"/>
                          </a:solidFill>
                          <a:effectLst/>
                          <a:uFillTx/>
                          <a:ea typeface="MS UI Gothic"/>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ja-JP" sz="1600" b="0" i="0" u="none" strike="noStrike" cap="none" baseline="0">
                          <a:solidFill>
                            <a:srgbClr val="4D4D4D"/>
                          </a:solidFill>
                          <a:effectLst/>
                          <a:uFillTx/>
                          <a:ea typeface="MS UI Gothic"/>
                        </a:rPr>
                        <a:t>悪心</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600" b="0" i="0" u="none" strike="noStrike" cap="none" baseline="0">
                          <a:solidFill>
                            <a:srgbClr val="4D4D4D"/>
                          </a:solidFill>
                          <a:effectLst/>
                          <a:uFillTx/>
                          <a:ea typeface="MS UI Gothic"/>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ja-JP" sz="1600" b="0" i="0" u="none" strike="noStrike" cap="none" baseline="0">
                          <a:solidFill>
                            <a:srgbClr val="4D4D4D"/>
                          </a:solidFill>
                          <a:effectLst/>
                          <a:uFillTx/>
                          <a:ea typeface="MS UI Gothic"/>
                        </a:rPr>
                        <a:t>貧血</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600" b="0" i="0" u="none" strike="noStrike" cap="none" baseline="0">
                          <a:solidFill>
                            <a:srgbClr val="4D4D4D"/>
                          </a:solidFill>
                          <a:effectLst/>
                          <a:uFillTx/>
                          <a:ea typeface="MS UI Gothic"/>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50000"/>
                        </a:lnSpc>
                        <a:spcAft>
                          <a:spcPct val="0"/>
                        </a:spcAft>
                      </a:pPr>
                      <a:r>
                        <a:rPr lang="ja-JP" sz="1600" b="0" i="0" u="none" strike="noStrike" cap="none" baseline="0">
                          <a:solidFill>
                            <a:srgbClr val="4D4D4D"/>
                          </a:solidFill>
                          <a:effectLst/>
                          <a:uFillTx/>
                          <a:ea typeface="MS UI Gothic"/>
                        </a:rPr>
                        <a:t>好中球数減少</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600" b="0" i="0" u="none" strike="noStrike" cap="none" baseline="0">
                          <a:solidFill>
                            <a:srgbClr val="4D4D4D"/>
                          </a:solidFill>
                          <a:effectLst/>
                          <a:uFillTx/>
                          <a:ea typeface="MS UI Gothic"/>
                        </a:rPr>
                        <a:t>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1425597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O-021: 進行性高頻度マイクロサテライト不安定性（MSI-H）大腸癌患者におけるペムブロリズマブの安全性と抗腫瘍活性：KEYNOTE-164 – Le Dら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Le D</a:t>
            </a:r>
            <a:r>
              <a:rPr lang="ja-JP" sz="1200" b="0" i="0" u="none" strike="noStrike" cap="none" baseline="0" dirty="0" smtClean="0">
                <a:solidFill>
                  <a:srgbClr val="4D4D4D"/>
                </a:solidFill>
                <a:effectLst/>
                <a:uFillTx/>
                <a:ea typeface="MS UI Gothic"/>
              </a:rPr>
              <a:t>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KEYNOTE-164試験において進行性MSI-H CRC患者におけるペムブロリズマブの有効性および安全性を評価する</a:t>
            </a:r>
          </a:p>
        </p:txBody>
      </p:sp>
      <p:sp>
        <p:nvSpPr>
          <p:cNvPr id="8" name="Rectangle 9"/>
          <p:cNvSpPr txBox="1">
            <a:spLocks noChangeArrowheads="1"/>
          </p:cNvSpPr>
          <p:nvPr/>
        </p:nvSpPr>
        <p:spPr bwMode="auto">
          <a:xfrm>
            <a:off x="365124" y="532365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ORR</a:t>
            </a:r>
          </a:p>
          <a:p>
            <a:endParaRPr lang="en-GB" kern="0"/>
          </a:p>
        </p:txBody>
      </p:sp>
      <p:sp>
        <p:nvSpPr>
          <p:cNvPr id="9" name="Content Placeholder 26"/>
          <p:cNvSpPr txBox="1"/>
          <p:nvPr/>
        </p:nvSpPr>
        <p:spPr>
          <a:xfrm>
            <a:off x="4648200" y="5323652"/>
            <a:ext cx="4130675" cy="98032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DoR、PFS、OS、安全性</a:t>
            </a:r>
          </a:p>
        </p:txBody>
      </p:sp>
      <p:sp>
        <p:nvSpPr>
          <p:cNvPr id="10" name="AutoShape 12"/>
          <p:cNvSpPr>
            <a:spLocks noChangeArrowheads="1"/>
          </p:cNvSpPr>
          <p:nvPr/>
        </p:nvSpPr>
        <p:spPr bwMode="auto">
          <a:xfrm>
            <a:off x="4369382" y="3260713"/>
            <a:ext cx="2492397" cy="1108209"/>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ペムブロリズマブ </a:t>
            </a:r>
            <a:r>
              <a:rPr sz="1800" dirty="0"/>
              <a:t/>
            </a:r>
            <a:br>
              <a:rPr sz="1800" dirty="0"/>
            </a:br>
            <a:r>
              <a:rPr lang="ja-JP" sz="1800" b="0" i="0" u="none" strike="noStrike" cap="none" baseline="0" dirty="0">
                <a:solidFill>
                  <a:srgbClr val="FFFFFF"/>
                </a:solidFill>
                <a:effectLst/>
                <a:uFillTx/>
                <a:ea typeface="MS UI Gothic"/>
              </a:rPr>
              <a:t>200 mg q3w</a:t>
            </a:r>
          </a:p>
        </p:txBody>
      </p:sp>
      <p:cxnSp>
        <p:nvCxnSpPr>
          <p:cNvPr id="11" name="AutoShape 19"/>
          <p:cNvCxnSpPr>
            <a:cxnSpLocks noChangeShapeType="1"/>
            <a:stCxn id="14" idx="3"/>
            <a:endCxn id="10" idx="1"/>
          </p:cNvCxnSpPr>
          <p:nvPr/>
        </p:nvCxnSpPr>
        <p:spPr bwMode="auto">
          <a:xfrm>
            <a:off x="3999971" y="3814817"/>
            <a:ext cx="369411" cy="1"/>
          </a:xfrm>
          <a:prstGeom prst="straightConnector1">
            <a:avLst/>
          </a:prstGeom>
          <a:noFill/>
          <a:ln w="57150">
            <a:solidFill>
              <a:schemeClr val="bg2">
                <a:lumMod val="60000"/>
                <a:lumOff val="40000"/>
              </a:schemeClr>
            </a:solidFill>
            <a:round/>
            <a:tailEnd type="triangle" w="med" len="med"/>
          </a:ln>
        </p:spPr>
      </p:cxnSp>
      <p:cxnSp>
        <p:nvCxnSpPr>
          <p:cNvPr id="12" name="AutoShape 21"/>
          <p:cNvCxnSpPr>
            <a:cxnSpLocks noChangeShapeType="1"/>
            <a:stCxn id="10" idx="3"/>
            <a:endCxn id="13" idx="1"/>
          </p:cNvCxnSpPr>
          <p:nvPr/>
        </p:nvCxnSpPr>
        <p:spPr bwMode="auto">
          <a:xfrm flipV="1">
            <a:off x="6861779" y="3814817"/>
            <a:ext cx="438181"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299960" y="2868112"/>
            <a:ext cx="1499715" cy="1893410"/>
          </a:xfrm>
          <a:prstGeom prst="roundRect">
            <a:avLst>
              <a:gd name="adj" fmla="val 0"/>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最大2年間</a:t>
            </a:r>
            <a:r>
              <a:rPr sz="1800" dirty="0"/>
              <a:t/>
            </a:r>
            <a:br>
              <a:rPr sz="1800" dirty="0"/>
            </a:br>
            <a:r>
              <a:rPr lang="ja-JP" sz="1800" b="1" i="0" u="none" strike="noStrike" cap="none" baseline="0" dirty="0">
                <a:solidFill>
                  <a:srgbClr val="FFFFFF"/>
                </a:solidFill>
                <a:effectLst/>
                <a:uFillTx/>
                <a:ea typeface="MS UI Gothic"/>
              </a:rPr>
              <a:t>(35サイクル)</a:t>
            </a:r>
            <a:r>
              <a:rPr sz="1800" dirty="0"/>
              <a:t/>
            </a:r>
            <a:br>
              <a:rPr sz="1800" dirty="0"/>
            </a:br>
            <a:r>
              <a:rPr lang="ja-JP" sz="1800" b="1" i="0" u="none" strike="noStrike" cap="none" baseline="0" dirty="0">
                <a:solidFill>
                  <a:srgbClr val="FFFFFF"/>
                </a:solidFill>
                <a:effectLst/>
                <a:uFillTx/>
                <a:ea typeface="MS UI Gothic"/>
              </a:rPr>
              <a:t>またはPD／毒性／</a:t>
            </a:r>
            <a:r>
              <a:rPr sz="1800" dirty="0"/>
              <a:t/>
            </a:r>
            <a:br>
              <a:rPr sz="1800" dirty="0"/>
            </a:br>
            <a:r>
              <a:rPr lang="ja-JP" sz="1800" b="1" i="0" u="none" strike="noStrike" cap="none" baseline="0" dirty="0">
                <a:solidFill>
                  <a:srgbClr val="FFFFFF"/>
                </a:solidFill>
                <a:effectLst/>
                <a:uFillTx/>
                <a:ea typeface="MS UI Gothic"/>
              </a:rPr>
              <a:t>中止まで投与</a:t>
            </a:r>
          </a:p>
        </p:txBody>
      </p:sp>
      <p:sp>
        <p:nvSpPr>
          <p:cNvPr id="14" name="AutoShape 9"/>
          <p:cNvSpPr>
            <a:spLocks noChangeArrowheads="1"/>
          </p:cNvSpPr>
          <p:nvPr/>
        </p:nvSpPr>
        <p:spPr bwMode="auto">
          <a:xfrm>
            <a:off x="344324" y="2454188"/>
            <a:ext cx="3655647" cy="27212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切除不能、局所進行または遠隔転移を有するCRC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IHC/PCRによるdMMR/MSI-H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第一選択治療以上の治療歴</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 </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(n=63)</a:t>
            </a:r>
          </a:p>
        </p:txBody>
      </p:sp>
    </p:spTree>
    <p:extLst>
      <p:ext uri="{BB962C8B-B14F-4D97-AF65-F5344CB8AC3E}">
        <p14:creationId xmlns:p14="http://schemas.microsoft.com/office/powerpoint/2010/main" val="19719199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胃・食道癌</a:t>
            </a:r>
          </a:p>
        </p:txBody>
      </p:sp>
    </p:spTree>
    <p:extLst>
      <p:ext uri="{BB962C8B-B14F-4D97-AF65-F5344CB8AC3E}">
        <p14:creationId xmlns:p14="http://schemas.microsoft.com/office/powerpoint/2010/main" val="37266045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O-021: 進行性高頻度マイクロサテライト不安定性（MSI-H）大腸癌患者におけるペムブロリズマブの安全性と抗腫瘍活性：KEYNOTE-164 – Le Dら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Le D</a:t>
            </a:r>
            <a:r>
              <a:rPr lang="ja-JP" sz="1200" b="0" i="0" u="none" strike="noStrike" cap="none" baseline="0" dirty="0" smtClean="0">
                <a:solidFill>
                  <a:srgbClr val="4D4D4D"/>
                </a:solidFill>
                <a:effectLst/>
                <a:uFillTx/>
                <a:ea typeface="MS UI Gothic"/>
              </a:rPr>
              <a:t>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主な結果</a:t>
            </a:r>
          </a:p>
        </p:txBody>
      </p:sp>
      <p:graphicFrame>
        <p:nvGraphicFramePr>
          <p:cNvPr id="10" name="Table 9"/>
          <p:cNvGraphicFramePr>
            <a:graphicFrameLocks noGrp="1"/>
          </p:cNvGraphicFramePr>
          <p:nvPr>
            <p:extLst>
              <p:ext uri="{D42A27DB-BD31-4B8C-83A1-F6EECF244321}">
                <p14:modId xmlns:p14="http://schemas.microsoft.com/office/powerpoint/2010/main" val="3556060296"/>
              </p:ext>
            </p:extLst>
          </p:nvPr>
        </p:nvGraphicFramePr>
        <p:xfrm>
          <a:off x="5426500" y="1483383"/>
          <a:ext cx="3641300" cy="4800600"/>
        </p:xfrm>
        <a:graphic>
          <a:graphicData uri="http://schemas.openxmlformats.org/drawingml/2006/table">
            <a:tbl>
              <a:tblPr firstRow="1" bandRow="1">
                <a:tableStyleId>{69012ECD-51FC-41F1-AA8D-1B2483CD663E}</a:tableStyleId>
              </a:tblPr>
              <a:tblGrid>
                <a:gridCol w="2107228">
                  <a:extLst>
                    <a:ext uri="{9D8B030D-6E8A-4147-A177-3AD203B41FA5}">
                      <a16:colId xmlns:a16="http://schemas.microsoft.com/office/drawing/2014/main" val="1709975499"/>
                    </a:ext>
                  </a:extLst>
                </a:gridCol>
                <a:gridCol w="1534072">
                  <a:extLst>
                    <a:ext uri="{9D8B030D-6E8A-4147-A177-3AD203B41FA5}">
                      <a16:colId xmlns:a16="http://schemas.microsoft.com/office/drawing/2014/main" val="1247476413"/>
                    </a:ext>
                  </a:extLst>
                </a:gridCol>
              </a:tblGrid>
              <a:tr h="370840">
                <a:tc gridSpan="2">
                  <a:txBody>
                    <a:bodyPr/>
                    <a:lstStyle/>
                    <a:p>
                      <a:pPr algn="ctr"/>
                      <a:r>
                        <a:rPr lang="ja-JP" sz="1400" b="1" i="0" u="none" strike="noStrike" cap="none" baseline="0" dirty="0">
                          <a:solidFill>
                            <a:srgbClr val="FFFFFF"/>
                          </a:solidFill>
                          <a:effectLst/>
                          <a:uFillTx/>
                          <a:ea typeface="MS UI Gothic"/>
                        </a:rPr>
                        <a:t>ペムブロリズマブ(n=63)</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2858489181"/>
                  </a:ext>
                </a:extLst>
              </a:tr>
              <a:tr h="370840">
                <a:tc>
                  <a:txBody>
                    <a:bodyPr/>
                    <a:lstStyle/>
                    <a:p>
                      <a:r>
                        <a:rPr lang="ja-JP" sz="1400" b="0" i="0" u="none" strike="noStrike" cap="none" baseline="0">
                          <a:solidFill>
                            <a:srgbClr val="4D4D4D"/>
                          </a:solidFill>
                          <a:effectLst/>
                          <a:uFillTx/>
                          <a:ea typeface="MS UI Gothic"/>
                        </a:rPr>
                        <a:t>ORR, n (%) [95%CI]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20 (32) [21, 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92075" indent="0"/>
                      <a:r>
                        <a:rPr lang="ja-JP" sz="1400" b="0" i="0" u="none" strike="noStrike" cap="none" baseline="0">
                          <a:solidFill>
                            <a:srgbClr val="4D4D4D"/>
                          </a:solidFill>
                          <a:effectLst/>
                          <a:uFillTx/>
                          <a:ea typeface="MS UI Gothic"/>
                        </a:rPr>
                        <a:t>CR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2 (3) [0,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92075" indent="0"/>
                      <a:r>
                        <a:rPr lang="ja-JP" sz="1400" b="0" i="0" u="none" strike="noStrike" cap="none" baseline="0">
                          <a:solidFill>
                            <a:srgbClr val="4D4D4D"/>
                          </a:solidFill>
                          <a:effectLst/>
                          <a:uFillTx/>
                          <a:ea typeface="MS UI Gothic"/>
                        </a:rPr>
                        <a:t>PR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18 (29) [18,41]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ja-JP" sz="1400" b="0" i="0" u="none" strike="noStrike" cap="none" baseline="0">
                          <a:solidFill>
                            <a:srgbClr val="4D4D4D"/>
                          </a:solidFill>
                          <a:effectLst/>
                          <a:uFillTx/>
                          <a:ea typeface="MS UI Gothic"/>
                        </a:rPr>
                        <a:t>SD</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16 (25) [15, 38]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370840">
                <a:tc>
                  <a:txBody>
                    <a:bodyPr/>
                    <a:lstStyle/>
                    <a:p>
                      <a:r>
                        <a:rPr lang="ja-JP" sz="1400" b="0" i="0" u="none" strike="noStrike" cap="none" baseline="0">
                          <a:solidFill>
                            <a:srgbClr val="4D4D4D"/>
                          </a:solidFill>
                          <a:effectLst/>
                          <a:uFillTx/>
                          <a:ea typeface="MS UI Gothic"/>
                        </a:rPr>
                        <a:t>PD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25 (40) [28, 53]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76791017"/>
                  </a:ext>
                </a:extLst>
              </a:tr>
              <a:tr h="370840">
                <a:tc>
                  <a:txBody>
                    <a:bodyPr/>
                    <a:lstStyle/>
                    <a:p>
                      <a:r>
                        <a:rPr lang="ja-JP" sz="1400" b="0" i="0" u="none" strike="noStrike" cap="none" baseline="0">
                          <a:solidFill>
                            <a:srgbClr val="4D4D4D"/>
                          </a:solidFill>
                          <a:effectLst/>
                          <a:uFillTx/>
                          <a:ea typeface="MS UI Gothic"/>
                        </a:rPr>
                        <a:t>DCR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36 (57) [44, 70]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432595645"/>
                  </a:ext>
                </a:extLst>
              </a:tr>
              <a:tr h="370840">
                <a:tc>
                  <a:txBody>
                    <a:bodyPr/>
                    <a:lstStyle/>
                    <a:p>
                      <a:r>
                        <a:rPr lang="ja-JP" sz="1400" b="0" i="0" u="none" strike="noStrike" cap="none" baseline="0">
                          <a:solidFill>
                            <a:srgbClr val="4D4D4D"/>
                          </a:solidFill>
                          <a:effectLst/>
                          <a:uFillTx/>
                          <a:ea typeface="MS UI Gothic"/>
                        </a:rPr>
                        <a:t>mTTR、カ月間(範囲)</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a:rPr>
                        <a:t>3.9 (</a:t>
                      </a:r>
                      <a:r>
                        <a:rPr lang="ja-JP" sz="1400" b="0" i="0" u="none" strike="noStrike" cap="none" baseline="0" dirty="0" smtClean="0">
                          <a:solidFill>
                            <a:srgbClr val="4D4D4D"/>
                          </a:solidFill>
                          <a:effectLst/>
                          <a:uFillTx/>
                          <a:ea typeface="MS UI Gothic"/>
                        </a:rPr>
                        <a:t>1.8</a:t>
                      </a:r>
                      <a:r>
                        <a:rPr lang="en-GB" altLang="ja-JP" sz="1400" b="0" i="0" u="none" strike="noStrike" cap="none" baseline="0" dirty="0" smtClean="0">
                          <a:solidFill>
                            <a:srgbClr val="4D4D4D"/>
                          </a:solidFill>
                          <a:effectLst/>
                          <a:uFillTx/>
                          <a:ea typeface="MS UI Gothic"/>
                        </a:rPr>
                        <a:t>, </a:t>
                      </a:r>
                      <a:r>
                        <a:rPr lang="ja-JP" sz="1400" b="0" i="0" u="none" strike="noStrike" cap="none" baseline="0" dirty="0" smtClean="0">
                          <a:solidFill>
                            <a:srgbClr val="4D4D4D"/>
                          </a:solidFill>
                          <a:effectLst/>
                          <a:uFillTx/>
                          <a:ea typeface="MS UI Gothic"/>
                        </a:rPr>
                        <a:t>10.4</a:t>
                      </a:r>
                      <a:r>
                        <a:rPr lang="ja-JP" sz="1400" b="0" i="0" u="none" strike="noStrike" cap="none" baseline="0" dirty="0">
                          <a:solidFill>
                            <a:srgbClr val="4D4D4D"/>
                          </a:solidFill>
                          <a:effectLst/>
                          <a:uFillTx/>
                          <a:ea typeface="MS UI Gothic"/>
                        </a:rPr>
                        <a:t>)</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549561699"/>
                  </a:ext>
                </a:extLst>
              </a:tr>
              <a:tr h="370840">
                <a:tc>
                  <a:txBody>
                    <a:bodyPr/>
                    <a:lstStyle/>
                    <a:p>
                      <a:r>
                        <a:rPr lang="ja-JP" sz="1400" b="0" i="0" u="none" strike="noStrike" cap="none" baseline="0">
                          <a:solidFill>
                            <a:srgbClr val="4D4D4D"/>
                          </a:solidFill>
                          <a:effectLst/>
                          <a:uFillTx/>
                          <a:ea typeface="MS UI Gothic"/>
                        </a:rPr>
                        <a:t>mDOR、カ月（範囲）</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NR (</a:t>
                      </a:r>
                      <a:r>
                        <a:rPr lang="ja-JP" sz="1400" b="0" i="0" u="none" strike="noStrike" cap="none" baseline="0" dirty="0" smtClean="0">
                          <a:solidFill>
                            <a:srgbClr val="4D4D4D"/>
                          </a:solidFill>
                          <a:effectLst/>
                          <a:uFillTx/>
                          <a:ea typeface="MS UI Gothic"/>
                        </a:rPr>
                        <a:t>2.1+</a:t>
                      </a:r>
                      <a:r>
                        <a:rPr lang="en-GB" altLang="ja-JP" sz="1400" b="0" i="0" u="none" strike="noStrike" cap="none" baseline="0" dirty="0" smtClean="0">
                          <a:solidFill>
                            <a:srgbClr val="4D4D4D"/>
                          </a:solidFill>
                          <a:effectLst/>
                          <a:uFillTx/>
                          <a:ea typeface="MS UI Gothic"/>
                        </a:rPr>
                        <a:t>,</a:t>
                      </a:r>
                      <a:r>
                        <a:rPr lang="ja-JP" sz="1400" b="0" i="0" u="none" strike="noStrike" cap="none" baseline="0" dirty="0" smtClean="0">
                          <a:solidFill>
                            <a:srgbClr val="4D4D4D"/>
                          </a:solidFill>
                          <a:effectLst/>
                          <a:uFillTx/>
                          <a:ea typeface="MS UI Gothic"/>
                        </a:rPr>
                        <a:t>13.2</a:t>
                      </a:r>
                      <a:r>
                        <a:rPr lang="ja-JP" sz="1400" b="0" i="0" u="none" strike="noStrike" cap="none" baseline="0" dirty="0">
                          <a:solidFill>
                            <a:srgbClr val="4D4D4D"/>
                          </a:solidFill>
                          <a:effectLst/>
                          <a:uFillTx/>
                          <a:ea typeface="MS UI Gothic"/>
                        </a:rPr>
                        <a:t>+)</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39467744"/>
                  </a:ext>
                </a:extLst>
              </a:tr>
              <a:tr h="370840">
                <a:tc>
                  <a:txBody>
                    <a:bodyPr/>
                    <a:lstStyle/>
                    <a:p>
                      <a:r>
                        <a:rPr lang="ja-JP" sz="1400" b="0" i="0" u="none" strike="noStrike" cap="none" baseline="0">
                          <a:solidFill>
                            <a:srgbClr val="4D4D4D"/>
                          </a:solidFill>
                          <a:effectLst/>
                          <a:uFillTx/>
                          <a:ea typeface="MS UI Gothic"/>
                        </a:rPr>
                        <a:t>ORR、n/N (%)</a:t>
                      </a:r>
                    </a:p>
                    <a:p>
                      <a:pPr marL="182563" indent="0"/>
                      <a:r>
                        <a:rPr lang="ja-JP" sz="1400" b="0" i="0" u="none" strike="noStrike" cap="none" baseline="0">
                          <a:solidFill>
                            <a:srgbClr val="4D4D4D"/>
                          </a:solidFill>
                          <a:effectLst/>
                          <a:uFillTx/>
                          <a:ea typeface="MS UI Gothic"/>
                        </a:rPr>
                        <a:t>BRAF変異</a:t>
                      </a:r>
                    </a:p>
                    <a:p>
                      <a:pPr marL="182563" indent="0"/>
                      <a:r>
                        <a:rPr lang="ja-JP" sz="1400" b="0" i="0" u="none" strike="noStrike" cap="none" baseline="0">
                          <a:solidFill>
                            <a:srgbClr val="4D4D4D"/>
                          </a:solidFill>
                          <a:effectLst/>
                          <a:uFillTx/>
                          <a:ea typeface="MS UI Gothic"/>
                        </a:rPr>
                        <a:t>BRAF WT</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1/5 (20) </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13/29 (45)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76165726"/>
                  </a:ext>
                </a:extLst>
              </a:tr>
              <a:tr h="223497">
                <a:tc>
                  <a:txBody>
                    <a:bodyPr/>
                    <a:lstStyle/>
                    <a:p>
                      <a:r>
                        <a:rPr lang="ja-JP" sz="1400" b="0" i="0" u="none" strike="noStrike" cap="none" baseline="0">
                          <a:solidFill>
                            <a:srgbClr val="4D4D4D"/>
                          </a:solidFill>
                          <a:effectLst/>
                          <a:uFillTx/>
                          <a:ea typeface="MS UI Gothic"/>
                        </a:rPr>
                        <a:t>ORR、n/N (%)</a:t>
                      </a:r>
                    </a:p>
                    <a:p>
                      <a:pPr marL="182563" indent="0"/>
                      <a:r>
                        <a:rPr lang="ja-JP" sz="1400" b="0" i="0" u="none" strike="noStrike" cap="none" baseline="0">
                          <a:solidFill>
                            <a:srgbClr val="4D4D4D"/>
                          </a:solidFill>
                          <a:effectLst/>
                          <a:uFillTx/>
                          <a:ea typeface="MS UI Gothic"/>
                        </a:rPr>
                        <a:t>KRAS変異</a:t>
                      </a:r>
                    </a:p>
                    <a:p>
                      <a:pPr marL="182563" indent="0"/>
                      <a:r>
                        <a:rPr lang="ja-JP" sz="1400" b="0" i="0" u="none" strike="noStrike" cap="none" baseline="0">
                          <a:solidFill>
                            <a:srgbClr val="4D4D4D"/>
                          </a:solidFill>
                          <a:effectLst/>
                          <a:uFillTx/>
                          <a:ea typeface="MS UI Gothic"/>
                        </a:rPr>
                        <a:t>KRAS WT</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8/22 (36)</a:t>
                      </a:r>
                    </a:p>
                    <a:p>
                      <a:pPr algn="ctr"/>
                      <a:r>
                        <a:rPr lang="ja-JP" sz="1400" b="0" i="0" u="none" strike="noStrike" cap="none" baseline="0">
                          <a:solidFill>
                            <a:srgbClr val="4D4D4D"/>
                          </a:solidFill>
                          <a:effectLst/>
                          <a:uFillTx/>
                          <a:ea typeface="MS UI Gothic"/>
                        </a:rPr>
                        <a:t>11/34 (32)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96832767"/>
                  </a:ext>
                </a:extLst>
              </a:tr>
            </a:tbl>
          </a:graphicData>
        </a:graphic>
      </p:graphicFrame>
      <p:sp>
        <p:nvSpPr>
          <p:cNvPr id="11" name="TextBox 10"/>
          <p:cNvSpPr txBox="1"/>
          <p:nvPr/>
        </p:nvSpPr>
        <p:spPr>
          <a:xfrm>
            <a:off x="1818642" y="4966003"/>
            <a:ext cx="1468780" cy="518678"/>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追跡調査期間中央値</a:t>
            </a:r>
          </a:p>
          <a:p>
            <a:pPr algn="ctr"/>
            <a:r>
              <a:rPr lang="ja-JP" sz="1400" b="0" i="0" u="none" strike="noStrike" cap="none" baseline="0">
                <a:solidFill>
                  <a:srgbClr val="4D4D4D"/>
                </a:solidFill>
                <a:effectLst/>
                <a:uFillTx/>
                <a:ea typeface="MS UI Gothic"/>
              </a:rPr>
              <a:t>12.6カ月（範囲0.1～15.4）</a:t>
            </a:r>
          </a:p>
        </p:txBody>
      </p:sp>
      <p:grpSp>
        <p:nvGrpSpPr>
          <p:cNvPr id="12" name="Group 11"/>
          <p:cNvGrpSpPr/>
          <p:nvPr/>
        </p:nvGrpSpPr>
        <p:grpSpPr>
          <a:xfrm>
            <a:off x="113226" y="2356901"/>
            <a:ext cx="5073134" cy="3071677"/>
            <a:chOff x="142722" y="1762541"/>
            <a:chExt cx="5073134" cy="3071677"/>
          </a:xfrm>
        </p:grpSpPr>
        <p:cxnSp>
          <p:nvCxnSpPr>
            <p:cNvPr id="13" name="Straight Connector 12"/>
            <p:cNvCxnSpPr/>
            <p:nvPr/>
          </p:nvCxnSpPr>
          <p:spPr>
            <a:xfrm flipH="1">
              <a:off x="776025" y="2039540"/>
              <a:ext cx="0" cy="27242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073"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9073"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9073"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073"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9073"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9073"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073" y="257422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453"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495434" y="3274831"/>
              <a:ext cx="1507144" cy="230832"/>
            </a:xfrm>
            <a:prstGeom prst="rect">
              <a:avLst/>
            </a:prstGeom>
            <a:noFill/>
          </p:spPr>
          <p:txBody>
            <a:bodyPr wrap="none" rtlCol="0">
              <a:spAutoFit/>
            </a:bodyPr>
            <a:lstStyle/>
            <a:p>
              <a:pPr algn="ctr"/>
              <a:r>
                <a:rPr lang="ja-JP" sz="900" b="0" i="0" u="none" strike="noStrike" cap="none" baseline="0" dirty="0">
                  <a:solidFill>
                    <a:srgbClr val="4D4D4D"/>
                  </a:solidFill>
                  <a:effectLst/>
                  <a:uFillTx/>
                  <a:ea typeface="MS UI Gothic"/>
                </a:rPr>
                <a:t>ベースラインからの変化率、%</a:t>
              </a:r>
            </a:p>
          </p:txBody>
        </p:sp>
        <p:sp>
          <p:nvSpPr>
            <p:cNvPr id="23" name="TextBox 22"/>
            <p:cNvSpPr txBox="1"/>
            <p:nvPr/>
          </p:nvSpPr>
          <p:spPr>
            <a:xfrm>
              <a:off x="415325" y="2457342"/>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24" name="TextBox 23"/>
            <p:cNvSpPr txBox="1"/>
            <p:nvPr/>
          </p:nvSpPr>
          <p:spPr>
            <a:xfrm>
              <a:off x="415325" y="2741745"/>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5" name="TextBox 24"/>
            <p:cNvSpPr txBox="1"/>
            <p:nvPr/>
          </p:nvSpPr>
          <p:spPr>
            <a:xfrm>
              <a:off x="415325" y="2992513"/>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6" name="TextBox 25"/>
            <p:cNvSpPr txBox="1"/>
            <p:nvPr/>
          </p:nvSpPr>
          <p:spPr>
            <a:xfrm>
              <a:off x="478889" y="3269428"/>
              <a:ext cx="246626"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27" name="TextBox 26"/>
            <p:cNvSpPr txBox="1"/>
            <p:nvPr/>
          </p:nvSpPr>
          <p:spPr>
            <a:xfrm>
              <a:off x="351762" y="3523424"/>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8" name="TextBox 27"/>
            <p:cNvSpPr txBox="1"/>
            <p:nvPr/>
          </p:nvSpPr>
          <p:spPr>
            <a:xfrm>
              <a:off x="351762" y="3790251"/>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9" name="TextBox 28"/>
            <p:cNvSpPr txBox="1"/>
            <p:nvPr/>
          </p:nvSpPr>
          <p:spPr>
            <a:xfrm>
              <a:off x="351762" y="4052976"/>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30" name="TextBox 29"/>
            <p:cNvSpPr txBox="1"/>
            <p:nvPr/>
          </p:nvSpPr>
          <p:spPr>
            <a:xfrm>
              <a:off x="288198" y="4605389"/>
              <a:ext cx="437317"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–100</a:t>
              </a:r>
            </a:p>
          </p:txBody>
        </p:sp>
        <p:sp>
          <p:nvSpPr>
            <p:cNvPr id="31" name="TextBox 30"/>
            <p:cNvSpPr txBox="1"/>
            <p:nvPr/>
          </p:nvSpPr>
          <p:spPr>
            <a:xfrm>
              <a:off x="351762" y="4320776"/>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–80</a:t>
              </a:r>
            </a:p>
          </p:txBody>
        </p:sp>
        <p:sp>
          <p:nvSpPr>
            <p:cNvPr id="32" name="TextBox 31"/>
            <p:cNvSpPr txBox="1"/>
            <p:nvPr/>
          </p:nvSpPr>
          <p:spPr>
            <a:xfrm>
              <a:off x="2240275" y="2022006"/>
              <a:ext cx="281964"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1</a:t>
              </a:r>
            </a:p>
          </p:txBody>
        </p:sp>
        <p:sp>
          <p:nvSpPr>
            <p:cNvPr id="33" name="TextBox 32"/>
            <p:cNvSpPr txBox="1"/>
            <p:nvPr/>
          </p:nvSpPr>
          <p:spPr>
            <a:xfrm>
              <a:off x="2240275" y="2260043"/>
              <a:ext cx="281964"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2</a:t>
              </a:r>
            </a:p>
          </p:txBody>
        </p:sp>
        <p:sp>
          <p:nvSpPr>
            <p:cNvPr id="34" name="TextBox 33"/>
            <p:cNvSpPr txBox="1"/>
            <p:nvPr/>
          </p:nvSpPr>
          <p:spPr>
            <a:xfrm>
              <a:off x="2240275" y="2509445"/>
              <a:ext cx="385846"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≥3</a:t>
              </a:r>
            </a:p>
          </p:txBody>
        </p:sp>
        <p:sp>
          <p:nvSpPr>
            <p:cNvPr id="35" name="Rectangle 34"/>
            <p:cNvSpPr/>
            <p:nvPr/>
          </p:nvSpPr>
          <p:spPr>
            <a:xfrm rot="10800000">
              <a:off x="785412" y="2197932"/>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098710" y="2337305"/>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2098711" y="2099268"/>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354387" y="1762541"/>
              <a:ext cx="2077813" cy="307777"/>
            </a:xfrm>
            <a:prstGeom prst="rect">
              <a:avLst/>
            </a:prstGeom>
            <a:noFill/>
          </p:spPr>
          <p:txBody>
            <a:bodyPr wrap="none" rtlCol="0">
              <a:spAutoFit/>
            </a:bodyPr>
            <a:lstStyle/>
            <a:p>
              <a:pPr algn="ctr"/>
              <a:r>
                <a:rPr lang="ja-JP" altLang="en-US" sz="1400" b="1" i="0" u="none" strike="noStrike" cap="none" baseline="0" dirty="0">
                  <a:solidFill>
                    <a:srgbClr val="4D4D4D"/>
                  </a:solidFill>
                  <a:effectLst/>
                  <a:uFillTx/>
                  <a:ea typeface="MS UI Gothic"/>
                </a:rPr>
                <a:t>これまでに行った</a:t>
              </a:r>
              <a:r>
                <a:rPr lang="ja-JP" sz="1400" b="1" i="0" u="none" strike="noStrike" cap="none" baseline="0" dirty="0">
                  <a:solidFill>
                    <a:srgbClr val="4D4D4D"/>
                  </a:solidFill>
                  <a:effectLst/>
                  <a:uFillTx/>
                  <a:ea typeface="MS UI Gothic"/>
                </a:rPr>
                <a:t>治療ライン</a:t>
              </a:r>
            </a:p>
          </p:txBody>
        </p:sp>
        <p:cxnSp>
          <p:nvCxnSpPr>
            <p:cNvPr id="39" name="Straight Connector 38"/>
            <p:cNvCxnSpPr/>
            <p:nvPr/>
          </p:nvCxnSpPr>
          <p:spPr>
            <a:xfrm>
              <a:off x="690675" y="232057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325" y="2203692"/>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80</a:t>
              </a:r>
            </a:p>
          </p:txBody>
        </p:sp>
        <p:cxnSp>
          <p:nvCxnSpPr>
            <p:cNvPr id="41" name="Straight Connector 40"/>
            <p:cNvCxnSpPr/>
            <p:nvPr/>
          </p:nvCxnSpPr>
          <p:spPr>
            <a:xfrm>
              <a:off x="697989" y="2036445"/>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1762" y="1911938"/>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100</a:t>
              </a:r>
            </a:p>
          </p:txBody>
        </p:sp>
        <p:sp>
          <p:nvSpPr>
            <p:cNvPr id="43" name="Rectangle 42"/>
            <p:cNvSpPr/>
            <p:nvPr/>
          </p:nvSpPr>
          <p:spPr>
            <a:xfrm rot="10800000">
              <a:off x="857286" y="2377932"/>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929160" y="2413932"/>
              <a:ext cx="57600" cy="9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10800000">
              <a:off x="1004013" y="2449932"/>
              <a:ext cx="57600" cy="9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rot="10800000">
              <a:off x="1075887" y="2593932"/>
              <a:ext cx="57600"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0800000">
              <a:off x="1150740" y="2665932"/>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1218665" y="2701932"/>
              <a:ext cx="57600" cy="68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rot="10800000">
              <a:off x="1286590" y="2737932"/>
              <a:ext cx="57600" cy="6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rot="10800000">
              <a:off x="1354515" y="2809932"/>
              <a:ext cx="576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10800000">
              <a:off x="1422440" y="2845932"/>
              <a:ext cx="57600" cy="5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0800000">
              <a:off x="1490365" y="2845932"/>
              <a:ext cx="576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0800000">
              <a:off x="1558290" y="2989932"/>
              <a:ext cx="576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rot="10800000">
              <a:off x="1626215" y="3079932"/>
              <a:ext cx="576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10800000">
              <a:off x="169116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0800000">
              <a:off x="1759086" y="3097932"/>
              <a:ext cx="576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0800000">
              <a:off x="182701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0800000">
              <a:off x="1894936" y="3169932"/>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0800000">
              <a:off x="1962861" y="3169934"/>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10800000">
              <a:off x="2030786" y="3169934"/>
              <a:ext cx="576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10800000">
              <a:off x="2098711" y="3241935"/>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0800000">
              <a:off x="2172094"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rot="10800000">
              <a:off x="2240276"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rot="10800000">
              <a:off x="2313659" y="3331935"/>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p:cNvCxnSpPr/>
            <p:nvPr/>
          </p:nvCxnSpPr>
          <p:spPr>
            <a:xfrm>
              <a:off x="689073" y="3385692"/>
              <a:ext cx="45220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097776" y="258670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rot="10800000">
              <a:off x="2377540" y="3331297"/>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437589" y="3388986"/>
              <a:ext cx="5760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509463" y="3388986"/>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2581337" y="3388986"/>
              <a:ext cx="576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656190" y="3388986"/>
              <a:ext cx="576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2728064" y="3388986"/>
              <a:ext cx="57600"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802917" y="3388986"/>
              <a:ext cx="576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2870842" y="3388986"/>
              <a:ext cx="576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2938767" y="3388986"/>
              <a:ext cx="576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006692" y="3388986"/>
              <a:ext cx="576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3074617" y="3388986"/>
              <a:ext cx="57600" cy="4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3142542" y="3388986"/>
              <a:ext cx="576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210467" y="3388986"/>
              <a:ext cx="576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278392" y="3388986"/>
              <a:ext cx="57600"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3343338" y="3388986"/>
              <a:ext cx="57600" cy="5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3411263" y="3388986"/>
              <a:ext cx="576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347918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547113"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361503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682963" y="3388986"/>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3750888" y="3388986"/>
              <a:ext cx="576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3824271" y="3388986"/>
              <a:ext cx="576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3892453" y="3388986"/>
              <a:ext cx="576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3961246" y="3389469"/>
              <a:ext cx="576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033120" y="3389469"/>
              <a:ext cx="57600" cy="84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104994" y="3389469"/>
              <a:ext cx="576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179847" y="3389469"/>
              <a:ext cx="576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251721" y="3389469"/>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4326574" y="3389469"/>
              <a:ext cx="576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439449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4462424" y="3389469"/>
              <a:ext cx="57600" cy="10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453034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598274" y="3389469"/>
              <a:ext cx="57600" cy="11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666199" y="3389469"/>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4734124" y="3389469"/>
              <a:ext cx="57600" cy="12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4802049" y="3389469"/>
              <a:ext cx="57600" cy="129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4866995" y="3389469"/>
              <a:ext cx="57600" cy="13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4934920" y="3389469"/>
              <a:ext cx="57600" cy="14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002845" y="3389469"/>
              <a:ext cx="57600" cy="14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070770" y="3389469"/>
              <a:ext cx="57600" cy="14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Connector 106"/>
            <p:cNvCxnSpPr/>
            <p:nvPr/>
          </p:nvCxnSpPr>
          <p:spPr>
            <a:xfrm>
              <a:off x="693833" y="3770224"/>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93833" y="3112097"/>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4885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O-021: 進行性高頻度マイクロサテライト不安定性（MSI-H）大腸癌患者におけるペムブロリズマブの安全性と抗腫瘍活性：KEYNOTE-164 – Le Dら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Le D</a:t>
            </a:r>
            <a:r>
              <a:rPr lang="ja-JP" sz="1200" b="0" i="0" u="none" strike="noStrike" cap="none" baseline="0" dirty="0" smtClean="0">
                <a:solidFill>
                  <a:srgbClr val="4D4D4D"/>
                </a:solidFill>
                <a:effectLst/>
                <a:uFillTx/>
                <a:ea typeface="MS UI Gothic"/>
              </a:rPr>
              <a:t>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データカットオフ：2017年9月12日</a:t>
            </a:r>
          </a:p>
        </p:txBody>
      </p:sp>
      <p:sp>
        <p:nvSpPr>
          <p:cNvPr id="7" name="TextBox 6"/>
          <p:cNvSpPr txBox="1"/>
          <p:nvPr/>
        </p:nvSpPr>
        <p:spPr>
          <a:xfrm flipH="1">
            <a:off x="1918823" y="1805635"/>
            <a:ext cx="839039"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a:rPr>
              <a:t>PFS</a:t>
            </a:r>
          </a:p>
        </p:txBody>
      </p:sp>
      <p:sp>
        <p:nvSpPr>
          <p:cNvPr id="10" name="TextBox 9"/>
          <p:cNvSpPr txBox="1"/>
          <p:nvPr/>
        </p:nvSpPr>
        <p:spPr>
          <a:xfrm flipH="1">
            <a:off x="6595483" y="1805635"/>
            <a:ext cx="839039"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a:rPr>
              <a:t>OS</a:t>
            </a:r>
          </a:p>
        </p:txBody>
      </p:sp>
      <p:grpSp>
        <p:nvGrpSpPr>
          <p:cNvPr id="13" name="Group 12"/>
          <p:cNvGrpSpPr/>
          <p:nvPr/>
        </p:nvGrpSpPr>
        <p:grpSpPr>
          <a:xfrm>
            <a:off x="41510" y="2229572"/>
            <a:ext cx="4499118" cy="3521658"/>
            <a:chOff x="41510" y="2229572"/>
            <a:chExt cx="4499118" cy="3521658"/>
          </a:xfrm>
        </p:grpSpPr>
        <p:sp>
          <p:nvSpPr>
            <p:cNvPr id="14" name="Freeform 13"/>
            <p:cNvSpPr/>
            <p:nvPr/>
          </p:nvSpPr>
          <p:spPr bwMode="auto">
            <a:xfrm>
              <a:off x="659012"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6"/>
            <p:cNvSpPr>
              <a:spLocks noChangeShapeType="1"/>
            </p:cNvSpPr>
            <p:nvPr/>
          </p:nvSpPr>
          <p:spPr bwMode="auto">
            <a:xfrm>
              <a:off x="572284" y="2369485"/>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572284" y="2832694"/>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572284" y="333541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a:off x="572284" y="3828522"/>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a:off x="572284" y="432390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a:off x="572284" y="4811939"/>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flipH="1">
              <a:off x="1860233"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3"/>
            <p:cNvSpPr>
              <a:spLocks noChangeShapeType="1"/>
            </p:cNvSpPr>
            <p:nvPr/>
          </p:nvSpPr>
          <p:spPr bwMode="auto">
            <a:xfrm flipH="1">
              <a:off x="1454536"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9"/>
            <p:cNvSpPr>
              <a:spLocks noChangeShapeType="1"/>
            </p:cNvSpPr>
            <p:nvPr/>
          </p:nvSpPr>
          <p:spPr bwMode="auto">
            <a:xfrm flipH="1">
              <a:off x="1054369"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flipH="1">
              <a:off x="653879"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26" name="TextBox 25"/>
            <p:cNvSpPr txBox="1"/>
            <p:nvPr/>
          </p:nvSpPr>
          <p:spPr>
            <a:xfrm rot="16200000">
              <a:off x="-159828" y="3460681"/>
              <a:ext cx="67726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無増悪生存率(%)</a:t>
              </a:r>
            </a:p>
          </p:txBody>
        </p:sp>
        <p:sp>
          <p:nvSpPr>
            <p:cNvPr id="27" name="TextBox 26"/>
            <p:cNvSpPr txBox="1"/>
            <p:nvPr/>
          </p:nvSpPr>
          <p:spPr>
            <a:xfrm>
              <a:off x="2216079" y="5045606"/>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28" name="TextBox 27"/>
            <p:cNvSpPr txBox="1"/>
            <p:nvPr/>
          </p:nvSpPr>
          <p:spPr>
            <a:xfrm>
              <a:off x="206065" y="2229572"/>
              <a:ext cx="435728"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29" name="TextBox 28"/>
            <p:cNvSpPr txBox="1"/>
            <p:nvPr/>
          </p:nvSpPr>
          <p:spPr>
            <a:xfrm>
              <a:off x="290287" y="2694607"/>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30" name="TextBox 29"/>
            <p:cNvSpPr txBox="1"/>
            <p:nvPr/>
          </p:nvSpPr>
          <p:spPr>
            <a:xfrm>
              <a:off x="290287" y="3197106"/>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31" name="TextBox 30"/>
            <p:cNvSpPr txBox="1"/>
            <p:nvPr/>
          </p:nvSpPr>
          <p:spPr>
            <a:xfrm>
              <a:off x="290287" y="3690001"/>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32" name="TextBox 31"/>
            <p:cNvSpPr txBox="1"/>
            <p:nvPr/>
          </p:nvSpPr>
          <p:spPr>
            <a:xfrm>
              <a:off x="290295" y="4185161"/>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33" name="TextBox 32"/>
            <p:cNvSpPr txBox="1"/>
            <p:nvPr/>
          </p:nvSpPr>
          <p:spPr>
            <a:xfrm>
              <a:off x="374516" y="4672981"/>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34" name="TextBox 33"/>
            <p:cNvSpPr txBox="1"/>
            <p:nvPr/>
          </p:nvSpPr>
          <p:spPr>
            <a:xfrm>
              <a:off x="482856" y="488917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63</a:t>
              </a:r>
            </a:p>
          </p:txBody>
        </p:sp>
        <p:sp>
          <p:nvSpPr>
            <p:cNvPr id="35" name="TextBox 34"/>
            <p:cNvSpPr txBox="1"/>
            <p:nvPr/>
          </p:nvSpPr>
          <p:spPr>
            <a:xfrm>
              <a:off x="894482" y="488917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47</a:t>
              </a:r>
            </a:p>
          </p:txBody>
        </p:sp>
        <p:sp>
          <p:nvSpPr>
            <p:cNvPr id="36" name="TextBox 35"/>
            <p:cNvSpPr txBox="1"/>
            <p:nvPr/>
          </p:nvSpPr>
          <p:spPr>
            <a:xfrm>
              <a:off x="1973638" y="4867226"/>
              <a:ext cx="184730" cy="276999"/>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37" name="TextBox 36"/>
            <p:cNvSpPr txBox="1"/>
            <p:nvPr/>
          </p:nvSpPr>
          <p:spPr>
            <a:xfrm>
              <a:off x="1275147" y="488917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33</a:t>
              </a:r>
            </a:p>
          </p:txBody>
        </p:sp>
        <p:sp>
          <p:nvSpPr>
            <p:cNvPr id="38" name="TextBox 37"/>
            <p:cNvSpPr txBox="1"/>
            <p:nvPr/>
          </p:nvSpPr>
          <p:spPr>
            <a:xfrm>
              <a:off x="1690077" y="4889170"/>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30</a:t>
              </a:r>
            </a:p>
          </p:txBody>
        </p:sp>
        <p:grpSp>
          <p:nvGrpSpPr>
            <p:cNvPr id="39" name="Group 38"/>
            <p:cNvGrpSpPr/>
            <p:nvPr/>
          </p:nvGrpSpPr>
          <p:grpSpPr>
            <a:xfrm>
              <a:off x="2097857" y="4812417"/>
              <a:ext cx="354583" cy="723085"/>
              <a:chOff x="2270729" y="5042971"/>
              <a:chExt cx="301272" cy="723085"/>
            </a:xfrm>
          </p:grpSpPr>
          <p:sp>
            <p:nvSpPr>
              <p:cNvPr id="71" name="Line 14"/>
              <p:cNvSpPr>
                <a:spLocks noChangeShapeType="1"/>
              </p:cNvSpPr>
              <p:nvPr/>
            </p:nvSpPr>
            <p:spPr bwMode="auto">
              <a:xfrm flipH="1">
                <a:off x="24225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TextBox 71"/>
              <p:cNvSpPr txBox="1"/>
              <p:nvPr/>
            </p:nvSpPr>
            <p:spPr>
              <a:xfrm>
                <a:off x="2272036" y="5119724"/>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24</a:t>
                </a:r>
              </a:p>
            </p:txBody>
          </p:sp>
        </p:grpSp>
        <p:grpSp>
          <p:nvGrpSpPr>
            <p:cNvPr id="40" name="Group 39"/>
            <p:cNvGrpSpPr/>
            <p:nvPr/>
          </p:nvGrpSpPr>
          <p:grpSpPr>
            <a:xfrm>
              <a:off x="2509832" y="4812417"/>
              <a:ext cx="354584" cy="723085"/>
              <a:chOff x="2182829" y="5042971"/>
              <a:chExt cx="301273" cy="723085"/>
            </a:xfrm>
          </p:grpSpPr>
          <p:sp>
            <p:nvSpPr>
              <p:cNvPr id="69" name="Line 14"/>
              <p:cNvSpPr>
                <a:spLocks noChangeShapeType="1"/>
              </p:cNvSpPr>
              <p:nvPr/>
            </p:nvSpPr>
            <p:spPr bwMode="auto">
              <a:xfrm flipH="1">
                <a:off x="23346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TextBox 69"/>
              <p:cNvSpPr txBox="1"/>
              <p:nvPr/>
            </p:nvSpPr>
            <p:spPr>
              <a:xfrm>
                <a:off x="2184137" y="5119724"/>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22</a:t>
                </a:r>
              </a:p>
            </p:txBody>
          </p:sp>
        </p:grpSp>
        <p:grpSp>
          <p:nvGrpSpPr>
            <p:cNvPr id="41" name="Group 40"/>
            <p:cNvGrpSpPr/>
            <p:nvPr/>
          </p:nvGrpSpPr>
          <p:grpSpPr>
            <a:xfrm>
              <a:off x="2933805" y="4812417"/>
              <a:ext cx="773365" cy="723085"/>
              <a:chOff x="2933805" y="4812417"/>
              <a:chExt cx="773365" cy="723085"/>
            </a:xfrm>
          </p:grpSpPr>
          <p:sp>
            <p:nvSpPr>
              <p:cNvPr id="64"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TextBox 64"/>
              <p:cNvSpPr txBox="1"/>
              <p:nvPr/>
            </p:nvSpPr>
            <p:spPr>
              <a:xfrm>
                <a:off x="3354126" y="488917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6</a:t>
                </a:r>
              </a:p>
            </p:txBody>
          </p:sp>
          <p:grpSp>
            <p:nvGrpSpPr>
              <p:cNvPr id="66" name="Group 65"/>
              <p:cNvGrpSpPr/>
              <p:nvPr/>
            </p:nvGrpSpPr>
            <p:grpSpPr>
              <a:xfrm>
                <a:off x="2933805" y="4812417"/>
                <a:ext cx="354584" cy="723085"/>
                <a:chOff x="2094929" y="5042971"/>
                <a:chExt cx="301274" cy="723085"/>
              </a:xfrm>
            </p:grpSpPr>
            <p:sp>
              <p:nvSpPr>
                <p:cNvPr id="67"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TextBox 67"/>
                <p:cNvSpPr txBox="1"/>
                <p:nvPr/>
              </p:nvSpPr>
              <p:spPr>
                <a:xfrm>
                  <a:off x="2096236" y="5119725"/>
                  <a:ext cx="298659"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21</a:t>
                  </a:r>
                </a:p>
              </p:txBody>
            </p:sp>
          </p:grpSp>
        </p:grpSp>
        <p:sp>
          <p:nvSpPr>
            <p:cNvPr id="42" name="TextBox 41"/>
            <p:cNvSpPr txBox="1"/>
            <p:nvPr/>
          </p:nvSpPr>
          <p:spPr>
            <a:xfrm>
              <a:off x="1637649" y="5476636"/>
              <a:ext cx="740833" cy="274594"/>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リスクに晒されていた患者数</a:t>
              </a:r>
            </a:p>
          </p:txBody>
        </p:sp>
        <p:grpSp>
          <p:nvGrpSpPr>
            <p:cNvPr id="43" name="Group 42"/>
            <p:cNvGrpSpPr/>
            <p:nvPr/>
          </p:nvGrpSpPr>
          <p:grpSpPr>
            <a:xfrm>
              <a:off x="3767271" y="4812417"/>
              <a:ext cx="773357" cy="723085"/>
              <a:chOff x="2933813" y="4812417"/>
              <a:chExt cx="773357" cy="723085"/>
            </a:xfrm>
          </p:grpSpPr>
          <p:sp>
            <p:nvSpPr>
              <p:cNvPr id="59"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TextBox 59"/>
              <p:cNvSpPr txBox="1"/>
              <p:nvPr/>
            </p:nvSpPr>
            <p:spPr>
              <a:xfrm>
                <a:off x="3354125" y="488917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0</a:t>
                </a:r>
              </a:p>
            </p:txBody>
          </p:sp>
          <p:grpSp>
            <p:nvGrpSpPr>
              <p:cNvPr id="61" name="Group 60"/>
              <p:cNvGrpSpPr/>
              <p:nvPr/>
            </p:nvGrpSpPr>
            <p:grpSpPr>
              <a:xfrm>
                <a:off x="2933813" y="4812417"/>
                <a:ext cx="354584" cy="723085"/>
                <a:chOff x="2094929" y="5042971"/>
                <a:chExt cx="301273" cy="723085"/>
              </a:xfrm>
            </p:grpSpPr>
            <p:sp>
              <p:nvSpPr>
                <p:cNvPr id="62"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TextBox 62"/>
                <p:cNvSpPr txBox="1"/>
                <p:nvPr/>
              </p:nvSpPr>
              <p:spPr>
                <a:xfrm>
                  <a:off x="2096236" y="5119725"/>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0</a:t>
                  </a:r>
                </a:p>
              </p:txBody>
            </p:sp>
          </p:grpSp>
        </p:grpSp>
        <p:grpSp>
          <p:nvGrpSpPr>
            <p:cNvPr id="44" name="Group 43"/>
            <p:cNvGrpSpPr/>
            <p:nvPr/>
          </p:nvGrpSpPr>
          <p:grpSpPr>
            <a:xfrm>
              <a:off x="661776" y="2371892"/>
              <a:ext cx="3132000" cy="1368000"/>
              <a:chOff x="3435350" y="2898775"/>
              <a:chExt cx="2266950" cy="1057275"/>
            </a:xfrm>
          </p:grpSpPr>
          <p:sp>
            <p:nvSpPr>
              <p:cNvPr id="45" name="Line 2"/>
              <p:cNvSpPr>
                <a:spLocks noChangeShapeType="1"/>
              </p:cNvSpPr>
              <p:nvPr/>
            </p:nvSpPr>
            <p:spPr bwMode="auto">
              <a:xfrm flipH="1">
                <a:off x="55975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
              <p:cNvSpPr>
                <a:spLocks noChangeShapeType="1"/>
              </p:cNvSpPr>
              <p:nvPr/>
            </p:nvSpPr>
            <p:spPr bwMode="auto">
              <a:xfrm flipH="1">
                <a:off x="56165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
              <p:cNvSpPr>
                <a:spLocks noChangeShapeType="1"/>
              </p:cNvSpPr>
              <p:nvPr/>
            </p:nvSpPr>
            <p:spPr bwMode="auto">
              <a:xfrm flipH="1">
                <a:off x="4406900" y="3851275"/>
                <a:ext cx="0" cy="47625"/>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
              <p:cNvSpPr>
                <a:spLocks noChangeShapeType="1"/>
              </p:cNvSpPr>
              <p:nvPr/>
            </p:nvSpPr>
            <p:spPr bwMode="auto">
              <a:xfrm flipH="1">
                <a:off x="52355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
              <p:cNvSpPr>
                <a:spLocks noChangeShapeType="1"/>
              </p:cNvSpPr>
              <p:nvPr/>
            </p:nvSpPr>
            <p:spPr bwMode="auto">
              <a:xfrm flipH="1">
                <a:off x="52546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
              <p:cNvSpPr>
                <a:spLocks noChangeShapeType="1"/>
              </p:cNvSpPr>
              <p:nvPr/>
            </p:nvSpPr>
            <p:spPr bwMode="auto">
              <a:xfrm flipH="1">
                <a:off x="52736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8"/>
              <p:cNvSpPr>
                <a:spLocks noChangeShapeType="1"/>
              </p:cNvSpPr>
              <p:nvPr/>
            </p:nvSpPr>
            <p:spPr bwMode="auto">
              <a:xfrm flipH="1">
                <a:off x="52927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9"/>
              <p:cNvSpPr>
                <a:spLocks noChangeShapeType="1"/>
              </p:cNvSpPr>
              <p:nvPr/>
            </p:nvSpPr>
            <p:spPr bwMode="auto">
              <a:xfrm flipH="1">
                <a:off x="507365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0"/>
              <p:cNvSpPr>
                <a:spLocks noChangeShapeType="1"/>
              </p:cNvSpPr>
              <p:nvPr/>
            </p:nvSpPr>
            <p:spPr bwMode="auto">
              <a:xfrm flipH="1">
                <a:off x="465455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1"/>
              <p:cNvSpPr>
                <a:spLocks noChangeShapeType="1"/>
              </p:cNvSpPr>
              <p:nvPr/>
            </p:nvSpPr>
            <p:spPr bwMode="auto">
              <a:xfrm flipH="1">
                <a:off x="569277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2"/>
              <p:cNvSpPr>
                <a:spLocks noChangeShapeType="1"/>
              </p:cNvSpPr>
              <p:nvPr/>
            </p:nvSpPr>
            <p:spPr bwMode="auto">
              <a:xfrm flipH="1">
                <a:off x="5407025"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p:cNvSpPr>
                <a:spLocks noChangeShapeType="1"/>
              </p:cNvSpPr>
              <p:nvPr/>
            </p:nvSpPr>
            <p:spPr bwMode="auto">
              <a:xfrm flipH="1">
                <a:off x="5359400" y="3898900"/>
                <a:ext cx="0" cy="5715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
              <p:cNvSpPr>
                <a:spLocks noChangeShapeType="1"/>
              </p:cNvSpPr>
              <p:nvPr/>
            </p:nvSpPr>
            <p:spPr bwMode="auto">
              <a:xfrm flipH="1">
                <a:off x="4368800" y="3851275"/>
                <a:ext cx="0" cy="47625"/>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15"/>
              <p:cNvSpPr/>
              <p:nvPr/>
            </p:nvSpPr>
            <p:spPr bwMode="auto">
              <a:xfrm>
                <a:off x="3435350" y="2898775"/>
                <a:ext cx="2266950" cy="1057275"/>
              </a:xfrm>
              <a:custGeom>
                <a:avLst/>
                <a:gdLst>
                  <a:gd name="T0" fmla="*/ 238 w 238"/>
                  <a:gd name="T1" fmla="*/ 111 h 111"/>
                  <a:gd name="T2" fmla="*/ 123 w 238"/>
                  <a:gd name="T3" fmla="*/ 111 h 111"/>
                  <a:gd name="T4" fmla="*/ 123 w 238"/>
                  <a:gd name="T5" fmla="*/ 109 h 111"/>
                  <a:gd name="T6" fmla="*/ 112 w 238"/>
                  <a:gd name="T7" fmla="*/ 109 h 111"/>
                  <a:gd name="T8" fmla="*/ 112 w 238"/>
                  <a:gd name="T9" fmla="*/ 106 h 111"/>
                  <a:gd name="T10" fmla="*/ 96 w 238"/>
                  <a:gd name="T11" fmla="*/ 106 h 111"/>
                  <a:gd name="T12" fmla="*/ 96 w 238"/>
                  <a:gd name="T13" fmla="*/ 102 h 111"/>
                  <a:gd name="T14" fmla="*/ 94 w 238"/>
                  <a:gd name="T15" fmla="*/ 102 h 111"/>
                  <a:gd name="T16" fmla="*/ 94 w 238"/>
                  <a:gd name="T17" fmla="*/ 99 h 111"/>
                  <a:gd name="T18" fmla="*/ 91 w 238"/>
                  <a:gd name="T19" fmla="*/ 99 h 111"/>
                  <a:gd name="T20" fmla="*/ 91 w 238"/>
                  <a:gd name="T21" fmla="*/ 96 h 111"/>
                  <a:gd name="T22" fmla="*/ 62 w 238"/>
                  <a:gd name="T23" fmla="*/ 96 h 111"/>
                  <a:gd name="T24" fmla="*/ 62 w 238"/>
                  <a:gd name="T25" fmla="*/ 90 h 111"/>
                  <a:gd name="T26" fmla="*/ 59 w 238"/>
                  <a:gd name="T27" fmla="*/ 90 h 111"/>
                  <a:gd name="T28" fmla="*/ 59 w 238"/>
                  <a:gd name="T29" fmla="*/ 87 h 111"/>
                  <a:gd name="T30" fmla="*/ 58 w 238"/>
                  <a:gd name="T31" fmla="*/ 87 h 111"/>
                  <a:gd name="T32" fmla="*/ 58 w 238"/>
                  <a:gd name="T33" fmla="*/ 83 h 111"/>
                  <a:gd name="T34" fmla="*/ 41 w 238"/>
                  <a:gd name="T35" fmla="*/ 83 h 111"/>
                  <a:gd name="T36" fmla="*/ 41 w 238"/>
                  <a:gd name="T37" fmla="*/ 81 h 111"/>
                  <a:gd name="T38" fmla="*/ 33 w 238"/>
                  <a:gd name="T39" fmla="*/ 81 h 111"/>
                  <a:gd name="T40" fmla="*/ 33 w 238"/>
                  <a:gd name="T41" fmla="*/ 75 h 111"/>
                  <a:gd name="T42" fmla="*/ 32 w 238"/>
                  <a:gd name="T43" fmla="*/ 75 h 111"/>
                  <a:gd name="T44" fmla="*/ 32 w 238"/>
                  <a:gd name="T45" fmla="*/ 70 h 111"/>
                  <a:gd name="T46" fmla="*/ 30 w 238"/>
                  <a:gd name="T47" fmla="*/ 70 h 111"/>
                  <a:gd name="T48" fmla="*/ 30 w 238"/>
                  <a:gd name="T49" fmla="*/ 59 h 111"/>
                  <a:gd name="T50" fmla="*/ 29 w 238"/>
                  <a:gd name="T51" fmla="*/ 59 h 111"/>
                  <a:gd name="T52" fmla="*/ 29 w 238"/>
                  <a:gd name="T53" fmla="*/ 47 h 111"/>
                  <a:gd name="T54" fmla="*/ 28 w 238"/>
                  <a:gd name="T55" fmla="*/ 47 h 111"/>
                  <a:gd name="T56" fmla="*/ 28 w 238"/>
                  <a:gd name="T57" fmla="*/ 41 h 111"/>
                  <a:gd name="T58" fmla="*/ 28 w 238"/>
                  <a:gd name="T59" fmla="*/ 41 h 111"/>
                  <a:gd name="T60" fmla="*/ 28 w 238"/>
                  <a:gd name="T61" fmla="*/ 29 h 111"/>
                  <a:gd name="T62" fmla="*/ 21 w 238"/>
                  <a:gd name="T63" fmla="*/ 29 h 111"/>
                  <a:gd name="T64" fmla="*/ 21 w 238"/>
                  <a:gd name="T65" fmla="*/ 26 h 111"/>
                  <a:gd name="T66" fmla="*/ 19 w 238"/>
                  <a:gd name="T67" fmla="*/ 26 h 111"/>
                  <a:gd name="T68" fmla="*/ 19 w 238"/>
                  <a:gd name="T69" fmla="*/ 23 h 111"/>
                  <a:gd name="T70" fmla="*/ 17 w 238"/>
                  <a:gd name="T71" fmla="*/ 23 h 111"/>
                  <a:gd name="T72" fmla="*/ 17 w 238"/>
                  <a:gd name="T73" fmla="*/ 15 h 111"/>
                  <a:gd name="T74" fmla="*/ 16 w 238"/>
                  <a:gd name="T75" fmla="*/ 15 h 111"/>
                  <a:gd name="T76" fmla="*/ 16 w 238"/>
                  <a:gd name="T77" fmla="*/ 9 h 111"/>
                  <a:gd name="T78" fmla="*/ 3 w 238"/>
                  <a:gd name="T79" fmla="*/ 9 h 111"/>
                  <a:gd name="T80" fmla="*/ 3 w 238"/>
                  <a:gd name="T81" fmla="*/ 6 h 111"/>
                  <a:gd name="T82" fmla="*/ 2 w 238"/>
                  <a:gd name="T83" fmla="*/ 6 h 111"/>
                  <a:gd name="T84" fmla="*/ 2 w 238"/>
                  <a:gd name="T85" fmla="*/ 3 h 111"/>
                  <a:gd name="T86" fmla="*/ 1 w 238"/>
                  <a:gd name="T87" fmla="*/ 3 h 111"/>
                  <a:gd name="T88" fmla="*/ 1 w 238"/>
                  <a:gd name="T89" fmla="*/ 0 h 111"/>
                  <a:gd name="T90" fmla="*/ 0 w 238"/>
                  <a:gd name="T9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110">
                    <a:moveTo>
                      <a:pt x="238" y="111"/>
                    </a:moveTo>
                    <a:lnTo>
                      <a:pt x="123" y="111"/>
                    </a:lnTo>
                    <a:lnTo>
                      <a:pt x="123" y="109"/>
                    </a:lnTo>
                    <a:lnTo>
                      <a:pt x="112" y="109"/>
                    </a:lnTo>
                    <a:lnTo>
                      <a:pt x="112" y="106"/>
                    </a:lnTo>
                    <a:lnTo>
                      <a:pt x="96" y="106"/>
                    </a:lnTo>
                    <a:lnTo>
                      <a:pt x="96" y="102"/>
                    </a:lnTo>
                    <a:lnTo>
                      <a:pt x="94" y="102"/>
                    </a:lnTo>
                    <a:lnTo>
                      <a:pt x="94" y="99"/>
                    </a:lnTo>
                    <a:lnTo>
                      <a:pt x="91" y="99"/>
                    </a:lnTo>
                    <a:lnTo>
                      <a:pt x="91" y="96"/>
                    </a:lnTo>
                    <a:lnTo>
                      <a:pt x="62" y="96"/>
                    </a:lnTo>
                    <a:lnTo>
                      <a:pt x="62" y="90"/>
                    </a:lnTo>
                    <a:lnTo>
                      <a:pt x="59" y="90"/>
                    </a:lnTo>
                    <a:lnTo>
                      <a:pt x="59" y="87"/>
                    </a:lnTo>
                    <a:lnTo>
                      <a:pt x="58" y="87"/>
                    </a:lnTo>
                    <a:lnTo>
                      <a:pt x="58" y="83"/>
                    </a:lnTo>
                    <a:lnTo>
                      <a:pt x="41" y="83"/>
                    </a:lnTo>
                    <a:lnTo>
                      <a:pt x="41" y="81"/>
                    </a:lnTo>
                    <a:lnTo>
                      <a:pt x="33" y="81"/>
                    </a:lnTo>
                    <a:lnTo>
                      <a:pt x="33" y="75"/>
                    </a:lnTo>
                    <a:lnTo>
                      <a:pt x="32" y="75"/>
                    </a:lnTo>
                    <a:lnTo>
                      <a:pt x="32" y="70"/>
                    </a:lnTo>
                    <a:lnTo>
                      <a:pt x="30" y="70"/>
                    </a:lnTo>
                    <a:lnTo>
                      <a:pt x="30" y="59"/>
                    </a:lnTo>
                    <a:lnTo>
                      <a:pt x="29" y="59"/>
                    </a:lnTo>
                    <a:lnTo>
                      <a:pt x="29" y="47"/>
                    </a:lnTo>
                    <a:lnTo>
                      <a:pt x="28" y="47"/>
                    </a:lnTo>
                    <a:lnTo>
                      <a:pt x="28" y="41"/>
                    </a:lnTo>
                    <a:lnTo>
                      <a:pt x="28" y="41"/>
                    </a:lnTo>
                    <a:lnTo>
                      <a:pt x="28" y="29"/>
                    </a:lnTo>
                    <a:lnTo>
                      <a:pt x="21" y="29"/>
                    </a:lnTo>
                    <a:lnTo>
                      <a:pt x="21" y="26"/>
                    </a:lnTo>
                    <a:lnTo>
                      <a:pt x="19" y="26"/>
                    </a:lnTo>
                    <a:lnTo>
                      <a:pt x="19" y="23"/>
                    </a:lnTo>
                    <a:lnTo>
                      <a:pt x="17" y="23"/>
                    </a:lnTo>
                    <a:lnTo>
                      <a:pt x="17" y="15"/>
                    </a:lnTo>
                    <a:lnTo>
                      <a:pt x="16" y="15"/>
                    </a:lnTo>
                    <a:lnTo>
                      <a:pt x="16" y="9"/>
                    </a:lnTo>
                    <a:lnTo>
                      <a:pt x="3" y="9"/>
                    </a:lnTo>
                    <a:lnTo>
                      <a:pt x="3" y="6"/>
                    </a:lnTo>
                    <a:lnTo>
                      <a:pt x="2" y="6"/>
                    </a:lnTo>
                    <a:lnTo>
                      <a:pt x="2" y="3"/>
                    </a:lnTo>
                    <a:lnTo>
                      <a:pt x="1" y="3"/>
                    </a:lnTo>
                    <a:lnTo>
                      <a:pt x="1"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73" name="Table 72"/>
          <p:cNvGraphicFramePr>
            <a:graphicFrameLocks noGrp="1"/>
          </p:cNvGraphicFramePr>
          <p:nvPr>
            <p:extLst>
              <p:ext uri="{D42A27DB-BD31-4B8C-83A1-F6EECF244321}">
                <p14:modId xmlns:p14="http://schemas.microsoft.com/office/powerpoint/2010/main" val="745051519"/>
              </p:ext>
            </p:extLst>
          </p:nvPr>
        </p:nvGraphicFramePr>
        <p:xfrm>
          <a:off x="814887" y="3980954"/>
          <a:ext cx="3604713"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310">
                  <a:extLst>
                    <a:ext uri="{9D8B030D-6E8A-4147-A177-3AD203B41FA5}">
                      <a16:colId xmlns:a16="http://schemas.microsoft.com/office/drawing/2014/main" val="20001"/>
                    </a:ext>
                  </a:extLst>
                </a:gridCol>
                <a:gridCol w="682440">
                  <a:extLst>
                    <a:ext uri="{9D8B030D-6E8A-4147-A177-3AD203B41FA5}">
                      <a16:colId xmlns:a16="http://schemas.microsoft.com/office/drawing/2014/main" val="20002"/>
                    </a:ext>
                  </a:extLst>
                </a:gridCol>
                <a:gridCol w="60534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tblGrid>
              <a:tr h="0">
                <a:tc>
                  <a:txBody>
                    <a:bodyPr/>
                    <a:lstStyle/>
                    <a:p>
                      <a:pPr algn="ctr"/>
                      <a:endParaRPr lang="en-GB" sz="80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イベント、</a:t>
                      </a:r>
                      <a:r>
                        <a:rPr sz="800"/>
                        <a:t/>
                      </a:r>
                      <a:br>
                        <a:rPr sz="800"/>
                      </a:br>
                      <a:r>
                        <a:rPr lang="ja-JP" sz="800" b="1" i="0" u="none" strike="noStrike" cap="none" baseline="0">
                          <a:solidFill>
                            <a:srgbClr val="4D4D4D"/>
                          </a:solidFill>
                          <a:effectLst/>
                          <a:uFillTx/>
                          <a:ea typeface="MS UI Gothic"/>
                        </a:rPr>
                        <a:t>n (%)</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6カ月</a:t>
                      </a:r>
                      <a:r>
                        <a:rPr sz="800"/>
                        <a:t/>
                      </a:r>
                      <a:br>
                        <a:rPr sz="800"/>
                      </a:br>
                      <a:r>
                        <a:rPr lang="ja-JP" sz="800" b="1" i="0" u="none" strike="noStrike" cap="none" baseline="0">
                          <a:solidFill>
                            <a:srgbClr val="4D4D4D"/>
                          </a:solidFill>
                          <a:effectLst/>
                          <a:uFillTx/>
                          <a:ea typeface="MS UI Gothic"/>
                        </a:rPr>
                        <a:t>生存率(%)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12カ月生存率(%)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中央値、カ月</a:t>
                      </a:r>
                    </a:p>
                    <a:p>
                      <a:pPr algn="ctr"/>
                      <a:r>
                        <a:rPr lang="ja-JP" sz="800" b="1" i="0" u="none" strike="noStrike" cap="none" baseline="0">
                          <a:solidFill>
                            <a:srgbClr val="4D4D4D"/>
                          </a:solidFill>
                          <a:effectLst/>
                          <a:uFillTx/>
                          <a:ea typeface="MS UI Gothic"/>
                        </a:rPr>
                        <a:t>（95% CI）</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ja-JP" sz="800" b="0" i="0" u="none" strike="noStrike" cap="none" baseline="0">
                          <a:solidFill>
                            <a:srgbClr val="4D4D4D"/>
                          </a:solidFill>
                          <a:effectLst/>
                          <a:uFillTx/>
                          <a:ea typeface="MS UI Gothic"/>
                        </a:rPr>
                        <a:t>MSI-H CRC</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37 (59)</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49</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41</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dirty="0">
                          <a:solidFill>
                            <a:srgbClr val="4D4D4D"/>
                          </a:solidFill>
                          <a:effectLst/>
                          <a:uFillTx/>
                          <a:ea typeface="MS UI Gothic"/>
                        </a:rPr>
                        <a:t>4.1 (2.1, NR)</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687728441"/>
              </p:ext>
            </p:extLst>
          </p:nvPr>
        </p:nvGraphicFramePr>
        <p:xfrm>
          <a:off x="5378972" y="3980954"/>
          <a:ext cx="3545476"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605">
                  <a:extLst>
                    <a:ext uri="{9D8B030D-6E8A-4147-A177-3AD203B41FA5}">
                      <a16:colId xmlns:a16="http://schemas.microsoft.com/office/drawing/2014/main" val="20001"/>
                    </a:ext>
                  </a:extLst>
                </a:gridCol>
                <a:gridCol w="682860">
                  <a:extLst>
                    <a:ext uri="{9D8B030D-6E8A-4147-A177-3AD203B41FA5}">
                      <a16:colId xmlns:a16="http://schemas.microsoft.com/office/drawing/2014/main" val="20002"/>
                    </a:ext>
                  </a:extLst>
                </a:gridCol>
                <a:gridCol w="640800">
                  <a:extLst>
                    <a:ext uri="{9D8B030D-6E8A-4147-A177-3AD203B41FA5}">
                      <a16:colId xmlns:a16="http://schemas.microsoft.com/office/drawing/2014/main" val="20003"/>
                    </a:ext>
                  </a:extLst>
                </a:gridCol>
                <a:gridCol w="918048">
                  <a:extLst>
                    <a:ext uri="{9D8B030D-6E8A-4147-A177-3AD203B41FA5}">
                      <a16:colId xmlns:a16="http://schemas.microsoft.com/office/drawing/2014/main" val="20004"/>
                    </a:ext>
                  </a:extLst>
                </a:gridCol>
              </a:tblGrid>
              <a:tr h="0">
                <a:tc>
                  <a:txBody>
                    <a:bodyPr/>
                    <a:lstStyle/>
                    <a:p>
                      <a:pPr algn="ctr"/>
                      <a:endParaRPr lang="en-GB" sz="80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イベント、</a:t>
                      </a:r>
                      <a:r>
                        <a:rPr sz="800"/>
                        <a:t/>
                      </a:r>
                      <a:br>
                        <a:rPr sz="800"/>
                      </a:br>
                      <a:r>
                        <a:rPr lang="ja-JP" sz="800" b="1" i="0" u="none" strike="noStrike" cap="none" baseline="0">
                          <a:solidFill>
                            <a:srgbClr val="4D4D4D"/>
                          </a:solidFill>
                          <a:effectLst/>
                          <a:uFillTx/>
                          <a:ea typeface="MS UI Gothic"/>
                        </a:rPr>
                        <a:t>n (%)</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6カ月</a:t>
                      </a:r>
                      <a:r>
                        <a:rPr sz="800"/>
                        <a:t/>
                      </a:r>
                      <a:br>
                        <a:rPr sz="800"/>
                      </a:br>
                      <a:r>
                        <a:rPr lang="ja-JP" sz="800" b="1" i="0" u="none" strike="noStrike" cap="none" baseline="0">
                          <a:solidFill>
                            <a:srgbClr val="4D4D4D"/>
                          </a:solidFill>
                          <a:effectLst/>
                          <a:uFillTx/>
                          <a:ea typeface="MS UI Gothic"/>
                        </a:rPr>
                        <a:t>生存率(%)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12カ月生存率(%)</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a:solidFill>
                            <a:srgbClr val="4D4D4D"/>
                          </a:solidFill>
                          <a:effectLst/>
                          <a:uFillTx/>
                          <a:ea typeface="MS UI Gothic"/>
                        </a:rPr>
                        <a:t>中央値、カ月</a:t>
                      </a:r>
                    </a:p>
                    <a:p>
                      <a:pPr algn="ctr"/>
                      <a:r>
                        <a:rPr lang="ja-JP" sz="800" b="1" i="0" u="none" strike="noStrike" cap="none" baseline="0">
                          <a:solidFill>
                            <a:srgbClr val="4D4D4D"/>
                          </a:solidFill>
                          <a:effectLst/>
                          <a:uFillTx/>
                          <a:ea typeface="MS UI Gothic"/>
                        </a:rPr>
                        <a:t>（95% CI）</a:t>
                      </a: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ja-JP" sz="800" b="0" i="0" u="none" strike="noStrike" cap="none" baseline="0">
                          <a:solidFill>
                            <a:srgbClr val="4D4D4D"/>
                          </a:solidFill>
                          <a:effectLst/>
                          <a:uFillTx/>
                          <a:ea typeface="MS UI Gothic"/>
                        </a:rPr>
                        <a:t>MSI-H CRC</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16 (25)</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84</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4D4D4D"/>
                          </a:solidFill>
                          <a:effectLst/>
                          <a:uFillTx/>
                          <a:ea typeface="MS UI Gothic"/>
                        </a:rPr>
                        <a:t>76</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dirty="0">
                          <a:solidFill>
                            <a:srgbClr val="4D4D4D"/>
                          </a:solidFill>
                          <a:effectLst/>
                          <a:uFillTx/>
                          <a:ea typeface="MS UI Gothic"/>
                        </a:rPr>
                        <a:t>NR (NR, NR)</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sp>
        <p:nvSpPr>
          <p:cNvPr id="75" name="Freeform 74"/>
          <p:cNvSpPr/>
          <p:nvPr/>
        </p:nvSpPr>
        <p:spPr bwMode="auto">
          <a:xfrm>
            <a:off x="5194130"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6" name="Line 6"/>
          <p:cNvSpPr>
            <a:spLocks noChangeShapeType="1"/>
          </p:cNvSpPr>
          <p:nvPr/>
        </p:nvSpPr>
        <p:spPr bwMode="auto">
          <a:xfrm>
            <a:off x="5107402" y="2369485"/>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7"/>
          <p:cNvSpPr>
            <a:spLocks noChangeShapeType="1"/>
          </p:cNvSpPr>
          <p:nvPr/>
        </p:nvSpPr>
        <p:spPr bwMode="auto">
          <a:xfrm>
            <a:off x="5107402" y="2832694"/>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8"/>
          <p:cNvSpPr>
            <a:spLocks noChangeShapeType="1"/>
          </p:cNvSpPr>
          <p:nvPr/>
        </p:nvSpPr>
        <p:spPr bwMode="auto">
          <a:xfrm>
            <a:off x="5107402" y="333541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9"/>
          <p:cNvSpPr>
            <a:spLocks noChangeShapeType="1"/>
          </p:cNvSpPr>
          <p:nvPr/>
        </p:nvSpPr>
        <p:spPr bwMode="auto">
          <a:xfrm>
            <a:off x="5107402" y="3828522"/>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0"/>
          <p:cNvSpPr>
            <a:spLocks noChangeShapeType="1"/>
          </p:cNvSpPr>
          <p:nvPr/>
        </p:nvSpPr>
        <p:spPr bwMode="auto">
          <a:xfrm>
            <a:off x="5107402" y="4323900"/>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1"/>
          <p:cNvSpPr>
            <a:spLocks noChangeShapeType="1"/>
          </p:cNvSpPr>
          <p:nvPr/>
        </p:nvSpPr>
        <p:spPr bwMode="auto">
          <a:xfrm>
            <a:off x="5107402" y="4811939"/>
            <a:ext cx="86726"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12"/>
          <p:cNvSpPr>
            <a:spLocks noChangeShapeType="1"/>
          </p:cNvSpPr>
          <p:nvPr/>
        </p:nvSpPr>
        <p:spPr bwMode="auto">
          <a:xfrm flipH="1">
            <a:off x="6395351"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13"/>
          <p:cNvSpPr>
            <a:spLocks noChangeShapeType="1"/>
          </p:cNvSpPr>
          <p:nvPr/>
        </p:nvSpPr>
        <p:spPr bwMode="auto">
          <a:xfrm flipH="1">
            <a:off x="5989654"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19"/>
          <p:cNvSpPr>
            <a:spLocks noChangeShapeType="1"/>
          </p:cNvSpPr>
          <p:nvPr/>
        </p:nvSpPr>
        <p:spPr bwMode="auto">
          <a:xfrm flipH="1">
            <a:off x="5589487"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21"/>
          <p:cNvSpPr>
            <a:spLocks noChangeShapeType="1"/>
          </p:cNvSpPr>
          <p:nvPr/>
        </p:nvSpPr>
        <p:spPr bwMode="auto">
          <a:xfrm flipH="1">
            <a:off x="5188997"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86" name="TextBox 85"/>
          <p:cNvSpPr txBox="1"/>
          <p:nvPr/>
        </p:nvSpPr>
        <p:spPr>
          <a:xfrm rot="16200000">
            <a:off x="4422421" y="3460683"/>
            <a:ext cx="591458"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全生存率(%)</a:t>
            </a:r>
          </a:p>
        </p:txBody>
      </p:sp>
      <p:sp>
        <p:nvSpPr>
          <p:cNvPr id="87" name="TextBox 86"/>
          <p:cNvSpPr txBox="1"/>
          <p:nvPr/>
        </p:nvSpPr>
        <p:spPr>
          <a:xfrm>
            <a:off x="6743108" y="5045608"/>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88" name="TextBox 87"/>
          <p:cNvSpPr txBox="1"/>
          <p:nvPr/>
        </p:nvSpPr>
        <p:spPr>
          <a:xfrm>
            <a:off x="4741183" y="2229572"/>
            <a:ext cx="435728"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89" name="TextBox 88"/>
          <p:cNvSpPr txBox="1"/>
          <p:nvPr/>
        </p:nvSpPr>
        <p:spPr>
          <a:xfrm>
            <a:off x="4825405" y="2694608"/>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90" name="TextBox 89"/>
          <p:cNvSpPr txBox="1"/>
          <p:nvPr/>
        </p:nvSpPr>
        <p:spPr>
          <a:xfrm>
            <a:off x="4825405" y="3197106"/>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91" name="TextBox 90"/>
          <p:cNvSpPr txBox="1"/>
          <p:nvPr/>
        </p:nvSpPr>
        <p:spPr>
          <a:xfrm>
            <a:off x="4825405" y="3690002"/>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92" name="TextBox 91"/>
          <p:cNvSpPr txBox="1"/>
          <p:nvPr/>
        </p:nvSpPr>
        <p:spPr>
          <a:xfrm>
            <a:off x="4825413" y="4185161"/>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93" name="TextBox 92"/>
          <p:cNvSpPr txBox="1"/>
          <p:nvPr/>
        </p:nvSpPr>
        <p:spPr>
          <a:xfrm>
            <a:off x="4909634" y="4672981"/>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94" name="TextBox 93"/>
          <p:cNvSpPr txBox="1"/>
          <p:nvPr/>
        </p:nvSpPr>
        <p:spPr>
          <a:xfrm>
            <a:off x="5017974" y="487393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63</a:t>
            </a:r>
          </a:p>
        </p:txBody>
      </p:sp>
      <p:sp>
        <p:nvSpPr>
          <p:cNvPr id="95" name="TextBox 94"/>
          <p:cNvSpPr txBox="1"/>
          <p:nvPr/>
        </p:nvSpPr>
        <p:spPr>
          <a:xfrm>
            <a:off x="5429600" y="487393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60</a:t>
            </a:r>
          </a:p>
        </p:txBody>
      </p:sp>
      <p:sp>
        <p:nvSpPr>
          <p:cNvPr id="96" name="TextBox 95"/>
          <p:cNvSpPr txBox="1"/>
          <p:nvPr/>
        </p:nvSpPr>
        <p:spPr>
          <a:xfrm>
            <a:off x="6501505" y="4867226"/>
            <a:ext cx="199232" cy="250596"/>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97" name="TextBox 96"/>
          <p:cNvSpPr txBox="1"/>
          <p:nvPr/>
        </p:nvSpPr>
        <p:spPr>
          <a:xfrm>
            <a:off x="5810266" y="487393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55</a:t>
            </a:r>
          </a:p>
        </p:txBody>
      </p:sp>
      <p:sp>
        <p:nvSpPr>
          <p:cNvPr id="98" name="TextBox 97"/>
          <p:cNvSpPr txBox="1"/>
          <p:nvPr/>
        </p:nvSpPr>
        <p:spPr>
          <a:xfrm>
            <a:off x="6225194" y="4873931"/>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51</a:t>
            </a:r>
          </a:p>
        </p:txBody>
      </p:sp>
      <p:grpSp>
        <p:nvGrpSpPr>
          <p:cNvPr id="99" name="Group 98"/>
          <p:cNvGrpSpPr/>
          <p:nvPr/>
        </p:nvGrpSpPr>
        <p:grpSpPr>
          <a:xfrm>
            <a:off x="6632975" y="4826742"/>
            <a:ext cx="354583" cy="701140"/>
            <a:chOff x="2270729" y="5042971"/>
            <a:chExt cx="301272" cy="701140"/>
          </a:xfrm>
        </p:grpSpPr>
        <p:sp>
          <p:nvSpPr>
            <p:cNvPr id="100" name="Line 14"/>
            <p:cNvSpPr>
              <a:spLocks noChangeShapeType="1"/>
            </p:cNvSpPr>
            <p:nvPr/>
          </p:nvSpPr>
          <p:spPr bwMode="auto">
            <a:xfrm flipH="1">
              <a:off x="24225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1" name="TextBox 100"/>
            <p:cNvSpPr txBox="1"/>
            <p:nvPr/>
          </p:nvSpPr>
          <p:spPr>
            <a:xfrm>
              <a:off x="2272036" y="5097780"/>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48</a:t>
              </a:r>
            </a:p>
          </p:txBody>
        </p:sp>
      </p:grpSp>
      <p:grpSp>
        <p:nvGrpSpPr>
          <p:cNvPr id="102" name="Group 101"/>
          <p:cNvGrpSpPr/>
          <p:nvPr/>
        </p:nvGrpSpPr>
        <p:grpSpPr>
          <a:xfrm>
            <a:off x="7044950" y="4826742"/>
            <a:ext cx="354584" cy="701140"/>
            <a:chOff x="2182829" y="5042971"/>
            <a:chExt cx="301273" cy="701140"/>
          </a:xfrm>
        </p:grpSpPr>
        <p:sp>
          <p:nvSpPr>
            <p:cNvPr id="103" name="Line 14"/>
            <p:cNvSpPr>
              <a:spLocks noChangeShapeType="1"/>
            </p:cNvSpPr>
            <p:nvPr/>
          </p:nvSpPr>
          <p:spPr bwMode="auto">
            <a:xfrm flipH="1">
              <a:off x="23346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4" name="TextBox 103"/>
            <p:cNvSpPr txBox="1"/>
            <p:nvPr/>
          </p:nvSpPr>
          <p:spPr>
            <a:xfrm>
              <a:off x="2184137" y="5097780"/>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46</a:t>
              </a:r>
            </a:p>
          </p:txBody>
        </p:sp>
      </p:grpSp>
      <p:grpSp>
        <p:nvGrpSpPr>
          <p:cNvPr id="105" name="Group 104"/>
          <p:cNvGrpSpPr/>
          <p:nvPr/>
        </p:nvGrpSpPr>
        <p:grpSpPr>
          <a:xfrm>
            <a:off x="7468923" y="4826742"/>
            <a:ext cx="773365" cy="701140"/>
            <a:chOff x="2933805" y="4812417"/>
            <a:chExt cx="773365" cy="701140"/>
          </a:xfrm>
        </p:grpSpPr>
        <p:sp>
          <p:nvSpPr>
            <p:cNvPr id="106"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3354124" y="4867226"/>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15</a:t>
              </a:r>
            </a:p>
          </p:txBody>
        </p:sp>
        <p:grpSp>
          <p:nvGrpSpPr>
            <p:cNvPr id="108" name="Group 107"/>
            <p:cNvGrpSpPr/>
            <p:nvPr/>
          </p:nvGrpSpPr>
          <p:grpSpPr>
            <a:xfrm>
              <a:off x="2933805" y="4812417"/>
              <a:ext cx="354584" cy="701140"/>
              <a:chOff x="2094929" y="5042971"/>
              <a:chExt cx="301274" cy="701140"/>
            </a:xfrm>
          </p:grpSpPr>
          <p:sp>
            <p:nvSpPr>
              <p:cNvPr id="109"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2096236" y="5097780"/>
                <a:ext cx="298659"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43</a:t>
                </a:r>
              </a:p>
            </p:txBody>
          </p:sp>
        </p:grpSp>
      </p:grpSp>
      <p:sp>
        <p:nvSpPr>
          <p:cNvPr id="111" name="TextBox 110"/>
          <p:cNvSpPr txBox="1"/>
          <p:nvPr/>
        </p:nvSpPr>
        <p:spPr>
          <a:xfrm>
            <a:off x="6147490" y="5476018"/>
            <a:ext cx="740833" cy="274594"/>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リスクに晒されていた患者数</a:t>
            </a:r>
          </a:p>
        </p:txBody>
      </p:sp>
      <p:grpSp>
        <p:nvGrpSpPr>
          <p:cNvPr id="112" name="Group 111"/>
          <p:cNvGrpSpPr/>
          <p:nvPr/>
        </p:nvGrpSpPr>
        <p:grpSpPr>
          <a:xfrm>
            <a:off x="8302389" y="4826742"/>
            <a:ext cx="773357" cy="701140"/>
            <a:chOff x="2933813" y="4812417"/>
            <a:chExt cx="773357" cy="701140"/>
          </a:xfrm>
        </p:grpSpPr>
        <p:sp>
          <p:nvSpPr>
            <p:cNvPr id="113" name="Line 17"/>
            <p:cNvSpPr>
              <a:spLocks noChangeShapeType="1"/>
            </p:cNvSpPr>
            <p:nvPr/>
          </p:nvSpPr>
          <p:spPr bwMode="auto">
            <a:xfrm flipH="1">
              <a:off x="3526905" y="4812417"/>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3354126" y="4867226"/>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0</a:t>
              </a:r>
            </a:p>
          </p:txBody>
        </p:sp>
        <p:grpSp>
          <p:nvGrpSpPr>
            <p:cNvPr id="115" name="Group 114"/>
            <p:cNvGrpSpPr/>
            <p:nvPr/>
          </p:nvGrpSpPr>
          <p:grpSpPr>
            <a:xfrm>
              <a:off x="2933813" y="4812417"/>
              <a:ext cx="354584" cy="701140"/>
              <a:chOff x="2094929" y="5042971"/>
              <a:chExt cx="301273" cy="701140"/>
            </a:xfrm>
          </p:grpSpPr>
          <p:sp>
            <p:nvSpPr>
              <p:cNvPr id="116" name="Line 14"/>
              <p:cNvSpPr>
                <a:spLocks noChangeShapeType="1"/>
              </p:cNvSpPr>
              <p:nvPr/>
            </p:nvSpPr>
            <p:spPr bwMode="auto">
              <a:xfrm flipH="1">
                <a:off x="2246743" y="5042971"/>
                <a:ext cx="0" cy="10816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7" name="TextBox 116"/>
              <p:cNvSpPr txBox="1"/>
              <p:nvPr/>
            </p:nvSpPr>
            <p:spPr>
              <a:xfrm>
                <a:off x="2096236" y="5097780"/>
                <a:ext cx="298658" cy="640720"/>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latin typeface="Arial" pitchFamily="34" charset="0"/>
                  <a:cs typeface="Arial" pitchFamily="34" charset="0"/>
                </a:endParaRPr>
              </a:p>
              <a:p>
                <a:pPr algn="ctr"/>
                <a:r>
                  <a:rPr lang="ja-JP" sz="1200" b="0" i="0" u="none" strike="noStrike" cap="none" baseline="0">
                    <a:solidFill>
                      <a:srgbClr val="4D4D4D"/>
                    </a:solidFill>
                    <a:effectLst/>
                    <a:uFillTx/>
                    <a:ea typeface="MS UI Gothic"/>
                  </a:rPr>
                  <a:t>0</a:t>
                </a:r>
              </a:p>
            </p:txBody>
          </p:sp>
        </p:grpSp>
      </p:grpSp>
      <p:grpSp>
        <p:nvGrpSpPr>
          <p:cNvPr id="118" name="Group 16"/>
          <p:cNvGrpSpPr/>
          <p:nvPr/>
        </p:nvGrpSpPr>
        <p:grpSpPr>
          <a:xfrm>
            <a:off x="5190106" y="2350939"/>
            <a:ext cx="3177517" cy="619465"/>
            <a:chOff x="2139" y="1985"/>
            <a:chExt cx="1482" cy="349"/>
          </a:xfrm>
        </p:grpSpPr>
        <p:sp>
          <p:nvSpPr>
            <p:cNvPr id="119" name="Line 17"/>
            <p:cNvSpPr>
              <a:spLocks noChangeShapeType="1"/>
            </p:cNvSpPr>
            <p:nvPr/>
          </p:nvSpPr>
          <p:spPr bwMode="auto">
            <a:xfrm flipH="1">
              <a:off x="355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8"/>
            <p:cNvSpPr>
              <a:spLocks noChangeShapeType="1"/>
            </p:cNvSpPr>
            <p:nvPr/>
          </p:nvSpPr>
          <p:spPr bwMode="auto">
            <a:xfrm flipH="1">
              <a:off x="356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9"/>
            <p:cNvSpPr>
              <a:spLocks noChangeShapeType="1"/>
            </p:cNvSpPr>
            <p:nvPr/>
          </p:nvSpPr>
          <p:spPr bwMode="auto">
            <a:xfrm flipH="1">
              <a:off x="2259" y="1985"/>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0"/>
            <p:cNvSpPr>
              <a:spLocks noChangeShapeType="1"/>
            </p:cNvSpPr>
            <p:nvPr/>
          </p:nvSpPr>
          <p:spPr bwMode="auto">
            <a:xfrm flipH="1">
              <a:off x="336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1"/>
            <p:cNvSpPr>
              <a:spLocks noChangeShapeType="1"/>
            </p:cNvSpPr>
            <p:nvPr/>
          </p:nvSpPr>
          <p:spPr bwMode="auto">
            <a:xfrm flipH="1">
              <a:off x="338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2"/>
            <p:cNvSpPr>
              <a:spLocks noChangeShapeType="1"/>
            </p:cNvSpPr>
            <p:nvPr/>
          </p:nvSpPr>
          <p:spPr bwMode="auto">
            <a:xfrm flipH="1">
              <a:off x="3393"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
            <p:cNvSpPr>
              <a:spLocks noChangeShapeType="1"/>
            </p:cNvSpPr>
            <p:nvPr/>
          </p:nvSpPr>
          <p:spPr bwMode="auto">
            <a:xfrm flipH="1">
              <a:off x="340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
            <p:cNvSpPr>
              <a:spLocks noChangeShapeType="1"/>
            </p:cNvSpPr>
            <p:nvPr/>
          </p:nvSpPr>
          <p:spPr bwMode="auto">
            <a:xfrm flipH="1">
              <a:off x="342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5"/>
            <p:cNvSpPr>
              <a:spLocks noChangeShapeType="1"/>
            </p:cNvSpPr>
            <p:nvPr/>
          </p:nvSpPr>
          <p:spPr bwMode="auto">
            <a:xfrm flipH="1">
              <a:off x="344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6"/>
            <p:cNvSpPr>
              <a:spLocks noChangeShapeType="1"/>
            </p:cNvSpPr>
            <p:nvPr/>
          </p:nvSpPr>
          <p:spPr bwMode="auto">
            <a:xfrm flipH="1">
              <a:off x="345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7"/>
            <p:cNvSpPr>
              <a:spLocks noChangeShapeType="1"/>
            </p:cNvSpPr>
            <p:nvPr/>
          </p:nvSpPr>
          <p:spPr bwMode="auto">
            <a:xfrm flipH="1">
              <a:off x="347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8"/>
            <p:cNvSpPr>
              <a:spLocks noChangeShapeType="1"/>
            </p:cNvSpPr>
            <p:nvPr/>
          </p:nvSpPr>
          <p:spPr bwMode="auto">
            <a:xfrm flipH="1">
              <a:off x="349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9"/>
            <p:cNvSpPr>
              <a:spLocks noChangeShapeType="1"/>
            </p:cNvSpPr>
            <p:nvPr/>
          </p:nvSpPr>
          <p:spPr bwMode="auto">
            <a:xfrm flipH="1">
              <a:off x="3513"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30"/>
            <p:cNvSpPr>
              <a:spLocks noChangeShapeType="1"/>
            </p:cNvSpPr>
            <p:nvPr/>
          </p:nvSpPr>
          <p:spPr bwMode="auto">
            <a:xfrm flipH="1">
              <a:off x="3525"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1"/>
            <p:cNvSpPr>
              <a:spLocks noChangeShapeType="1"/>
            </p:cNvSpPr>
            <p:nvPr/>
          </p:nvSpPr>
          <p:spPr bwMode="auto">
            <a:xfrm flipH="1">
              <a:off x="3537"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2"/>
            <p:cNvSpPr>
              <a:spLocks noChangeShapeType="1"/>
            </p:cNvSpPr>
            <p:nvPr/>
          </p:nvSpPr>
          <p:spPr bwMode="auto">
            <a:xfrm flipH="1">
              <a:off x="3273"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3"/>
            <p:cNvSpPr>
              <a:spLocks noChangeShapeType="1"/>
            </p:cNvSpPr>
            <p:nvPr/>
          </p:nvSpPr>
          <p:spPr bwMode="auto">
            <a:xfrm flipH="1">
              <a:off x="3285"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4"/>
            <p:cNvSpPr>
              <a:spLocks noChangeShapeType="1"/>
            </p:cNvSpPr>
            <p:nvPr/>
          </p:nvSpPr>
          <p:spPr bwMode="auto">
            <a:xfrm flipH="1">
              <a:off x="3303"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5"/>
            <p:cNvSpPr>
              <a:spLocks noChangeShapeType="1"/>
            </p:cNvSpPr>
            <p:nvPr/>
          </p:nvSpPr>
          <p:spPr bwMode="auto">
            <a:xfrm flipH="1">
              <a:off x="3315"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6"/>
            <p:cNvSpPr>
              <a:spLocks noChangeShapeType="1"/>
            </p:cNvSpPr>
            <p:nvPr/>
          </p:nvSpPr>
          <p:spPr bwMode="auto">
            <a:xfrm flipH="1">
              <a:off x="3177" y="2237"/>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37"/>
            <p:cNvSpPr>
              <a:spLocks noChangeShapeType="1"/>
            </p:cNvSpPr>
            <p:nvPr/>
          </p:nvSpPr>
          <p:spPr bwMode="auto">
            <a:xfrm flipH="1">
              <a:off x="3075" y="2237"/>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8"/>
            <p:cNvSpPr>
              <a:spLocks noChangeShapeType="1"/>
            </p:cNvSpPr>
            <p:nvPr/>
          </p:nvSpPr>
          <p:spPr bwMode="auto">
            <a:xfrm flipH="1">
              <a:off x="3591"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9"/>
            <p:cNvSpPr>
              <a:spLocks noChangeShapeType="1"/>
            </p:cNvSpPr>
            <p:nvPr/>
          </p:nvSpPr>
          <p:spPr bwMode="auto">
            <a:xfrm flipH="1">
              <a:off x="3609" y="2289"/>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40"/>
            <p:cNvSpPr>
              <a:spLocks noChangeShapeType="1"/>
            </p:cNvSpPr>
            <p:nvPr/>
          </p:nvSpPr>
          <p:spPr bwMode="auto">
            <a:xfrm flipH="1">
              <a:off x="3339"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41"/>
            <p:cNvSpPr>
              <a:spLocks noChangeShapeType="1"/>
            </p:cNvSpPr>
            <p:nvPr/>
          </p:nvSpPr>
          <p:spPr bwMode="auto">
            <a:xfrm flipH="1">
              <a:off x="3327"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2"/>
            <p:cNvSpPr>
              <a:spLocks noChangeShapeType="1"/>
            </p:cNvSpPr>
            <p:nvPr/>
          </p:nvSpPr>
          <p:spPr bwMode="auto">
            <a:xfrm flipH="1">
              <a:off x="3351" y="2247"/>
              <a:ext cx="0" cy="45"/>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3"/>
            <p:cNvSpPr>
              <a:spLocks noChangeShapeType="1"/>
            </p:cNvSpPr>
            <p:nvPr/>
          </p:nvSpPr>
          <p:spPr bwMode="auto">
            <a:xfrm flipH="1">
              <a:off x="2529" y="2099"/>
              <a:ext cx="0" cy="36"/>
            </a:xfrm>
            <a:prstGeom prst="line">
              <a:avLst/>
            </a:pr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44"/>
            <p:cNvSpPr/>
            <p:nvPr/>
          </p:nvSpPr>
          <p:spPr bwMode="auto">
            <a:xfrm>
              <a:off x="2139" y="2003"/>
              <a:ext cx="1482" cy="330"/>
            </a:xfrm>
            <a:custGeom>
              <a:avLst/>
              <a:gdLst>
                <a:gd name="T0" fmla="*/ 247 w 247"/>
                <a:gd name="T1" fmla="*/ 55 h 55"/>
                <a:gd name="T2" fmla="*/ 203 w 247"/>
                <a:gd name="T3" fmla="*/ 55 h 55"/>
                <a:gd name="T4" fmla="*/ 203 w 247"/>
                <a:gd name="T5" fmla="*/ 48 h 55"/>
                <a:gd name="T6" fmla="*/ 182 w 247"/>
                <a:gd name="T7" fmla="*/ 48 h 55"/>
                <a:gd name="T8" fmla="*/ 182 w 247"/>
                <a:gd name="T9" fmla="*/ 45 h 55"/>
                <a:gd name="T10" fmla="*/ 126 w 247"/>
                <a:gd name="T11" fmla="*/ 45 h 55"/>
                <a:gd name="T12" fmla="*/ 126 w 247"/>
                <a:gd name="T13" fmla="*/ 42 h 55"/>
                <a:gd name="T14" fmla="*/ 115 w 247"/>
                <a:gd name="T15" fmla="*/ 42 h 55"/>
                <a:gd name="T16" fmla="*/ 115 w 247"/>
                <a:gd name="T17" fmla="*/ 39 h 55"/>
                <a:gd name="T18" fmla="*/ 98 w 247"/>
                <a:gd name="T19" fmla="*/ 39 h 55"/>
                <a:gd name="T20" fmla="*/ 98 w 247"/>
                <a:gd name="T21" fmla="*/ 32 h 55"/>
                <a:gd name="T22" fmla="*/ 85 w 247"/>
                <a:gd name="T23" fmla="*/ 32 h 55"/>
                <a:gd name="T24" fmla="*/ 85 w 247"/>
                <a:gd name="T25" fmla="*/ 28 h 55"/>
                <a:gd name="T26" fmla="*/ 78 w 247"/>
                <a:gd name="T27" fmla="*/ 28 h 55"/>
                <a:gd name="T28" fmla="*/ 78 w 247"/>
                <a:gd name="T29" fmla="*/ 25 h 55"/>
                <a:gd name="T30" fmla="*/ 76 w 247"/>
                <a:gd name="T31" fmla="*/ 25 h 55"/>
                <a:gd name="T32" fmla="*/ 76 w 247"/>
                <a:gd name="T33" fmla="*/ 21 h 55"/>
                <a:gd name="T34" fmla="*/ 57 w 247"/>
                <a:gd name="T35" fmla="*/ 21 h 55"/>
                <a:gd name="T36" fmla="*/ 57 w 247"/>
                <a:gd name="T37" fmla="*/ 19 h 55"/>
                <a:gd name="T38" fmla="*/ 48 w 247"/>
                <a:gd name="T39" fmla="*/ 19 h 55"/>
                <a:gd name="T40" fmla="*/ 48 w 247"/>
                <a:gd name="T41" fmla="*/ 16 h 55"/>
                <a:gd name="T42" fmla="*/ 44 w 247"/>
                <a:gd name="T43" fmla="*/ 16 h 55"/>
                <a:gd name="T44" fmla="*/ 44 w 247"/>
                <a:gd name="T45" fmla="*/ 9 h 55"/>
                <a:gd name="T46" fmla="*/ 37 w 247"/>
                <a:gd name="T47" fmla="*/ 9 h 55"/>
                <a:gd name="T48" fmla="*/ 37 w 247"/>
                <a:gd name="T49" fmla="*/ 6 h 55"/>
                <a:gd name="T50" fmla="*/ 23 w 247"/>
                <a:gd name="T51" fmla="*/ 6 h 55"/>
                <a:gd name="T52" fmla="*/ 23 w 247"/>
                <a:gd name="T53" fmla="*/ 3 h 55"/>
                <a:gd name="T54" fmla="*/ 3 w 247"/>
                <a:gd name="T55" fmla="*/ 3 h 55"/>
                <a:gd name="T56" fmla="*/ 3 w 247"/>
                <a:gd name="T57" fmla="*/ 0 h 55"/>
                <a:gd name="T58" fmla="*/ 0 w 247"/>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55">
                  <a:moveTo>
                    <a:pt x="247" y="55"/>
                  </a:moveTo>
                  <a:lnTo>
                    <a:pt x="203" y="55"/>
                  </a:lnTo>
                  <a:lnTo>
                    <a:pt x="203" y="48"/>
                  </a:lnTo>
                  <a:lnTo>
                    <a:pt x="182" y="48"/>
                  </a:lnTo>
                  <a:lnTo>
                    <a:pt x="182" y="45"/>
                  </a:lnTo>
                  <a:lnTo>
                    <a:pt x="126" y="45"/>
                  </a:lnTo>
                  <a:lnTo>
                    <a:pt x="126" y="42"/>
                  </a:lnTo>
                  <a:lnTo>
                    <a:pt x="115" y="42"/>
                  </a:lnTo>
                  <a:lnTo>
                    <a:pt x="115" y="39"/>
                  </a:lnTo>
                  <a:lnTo>
                    <a:pt x="98" y="39"/>
                  </a:lnTo>
                  <a:lnTo>
                    <a:pt x="98" y="32"/>
                  </a:lnTo>
                  <a:lnTo>
                    <a:pt x="85" y="32"/>
                  </a:lnTo>
                  <a:lnTo>
                    <a:pt x="85" y="28"/>
                  </a:lnTo>
                  <a:lnTo>
                    <a:pt x="78" y="28"/>
                  </a:lnTo>
                  <a:lnTo>
                    <a:pt x="78" y="25"/>
                  </a:lnTo>
                  <a:lnTo>
                    <a:pt x="76" y="25"/>
                  </a:lnTo>
                  <a:lnTo>
                    <a:pt x="76" y="21"/>
                  </a:lnTo>
                  <a:lnTo>
                    <a:pt x="57" y="21"/>
                  </a:lnTo>
                  <a:lnTo>
                    <a:pt x="57" y="19"/>
                  </a:lnTo>
                  <a:lnTo>
                    <a:pt x="48" y="19"/>
                  </a:lnTo>
                  <a:lnTo>
                    <a:pt x="48" y="16"/>
                  </a:lnTo>
                  <a:lnTo>
                    <a:pt x="44" y="16"/>
                  </a:lnTo>
                  <a:lnTo>
                    <a:pt x="44" y="9"/>
                  </a:lnTo>
                  <a:lnTo>
                    <a:pt x="37" y="9"/>
                  </a:lnTo>
                  <a:lnTo>
                    <a:pt x="37" y="6"/>
                  </a:lnTo>
                  <a:lnTo>
                    <a:pt x="23" y="6"/>
                  </a:lnTo>
                  <a:lnTo>
                    <a:pt x="23" y="3"/>
                  </a:lnTo>
                  <a:lnTo>
                    <a:pt x="3" y="3"/>
                  </a:lnTo>
                  <a:lnTo>
                    <a:pt x="3"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88212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a:solidFill>
                  <a:srgbClr val="043882"/>
                </a:solidFill>
                <a:effectLst/>
                <a:uFillTx/>
                <a:ea typeface="MS UI Gothic"/>
              </a:rPr>
              <a:t>O-021: 進行性高頻度マイクロサテライト不安定性（MSI-H）大腸癌患者におけるペムブロリズマブの安全性と抗腫瘍活性：KEYNOTE-164 – Le Dら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Le D</a:t>
            </a:r>
            <a:r>
              <a:rPr lang="ja-JP" sz="1200" b="0" i="0" u="none" strike="noStrike" cap="none" baseline="0" dirty="0" smtClean="0">
                <a:solidFill>
                  <a:srgbClr val="4D4D4D"/>
                </a:solidFill>
                <a:effectLst/>
                <a:uFillTx/>
                <a:ea typeface="MS UI Gothic"/>
              </a:rPr>
              <a:t>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a:p>
            <a:pPr marL="0" indent="0">
              <a:spcBef>
                <a:spcPts val="24000"/>
              </a:spcBef>
              <a:buFontTx/>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治療歴のある進行性MSI-H CRC患者において、ペムブロリズマブは、固形腫瘍患者において以前の研究と同等の持続的な奏効と安全性プロファイルを示した</a:t>
            </a:r>
          </a:p>
        </p:txBody>
      </p:sp>
      <p:sp>
        <p:nvSpPr>
          <p:cNvPr id="8" name="Rectangle 7"/>
          <p:cNvSpPr/>
          <p:nvPr/>
        </p:nvSpPr>
        <p:spPr>
          <a:xfrm>
            <a:off x="5617104" y="1779633"/>
            <a:ext cx="221226" cy="23597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17104" y="2118889"/>
            <a:ext cx="221226" cy="235975"/>
          </a:xfrm>
          <a:prstGeom prst="rect">
            <a:avLst/>
          </a:prstGeom>
          <a:solidFill>
            <a:srgbClr val="B2C0E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867826" y="1707733"/>
            <a:ext cx="818857" cy="366126"/>
          </a:xfrm>
          <a:prstGeom prst="rect">
            <a:avLst/>
          </a:prstGeom>
          <a:noFill/>
        </p:spPr>
        <p:txBody>
          <a:bodyPr wrap="none" rtlCol="0">
            <a:spAutoFit/>
          </a:bodyPr>
          <a:lstStyle/>
          <a:p>
            <a:r>
              <a:rPr lang="ja-JP" sz="1800" b="0" i="0" u="none" strike="noStrike" cap="none" baseline="0">
                <a:solidFill>
                  <a:srgbClr val="4D4D4D"/>
                </a:solidFill>
                <a:effectLst/>
                <a:uFillTx/>
                <a:ea typeface="MS UI Gothic"/>
              </a:rPr>
              <a:t>グレード 1/2</a:t>
            </a:r>
          </a:p>
        </p:txBody>
      </p:sp>
      <p:sp>
        <p:nvSpPr>
          <p:cNvPr id="11" name="TextBox 10"/>
          <p:cNvSpPr txBox="1"/>
          <p:nvPr/>
        </p:nvSpPr>
        <p:spPr>
          <a:xfrm>
            <a:off x="5867826" y="2037466"/>
            <a:ext cx="818857" cy="366126"/>
          </a:xfrm>
          <a:prstGeom prst="rect">
            <a:avLst/>
          </a:prstGeom>
          <a:noFill/>
        </p:spPr>
        <p:txBody>
          <a:bodyPr wrap="none" rtlCol="0">
            <a:spAutoFit/>
          </a:bodyPr>
          <a:lstStyle/>
          <a:p>
            <a:r>
              <a:rPr lang="ja-JP" sz="1800" b="0" i="0" u="none" strike="noStrike" cap="none" baseline="0">
                <a:solidFill>
                  <a:srgbClr val="4D4D4D"/>
                </a:solidFill>
                <a:effectLst/>
                <a:uFillTx/>
                <a:ea typeface="MS UI Gothic"/>
              </a:rPr>
              <a:t>グレード 3/4</a:t>
            </a:r>
          </a:p>
        </p:txBody>
      </p:sp>
      <p:graphicFrame>
        <p:nvGraphicFramePr>
          <p:cNvPr id="14" name="Chart 13"/>
          <p:cNvGraphicFramePr/>
          <p:nvPr>
            <p:extLst>
              <p:ext uri="{D42A27DB-BD31-4B8C-83A1-F6EECF244321}">
                <p14:modId xmlns:p14="http://schemas.microsoft.com/office/powerpoint/2010/main" val="3300711246"/>
              </p:ext>
            </p:extLst>
          </p:nvPr>
        </p:nvGraphicFramePr>
        <p:xfrm>
          <a:off x="796110" y="1601656"/>
          <a:ext cx="7551780" cy="340542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10.10.237.25\HNDTDCJobs\A_L\General LS\Springer Healthcare\UK0090527\06-PM_FE\b_Round_1\1_FE\image3_JA.png"/>
          <p:cNvPicPr>
            <a:picLocks noChangeAspect="1" noChangeArrowheads="1"/>
          </p:cNvPicPr>
          <p:nvPr/>
        </p:nvPicPr>
        <p:blipFill>
          <a:blip r:embed="rId3" cstate="print"/>
          <a:srcRect/>
          <a:stretch>
            <a:fillRect/>
          </a:stretch>
        </p:blipFill>
        <p:spPr bwMode="auto">
          <a:xfrm>
            <a:off x="1061052" y="1576925"/>
            <a:ext cx="7556413" cy="3173002"/>
          </a:xfrm>
          <a:prstGeom prst="rect">
            <a:avLst/>
          </a:prstGeom>
          <a:noFill/>
        </p:spPr>
      </p:pic>
      <p:sp>
        <p:nvSpPr>
          <p:cNvPr id="13" name="Rectangle 12">
            <a:extLst>
              <a:ext uri="{FF2B5EF4-FFF2-40B4-BE49-F238E27FC236}">
                <a16:creationId xmlns:a16="http://schemas.microsoft.com/office/drawing/2014/main" id="{E2C7C609-F16B-487F-B781-394C2285B9B7}"/>
              </a:ext>
            </a:extLst>
          </p:cNvPr>
          <p:cNvSpPr/>
          <p:nvPr/>
        </p:nvSpPr>
        <p:spPr>
          <a:xfrm>
            <a:off x="5617104" y="1779633"/>
            <a:ext cx="221226" cy="23597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7534167-2AC8-488D-9809-E42228844B99}"/>
              </a:ext>
            </a:extLst>
          </p:cNvPr>
          <p:cNvSpPr txBox="1"/>
          <p:nvPr/>
        </p:nvSpPr>
        <p:spPr>
          <a:xfrm>
            <a:off x="5867826" y="1707733"/>
            <a:ext cx="1492716" cy="369332"/>
          </a:xfrm>
          <a:prstGeom prst="rect">
            <a:avLst/>
          </a:prstGeom>
          <a:noFill/>
        </p:spPr>
        <p:txBody>
          <a:bodyPr wrap="none" rtlCol="0">
            <a:spAutoFit/>
          </a:bodyPr>
          <a:lstStyle/>
          <a:p>
            <a:r>
              <a:rPr lang="ja-JP" altLang="en-US" dirty="0"/>
              <a:t>グレード</a:t>
            </a:r>
            <a:r>
              <a:rPr lang="en-GB" dirty="0"/>
              <a:t> 1/2</a:t>
            </a:r>
          </a:p>
        </p:txBody>
      </p:sp>
      <p:sp>
        <p:nvSpPr>
          <p:cNvPr id="16" name="TextBox 15">
            <a:extLst>
              <a:ext uri="{FF2B5EF4-FFF2-40B4-BE49-F238E27FC236}">
                <a16:creationId xmlns:a16="http://schemas.microsoft.com/office/drawing/2014/main" id="{1D091751-CE56-4F4A-AE66-3F56A14A1420}"/>
              </a:ext>
            </a:extLst>
          </p:cNvPr>
          <p:cNvSpPr txBox="1"/>
          <p:nvPr/>
        </p:nvSpPr>
        <p:spPr>
          <a:xfrm>
            <a:off x="5867826" y="2037466"/>
            <a:ext cx="1492716" cy="369332"/>
          </a:xfrm>
          <a:prstGeom prst="rect">
            <a:avLst/>
          </a:prstGeom>
          <a:noFill/>
        </p:spPr>
        <p:txBody>
          <a:bodyPr wrap="none" rtlCol="0">
            <a:spAutoFit/>
          </a:bodyPr>
          <a:lstStyle/>
          <a:p>
            <a:r>
              <a:rPr lang="ja-JP" altLang="en-US" dirty="0"/>
              <a:t>グレード</a:t>
            </a:r>
            <a:r>
              <a:rPr lang="en-GB" dirty="0"/>
              <a:t> 3/4</a:t>
            </a:r>
          </a:p>
        </p:txBody>
      </p:sp>
      <p:sp>
        <p:nvSpPr>
          <p:cNvPr id="17" name="Rectangle 16">
            <a:extLst>
              <a:ext uri="{FF2B5EF4-FFF2-40B4-BE49-F238E27FC236}">
                <a16:creationId xmlns:a16="http://schemas.microsoft.com/office/drawing/2014/main" id="{80E3A28A-82AE-4EED-B69E-63A97A0257A6}"/>
              </a:ext>
            </a:extLst>
          </p:cNvPr>
          <p:cNvSpPr/>
          <p:nvPr/>
        </p:nvSpPr>
        <p:spPr>
          <a:xfrm>
            <a:off x="5617104" y="2102541"/>
            <a:ext cx="221226" cy="235975"/>
          </a:xfrm>
          <a:prstGeom prst="rect">
            <a:avLst/>
          </a:prstGeom>
          <a:solidFill>
            <a:srgbClr val="B2C0E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16200000">
            <a:off x="582016" y="2439464"/>
            <a:ext cx="1039067" cy="276999"/>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発現頻度(%)</a:t>
            </a:r>
          </a:p>
        </p:txBody>
      </p:sp>
    </p:spTree>
    <p:extLst>
      <p:ext uri="{BB962C8B-B14F-4D97-AF65-F5344CB8AC3E}">
        <p14:creationId xmlns:p14="http://schemas.microsoft.com/office/powerpoint/2010/main" val="332642371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TASCO1試験の集中治療に適格でない切除不能なmCRC患者の第一選択療法としてのトリフルリジン／チペラシル + ベバシズマブおよびカペシタビン + ベバシズマブの有効性および安全性を評価する </a:t>
            </a:r>
          </a:p>
        </p:txBody>
      </p:sp>
      <p:sp>
        <p:nvSpPr>
          <p:cNvPr id="5" name="Text Placeholder 4"/>
          <p:cNvSpPr>
            <a:spLocks noGrp="1"/>
          </p:cNvSpPr>
          <p:nvPr>
            <p:ph type="body" sz="quarter" idx="11"/>
          </p:nvPr>
        </p:nvSpPr>
        <p:spPr>
          <a:xfrm>
            <a:off x="4495800" y="6096000"/>
            <a:ext cx="4283075" cy="487363"/>
          </a:xfrm>
        </p:spPr>
        <p:txBody>
          <a:bodyPr/>
          <a:lstStyle/>
          <a:p>
            <a:r>
              <a:rPr sz="1200" dirty="0"/>
              <a:t/>
            </a:r>
            <a:br>
              <a:rPr sz="1200" dirty="0"/>
            </a:br>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O-022</a:t>
            </a:r>
          </a:p>
        </p:txBody>
      </p:sp>
      <p:sp>
        <p:nvSpPr>
          <p:cNvPr id="8" name="Rectangle 9"/>
          <p:cNvSpPr txBox="1">
            <a:spLocks noChangeArrowheads="1"/>
          </p:cNvSpPr>
          <p:nvPr/>
        </p:nvSpPr>
        <p:spPr bwMode="auto">
          <a:xfrm>
            <a:off x="365124" y="5631868"/>
            <a:ext cx="4130676" cy="90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PFS</a:t>
            </a:r>
          </a:p>
          <a:p>
            <a:endParaRPr lang="en-GB" kern="0"/>
          </a:p>
        </p:txBody>
      </p:sp>
      <p:sp>
        <p:nvSpPr>
          <p:cNvPr id="10" name="Content Placeholder 26"/>
          <p:cNvSpPr txBox="1"/>
          <p:nvPr/>
        </p:nvSpPr>
        <p:spPr>
          <a:xfrm>
            <a:off x="4648200" y="5631868"/>
            <a:ext cx="4130675" cy="90749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OS、ORR、DCR、安全性、QoL</a:t>
            </a:r>
          </a:p>
        </p:txBody>
      </p:sp>
      <p:sp>
        <p:nvSpPr>
          <p:cNvPr id="11" name="Oval 14"/>
          <p:cNvSpPr>
            <a:spLocks noChangeArrowheads="1"/>
          </p:cNvSpPr>
          <p:nvPr/>
        </p:nvSpPr>
        <p:spPr bwMode="auto">
          <a:xfrm>
            <a:off x="3649232" y="361526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2400" b="1" i="0" u="none" strike="noStrike" cap="none" baseline="0">
                <a:solidFill>
                  <a:srgbClr val="043882"/>
                </a:solidFill>
                <a:effectLst/>
                <a:uFillTx/>
                <a:ea typeface="MS UI Gothic"/>
              </a:rPr>
              <a:t>R</a:t>
            </a:r>
          </a:p>
        </p:txBody>
      </p:sp>
      <p:cxnSp>
        <p:nvCxnSpPr>
          <p:cNvPr id="12" name="AutoShape 15"/>
          <p:cNvCxnSpPr>
            <a:cxnSpLocks noChangeShapeType="1"/>
            <a:stCxn id="11" idx="0"/>
            <a:endCxn id="17" idx="1"/>
          </p:cNvCxnSpPr>
          <p:nvPr/>
        </p:nvCxnSpPr>
        <p:spPr bwMode="auto">
          <a:xfrm rot="5400000" flipH="1" flipV="1">
            <a:off x="3762428" y="3023198"/>
            <a:ext cx="770668" cy="413464"/>
          </a:xfrm>
          <a:prstGeom prst="bentConnector2">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7944049" y="2289906"/>
            <a:ext cx="1056368" cy="110938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PD／</a:t>
            </a:r>
            <a:r>
              <a:rPr sz="1800" dirty="0"/>
              <a:t/>
            </a:r>
            <a:br>
              <a:rPr sz="1800" dirty="0"/>
            </a:br>
            <a:r>
              <a:rPr lang="ja-JP" sz="1800" b="1" i="0" u="none" strike="noStrike" cap="none" baseline="0" dirty="0">
                <a:solidFill>
                  <a:srgbClr val="FFFFFF"/>
                </a:solidFill>
                <a:effectLst/>
                <a:uFillTx/>
                <a:ea typeface="MS UI Gothic"/>
              </a:rPr>
              <a:t>毒性／</a:t>
            </a:r>
            <a:r>
              <a:rPr sz="1800" dirty="0"/>
              <a:t/>
            </a:r>
            <a:br>
              <a:rPr sz="1800" dirty="0"/>
            </a:br>
            <a:r>
              <a:rPr lang="ja-JP" sz="1800" b="1" i="0" u="none" strike="noStrike" cap="none" baseline="0" dirty="0">
                <a:solidFill>
                  <a:srgbClr val="FFFFFF"/>
                </a:solidFill>
                <a:effectLst/>
                <a:uFillTx/>
                <a:ea typeface="MS UI Gothic"/>
              </a:rPr>
              <a:t>患者の判断</a:t>
            </a:r>
          </a:p>
        </p:txBody>
      </p:sp>
      <p:sp>
        <p:nvSpPr>
          <p:cNvPr id="14" name="Content Placeholder 26"/>
          <p:cNvSpPr txBox="1"/>
          <p:nvPr/>
        </p:nvSpPr>
        <p:spPr bwMode="auto">
          <a:xfrm>
            <a:off x="4511889" y="3591075"/>
            <a:ext cx="3922939" cy="649812"/>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effectLst/>
                <a:uFillTx/>
                <a:ea typeface="MS UI Gothic"/>
              </a:rPr>
              <a:t>RAS状態、ECOG PS、国</a:t>
            </a:r>
          </a:p>
        </p:txBody>
      </p:sp>
      <p:cxnSp>
        <p:nvCxnSpPr>
          <p:cNvPr id="15" name="AutoShape 19"/>
          <p:cNvCxnSpPr>
            <a:cxnSpLocks noChangeShapeType="1"/>
            <a:stCxn id="18" idx="3"/>
            <a:endCxn id="11" idx="2"/>
          </p:cNvCxnSpPr>
          <p:nvPr/>
        </p:nvCxnSpPr>
        <p:spPr bwMode="auto">
          <a:xfrm flipV="1">
            <a:off x="3517473" y="3907364"/>
            <a:ext cx="131759"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56175" y="2844596"/>
            <a:ext cx="287874"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354494" y="2251929"/>
            <a:ext cx="3301681" cy="118533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トリフルリジン／チペラシル35 mg bid D1～5、8～12 + </a:t>
            </a:r>
            <a:r>
              <a:rPr sz="1800"/>
              <a:t/>
            </a:r>
            <a:br>
              <a:rPr sz="1800"/>
            </a:br>
            <a:r>
              <a:rPr lang="ja-JP" sz="1800" b="0" i="0" u="none" strike="noStrike" cap="none" baseline="0">
                <a:solidFill>
                  <a:srgbClr val="FFFFFF"/>
                </a:solidFill>
                <a:effectLst/>
                <a:uFillTx/>
                <a:ea typeface="MS UI Gothic"/>
              </a:rPr>
              <a:t>ベバシズマブ 5 mg/kg D1、15 q4w (n=77)</a:t>
            </a:r>
          </a:p>
        </p:txBody>
      </p:sp>
      <p:sp>
        <p:nvSpPr>
          <p:cNvPr id="18" name="AutoShape 9"/>
          <p:cNvSpPr>
            <a:spLocks noChangeArrowheads="1"/>
          </p:cNvSpPr>
          <p:nvPr/>
        </p:nvSpPr>
        <p:spPr bwMode="auto">
          <a:xfrm>
            <a:off x="128219" y="2685235"/>
            <a:ext cx="3389254" cy="244425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転移性癌に対する治療歴なし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治験責任医師の判断による集中療法の対象外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ECOGのPSスコアが0～2</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(n=153)</a:t>
            </a:r>
          </a:p>
        </p:txBody>
      </p:sp>
      <p:cxnSp>
        <p:nvCxnSpPr>
          <p:cNvPr id="19" name="AutoShape 16"/>
          <p:cNvCxnSpPr>
            <a:cxnSpLocks noChangeShapeType="1"/>
            <a:stCxn id="11" idx="4"/>
            <a:endCxn id="22" idx="1"/>
          </p:cNvCxnSpPr>
          <p:nvPr/>
        </p:nvCxnSpPr>
        <p:spPr bwMode="auto">
          <a:xfrm rot="16200000" flipH="1">
            <a:off x="3765303" y="4375191"/>
            <a:ext cx="764919" cy="413464"/>
          </a:xfrm>
          <a:prstGeom prst="bentConnector2">
            <a:avLst/>
          </a:prstGeom>
          <a:noFill/>
          <a:ln w="57150">
            <a:solidFill>
              <a:schemeClr val="bg2">
                <a:lumMod val="60000"/>
                <a:lumOff val="40000"/>
              </a:schemeClr>
            </a:solidFill>
            <a:round/>
            <a:tailEnd type="triangle" w="med" len="med"/>
          </a:ln>
        </p:spPr>
      </p:cxnSp>
      <p:cxnSp>
        <p:nvCxnSpPr>
          <p:cNvPr id="21" name="AutoShape 20"/>
          <p:cNvCxnSpPr>
            <a:cxnSpLocks noChangeShapeType="1"/>
            <a:stCxn id="22" idx="3"/>
            <a:endCxn id="24" idx="1"/>
          </p:cNvCxnSpPr>
          <p:nvPr/>
        </p:nvCxnSpPr>
        <p:spPr bwMode="auto">
          <a:xfrm>
            <a:off x="7654227" y="4964383"/>
            <a:ext cx="289822"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354494" y="4367336"/>
            <a:ext cx="3299733" cy="119409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カペシタビン1250 または</a:t>
            </a:r>
            <a:r>
              <a:rPr sz="1800"/>
              <a:t/>
            </a:r>
            <a:br>
              <a:rPr sz="1800"/>
            </a:br>
            <a:r>
              <a:rPr lang="ja-JP" sz="1800" b="0" i="0" u="none" strike="noStrike" cap="none" baseline="0">
                <a:solidFill>
                  <a:srgbClr val="4D4D4D"/>
                </a:solidFill>
                <a:effectLst/>
                <a:uFillTx/>
                <a:ea typeface="MS UI Gothic"/>
              </a:rPr>
              <a:t>1000 mg/m</a:t>
            </a:r>
            <a:r>
              <a:rPr lang="ja-JP" sz="1800" b="0" i="0" u="none" strike="noStrike" cap="none" baseline="30000">
                <a:solidFill>
                  <a:srgbClr val="4D4D4D"/>
                </a:solidFill>
                <a:effectLst/>
                <a:uFillTx/>
                <a:ea typeface="MS UI Gothic"/>
              </a:rPr>
              <a:t>2</a:t>
            </a:r>
            <a:r>
              <a:rPr lang="ja-JP" sz="1800" b="0" i="0" u="none" strike="noStrike" cap="none" baseline="0">
                <a:solidFill>
                  <a:srgbClr val="4D4D4D"/>
                </a:solidFill>
                <a:effectLst/>
                <a:uFillTx/>
                <a:ea typeface="MS UI Gothic"/>
              </a:rPr>
              <a:t> bid D1～14 + ベバシズマブ 7.5 mg/kg IV D1 q3w (n=76)</a:t>
            </a:r>
          </a:p>
        </p:txBody>
      </p:sp>
      <p:sp>
        <p:nvSpPr>
          <p:cNvPr id="24" name="AutoShape 12"/>
          <p:cNvSpPr>
            <a:spLocks noChangeArrowheads="1"/>
          </p:cNvSpPr>
          <p:nvPr/>
        </p:nvSpPr>
        <p:spPr bwMode="auto">
          <a:xfrm>
            <a:off x="7944049" y="4409693"/>
            <a:ext cx="1056368" cy="110938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PD／</a:t>
            </a:r>
            <a:r>
              <a:rPr sz="1800" dirty="0"/>
              <a:t/>
            </a:r>
            <a:br>
              <a:rPr sz="1800" dirty="0"/>
            </a:br>
            <a:r>
              <a:rPr lang="ja-JP" sz="1800" b="1" i="0" u="none" strike="noStrike" cap="none" baseline="0" dirty="0">
                <a:solidFill>
                  <a:srgbClr val="FFFFFF"/>
                </a:solidFill>
                <a:effectLst/>
                <a:uFillTx/>
                <a:ea typeface="MS UI Gothic"/>
              </a:rPr>
              <a:t>毒性／</a:t>
            </a:r>
            <a:r>
              <a:rPr sz="1800" dirty="0"/>
              <a:t/>
            </a:r>
            <a:br>
              <a:rPr sz="1800" dirty="0"/>
            </a:br>
            <a:r>
              <a:rPr lang="ja-JP" sz="1800" b="1" i="0" u="none" strike="noStrike" cap="none" baseline="0" dirty="0">
                <a:solidFill>
                  <a:srgbClr val="FFFFFF"/>
                </a:solidFill>
                <a:effectLst/>
                <a:uFillTx/>
                <a:ea typeface="MS UI Gothic"/>
              </a:rPr>
              <a:t>患者の判断</a:t>
            </a:r>
          </a:p>
        </p:txBody>
      </p:sp>
    </p:spTree>
    <p:extLst>
      <p:ext uri="{BB962C8B-B14F-4D97-AF65-F5344CB8AC3E}">
        <p14:creationId xmlns:p14="http://schemas.microsoft.com/office/powerpoint/2010/main" val="34529388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pPr marL="0" indent="0" algn="ctr">
              <a:buNone/>
            </a:pPr>
            <a:r>
              <a:rPr lang="ja-JP" sz="1600" b="1" i="0" u="none" strike="noStrike" cap="none" baseline="0">
                <a:solidFill>
                  <a:srgbClr val="4D4D4D"/>
                </a:solidFill>
                <a:effectLst/>
                <a:uFillTx/>
                <a:ea typeface="MS UI Gothic"/>
              </a:rPr>
              <a:t>PFS</a:t>
            </a:r>
          </a:p>
        </p:txBody>
      </p:sp>
      <p:sp>
        <p:nvSpPr>
          <p:cNvPr id="5" name="Text Placeholder 4"/>
          <p:cNvSpPr>
            <a:spLocks noGrp="1"/>
          </p:cNvSpPr>
          <p:nvPr>
            <p:ph type="body" sz="quarter" idx="11"/>
          </p:nvPr>
        </p:nvSpPr>
        <p:spPr>
          <a:xfrm>
            <a:off x="4572000" y="6096000"/>
            <a:ext cx="4206875" cy="487363"/>
          </a:xfrm>
        </p:spPr>
        <p:txBody>
          <a:bodyPr/>
          <a:lstStyle/>
          <a:p>
            <a:r>
              <a:rPr sz="1200" dirty="0"/>
              <a:t/>
            </a:r>
            <a:br>
              <a:rPr sz="1200" dirty="0"/>
            </a:br>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O-022</a:t>
            </a:r>
          </a:p>
        </p:txBody>
      </p:sp>
      <p:sp>
        <p:nvSpPr>
          <p:cNvPr id="7" name="Freeform 6"/>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flipH="1">
            <a:off x="3625903"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flipH="1">
            <a:off x="287161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flipH="1">
            <a:off x="212761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flipH="1">
            <a:off x="13830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9" name="TextBox 18"/>
          <p:cNvSpPr txBox="1"/>
          <p:nvPr/>
        </p:nvSpPr>
        <p:spPr>
          <a:xfrm rot="16200000">
            <a:off x="584579" y="3403741"/>
            <a:ext cx="548553"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生存率(%)</a:t>
            </a:r>
          </a:p>
        </p:txBody>
      </p:sp>
      <p:sp>
        <p:nvSpPr>
          <p:cNvPr id="20" name="TextBox 19"/>
          <p:cNvSpPr txBox="1"/>
          <p:nvPr/>
        </p:nvSpPr>
        <p:spPr>
          <a:xfrm>
            <a:off x="4540938" y="4856799"/>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経過期間(カ月)</a:t>
            </a:r>
          </a:p>
        </p:txBody>
      </p:sp>
      <p:sp>
        <p:nvSpPr>
          <p:cNvPr id="21" name="TextBox 20"/>
          <p:cNvSpPr txBox="1"/>
          <p:nvPr/>
        </p:nvSpPr>
        <p:spPr>
          <a:xfrm>
            <a:off x="940778" y="2324962"/>
            <a:ext cx="435728"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22" name="TextBox 21"/>
          <p:cNvSpPr txBox="1"/>
          <p:nvPr/>
        </p:nvSpPr>
        <p:spPr>
          <a:xfrm>
            <a:off x="1025000" y="2742833"/>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23" name="TextBox 22"/>
          <p:cNvSpPr txBox="1"/>
          <p:nvPr/>
        </p:nvSpPr>
        <p:spPr>
          <a:xfrm>
            <a:off x="1025000" y="3194369"/>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24" name="TextBox 23"/>
          <p:cNvSpPr txBox="1"/>
          <p:nvPr/>
        </p:nvSpPr>
        <p:spPr>
          <a:xfrm>
            <a:off x="1025000" y="3637274"/>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25" name="TextBox 24"/>
          <p:cNvSpPr txBox="1"/>
          <p:nvPr/>
        </p:nvSpPr>
        <p:spPr>
          <a:xfrm>
            <a:off x="1025000" y="4082213"/>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26" name="TextBox 25"/>
          <p:cNvSpPr txBox="1"/>
          <p:nvPr/>
        </p:nvSpPr>
        <p:spPr>
          <a:xfrm>
            <a:off x="1109221" y="4520558"/>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27" name="TextBox 26"/>
          <p:cNvSpPr txBox="1"/>
          <p:nvPr/>
        </p:nvSpPr>
        <p:spPr>
          <a:xfrm>
            <a:off x="1258157" y="4709028"/>
            <a:ext cx="267285"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0</a:t>
            </a:r>
          </a:p>
          <a:p>
            <a:pPr algn="ctr"/>
            <a:r>
              <a:rPr lang="ja-JP" sz="1200" b="0" i="0" u="none" strike="noStrike" cap="none" baseline="0">
                <a:solidFill>
                  <a:srgbClr val="B60D27"/>
                </a:solidFill>
                <a:effectLst/>
                <a:uFillTx/>
                <a:ea typeface="MS UI Gothic"/>
              </a:rPr>
              <a:t>0</a:t>
            </a:r>
          </a:p>
        </p:txBody>
      </p:sp>
      <p:sp>
        <p:nvSpPr>
          <p:cNvPr id="28" name="TextBox 27"/>
          <p:cNvSpPr txBox="1"/>
          <p:nvPr/>
        </p:nvSpPr>
        <p:spPr>
          <a:xfrm>
            <a:off x="1955201"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B2C0D8"/>
                </a:solidFill>
                <a:effectLst/>
                <a:uFillTx/>
                <a:ea typeface="MS UI Gothic"/>
              </a:rPr>
              <a:t>12</a:t>
            </a:r>
          </a:p>
          <a:p>
            <a:pPr algn="r"/>
            <a:r>
              <a:rPr lang="ja-JP" sz="1200" b="0" i="0" u="none" strike="noStrike" cap="none" baseline="0">
                <a:solidFill>
                  <a:srgbClr val="B60D27"/>
                </a:solidFill>
                <a:effectLst/>
                <a:uFillTx/>
                <a:ea typeface="MS UI Gothic"/>
              </a:rPr>
              <a:t>3</a:t>
            </a:r>
          </a:p>
        </p:txBody>
      </p:sp>
      <p:sp>
        <p:nvSpPr>
          <p:cNvPr id="29" name="TextBox 28"/>
          <p:cNvSpPr txBox="1"/>
          <p:nvPr/>
        </p:nvSpPr>
        <p:spPr>
          <a:xfrm>
            <a:off x="3823268" y="4709028"/>
            <a:ext cx="370419" cy="225180"/>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30" name="TextBox 29"/>
          <p:cNvSpPr txBox="1"/>
          <p:nvPr/>
        </p:nvSpPr>
        <p:spPr>
          <a:xfrm>
            <a:off x="2689103"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23</a:t>
            </a:r>
          </a:p>
          <a:p>
            <a:pPr algn="ctr"/>
            <a:r>
              <a:rPr lang="ja-JP" sz="1200" b="0" i="0" u="none" strike="noStrike" cap="none" baseline="0">
                <a:solidFill>
                  <a:srgbClr val="B60D27"/>
                </a:solidFill>
                <a:effectLst/>
                <a:uFillTx/>
                <a:ea typeface="MS UI Gothic"/>
              </a:rPr>
              <a:t>12</a:t>
            </a:r>
          </a:p>
        </p:txBody>
      </p:sp>
      <p:sp>
        <p:nvSpPr>
          <p:cNvPr id="31" name="TextBox 30"/>
          <p:cNvSpPr txBox="1"/>
          <p:nvPr/>
        </p:nvSpPr>
        <p:spPr>
          <a:xfrm>
            <a:off x="3460555"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30</a:t>
            </a:r>
          </a:p>
          <a:p>
            <a:pPr algn="ctr"/>
            <a:r>
              <a:rPr lang="ja-JP" sz="1200" b="0" i="0" u="none" strike="noStrike" cap="none" baseline="0">
                <a:solidFill>
                  <a:srgbClr val="B60D27"/>
                </a:solidFill>
                <a:effectLst/>
                <a:uFillTx/>
                <a:ea typeface="MS UI Gothic"/>
              </a:rPr>
              <a:t>18</a:t>
            </a:r>
          </a:p>
        </p:txBody>
      </p:sp>
      <p:sp>
        <p:nvSpPr>
          <p:cNvPr id="32" name="TextBox 31"/>
          <p:cNvSpPr txBox="1"/>
          <p:nvPr/>
        </p:nvSpPr>
        <p:spPr>
          <a:xfrm>
            <a:off x="682342" y="4893694"/>
            <a:ext cx="523128" cy="640720"/>
          </a:xfrm>
          <a:prstGeom prst="rect">
            <a:avLst/>
          </a:prstGeom>
          <a:noFill/>
        </p:spPr>
        <p:txBody>
          <a:bodyPr wrap="none" rtlCol="0">
            <a:spAutoFit/>
          </a:bodyPr>
          <a:lstStyle/>
          <a:p>
            <a:pPr algn="r"/>
            <a:endParaRPr lang="en-GB" sz="1200">
              <a:solidFill>
                <a:srgbClr val="080808"/>
              </a:solidFill>
            </a:endParaRPr>
          </a:p>
          <a:p>
            <a:pPr algn="r"/>
            <a:r>
              <a:rPr lang="ja-JP" sz="1200" b="0" i="0" u="none" strike="noStrike" cap="none" baseline="0">
                <a:solidFill>
                  <a:srgbClr val="B2C0D8"/>
                </a:solidFill>
                <a:effectLst/>
                <a:uFillTx/>
                <a:ea typeface="MS UI Gothic"/>
              </a:rPr>
              <a:t>C-B</a:t>
            </a:r>
          </a:p>
          <a:p>
            <a:pPr algn="r"/>
            <a:r>
              <a:rPr lang="ja-JP" sz="1200" b="0" i="0" u="none" strike="noStrike" cap="none" baseline="0">
                <a:solidFill>
                  <a:srgbClr val="B60D27"/>
                </a:solidFill>
                <a:effectLst/>
                <a:uFillTx/>
                <a:ea typeface="MS UI Gothic"/>
              </a:rPr>
              <a:t>TT-B</a:t>
            </a:r>
          </a:p>
        </p:txBody>
      </p:sp>
      <p:sp>
        <p:nvSpPr>
          <p:cNvPr id="33" name="Line 14"/>
          <p:cNvSpPr>
            <a:spLocks noChangeShapeType="1"/>
          </p:cNvSpPr>
          <p:nvPr/>
        </p:nvSpPr>
        <p:spPr bwMode="auto">
          <a:xfrm flipH="1">
            <a:off x="43999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TextBox 33"/>
          <p:cNvSpPr txBox="1"/>
          <p:nvPr/>
        </p:nvSpPr>
        <p:spPr>
          <a:xfrm>
            <a:off x="4221576"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37</a:t>
            </a:r>
          </a:p>
          <a:p>
            <a:pPr algn="ctr"/>
            <a:r>
              <a:rPr lang="ja-JP" sz="1200" b="0" i="0" u="none" strike="noStrike" cap="none" baseline="0">
                <a:solidFill>
                  <a:srgbClr val="B60D27"/>
                </a:solidFill>
                <a:effectLst/>
                <a:uFillTx/>
                <a:ea typeface="MS UI Gothic"/>
              </a:rPr>
              <a:t>31</a:t>
            </a:r>
          </a:p>
        </p:txBody>
      </p:sp>
      <p:sp>
        <p:nvSpPr>
          <p:cNvPr id="35" name="Line 14"/>
          <p:cNvSpPr>
            <a:spLocks noChangeShapeType="1"/>
          </p:cNvSpPr>
          <p:nvPr/>
        </p:nvSpPr>
        <p:spPr bwMode="auto">
          <a:xfrm flipH="1">
            <a:off x="516586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4987534"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43</a:t>
            </a:r>
          </a:p>
          <a:p>
            <a:pPr algn="ctr"/>
            <a:r>
              <a:rPr lang="ja-JP" sz="1200" b="0" i="0" u="none" strike="noStrike" cap="none" baseline="0">
                <a:solidFill>
                  <a:srgbClr val="B60D27"/>
                </a:solidFill>
                <a:effectLst/>
                <a:uFillTx/>
                <a:ea typeface="MS UI Gothic"/>
              </a:rPr>
              <a:t>40</a:t>
            </a:r>
          </a:p>
        </p:txBody>
      </p:sp>
      <p:sp>
        <p:nvSpPr>
          <p:cNvPr id="37" name="Line 17"/>
          <p:cNvSpPr>
            <a:spLocks noChangeShapeType="1"/>
          </p:cNvSpPr>
          <p:nvPr/>
        </p:nvSpPr>
        <p:spPr bwMode="auto">
          <a:xfrm flipH="1">
            <a:off x="6724640"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p:cNvSpPr txBox="1"/>
          <p:nvPr/>
        </p:nvSpPr>
        <p:spPr>
          <a:xfrm>
            <a:off x="6554413"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51</a:t>
            </a:r>
          </a:p>
          <a:p>
            <a:pPr algn="ctr"/>
            <a:r>
              <a:rPr lang="ja-JP" sz="1200" b="0" i="0" u="none" strike="noStrike" cap="none" baseline="0">
                <a:solidFill>
                  <a:srgbClr val="B60D27"/>
                </a:solidFill>
                <a:effectLst/>
                <a:uFillTx/>
                <a:ea typeface="MS UI Gothic"/>
              </a:rPr>
              <a:t>47</a:t>
            </a:r>
          </a:p>
        </p:txBody>
      </p:sp>
      <p:sp>
        <p:nvSpPr>
          <p:cNvPr id="39" name="Line 14"/>
          <p:cNvSpPr>
            <a:spLocks noChangeShapeType="1"/>
          </p:cNvSpPr>
          <p:nvPr/>
        </p:nvSpPr>
        <p:spPr bwMode="auto">
          <a:xfrm flipH="1">
            <a:off x="5954129"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TextBox 39"/>
          <p:cNvSpPr txBox="1"/>
          <p:nvPr/>
        </p:nvSpPr>
        <p:spPr>
          <a:xfrm>
            <a:off x="5775800"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49</a:t>
            </a:r>
          </a:p>
          <a:p>
            <a:pPr algn="ctr"/>
            <a:r>
              <a:rPr lang="ja-JP" sz="1200" b="0" i="0" u="none" strike="noStrike" cap="none" baseline="0">
                <a:solidFill>
                  <a:srgbClr val="B60D27"/>
                </a:solidFill>
                <a:effectLst/>
                <a:uFillTx/>
                <a:ea typeface="MS UI Gothic"/>
              </a:rPr>
              <a:t>44</a:t>
            </a:r>
          </a:p>
        </p:txBody>
      </p:sp>
      <p:sp>
        <p:nvSpPr>
          <p:cNvPr id="41" name="Line 17"/>
          <p:cNvSpPr>
            <a:spLocks noChangeShapeType="1"/>
          </p:cNvSpPr>
          <p:nvPr/>
        </p:nvSpPr>
        <p:spPr bwMode="auto">
          <a:xfrm flipH="1">
            <a:off x="827423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8104009"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52</a:t>
            </a:r>
          </a:p>
          <a:p>
            <a:pPr algn="ctr"/>
            <a:r>
              <a:rPr lang="ja-JP" sz="1200" b="0" i="0" u="none" strike="noStrike" cap="none" baseline="0">
                <a:solidFill>
                  <a:srgbClr val="B60D27"/>
                </a:solidFill>
                <a:effectLst/>
                <a:uFillTx/>
                <a:ea typeface="MS UI Gothic"/>
              </a:rPr>
              <a:t>48</a:t>
            </a:r>
          </a:p>
        </p:txBody>
      </p:sp>
      <p:sp>
        <p:nvSpPr>
          <p:cNvPr id="43" name="Line 14"/>
          <p:cNvSpPr>
            <a:spLocks noChangeShapeType="1"/>
          </p:cNvSpPr>
          <p:nvPr/>
        </p:nvSpPr>
        <p:spPr bwMode="auto">
          <a:xfrm flipH="1">
            <a:off x="750374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TextBox 43"/>
          <p:cNvSpPr txBox="1"/>
          <p:nvPr/>
        </p:nvSpPr>
        <p:spPr>
          <a:xfrm>
            <a:off x="7325412"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52</a:t>
            </a:r>
          </a:p>
          <a:p>
            <a:pPr algn="ctr"/>
            <a:r>
              <a:rPr lang="ja-JP" sz="1200" b="0" i="0" u="none" strike="noStrike" cap="none" baseline="0">
                <a:solidFill>
                  <a:srgbClr val="B60D27"/>
                </a:solidFill>
                <a:effectLst/>
                <a:uFillTx/>
                <a:ea typeface="MS UI Gothic"/>
              </a:rPr>
              <a:t>47</a:t>
            </a:r>
          </a:p>
        </p:txBody>
      </p:sp>
      <p:sp>
        <p:nvSpPr>
          <p:cNvPr id="45" name="TextBox 44"/>
          <p:cNvSpPr txBox="1"/>
          <p:nvPr/>
        </p:nvSpPr>
        <p:spPr>
          <a:xfrm>
            <a:off x="5492916" y="2015983"/>
            <a:ext cx="2377925"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HR 0.71 (95%CI 0.48, 1.06)</a:t>
            </a:r>
          </a:p>
        </p:txBody>
      </p:sp>
      <p:sp>
        <p:nvSpPr>
          <p:cNvPr id="46" name="TextBox 45"/>
          <p:cNvSpPr txBox="1"/>
          <p:nvPr/>
        </p:nvSpPr>
        <p:spPr>
          <a:xfrm>
            <a:off x="5436266" y="3399836"/>
            <a:ext cx="2170517"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9.23 (95%CI 7.59, 11.56)</a:t>
            </a:r>
          </a:p>
        </p:txBody>
      </p:sp>
      <p:sp>
        <p:nvSpPr>
          <p:cNvPr id="47" name="TextBox 46"/>
          <p:cNvSpPr txBox="1"/>
          <p:nvPr/>
        </p:nvSpPr>
        <p:spPr>
          <a:xfrm>
            <a:off x="1910268" y="3399836"/>
            <a:ext cx="2170517"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7.82 (95%CI 5.55, 10.15)</a:t>
            </a:r>
          </a:p>
        </p:txBody>
      </p:sp>
      <p:cxnSp>
        <p:nvCxnSpPr>
          <p:cNvPr id="48" name="Straight Arrow Connector 47"/>
          <p:cNvCxnSpPr/>
          <p:nvPr/>
        </p:nvCxnSpPr>
        <p:spPr>
          <a:xfrm>
            <a:off x="4382809"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047479" y="3644686"/>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368741" y="3529401"/>
            <a:ext cx="0" cy="1152000"/>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1052" y="4499480"/>
            <a:ext cx="354684" cy="640720"/>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累積</a:t>
            </a:r>
          </a:p>
          <a:p>
            <a:pPr algn="r"/>
            <a:r>
              <a:rPr lang="ja-JP" sz="1200" b="0" i="0" u="none" strike="noStrike" cap="none" baseline="0">
                <a:solidFill>
                  <a:srgbClr val="4D4D4D"/>
                </a:solidFill>
                <a:effectLst/>
                <a:uFillTx/>
                <a:ea typeface="MS UI Gothic"/>
              </a:rPr>
              <a:t>イベント</a:t>
            </a:r>
            <a:r>
              <a:rPr sz="1200"/>
              <a:t/>
            </a:r>
            <a:br>
              <a:rPr sz="1200"/>
            </a:br>
            <a:r>
              <a:rPr lang="ja-JP" sz="1200" b="0" i="0" u="none" strike="noStrike" cap="none" baseline="0">
                <a:solidFill>
                  <a:srgbClr val="4D4D4D"/>
                </a:solidFill>
                <a:effectLst/>
                <a:uFillTx/>
                <a:ea typeface="MS UI Gothic"/>
              </a:rPr>
              <a:t>発生件数</a:t>
            </a:r>
          </a:p>
        </p:txBody>
      </p:sp>
      <p:sp>
        <p:nvSpPr>
          <p:cNvPr id="52" name="TextBox 51"/>
          <p:cNvSpPr txBox="1"/>
          <p:nvPr/>
        </p:nvSpPr>
        <p:spPr>
          <a:xfrm>
            <a:off x="4336726" y="4368051"/>
            <a:ext cx="761491" cy="274594"/>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Δ = 1.41</a:t>
            </a:r>
          </a:p>
        </p:txBody>
      </p:sp>
      <p:cxnSp>
        <p:nvCxnSpPr>
          <p:cNvPr id="53" name="Straight Connector 52"/>
          <p:cNvCxnSpPr/>
          <p:nvPr/>
        </p:nvCxnSpPr>
        <p:spPr>
          <a:xfrm>
            <a:off x="5003008" y="2947491"/>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03008" y="2614754"/>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458274" y="2460866"/>
            <a:ext cx="1888577" cy="30510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トリフルリジン／チピラシル + ベバシズマブ (TT-B)</a:t>
            </a:r>
          </a:p>
        </p:txBody>
      </p:sp>
      <p:sp>
        <p:nvSpPr>
          <p:cNvPr id="56" name="TextBox 55"/>
          <p:cNvSpPr txBox="1"/>
          <p:nvPr/>
        </p:nvSpPr>
        <p:spPr>
          <a:xfrm>
            <a:off x="5458272" y="2793603"/>
            <a:ext cx="1502933"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カペシタビン + ベバシズマブ (C-B) </a:t>
            </a:r>
          </a:p>
        </p:txBody>
      </p:sp>
      <p:sp>
        <p:nvSpPr>
          <p:cNvPr id="57" name="Freeform 2"/>
          <p:cNvSpPr/>
          <p:nvPr/>
        </p:nvSpPr>
        <p:spPr bwMode="auto">
          <a:xfrm>
            <a:off x="1400922" y="2460866"/>
            <a:ext cx="6701548" cy="1687058"/>
          </a:xfrm>
          <a:custGeom>
            <a:avLst/>
            <a:gdLst>
              <a:gd name="T0" fmla="*/ 481 w 520"/>
              <a:gd name="T1" fmla="*/ 130 h 130"/>
              <a:gd name="T2" fmla="*/ 376 w 520"/>
              <a:gd name="T3" fmla="*/ 115 h 130"/>
              <a:gd name="T4" fmla="*/ 368 w 520"/>
              <a:gd name="T5" fmla="*/ 110 h 130"/>
              <a:gd name="T6" fmla="*/ 354 w 520"/>
              <a:gd name="T7" fmla="*/ 106 h 130"/>
              <a:gd name="T8" fmla="*/ 332 w 520"/>
              <a:gd name="T9" fmla="*/ 101 h 130"/>
              <a:gd name="T10" fmla="*/ 317 w 520"/>
              <a:gd name="T11" fmla="*/ 97 h 130"/>
              <a:gd name="T12" fmla="*/ 315 w 520"/>
              <a:gd name="T13" fmla="*/ 94 h 130"/>
              <a:gd name="T14" fmla="*/ 296 w 520"/>
              <a:gd name="T15" fmla="*/ 91 h 130"/>
              <a:gd name="T16" fmla="*/ 285 w 520"/>
              <a:gd name="T17" fmla="*/ 89 h 130"/>
              <a:gd name="T18" fmla="*/ 282 w 520"/>
              <a:gd name="T19" fmla="*/ 86 h 130"/>
              <a:gd name="T20" fmla="*/ 274 w 520"/>
              <a:gd name="T21" fmla="*/ 84 h 130"/>
              <a:gd name="T22" fmla="*/ 265 w 520"/>
              <a:gd name="T23" fmla="*/ 81 h 130"/>
              <a:gd name="T24" fmla="*/ 263 w 520"/>
              <a:gd name="T25" fmla="*/ 79 h 130"/>
              <a:gd name="T26" fmla="*/ 261 w 520"/>
              <a:gd name="T27" fmla="*/ 75 h 130"/>
              <a:gd name="T28" fmla="*/ 250 w 520"/>
              <a:gd name="T29" fmla="*/ 73 h 130"/>
              <a:gd name="T30" fmla="*/ 228 w 520"/>
              <a:gd name="T31" fmla="*/ 70 h 130"/>
              <a:gd name="T32" fmla="*/ 223 w 520"/>
              <a:gd name="T33" fmla="*/ 68 h 130"/>
              <a:gd name="T34" fmla="*/ 221 w 520"/>
              <a:gd name="T35" fmla="*/ 67 h 130"/>
              <a:gd name="T36" fmla="*/ 218 w 520"/>
              <a:gd name="T37" fmla="*/ 65 h 130"/>
              <a:gd name="T38" fmla="*/ 216 w 520"/>
              <a:gd name="T39" fmla="*/ 60 h 130"/>
              <a:gd name="T40" fmla="*/ 214 w 520"/>
              <a:gd name="T41" fmla="*/ 57 h 130"/>
              <a:gd name="T42" fmla="*/ 211 w 520"/>
              <a:gd name="T43" fmla="*/ 55 h 130"/>
              <a:gd name="T44" fmla="*/ 203 w 520"/>
              <a:gd name="T45" fmla="*/ 48 h 130"/>
              <a:gd name="T46" fmla="*/ 180 w 520"/>
              <a:gd name="T47" fmla="*/ 45 h 130"/>
              <a:gd name="T48" fmla="*/ 176 w 520"/>
              <a:gd name="T49" fmla="*/ 44 h 130"/>
              <a:gd name="T50" fmla="*/ 173 w 520"/>
              <a:gd name="T51" fmla="*/ 41 h 130"/>
              <a:gd name="T52" fmla="*/ 165 w 520"/>
              <a:gd name="T53" fmla="*/ 39 h 130"/>
              <a:gd name="T54" fmla="*/ 160 w 520"/>
              <a:gd name="T55" fmla="*/ 37 h 130"/>
              <a:gd name="T56" fmla="*/ 151 w 520"/>
              <a:gd name="T57" fmla="*/ 35 h 130"/>
              <a:gd name="T58" fmla="*/ 147 w 520"/>
              <a:gd name="T59" fmla="*/ 33 h 130"/>
              <a:gd name="T60" fmla="*/ 130 w 520"/>
              <a:gd name="T61" fmla="*/ 30 h 130"/>
              <a:gd name="T62" fmla="*/ 122 w 520"/>
              <a:gd name="T63" fmla="*/ 28 h 130"/>
              <a:gd name="T64" fmla="*/ 111 w 520"/>
              <a:gd name="T65" fmla="*/ 26 h 130"/>
              <a:gd name="T66" fmla="*/ 101 w 520"/>
              <a:gd name="T67" fmla="*/ 21 h 130"/>
              <a:gd name="T68" fmla="*/ 85 w 520"/>
              <a:gd name="T69" fmla="*/ 19 h 130"/>
              <a:gd name="T70" fmla="*/ 83 w 520"/>
              <a:gd name="T71" fmla="*/ 17 h 130"/>
              <a:gd name="T72" fmla="*/ 81 w 520"/>
              <a:gd name="T73" fmla="*/ 13 h 130"/>
              <a:gd name="T74" fmla="*/ 73 w 520"/>
              <a:gd name="T75" fmla="*/ 11 h 130"/>
              <a:gd name="T76" fmla="*/ 64 w 520"/>
              <a:gd name="T77" fmla="*/ 9 h 130"/>
              <a:gd name="T78" fmla="*/ 54 w 520"/>
              <a:gd name="T79" fmla="*/ 7 h 130"/>
              <a:gd name="T80" fmla="*/ 47 w 520"/>
              <a:gd name="T81" fmla="*/ 5 h 130"/>
              <a:gd name="T82" fmla="*/ 39 w 520"/>
              <a:gd name="T83" fmla="*/ 2 h 130"/>
              <a:gd name="T84" fmla="*/ 0 w 520"/>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130">
                <a:moveTo>
                  <a:pt x="520" y="130"/>
                </a:moveTo>
                <a:lnTo>
                  <a:pt x="481" y="130"/>
                </a:lnTo>
                <a:lnTo>
                  <a:pt x="481" y="115"/>
                </a:lnTo>
                <a:lnTo>
                  <a:pt x="376" y="115"/>
                </a:lnTo>
                <a:lnTo>
                  <a:pt x="376" y="110"/>
                </a:lnTo>
                <a:lnTo>
                  <a:pt x="368" y="110"/>
                </a:lnTo>
                <a:lnTo>
                  <a:pt x="368" y="106"/>
                </a:lnTo>
                <a:lnTo>
                  <a:pt x="354" y="106"/>
                </a:lnTo>
                <a:lnTo>
                  <a:pt x="354" y="101"/>
                </a:lnTo>
                <a:lnTo>
                  <a:pt x="332" y="101"/>
                </a:lnTo>
                <a:lnTo>
                  <a:pt x="332" y="97"/>
                </a:lnTo>
                <a:lnTo>
                  <a:pt x="317" y="97"/>
                </a:lnTo>
                <a:lnTo>
                  <a:pt x="317" y="94"/>
                </a:lnTo>
                <a:lnTo>
                  <a:pt x="315" y="94"/>
                </a:lnTo>
                <a:lnTo>
                  <a:pt x="315" y="91"/>
                </a:lnTo>
                <a:lnTo>
                  <a:pt x="296" y="91"/>
                </a:lnTo>
                <a:lnTo>
                  <a:pt x="296" y="89"/>
                </a:lnTo>
                <a:lnTo>
                  <a:pt x="285" y="89"/>
                </a:lnTo>
                <a:lnTo>
                  <a:pt x="285" y="86"/>
                </a:lnTo>
                <a:lnTo>
                  <a:pt x="282" y="86"/>
                </a:lnTo>
                <a:lnTo>
                  <a:pt x="282" y="84"/>
                </a:lnTo>
                <a:lnTo>
                  <a:pt x="274" y="84"/>
                </a:lnTo>
                <a:lnTo>
                  <a:pt x="274" y="81"/>
                </a:lnTo>
                <a:lnTo>
                  <a:pt x="265" y="81"/>
                </a:lnTo>
                <a:lnTo>
                  <a:pt x="265" y="79"/>
                </a:lnTo>
                <a:lnTo>
                  <a:pt x="263" y="79"/>
                </a:lnTo>
                <a:lnTo>
                  <a:pt x="263" y="75"/>
                </a:lnTo>
                <a:lnTo>
                  <a:pt x="261" y="75"/>
                </a:lnTo>
                <a:lnTo>
                  <a:pt x="261" y="73"/>
                </a:lnTo>
                <a:lnTo>
                  <a:pt x="250" y="73"/>
                </a:lnTo>
                <a:lnTo>
                  <a:pt x="250" y="70"/>
                </a:lnTo>
                <a:lnTo>
                  <a:pt x="228" y="70"/>
                </a:lnTo>
                <a:lnTo>
                  <a:pt x="228" y="68"/>
                </a:lnTo>
                <a:lnTo>
                  <a:pt x="223" y="68"/>
                </a:lnTo>
                <a:lnTo>
                  <a:pt x="223" y="67"/>
                </a:lnTo>
                <a:lnTo>
                  <a:pt x="221" y="67"/>
                </a:lnTo>
                <a:lnTo>
                  <a:pt x="221" y="65"/>
                </a:lnTo>
                <a:lnTo>
                  <a:pt x="218" y="65"/>
                </a:lnTo>
                <a:lnTo>
                  <a:pt x="218" y="60"/>
                </a:lnTo>
                <a:lnTo>
                  <a:pt x="216" y="60"/>
                </a:lnTo>
                <a:lnTo>
                  <a:pt x="216" y="57"/>
                </a:lnTo>
                <a:lnTo>
                  <a:pt x="214" y="57"/>
                </a:lnTo>
                <a:lnTo>
                  <a:pt x="214" y="55"/>
                </a:lnTo>
                <a:lnTo>
                  <a:pt x="211" y="55"/>
                </a:lnTo>
                <a:lnTo>
                  <a:pt x="211" y="48"/>
                </a:lnTo>
                <a:lnTo>
                  <a:pt x="203" y="48"/>
                </a:lnTo>
                <a:lnTo>
                  <a:pt x="203" y="45"/>
                </a:lnTo>
                <a:lnTo>
                  <a:pt x="180" y="45"/>
                </a:lnTo>
                <a:lnTo>
                  <a:pt x="180" y="44"/>
                </a:lnTo>
                <a:lnTo>
                  <a:pt x="176" y="44"/>
                </a:lnTo>
                <a:lnTo>
                  <a:pt x="176" y="41"/>
                </a:lnTo>
                <a:lnTo>
                  <a:pt x="173" y="41"/>
                </a:lnTo>
                <a:lnTo>
                  <a:pt x="173" y="39"/>
                </a:lnTo>
                <a:lnTo>
                  <a:pt x="165" y="39"/>
                </a:lnTo>
                <a:lnTo>
                  <a:pt x="165" y="37"/>
                </a:lnTo>
                <a:lnTo>
                  <a:pt x="160" y="37"/>
                </a:lnTo>
                <a:lnTo>
                  <a:pt x="160" y="35"/>
                </a:lnTo>
                <a:lnTo>
                  <a:pt x="151" y="35"/>
                </a:lnTo>
                <a:lnTo>
                  <a:pt x="151" y="33"/>
                </a:lnTo>
                <a:lnTo>
                  <a:pt x="147" y="33"/>
                </a:lnTo>
                <a:lnTo>
                  <a:pt x="147" y="30"/>
                </a:lnTo>
                <a:lnTo>
                  <a:pt x="130" y="30"/>
                </a:lnTo>
                <a:lnTo>
                  <a:pt x="130" y="28"/>
                </a:lnTo>
                <a:lnTo>
                  <a:pt x="122" y="28"/>
                </a:lnTo>
                <a:lnTo>
                  <a:pt x="122" y="26"/>
                </a:lnTo>
                <a:lnTo>
                  <a:pt x="111" y="26"/>
                </a:lnTo>
                <a:lnTo>
                  <a:pt x="111" y="21"/>
                </a:lnTo>
                <a:lnTo>
                  <a:pt x="101" y="21"/>
                </a:lnTo>
                <a:lnTo>
                  <a:pt x="101" y="19"/>
                </a:lnTo>
                <a:lnTo>
                  <a:pt x="85" y="19"/>
                </a:lnTo>
                <a:lnTo>
                  <a:pt x="85" y="17"/>
                </a:lnTo>
                <a:lnTo>
                  <a:pt x="83" y="17"/>
                </a:lnTo>
                <a:lnTo>
                  <a:pt x="83" y="13"/>
                </a:lnTo>
                <a:lnTo>
                  <a:pt x="81" y="13"/>
                </a:lnTo>
                <a:lnTo>
                  <a:pt x="81" y="11"/>
                </a:lnTo>
                <a:lnTo>
                  <a:pt x="73" y="11"/>
                </a:lnTo>
                <a:lnTo>
                  <a:pt x="73" y="9"/>
                </a:lnTo>
                <a:lnTo>
                  <a:pt x="64" y="9"/>
                </a:lnTo>
                <a:lnTo>
                  <a:pt x="64" y="7"/>
                </a:lnTo>
                <a:lnTo>
                  <a:pt x="54" y="7"/>
                </a:lnTo>
                <a:lnTo>
                  <a:pt x="54" y="5"/>
                </a:lnTo>
                <a:lnTo>
                  <a:pt x="47" y="5"/>
                </a:lnTo>
                <a:lnTo>
                  <a:pt x="47" y="2"/>
                </a:lnTo>
                <a:lnTo>
                  <a:pt x="39" y="2"/>
                </a:lnTo>
                <a:lnTo>
                  <a:pt x="3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Freeform 3"/>
          <p:cNvSpPr/>
          <p:nvPr/>
        </p:nvSpPr>
        <p:spPr bwMode="auto">
          <a:xfrm>
            <a:off x="1400922" y="2460866"/>
            <a:ext cx="6156000" cy="1782000"/>
          </a:xfrm>
          <a:custGeom>
            <a:avLst/>
            <a:gdLst>
              <a:gd name="T0" fmla="*/ 412 w 479"/>
              <a:gd name="T1" fmla="*/ 137 h 137"/>
              <a:gd name="T2" fmla="*/ 359 w 479"/>
              <a:gd name="T3" fmla="*/ 124 h 137"/>
              <a:gd name="T4" fmla="*/ 348 w 479"/>
              <a:gd name="T5" fmla="*/ 121 h 137"/>
              <a:gd name="T6" fmla="*/ 342 w 479"/>
              <a:gd name="T7" fmla="*/ 117 h 137"/>
              <a:gd name="T8" fmla="*/ 327 w 479"/>
              <a:gd name="T9" fmla="*/ 113 h 137"/>
              <a:gd name="T10" fmla="*/ 319 w 479"/>
              <a:gd name="T11" fmla="*/ 109 h 137"/>
              <a:gd name="T12" fmla="*/ 303 w 479"/>
              <a:gd name="T13" fmla="*/ 103 h 137"/>
              <a:gd name="T14" fmla="*/ 292 w 479"/>
              <a:gd name="T15" fmla="*/ 99 h 137"/>
              <a:gd name="T16" fmla="*/ 267 w 479"/>
              <a:gd name="T17" fmla="*/ 96 h 137"/>
              <a:gd name="T18" fmla="*/ 260 w 479"/>
              <a:gd name="T19" fmla="*/ 92 h 137"/>
              <a:gd name="T20" fmla="*/ 252 w 479"/>
              <a:gd name="T21" fmla="*/ 86 h 137"/>
              <a:gd name="T22" fmla="*/ 234 w 479"/>
              <a:gd name="T23" fmla="*/ 84 h 137"/>
              <a:gd name="T24" fmla="*/ 223 w 479"/>
              <a:gd name="T25" fmla="*/ 82 h 137"/>
              <a:gd name="T26" fmla="*/ 219 w 479"/>
              <a:gd name="T27" fmla="*/ 80 h 137"/>
              <a:gd name="T28" fmla="*/ 213 w 479"/>
              <a:gd name="T29" fmla="*/ 77 h 137"/>
              <a:gd name="T30" fmla="*/ 205 w 479"/>
              <a:gd name="T31" fmla="*/ 74 h 137"/>
              <a:gd name="T32" fmla="*/ 197 w 479"/>
              <a:gd name="T33" fmla="*/ 71 h 137"/>
              <a:gd name="T34" fmla="*/ 186 w 479"/>
              <a:gd name="T35" fmla="*/ 68 h 137"/>
              <a:gd name="T36" fmla="*/ 167 w 479"/>
              <a:gd name="T37" fmla="*/ 66 h 137"/>
              <a:gd name="T38" fmla="*/ 162 w 479"/>
              <a:gd name="T39" fmla="*/ 63 h 137"/>
              <a:gd name="T40" fmla="*/ 158 w 479"/>
              <a:gd name="T41" fmla="*/ 62 h 137"/>
              <a:gd name="T42" fmla="*/ 155 w 479"/>
              <a:gd name="T43" fmla="*/ 58 h 137"/>
              <a:gd name="T44" fmla="*/ 124 w 479"/>
              <a:gd name="T45" fmla="*/ 55 h 137"/>
              <a:gd name="T46" fmla="*/ 123 w 479"/>
              <a:gd name="T47" fmla="*/ 52 h 137"/>
              <a:gd name="T48" fmla="*/ 108 w 479"/>
              <a:gd name="T49" fmla="*/ 51 h 137"/>
              <a:gd name="T50" fmla="*/ 105 w 479"/>
              <a:gd name="T51" fmla="*/ 45 h 137"/>
              <a:gd name="T52" fmla="*/ 101 w 479"/>
              <a:gd name="T53" fmla="*/ 40 h 137"/>
              <a:gd name="T54" fmla="*/ 92 w 479"/>
              <a:gd name="T55" fmla="*/ 37 h 137"/>
              <a:gd name="T56" fmla="*/ 85 w 479"/>
              <a:gd name="T57" fmla="*/ 33 h 137"/>
              <a:gd name="T58" fmla="*/ 71 w 479"/>
              <a:gd name="T59" fmla="*/ 31 h 137"/>
              <a:gd name="T60" fmla="*/ 56 w 479"/>
              <a:gd name="T61" fmla="*/ 29 h 137"/>
              <a:gd name="T62" fmla="*/ 54 w 479"/>
              <a:gd name="T63" fmla="*/ 27 h 137"/>
              <a:gd name="T64" fmla="*/ 52 w 479"/>
              <a:gd name="T65" fmla="*/ 24 h 137"/>
              <a:gd name="T66" fmla="*/ 50 w 479"/>
              <a:gd name="T67" fmla="*/ 16 h 137"/>
              <a:gd name="T68" fmla="*/ 37 w 479"/>
              <a:gd name="T69" fmla="*/ 13 h 137"/>
              <a:gd name="T70" fmla="*/ 33 w 479"/>
              <a:gd name="T71" fmla="*/ 11 h 137"/>
              <a:gd name="T72" fmla="*/ 27 w 479"/>
              <a:gd name="T73" fmla="*/ 9 h 137"/>
              <a:gd name="T74" fmla="*/ 21 w 479"/>
              <a:gd name="T75" fmla="*/ 7 h 137"/>
              <a:gd name="T76" fmla="*/ 19 w 479"/>
              <a:gd name="T77" fmla="*/ 5 h 137"/>
              <a:gd name="T78" fmla="*/ 13 w 479"/>
              <a:gd name="T79" fmla="*/ 2 h 137"/>
              <a:gd name="T80" fmla="*/ 0 w 479"/>
              <a:gd name="T8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9" h="137">
                <a:moveTo>
                  <a:pt x="479" y="137"/>
                </a:moveTo>
                <a:lnTo>
                  <a:pt x="412" y="137"/>
                </a:lnTo>
                <a:lnTo>
                  <a:pt x="412" y="124"/>
                </a:lnTo>
                <a:lnTo>
                  <a:pt x="359" y="124"/>
                </a:lnTo>
                <a:lnTo>
                  <a:pt x="359" y="121"/>
                </a:lnTo>
                <a:lnTo>
                  <a:pt x="348" y="121"/>
                </a:lnTo>
                <a:lnTo>
                  <a:pt x="348" y="117"/>
                </a:lnTo>
                <a:lnTo>
                  <a:pt x="342" y="117"/>
                </a:lnTo>
                <a:lnTo>
                  <a:pt x="342" y="113"/>
                </a:lnTo>
                <a:lnTo>
                  <a:pt x="327" y="113"/>
                </a:lnTo>
                <a:lnTo>
                  <a:pt x="327" y="109"/>
                </a:lnTo>
                <a:lnTo>
                  <a:pt x="319" y="109"/>
                </a:lnTo>
                <a:lnTo>
                  <a:pt x="319" y="103"/>
                </a:lnTo>
                <a:lnTo>
                  <a:pt x="303" y="103"/>
                </a:lnTo>
                <a:lnTo>
                  <a:pt x="303" y="99"/>
                </a:lnTo>
                <a:lnTo>
                  <a:pt x="292" y="99"/>
                </a:lnTo>
                <a:lnTo>
                  <a:pt x="292" y="96"/>
                </a:lnTo>
                <a:lnTo>
                  <a:pt x="267" y="96"/>
                </a:lnTo>
                <a:lnTo>
                  <a:pt x="267" y="92"/>
                </a:lnTo>
                <a:lnTo>
                  <a:pt x="260" y="92"/>
                </a:lnTo>
                <a:lnTo>
                  <a:pt x="260" y="86"/>
                </a:lnTo>
                <a:lnTo>
                  <a:pt x="252" y="86"/>
                </a:lnTo>
                <a:lnTo>
                  <a:pt x="252" y="84"/>
                </a:lnTo>
                <a:lnTo>
                  <a:pt x="234" y="84"/>
                </a:lnTo>
                <a:lnTo>
                  <a:pt x="234" y="82"/>
                </a:lnTo>
                <a:lnTo>
                  <a:pt x="223" y="82"/>
                </a:lnTo>
                <a:lnTo>
                  <a:pt x="223" y="80"/>
                </a:lnTo>
                <a:lnTo>
                  <a:pt x="219" y="80"/>
                </a:lnTo>
                <a:lnTo>
                  <a:pt x="219" y="77"/>
                </a:lnTo>
                <a:lnTo>
                  <a:pt x="213" y="77"/>
                </a:lnTo>
                <a:lnTo>
                  <a:pt x="213" y="74"/>
                </a:lnTo>
                <a:lnTo>
                  <a:pt x="205" y="74"/>
                </a:lnTo>
                <a:lnTo>
                  <a:pt x="205" y="71"/>
                </a:lnTo>
                <a:lnTo>
                  <a:pt x="197" y="71"/>
                </a:lnTo>
                <a:lnTo>
                  <a:pt x="197" y="68"/>
                </a:lnTo>
                <a:lnTo>
                  <a:pt x="186" y="68"/>
                </a:lnTo>
                <a:lnTo>
                  <a:pt x="186" y="66"/>
                </a:lnTo>
                <a:lnTo>
                  <a:pt x="167" y="66"/>
                </a:lnTo>
                <a:lnTo>
                  <a:pt x="167" y="63"/>
                </a:lnTo>
                <a:lnTo>
                  <a:pt x="162" y="63"/>
                </a:lnTo>
                <a:lnTo>
                  <a:pt x="162" y="62"/>
                </a:lnTo>
                <a:lnTo>
                  <a:pt x="158" y="62"/>
                </a:lnTo>
                <a:lnTo>
                  <a:pt x="158" y="58"/>
                </a:lnTo>
                <a:lnTo>
                  <a:pt x="155" y="58"/>
                </a:lnTo>
                <a:lnTo>
                  <a:pt x="155" y="55"/>
                </a:lnTo>
                <a:lnTo>
                  <a:pt x="124" y="55"/>
                </a:lnTo>
                <a:lnTo>
                  <a:pt x="124" y="52"/>
                </a:lnTo>
                <a:lnTo>
                  <a:pt x="123" y="52"/>
                </a:lnTo>
                <a:lnTo>
                  <a:pt x="123" y="51"/>
                </a:lnTo>
                <a:lnTo>
                  <a:pt x="108" y="51"/>
                </a:lnTo>
                <a:lnTo>
                  <a:pt x="108" y="45"/>
                </a:lnTo>
                <a:lnTo>
                  <a:pt x="105" y="45"/>
                </a:lnTo>
                <a:lnTo>
                  <a:pt x="105" y="40"/>
                </a:lnTo>
                <a:lnTo>
                  <a:pt x="101" y="40"/>
                </a:lnTo>
                <a:lnTo>
                  <a:pt x="101" y="37"/>
                </a:lnTo>
                <a:lnTo>
                  <a:pt x="92" y="37"/>
                </a:lnTo>
                <a:lnTo>
                  <a:pt x="92" y="33"/>
                </a:lnTo>
                <a:lnTo>
                  <a:pt x="85" y="33"/>
                </a:lnTo>
                <a:lnTo>
                  <a:pt x="85" y="31"/>
                </a:lnTo>
                <a:lnTo>
                  <a:pt x="71" y="31"/>
                </a:lnTo>
                <a:lnTo>
                  <a:pt x="71" y="29"/>
                </a:lnTo>
                <a:lnTo>
                  <a:pt x="56" y="29"/>
                </a:lnTo>
                <a:lnTo>
                  <a:pt x="56" y="27"/>
                </a:lnTo>
                <a:lnTo>
                  <a:pt x="54" y="27"/>
                </a:lnTo>
                <a:lnTo>
                  <a:pt x="54" y="24"/>
                </a:lnTo>
                <a:lnTo>
                  <a:pt x="52" y="24"/>
                </a:lnTo>
                <a:lnTo>
                  <a:pt x="52" y="16"/>
                </a:lnTo>
                <a:lnTo>
                  <a:pt x="50" y="16"/>
                </a:lnTo>
                <a:lnTo>
                  <a:pt x="50" y="13"/>
                </a:lnTo>
                <a:lnTo>
                  <a:pt x="37" y="13"/>
                </a:lnTo>
                <a:lnTo>
                  <a:pt x="37" y="11"/>
                </a:lnTo>
                <a:lnTo>
                  <a:pt x="33" y="11"/>
                </a:lnTo>
                <a:lnTo>
                  <a:pt x="33" y="9"/>
                </a:lnTo>
                <a:lnTo>
                  <a:pt x="27" y="9"/>
                </a:lnTo>
                <a:lnTo>
                  <a:pt x="27" y="7"/>
                </a:lnTo>
                <a:lnTo>
                  <a:pt x="21" y="7"/>
                </a:lnTo>
                <a:lnTo>
                  <a:pt x="21" y="5"/>
                </a:lnTo>
                <a:lnTo>
                  <a:pt x="19" y="5"/>
                </a:lnTo>
                <a:lnTo>
                  <a:pt x="19" y="2"/>
                </a:lnTo>
                <a:lnTo>
                  <a:pt x="13" y="2"/>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990326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76" cy="807720"/>
          </a:xfrm>
        </p:spPr>
        <p:txBody>
          <a:bodyPr/>
          <a:lstStyle/>
          <a:p>
            <a:r>
              <a:rPr lang="ja-JP" sz="1800" b="1" i="0" u="none" strike="noStrike" cap="none" baseline="0" dirty="0">
                <a:solidFill>
                  <a:srgbClr val="043882"/>
                </a:solidFill>
                <a:effectLst/>
                <a:uFillTx/>
                <a:ea typeface="MS UI Gothic"/>
              </a:rPr>
              <a:t>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lgn="ctr">
              <a:buNone/>
            </a:pPr>
            <a:r>
              <a:rPr lang="ja-JP" sz="1600" b="1" i="0" u="none" strike="noStrike" cap="none" baseline="0">
                <a:solidFill>
                  <a:srgbClr val="4D4D4D"/>
                </a:solidFill>
                <a:effectLst/>
                <a:uFillTx/>
                <a:ea typeface="MS UI Gothic"/>
              </a:rPr>
              <a:t>OS</a:t>
            </a:r>
          </a:p>
        </p:txBody>
      </p:sp>
      <p:sp>
        <p:nvSpPr>
          <p:cNvPr id="5" name="Text Placeholder 4"/>
          <p:cNvSpPr>
            <a:spLocks noGrp="1"/>
          </p:cNvSpPr>
          <p:nvPr>
            <p:ph type="body" sz="quarter" idx="11"/>
          </p:nvPr>
        </p:nvSpPr>
        <p:spPr>
          <a:xfrm>
            <a:off x="4572000" y="6096000"/>
            <a:ext cx="4206875" cy="487363"/>
          </a:xfrm>
        </p:spPr>
        <p:txBody>
          <a:bodyPr/>
          <a:lstStyle/>
          <a:p>
            <a:r>
              <a:rPr sz="1200" dirty="0"/>
              <a:t/>
            </a:r>
            <a:br>
              <a:rPr sz="1200" dirty="0"/>
            </a:br>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O-022</a:t>
            </a:r>
          </a:p>
        </p:txBody>
      </p:sp>
      <p:sp>
        <p:nvSpPr>
          <p:cNvPr id="7" name="Freeform 6"/>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flipH="1">
            <a:off x="3625903"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flipH="1">
            <a:off x="287161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flipH="1">
            <a:off x="212761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flipH="1">
            <a:off x="13830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9" name="TextBox 18"/>
          <p:cNvSpPr txBox="1"/>
          <p:nvPr/>
        </p:nvSpPr>
        <p:spPr>
          <a:xfrm>
            <a:off x="4540938" y="4849599"/>
            <a:ext cx="54219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経過期間(カ月)</a:t>
            </a:r>
          </a:p>
        </p:txBody>
      </p:sp>
      <p:sp>
        <p:nvSpPr>
          <p:cNvPr id="20" name="TextBox 19"/>
          <p:cNvSpPr txBox="1"/>
          <p:nvPr/>
        </p:nvSpPr>
        <p:spPr>
          <a:xfrm>
            <a:off x="940778" y="2324962"/>
            <a:ext cx="435728"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21" name="TextBox 20"/>
          <p:cNvSpPr txBox="1"/>
          <p:nvPr/>
        </p:nvSpPr>
        <p:spPr>
          <a:xfrm>
            <a:off x="1025000" y="2742833"/>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22" name="TextBox 21"/>
          <p:cNvSpPr txBox="1"/>
          <p:nvPr/>
        </p:nvSpPr>
        <p:spPr>
          <a:xfrm>
            <a:off x="1025000" y="3194369"/>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23" name="TextBox 22"/>
          <p:cNvSpPr txBox="1"/>
          <p:nvPr/>
        </p:nvSpPr>
        <p:spPr>
          <a:xfrm>
            <a:off x="1025000" y="3637274"/>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24" name="TextBox 23"/>
          <p:cNvSpPr txBox="1"/>
          <p:nvPr/>
        </p:nvSpPr>
        <p:spPr>
          <a:xfrm>
            <a:off x="1025000" y="4082213"/>
            <a:ext cx="35150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25" name="TextBox 24"/>
          <p:cNvSpPr txBox="1"/>
          <p:nvPr/>
        </p:nvSpPr>
        <p:spPr>
          <a:xfrm>
            <a:off x="1109221" y="4520558"/>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26" name="TextBox 25"/>
          <p:cNvSpPr txBox="1"/>
          <p:nvPr/>
        </p:nvSpPr>
        <p:spPr>
          <a:xfrm>
            <a:off x="1216047"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76</a:t>
            </a:r>
          </a:p>
          <a:p>
            <a:pPr algn="ctr"/>
            <a:r>
              <a:rPr lang="ja-JP" sz="1200" b="0" i="0" u="none" strike="noStrike" cap="none" baseline="0">
                <a:solidFill>
                  <a:srgbClr val="B60D27"/>
                </a:solidFill>
                <a:effectLst/>
                <a:uFillTx/>
                <a:ea typeface="MS UI Gothic"/>
              </a:rPr>
              <a:t>77</a:t>
            </a:r>
          </a:p>
        </p:txBody>
      </p:sp>
      <p:sp>
        <p:nvSpPr>
          <p:cNvPr id="27" name="TextBox 26"/>
          <p:cNvSpPr txBox="1"/>
          <p:nvPr/>
        </p:nvSpPr>
        <p:spPr>
          <a:xfrm>
            <a:off x="1955201"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71</a:t>
            </a:r>
          </a:p>
          <a:p>
            <a:pPr algn="ctr"/>
            <a:r>
              <a:rPr lang="ja-JP" sz="1200" b="0" i="0" u="none" strike="noStrike" cap="none" baseline="0">
                <a:solidFill>
                  <a:srgbClr val="B60D27"/>
                </a:solidFill>
                <a:effectLst/>
                <a:uFillTx/>
                <a:ea typeface="MS UI Gothic"/>
              </a:rPr>
              <a:t>74</a:t>
            </a:r>
          </a:p>
        </p:txBody>
      </p:sp>
      <p:sp>
        <p:nvSpPr>
          <p:cNvPr id="28" name="TextBox 27"/>
          <p:cNvSpPr txBox="1"/>
          <p:nvPr/>
        </p:nvSpPr>
        <p:spPr>
          <a:xfrm>
            <a:off x="3823268" y="4709028"/>
            <a:ext cx="370419" cy="225180"/>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29" name="TextBox 28"/>
          <p:cNvSpPr txBox="1"/>
          <p:nvPr/>
        </p:nvSpPr>
        <p:spPr>
          <a:xfrm>
            <a:off x="2689103"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68</a:t>
            </a:r>
          </a:p>
          <a:p>
            <a:pPr algn="ctr"/>
            <a:r>
              <a:rPr lang="ja-JP" sz="1200" b="0" i="0" u="none" strike="noStrike" cap="none" baseline="0">
                <a:solidFill>
                  <a:srgbClr val="B60D27"/>
                </a:solidFill>
                <a:effectLst/>
                <a:uFillTx/>
                <a:ea typeface="MS UI Gothic"/>
              </a:rPr>
              <a:t>71</a:t>
            </a:r>
          </a:p>
        </p:txBody>
      </p:sp>
      <p:sp>
        <p:nvSpPr>
          <p:cNvPr id="30" name="TextBox 29"/>
          <p:cNvSpPr txBox="1"/>
          <p:nvPr/>
        </p:nvSpPr>
        <p:spPr>
          <a:xfrm>
            <a:off x="3460555"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62</a:t>
            </a:r>
          </a:p>
          <a:p>
            <a:pPr algn="ctr"/>
            <a:r>
              <a:rPr lang="ja-JP" sz="1200" b="0" i="0" u="none" strike="noStrike" cap="none" baseline="0">
                <a:solidFill>
                  <a:srgbClr val="B60D27"/>
                </a:solidFill>
                <a:effectLst/>
                <a:uFillTx/>
                <a:ea typeface="MS UI Gothic"/>
              </a:rPr>
              <a:t>64</a:t>
            </a:r>
          </a:p>
        </p:txBody>
      </p:sp>
      <p:sp>
        <p:nvSpPr>
          <p:cNvPr id="31" name="TextBox 30"/>
          <p:cNvSpPr txBox="1"/>
          <p:nvPr/>
        </p:nvSpPr>
        <p:spPr>
          <a:xfrm>
            <a:off x="296800" y="4516112"/>
            <a:ext cx="946093" cy="1015663"/>
          </a:xfrm>
          <a:prstGeom prst="rect">
            <a:avLst/>
          </a:prstGeom>
          <a:noFill/>
        </p:spPr>
        <p:txBody>
          <a:bodyPr wrap="none" rtlCol="0">
            <a:spAutoFit/>
          </a:bodyPr>
          <a:lstStyle/>
          <a:p>
            <a:pPr algn="r"/>
            <a:r>
              <a:rPr lang="ja-JP" sz="1200" b="0" i="0" u="none" strike="noStrike" cap="none" baseline="0" dirty="0">
                <a:solidFill>
                  <a:srgbClr val="4D4D4D"/>
                </a:solidFill>
                <a:effectLst/>
                <a:uFillTx/>
                <a:ea typeface="MS UI Gothic"/>
              </a:rPr>
              <a:t>リスクに</a:t>
            </a:r>
            <a:endParaRPr lang="en-US" altLang="ja-JP" sz="1200" b="0" i="0" u="none" strike="noStrike" cap="none" baseline="0" dirty="0">
              <a:solidFill>
                <a:srgbClr val="4D4D4D"/>
              </a:solidFill>
              <a:effectLst/>
              <a:uFillTx/>
              <a:ea typeface="MS UI Gothic"/>
            </a:endParaRPr>
          </a:p>
          <a:p>
            <a:pPr algn="r"/>
            <a:r>
              <a:rPr lang="ja-JP" sz="1200" b="0" i="0" u="none" strike="noStrike" cap="none" baseline="0" dirty="0">
                <a:solidFill>
                  <a:srgbClr val="4D4D4D"/>
                </a:solidFill>
                <a:effectLst/>
                <a:uFillTx/>
                <a:ea typeface="MS UI Gothic"/>
              </a:rPr>
              <a:t>晒されていた</a:t>
            </a:r>
            <a:endParaRPr lang="en-US" altLang="ja-JP" sz="1200" b="0" i="0" u="none" strike="noStrike" cap="none" baseline="0" dirty="0">
              <a:solidFill>
                <a:srgbClr val="4D4D4D"/>
              </a:solidFill>
              <a:effectLst/>
              <a:uFillTx/>
              <a:ea typeface="MS UI Gothic"/>
            </a:endParaRPr>
          </a:p>
          <a:p>
            <a:pPr algn="r"/>
            <a:r>
              <a:rPr lang="ja-JP" sz="1200" b="0" i="0" u="none" strike="noStrike" cap="none" baseline="0" dirty="0">
                <a:solidFill>
                  <a:srgbClr val="4D4D4D"/>
                </a:solidFill>
                <a:effectLst/>
                <a:uFillTx/>
                <a:ea typeface="MS UI Gothic"/>
              </a:rPr>
              <a:t>患者数</a:t>
            </a:r>
          </a:p>
          <a:p>
            <a:pPr algn="r"/>
            <a:r>
              <a:rPr lang="ja-JP" sz="1200" b="0" i="0" u="none" strike="noStrike" cap="none" baseline="0" dirty="0">
                <a:solidFill>
                  <a:srgbClr val="B2C0D8"/>
                </a:solidFill>
                <a:effectLst/>
                <a:uFillTx/>
                <a:ea typeface="MS UI Gothic"/>
              </a:rPr>
              <a:t>C-B</a:t>
            </a:r>
          </a:p>
          <a:p>
            <a:pPr algn="r"/>
            <a:r>
              <a:rPr lang="ja-JP" sz="1200" b="0" i="0" u="none" strike="noStrike" cap="none" baseline="0" dirty="0">
                <a:solidFill>
                  <a:srgbClr val="B60D27"/>
                </a:solidFill>
                <a:effectLst/>
                <a:uFillTx/>
                <a:ea typeface="MS UI Gothic"/>
              </a:rPr>
              <a:t>TT-B</a:t>
            </a:r>
          </a:p>
        </p:txBody>
      </p:sp>
      <p:sp>
        <p:nvSpPr>
          <p:cNvPr id="32" name="Line 14"/>
          <p:cNvSpPr>
            <a:spLocks noChangeShapeType="1"/>
          </p:cNvSpPr>
          <p:nvPr/>
        </p:nvSpPr>
        <p:spPr bwMode="auto">
          <a:xfrm flipH="1">
            <a:off x="4399906"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TextBox 32"/>
          <p:cNvSpPr txBox="1"/>
          <p:nvPr/>
        </p:nvSpPr>
        <p:spPr>
          <a:xfrm>
            <a:off x="4221576"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56</a:t>
            </a:r>
          </a:p>
          <a:p>
            <a:pPr algn="ctr"/>
            <a:r>
              <a:rPr lang="ja-JP" sz="1200" b="0" i="0" u="none" strike="noStrike" cap="none" baseline="0">
                <a:solidFill>
                  <a:srgbClr val="B60D27"/>
                </a:solidFill>
                <a:effectLst/>
                <a:uFillTx/>
                <a:ea typeface="MS UI Gothic"/>
              </a:rPr>
              <a:t>61</a:t>
            </a:r>
          </a:p>
        </p:txBody>
      </p:sp>
      <p:sp>
        <p:nvSpPr>
          <p:cNvPr id="34" name="Line 14"/>
          <p:cNvSpPr>
            <a:spLocks noChangeShapeType="1"/>
          </p:cNvSpPr>
          <p:nvPr/>
        </p:nvSpPr>
        <p:spPr bwMode="auto">
          <a:xfrm flipH="1">
            <a:off x="516586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TextBox 34"/>
          <p:cNvSpPr txBox="1"/>
          <p:nvPr/>
        </p:nvSpPr>
        <p:spPr>
          <a:xfrm>
            <a:off x="4987534"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50</a:t>
            </a:r>
          </a:p>
          <a:p>
            <a:pPr algn="ctr"/>
            <a:r>
              <a:rPr lang="ja-JP" sz="1200" b="0" i="0" u="none" strike="noStrike" cap="none" baseline="0">
                <a:solidFill>
                  <a:srgbClr val="B60D27"/>
                </a:solidFill>
                <a:effectLst/>
                <a:uFillTx/>
                <a:ea typeface="MS UI Gothic"/>
              </a:rPr>
              <a:t>56</a:t>
            </a:r>
          </a:p>
        </p:txBody>
      </p:sp>
      <p:sp>
        <p:nvSpPr>
          <p:cNvPr id="36" name="Line 17"/>
          <p:cNvSpPr>
            <a:spLocks noChangeShapeType="1"/>
          </p:cNvSpPr>
          <p:nvPr/>
        </p:nvSpPr>
        <p:spPr bwMode="auto">
          <a:xfrm flipH="1">
            <a:off x="6724640"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TextBox 36"/>
          <p:cNvSpPr txBox="1"/>
          <p:nvPr/>
        </p:nvSpPr>
        <p:spPr>
          <a:xfrm>
            <a:off x="6554413"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14</a:t>
            </a:r>
          </a:p>
          <a:p>
            <a:pPr algn="ctr"/>
            <a:r>
              <a:rPr lang="ja-JP" sz="1200" b="0" i="0" u="none" strike="noStrike" cap="none" baseline="0">
                <a:solidFill>
                  <a:srgbClr val="B60D27"/>
                </a:solidFill>
                <a:effectLst/>
                <a:uFillTx/>
                <a:ea typeface="MS UI Gothic"/>
              </a:rPr>
              <a:t>18</a:t>
            </a:r>
          </a:p>
        </p:txBody>
      </p:sp>
      <p:sp>
        <p:nvSpPr>
          <p:cNvPr id="38" name="Line 14"/>
          <p:cNvSpPr>
            <a:spLocks noChangeShapeType="1"/>
          </p:cNvSpPr>
          <p:nvPr/>
        </p:nvSpPr>
        <p:spPr bwMode="auto">
          <a:xfrm flipH="1">
            <a:off x="5954129"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5775800"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35</a:t>
            </a:r>
          </a:p>
          <a:p>
            <a:pPr algn="ctr"/>
            <a:r>
              <a:rPr lang="ja-JP" sz="1200" b="0" i="0" u="none" strike="noStrike" cap="none" baseline="0">
                <a:solidFill>
                  <a:srgbClr val="B60D27"/>
                </a:solidFill>
                <a:effectLst/>
                <a:uFillTx/>
                <a:ea typeface="MS UI Gothic"/>
              </a:rPr>
              <a:t>34</a:t>
            </a:r>
          </a:p>
        </p:txBody>
      </p:sp>
      <p:sp>
        <p:nvSpPr>
          <p:cNvPr id="40" name="Line 17"/>
          <p:cNvSpPr>
            <a:spLocks noChangeShapeType="1"/>
          </p:cNvSpPr>
          <p:nvPr/>
        </p:nvSpPr>
        <p:spPr bwMode="auto">
          <a:xfrm flipH="1">
            <a:off x="8274235"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TextBox 40"/>
          <p:cNvSpPr txBox="1"/>
          <p:nvPr/>
        </p:nvSpPr>
        <p:spPr>
          <a:xfrm>
            <a:off x="8104009"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0</a:t>
            </a:r>
          </a:p>
          <a:p>
            <a:pPr algn="ctr"/>
            <a:r>
              <a:rPr lang="ja-JP" sz="1200" b="0" i="0" u="none" strike="noStrike" cap="none" baseline="0">
                <a:solidFill>
                  <a:srgbClr val="B60D27"/>
                </a:solidFill>
                <a:effectLst/>
                <a:uFillTx/>
                <a:ea typeface="MS UI Gothic"/>
              </a:rPr>
              <a:t>4</a:t>
            </a:r>
          </a:p>
        </p:txBody>
      </p:sp>
      <p:sp>
        <p:nvSpPr>
          <p:cNvPr id="42" name="Line 14"/>
          <p:cNvSpPr>
            <a:spLocks noChangeShapeType="1"/>
          </p:cNvSpPr>
          <p:nvPr/>
        </p:nvSpPr>
        <p:spPr bwMode="auto">
          <a:xfrm flipH="1">
            <a:off x="7503741" y="4659777"/>
            <a:ext cx="0" cy="971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TextBox 42"/>
          <p:cNvSpPr txBox="1"/>
          <p:nvPr/>
        </p:nvSpPr>
        <p:spPr>
          <a:xfrm>
            <a:off x="7325412" y="4709028"/>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B2C0D8"/>
                </a:solidFill>
                <a:effectLst/>
                <a:uFillTx/>
                <a:ea typeface="MS UI Gothic"/>
              </a:rPr>
              <a:t>7</a:t>
            </a:r>
          </a:p>
          <a:p>
            <a:pPr algn="ctr"/>
            <a:r>
              <a:rPr lang="ja-JP" sz="1200" b="0" i="0" u="none" strike="noStrike" cap="none" baseline="0">
                <a:solidFill>
                  <a:srgbClr val="B60D27"/>
                </a:solidFill>
                <a:effectLst/>
                <a:uFillTx/>
                <a:ea typeface="MS UI Gothic"/>
              </a:rPr>
              <a:t>6</a:t>
            </a:r>
          </a:p>
        </p:txBody>
      </p:sp>
      <p:sp>
        <p:nvSpPr>
          <p:cNvPr id="44" name="TextBox 43"/>
          <p:cNvSpPr txBox="1"/>
          <p:nvPr/>
        </p:nvSpPr>
        <p:spPr>
          <a:xfrm>
            <a:off x="5492916" y="2015983"/>
            <a:ext cx="2377925"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HR 0.56 (95%CI 0.32, 0.98)</a:t>
            </a:r>
          </a:p>
        </p:txBody>
      </p:sp>
      <p:cxnSp>
        <p:nvCxnSpPr>
          <p:cNvPr id="45" name="Straight Connector 44"/>
          <p:cNvCxnSpPr/>
          <p:nvPr/>
        </p:nvCxnSpPr>
        <p:spPr>
          <a:xfrm>
            <a:off x="1531304" y="4403948"/>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31304" y="4071211"/>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10857" y="3917323"/>
            <a:ext cx="2481985" cy="30510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トリフルリジン／チピラシル + ベバシズマブ (TT-B; イベント22件 )</a:t>
            </a:r>
          </a:p>
        </p:txBody>
      </p:sp>
      <p:sp>
        <p:nvSpPr>
          <p:cNvPr id="48" name="TextBox 47"/>
          <p:cNvSpPr txBox="1"/>
          <p:nvPr/>
        </p:nvSpPr>
        <p:spPr>
          <a:xfrm>
            <a:off x="2010857" y="4250060"/>
            <a:ext cx="1997439"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カペシタビン + ベバシズマブ (C-B; イベント33件)</a:t>
            </a:r>
          </a:p>
        </p:txBody>
      </p:sp>
      <p:sp>
        <p:nvSpPr>
          <p:cNvPr id="49" name="TextBox 48"/>
          <p:cNvSpPr txBox="1"/>
          <p:nvPr/>
        </p:nvSpPr>
        <p:spPr>
          <a:xfrm>
            <a:off x="5267828" y="2668285"/>
            <a:ext cx="1587070"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18.00 (15.18; NA)</a:t>
            </a:r>
          </a:p>
        </p:txBody>
      </p:sp>
      <p:sp>
        <p:nvSpPr>
          <p:cNvPr id="50" name="TextBox 49"/>
          <p:cNvSpPr txBox="1"/>
          <p:nvPr/>
        </p:nvSpPr>
        <p:spPr>
          <a:xfrm>
            <a:off x="4445388" y="3204025"/>
            <a:ext cx="1587070"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16.16 (12.52; NA)</a:t>
            </a:r>
          </a:p>
        </p:txBody>
      </p:sp>
      <p:cxnSp>
        <p:nvCxnSpPr>
          <p:cNvPr id="51" name="Straight Arrow Connector 50"/>
          <p:cNvCxnSpPr/>
          <p:nvPr/>
        </p:nvCxnSpPr>
        <p:spPr>
          <a:xfrm>
            <a:off x="7522402"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182479" y="3636071"/>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3" name="Freeform 2"/>
          <p:cNvSpPr/>
          <p:nvPr/>
        </p:nvSpPr>
        <p:spPr bwMode="auto">
          <a:xfrm>
            <a:off x="1402091" y="2467133"/>
            <a:ext cx="7128000" cy="1188000"/>
          </a:xfrm>
          <a:custGeom>
            <a:avLst/>
            <a:gdLst>
              <a:gd name="T0" fmla="*/ 556 w 556"/>
              <a:gd name="T1" fmla="*/ 98 h 98"/>
              <a:gd name="T2" fmla="*/ 527 w 556"/>
              <a:gd name="T3" fmla="*/ 98 h 98"/>
              <a:gd name="T4" fmla="*/ 527 w 556"/>
              <a:gd name="T5" fmla="*/ 70 h 98"/>
              <a:gd name="T6" fmla="*/ 442 w 556"/>
              <a:gd name="T7" fmla="*/ 70 h 98"/>
              <a:gd name="T8" fmla="*/ 442 w 556"/>
              <a:gd name="T9" fmla="*/ 56 h 98"/>
              <a:gd name="T10" fmla="*/ 397 w 556"/>
              <a:gd name="T11" fmla="*/ 56 h 98"/>
              <a:gd name="T12" fmla="*/ 397 w 556"/>
              <a:gd name="T13" fmla="*/ 48 h 98"/>
              <a:gd name="T14" fmla="*/ 372 w 556"/>
              <a:gd name="T15" fmla="*/ 48 h 98"/>
              <a:gd name="T16" fmla="*/ 372 w 556"/>
              <a:gd name="T17" fmla="*/ 43 h 98"/>
              <a:gd name="T18" fmla="*/ 309 w 556"/>
              <a:gd name="T19" fmla="*/ 43 h 98"/>
              <a:gd name="T20" fmla="*/ 309 w 556"/>
              <a:gd name="T21" fmla="*/ 40 h 98"/>
              <a:gd name="T22" fmla="*/ 294 w 556"/>
              <a:gd name="T23" fmla="*/ 40 h 98"/>
              <a:gd name="T24" fmla="*/ 294 w 556"/>
              <a:gd name="T25" fmla="*/ 38 h 98"/>
              <a:gd name="T26" fmla="*/ 274 w 556"/>
              <a:gd name="T27" fmla="*/ 38 h 98"/>
              <a:gd name="T28" fmla="*/ 274 w 556"/>
              <a:gd name="T29" fmla="*/ 35 h 98"/>
              <a:gd name="T30" fmla="*/ 252 w 556"/>
              <a:gd name="T31" fmla="*/ 35 h 98"/>
              <a:gd name="T32" fmla="*/ 252 w 556"/>
              <a:gd name="T33" fmla="*/ 32 h 98"/>
              <a:gd name="T34" fmla="*/ 222 w 556"/>
              <a:gd name="T35" fmla="*/ 32 h 98"/>
              <a:gd name="T36" fmla="*/ 222 w 556"/>
              <a:gd name="T37" fmla="*/ 30 h 98"/>
              <a:gd name="T38" fmla="*/ 219 w 556"/>
              <a:gd name="T39" fmla="*/ 30 h 98"/>
              <a:gd name="T40" fmla="*/ 219 w 556"/>
              <a:gd name="T41" fmla="*/ 27 h 98"/>
              <a:gd name="T42" fmla="*/ 184 w 556"/>
              <a:gd name="T43" fmla="*/ 27 h 98"/>
              <a:gd name="T44" fmla="*/ 184 w 556"/>
              <a:gd name="T45" fmla="*/ 25 h 98"/>
              <a:gd name="T46" fmla="*/ 168 w 556"/>
              <a:gd name="T47" fmla="*/ 25 h 98"/>
              <a:gd name="T48" fmla="*/ 168 w 556"/>
              <a:gd name="T49" fmla="*/ 22 h 98"/>
              <a:gd name="T50" fmla="*/ 151 w 556"/>
              <a:gd name="T51" fmla="*/ 22 h 98"/>
              <a:gd name="T52" fmla="*/ 151 w 556"/>
              <a:gd name="T53" fmla="*/ 20 h 98"/>
              <a:gd name="T54" fmla="*/ 135 w 556"/>
              <a:gd name="T55" fmla="*/ 20 h 98"/>
              <a:gd name="T56" fmla="*/ 135 w 556"/>
              <a:gd name="T57" fmla="*/ 17 h 98"/>
              <a:gd name="T58" fmla="*/ 133 w 556"/>
              <a:gd name="T59" fmla="*/ 17 h 98"/>
              <a:gd name="T60" fmla="*/ 133 w 556"/>
              <a:gd name="T61" fmla="*/ 15 h 98"/>
              <a:gd name="T62" fmla="*/ 125 w 556"/>
              <a:gd name="T63" fmla="*/ 15 h 98"/>
              <a:gd name="T64" fmla="*/ 125 w 556"/>
              <a:gd name="T65" fmla="*/ 12 h 98"/>
              <a:gd name="T66" fmla="*/ 86 w 556"/>
              <a:gd name="T67" fmla="*/ 12 h 98"/>
              <a:gd name="T68" fmla="*/ 86 w 556"/>
              <a:gd name="T69" fmla="*/ 10 h 98"/>
              <a:gd name="T70" fmla="*/ 82 w 556"/>
              <a:gd name="T71" fmla="*/ 10 h 98"/>
              <a:gd name="T72" fmla="*/ 82 w 556"/>
              <a:gd name="T73" fmla="*/ 8 h 98"/>
              <a:gd name="T74" fmla="*/ 66 w 556"/>
              <a:gd name="T75" fmla="*/ 8 h 98"/>
              <a:gd name="T76" fmla="*/ 66 w 556"/>
              <a:gd name="T77" fmla="*/ 5 h 98"/>
              <a:gd name="T78" fmla="*/ 54 w 556"/>
              <a:gd name="T79" fmla="*/ 5 h 98"/>
              <a:gd name="T80" fmla="*/ 54 w 556"/>
              <a:gd name="T81" fmla="*/ 3 h 98"/>
              <a:gd name="T82" fmla="*/ 47 w 556"/>
              <a:gd name="T83" fmla="*/ 3 h 98"/>
              <a:gd name="T84" fmla="*/ 47 w 556"/>
              <a:gd name="T85" fmla="*/ 0 h 98"/>
              <a:gd name="T86" fmla="*/ 0 w 556"/>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6" h="98">
                <a:moveTo>
                  <a:pt x="556" y="98"/>
                </a:moveTo>
                <a:lnTo>
                  <a:pt x="527" y="98"/>
                </a:lnTo>
                <a:lnTo>
                  <a:pt x="527" y="70"/>
                </a:lnTo>
                <a:lnTo>
                  <a:pt x="442" y="70"/>
                </a:lnTo>
                <a:lnTo>
                  <a:pt x="442" y="56"/>
                </a:lnTo>
                <a:lnTo>
                  <a:pt x="397" y="56"/>
                </a:lnTo>
                <a:lnTo>
                  <a:pt x="397" y="48"/>
                </a:lnTo>
                <a:lnTo>
                  <a:pt x="372" y="48"/>
                </a:lnTo>
                <a:lnTo>
                  <a:pt x="372" y="43"/>
                </a:lnTo>
                <a:lnTo>
                  <a:pt x="309" y="43"/>
                </a:lnTo>
                <a:lnTo>
                  <a:pt x="309" y="40"/>
                </a:lnTo>
                <a:lnTo>
                  <a:pt x="294" y="40"/>
                </a:lnTo>
                <a:lnTo>
                  <a:pt x="294" y="38"/>
                </a:lnTo>
                <a:lnTo>
                  <a:pt x="274" y="38"/>
                </a:lnTo>
                <a:lnTo>
                  <a:pt x="274" y="35"/>
                </a:lnTo>
                <a:lnTo>
                  <a:pt x="252" y="35"/>
                </a:lnTo>
                <a:lnTo>
                  <a:pt x="252" y="32"/>
                </a:lnTo>
                <a:lnTo>
                  <a:pt x="222" y="32"/>
                </a:lnTo>
                <a:lnTo>
                  <a:pt x="222" y="30"/>
                </a:lnTo>
                <a:lnTo>
                  <a:pt x="219" y="30"/>
                </a:lnTo>
                <a:lnTo>
                  <a:pt x="219" y="27"/>
                </a:lnTo>
                <a:lnTo>
                  <a:pt x="184" y="27"/>
                </a:lnTo>
                <a:lnTo>
                  <a:pt x="184" y="25"/>
                </a:lnTo>
                <a:lnTo>
                  <a:pt x="168" y="25"/>
                </a:lnTo>
                <a:lnTo>
                  <a:pt x="168" y="22"/>
                </a:lnTo>
                <a:lnTo>
                  <a:pt x="151" y="22"/>
                </a:lnTo>
                <a:lnTo>
                  <a:pt x="151" y="20"/>
                </a:lnTo>
                <a:lnTo>
                  <a:pt x="135" y="20"/>
                </a:lnTo>
                <a:lnTo>
                  <a:pt x="135" y="17"/>
                </a:lnTo>
                <a:lnTo>
                  <a:pt x="133" y="17"/>
                </a:lnTo>
                <a:lnTo>
                  <a:pt x="133" y="15"/>
                </a:lnTo>
                <a:lnTo>
                  <a:pt x="125" y="15"/>
                </a:lnTo>
                <a:lnTo>
                  <a:pt x="125" y="12"/>
                </a:lnTo>
                <a:lnTo>
                  <a:pt x="86" y="12"/>
                </a:lnTo>
                <a:lnTo>
                  <a:pt x="86" y="10"/>
                </a:lnTo>
                <a:lnTo>
                  <a:pt x="82" y="10"/>
                </a:lnTo>
                <a:lnTo>
                  <a:pt x="82" y="8"/>
                </a:lnTo>
                <a:lnTo>
                  <a:pt x="66" y="8"/>
                </a:lnTo>
                <a:lnTo>
                  <a:pt x="66" y="5"/>
                </a:lnTo>
                <a:lnTo>
                  <a:pt x="54" y="5"/>
                </a:lnTo>
                <a:lnTo>
                  <a:pt x="54" y="3"/>
                </a:lnTo>
                <a:lnTo>
                  <a:pt x="47" y="3"/>
                </a:lnTo>
                <a:lnTo>
                  <a:pt x="4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Freeform 3"/>
          <p:cNvSpPr/>
          <p:nvPr/>
        </p:nvSpPr>
        <p:spPr bwMode="auto">
          <a:xfrm>
            <a:off x="1402090" y="2467132"/>
            <a:ext cx="6700379" cy="1728713"/>
          </a:xfrm>
          <a:custGeom>
            <a:avLst/>
            <a:gdLst>
              <a:gd name="T0" fmla="*/ 518 w 522"/>
              <a:gd name="T1" fmla="*/ 142 h 142"/>
              <a:gd name="T2" fmla="*/ 472 w 522"/>
              <a:gd name="T3" fmla="*/ 103 h 142"/>
              <a:gd name="T4" fmla="*/ 406 w 522"/>
              <a:gd name="T5" fmla="*/ 90 h 142"/>
              <a:gd name="T6" fmla="*/ 383 w 522"/>
              <a:gd name="T7" fmla="*/ 83 h 142"/>
              <a:gd name="T8" fmla="*/ 380 w 522"/>
              <a:gd name="T9" fmla="*/ 79 h 142"/>
              <a:gd name="T10" fmla="*/ 366 w 522"/>
              <a:gd name="T11" fmla="*/ 75 h 142"/>
              <a:gd name="T12" fmla="*/ 364 w 522"/>
              <a:gd name="T13" fmla="*/ 71 h 142"/>
              <a:gd name="T14" fmla="*/ 361 w 522"/>
              <a:gd name="T15" fmla="*/ 67 h 142"/>
              <a:gd name="T16" fmla="*/ 350 w 522"/>
              <a:gd name="T17" fmla="*/ 64 h 142"/>
              <a:gd name="T18" fmla="*/ 335 w 522"/>
              <a:gd name="T19" fmla="*/ 60 h 142"/>
              <a:gd name="T20" fmla="*/ 332 w 522"/>
              <a:gd name="T21" fmla="*/ 58 h 142"/>
              <a:gd name="T22" fmla="*/ 297 w 522"/>
              <a:gd name="T23" fmla="*/ 55 h 142"/>
              <a:gd name="T24" fmla="*/ 293 w 522"/>
              <a:gd name="T25" fmla="*/ 52 h 142"/>
              <a:gd name="T26" fmla="*/ 248 w 522"/>
              <a:gd name="T27" fmla="*/ 49 h 142"/>
              <a:gd name="T28" fmla="*/ 206 w 522"/>
              <a:gd name="T29" fmla="*/ 46 h 142"/>
              <a:gd name="T30" fmla="*/ 203 w 522"/>
              <a:gd name="T31" fmla="*/ 43 h 142"/>
              <a:gd name="T32" fmla="*/ 200 w 522"/>
              <a:gd name="T33" fmla="*/ 41 h 142"/>
              <a:gd name="T34" fmla="*/ 189 w 522"/>
              <a:gd name="T35" fmla="*/ 33 h 142"/>
              <a:gd name="T36" fmla="*/ 165 w 522"/>
              <a:gd name="T37" fmla="*/ 31 h 142"/>
              <a:gd name="T38" fmla="*/ 143 w 522"/>
              <a:gd name="T39" fmla="*/ 29 h 142"/>
              <a:gd name="T40" fmla="*/ 135 w 522"/>
              <a:gd name="T41" fmla="*/ 26 h 142"/>
              <a:gd name="T42" fmla="*/ 125 w 522"/>
              <a:gd name="T43" fmla="*/ 25 h 142"/>
              <a:gd name="T44" fmla="*/ 123 w 522"/>
              <a:gd name="T45" fmla="*/ 22 h 142"/>
              <a:gd name="T46" fmla="*/ 105 w 522"/>
              <a:gd name="T47" fmla="*/ 20 h 142"/>
              <a:gd name="T48" fmla="*/ 72 w 522"/>
              <a:gd name="T49" fmla="*/ 16 h 142"/>
              <a:gd name="T50" fmla="*/ 60 w 522"/>
              <a:gd name="T51" fmla="*/ 15 h 142"/>
              <a:gd name="T52" fmla="*/ 54 w 522"/>
              <a:gd name="T53" fmla="*/ 13 h 142"/>
              <a:gd name="T54" fmla="*/ 36 w 522"/>
              <a:gd name="T55" fmla="*/ 10 h 142"/>
              <a:gd name="T56" fmla="*/ 28 w 522"/>
              <a:gd name="T57" fmla="*/ 8 h 142"/>
              <a:gd name="T58" fmla="*/ 23 w 522"/>
              <a:gd name="T59" fmla="*/ 5 h 142"/>
              <a:gd name="T60" fmla="*/ 13 w 522"/>
              <a:gd name="T61" fmla="*/ 3 h 142"/>
              <a:gd name="T62" fmla="*/ 0 w 52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142">
                <a:moveTo>
                  <a:pt x="522" y="142"/>
                </a:moveTo>
                <a:lnTo>
                  <a:pt x="518" y="142"/>
                </a:lnTo>
                <a:lnTo>
                  <a:pt x="518" y="103"/>
                </a:lnTo>
                <a:lnTo>
                  <a:pt x="472" y="103"/>
                </a:lnTo>
                <a:lnTo>
                  <a:pt x="472" y="90"/>
                </a:lnTo>
                <a:lnTo>
                  <a:pt x="406" y="90"/>
                </a:lnTo>
                <a:lnTo>
                  <a:pt x="406" y="83"/>
                </a:lnTo>
                <a:lnTo>
                  <a:pt x="383" y="83"/>
                </a:lnTo>
                <a:lnTo>
                  <a:pt x="383" y="79"/>
                </a:lnTo>
                <a:lnTo>
                  <a:pt x="380" y="79"/>
                </a:lnTo>
                <a:lnTo>
                  <a:pt x="380" y="75"/>
                </a:lnTo>
                <a:lnTo>
                  <a:pt x="366" y="75"/>
                </a:lnTo>
                <a:lnTo>
                  <a:pt x="366" y="71"/>
                </a:lnTo>
                <a:lnTo>
                  <a:pt x="364" y="71"/>
                </a:lnTo>
                <a:lnTo>
                  <a:pt x="364" y="67"/>
                </a:lnTo>
                <a:lnTo>
                  <a:pt x="361" y="67"/>
                </a:lnTo>
                <a:lnTo>
                  <a:pt x="361" y="64"/>
                </a:lnTo>
                <a:lnTo>
                  <a:pt x="350" y="64"/>
                </a:lnTo>
                <a:lnTo>
                  <a:pt x="350" y="60"/>
                </a:lnTo>
                <a:lnTo>
                  <a:pt x="335" y="60"/>
                </a:lnTo>
                <a:lnTo>
                  <a:pt x="335" y="58"/>
                </a:lnTo>
                <a:lnTo>
                  <a:pt x="332" y="58"/>
                </a:lnTo>
                <a:lnTo>
                  <a:pt x="332" y="55"/>
                </a:lnTo>
                <a:lnTo>
                  <a:pt x="297" y="55"/>
                </a:lnTo>
                <a:lnTo>
                  <a:pt x="297" y="52"/>
                </a:lnTo>
                <a:lnTo>
                  <a:pt x="293" y="52"/>
                </a:lnTo>
                <a:lnTo>
                  <a:pt x="293" y="49"/>
                </a:lnTo>
                <a:lnTo>
                  <a:pt x="248" y="49"/>
                </a:lnTo>
                <a:lnTo>
                  <a:pt x="248" y="46"/>
                </a:lnTo>
                <a:lnTo>
                  <a:pt x="206" y="46"/>
                </a:lnTo>
                <a:lnTo>
                  <a:pt x="206" y="43"/>
                </a:lnTo>
                <a:lnTo>
                  <a:pt x="203" y="43"/>
                </a:lnTo>
                <a:lnTo>
                  <a:pt x="203" y="41"/>
                </a:lnTo>
                <a:lnTo>
                  <a:pt x="200" y="41"/>
                </a:lnTo>
                <a:lnTo>
                  <a:pt x="200" y="33"/>
                </a:lnTo>
                <a:lnTo>
                  <a:pt x="189" y="33"/>
                </a:lnTo>
                <a:lnTo>
                  <a:pt x="189" y="31"/>
                </a:lnTo>
                <a:lnTo>
                  <a:pt x="165" y="31"/>
                </a:lnTo>
                <a:lnTo>
                  <a:pt x="165" y="29"/>
                </a:lnTo>
                <a:lnTo>
                  <a:pt x="143" y="29"/>
                </a:lnTo>
                <a:lnTo>
                  <a:pt x="143" y="26"/>
                </a:lnTo>
                <a:lnTo>
                  <a:pt x="135" y="26"/>
                </a:lnTo>
                <a:lnTo>
                  <a:pt x="135" y="25"/>
                </a:lnTo>
                <a:lnTo>
                  <a:pt x="125" y="25"/>
                </a:lnTo>
                <a:lnTo>
                  <a:pt x="125" y="22"/>
                </a:lnTo>
                <a:lnTo>
                  <a:pt x="123" y="22"/>
                </a:lnTo>
                <a:lnTo>
                  <a:pt x="123" y="20"/>
                </a:lnTo>
                <a:lnTo>
                  <a:pt x="105" y="20"/>
                </a:lnTo>
                <a:lnTo>
                  <a:pt x="105" y="16"/>
                </a:lnTo>
                <a:lnTo>
                  <a:pt x="72" y="16"/>
                </a:lnTo>
                <a:lnTo>
                  <a:pt x="72" y="15"/>
                </a:lnTo>
                <a:lnTo>
                  <a:pt x="60" y="15"/>
                </a:lnTo>
                <a:lnTo>
                  <a:pt x="60" y="13"/>
                </a:lnTo>
                <a:lnTo>
                  <a:pt x="54" y="13"/>
                </a:lnTo>
                <a:lnTo>
                  <a:pt x="54" y="10"/>
                </a:lnTo>
                <a:lnTo>
                  <a:pt x="36" y="10"/>
                </a:lnTo>
                <a:lnTo>
                  <a:pt x="36" y="8"/>
                </a:lnTo>
                <a:lnTo>
                  <a:pt x="28" y="8"/>
                </a:lnTo>
                <a:lnTo>
                  <a:pt x="28" y="5"/>
                </a:lnTo>
                <a:lnTo>
                  <a:pt x="23" y="5"/>
                </a:lnTo>
                <a:lnTo>
                  <a:pt x="23" y="3"/>
                </a:lnTo>
                <a:lnTo>
                  <a:pt x="13" y="3"/>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55" name="Straight Connector 54"/>
          <p:cNvCxnSpPr/>
          <p:nvPr/>
        </p:nvCxnSpPr>
        <p:spPr>
          <a:xfrm flipH="1">
            <a:off x="7483350" y="3748346"/>
            <a:ext cx="0" cy="911431"/>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89385" y="4368051"/>
            <a:ext cx="761491" cy="274594"/>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Δ = 1.84</a:t>
            </a:r>
          </a:p>
        </p:txBody>
      </p:sp>
      <p:sp>
        <p:nvSpPr>
          <p:cNvPr id="57" name="TextBox 56"/>
          <p:cNvSpPr txBox="1"/>
          <p:nvPr/>
        </p:nvSpPr>
        <p:spPr>
          <a:xfrm rot="16200000">
            <a:off x="401861" y="3409739"/>
            <a:ext cx="885179"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生存率(%)</a:t>
            </a:r>
          </a:p>
        </p:txBody>
      </p:sp>
    </p:spTree>
    <p:extLst>
      <p:ext uri="{BB962C8B-B14F-4D97-AF65-F5344CB8AC3E}">
        <p14:creationId xmlns:p14="http://schemas.microsoft.com/office/powerpoint/2010/main" val="76535424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a:t>
            </a:r>
          </a:p>
        </p:txBody>
      </p:sp>
      <p:sp>
        <p:nvSpPr>
          <p:cNvPr id="6"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spcBef>
                <a:spcPts val="23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集中治療に適格でないmCRC患者において、トリフルリジン／チピラシル + ベバシズマブは9.2カ月のmPFSを示し、許容可能な安全性プロファイルを有していた</a:t>
            </a:r>
          </a:p>
          <a:p>
            <a:r>
              <a:rPr lang="ja-JP" sz="1600" b="1" i="0" u="none" strike="noStrike" cap="none" baseline="0">
                <a:solidFill>
                  <a:srgbClr val="4D4D4D"/>
                </a:solidFill>
                <a:effectLst/>
                <a:uFillTx/>
                <a:ea typeface="MS UI Gothic"/>
              </a:rPr>
              <a:t>バイオマーカーおよびQoLの解析が進行中である</a:t>
            </a:r>
          </a:p>
        </p:txBody>
      </p:sp>
      <p:sp>
        <p:nvSpPr>
          <p:cNvPr id="5" name="Text Placeholder 4"/>
          <p:cNvSpPr>
            <a:spLocks noGrp="1"/>
          </p:cNvSpPr>
          <p:nvPr>
            <p:ph type="body" sz="quarter" idx="11"/>
          </p:nvPr>
        </p:nvSpPr>
        <p:spPr>
          <a:xfrm>
            <a:off x="4495800" y="6096000"/>
            <a:ext cx="4283075" cy="487363"/>
          </a:xfrm>
        </p:spPr>
        <p:txBody>
          <a:bodyPr/>
          <a:lstStyle/>
          <a:p>
            <a:r>
              <a:rPr sz="1200" dirty="0"/>
              <a:t/>
            </a:r>
            <a:br>
              <a:rPr sz="1200" dirty="0"/>
            </a:br>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O-022</a:t>
            </a:r>
          </a:p>
        </p:txBody>
      </p:sp>
      <p:graphicFrame>
        <p:nvGraphicFramePr>
          <p:cNvPr id="7" name="Tabella 4"/>
          <p:cNvGraphicFramePr>
            <a:graphicFrameLocks noGrp="1"/>
          </p:cNvGraphicFramePr>
          <p:nvPr>
            <p:extLst>
              <p:ext uri="{D42A27DB-BD31-4B8C-83A1-F6EECF244321}">
                <p14:modId xmlns:p14="http://schemas.microsoft.com/office/powerpoint/2010/main" val="3124589119"/>
              </p:ext>
            </p:extLst>
          </p:nvPr>
        </p:nvGraphicFramePr>
        <p:xfrm>
          <a:off x="365124" y="1571107"/>
          <a:ext cx="8194260" cy="2771777"/>
        </p:xfrm>
        <a:graphic>
          <a:graphicData uri="http://schemas.openxmlformats.org/drawingml/2006/table">
            <a:tbl>
              <a:tblPr>
                <a:tableStyleId>{72833802-FEF1-4C79-8D5D-14CF1EAF98D9}</a:tableStyleId>
              </a:tblPr>
              <a:tblGrid>
                <a:gridCol w="230312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690735">
                  <a:extLst>
                    <a:ext uri="{9D8B030D-6E8A-4147-A177-3AD203B41FA5}">
                      <a16:colId xmlns:a16="http://schemas.microsoft.com/office/drawing/2014/main" val="20002"/>
                    </a:ext>
                  </a:extLst>
                </a:gridCol>
              </a:tblGrid>
              <a:tr h="482545">
                <a:tc>
                  <a:txBody>
                    <a:bodyPr/>
                    <a:lstStyle/>
                    <a:p>
                      <a:pPr>
                        <a:lnSpc>
                          <a:spcPct val="100000"/>
                        </a:lnSpc>
                        <a:spcBef>
                          <a:spcPts val="0"/>
                        </a:spcBef>
                        <a:spcAft>
                          <a:spcPct val="0"/>
                        </a:spcAft>
                      </a:pPr>
                      <a:r>
                        <a:rPr lang="ja-JP" sz="1400" b="1" i="0" u="none" strike="noStrike" cap="none" baseline="0" dirty="0">
                          <a:solidFill>
                            <a:srgbClr val="FFFFFF"/>
                          </a:solidFill>
                          <a:effectLst/>
                          <a:uFillTx/>
                          <a:ea typeface="MS UI Gothic"/>
                        </a:rPr>
                        <a:t>AE、n (%)</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ct val="0"/>
                        </a:spcAft>
                      </a:pPr>
                      <a:r>
                        <a:rPr lang="ja-JP" sz="1400" b="1" i="0" u="none" strike="noStrike" cap="none" baseline="0" dirty="0">
                          <a:solidFill>
                            <a:srgbClr val="FFFFFF"/>
                          </a:solidFill>
                          <a:effectLst/>
                          <a:uFillTx/>
                          <a:ea typeface="MS UI Gothic"/>
                        </a:rPr>
                        <a:t>トリフルリジン／チピラシル + ベバシズマブ</a:t>
                      </a:r>
                      <a:r>
                        <a:rPr sz="1400" dirty="0"/>
                        <a:t/>
                      </a:r>
                      <a:br>
                        <a:rPr sz="1400" dirty="0"/>
                      </a:br>
                      <a:r>
                        <a:rPr lang="ja-JP" sz="1400" b="1" i="0" u="none" strike="noStrike" cap="none" baseline="0" dirty="0">
                          <a:solidFill>
                            <a:srgbClr val="FFFFFF"/>
                          </a:solidFill>
                          <a:effectLst/>
                          <a:uFillTx/>
                          <a:ea typeface="MS UI Gothic"/>
                        </a:rPr>
                        <a:t>(n=77)</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ct val="0"/>
                        </a:spcAft>
                      </a:pPr>
                      <a:r>
                        <a:rPr lang="ja-JP" sz="1400" b="1" i="0" u="none" strike="noStrike" cap="none" baseline="0" dirty="0">
                          <a:solidFill>
                            <a:srgbClr val="FFFFFF"/>
                          </a:solidFill>
                          <a:effectLst/>
                          <a:uFillTx/>
                          <a:ea typeface="MS UI Gothic"/>
                        </a:rPr>
                        <a:t>カペシタビン + ベバシズマ</a:t>
                      </a:r>
                      <a:r>
                        <a:rPr lang="ja-JP" sz="1400" b="1" i="0" u="none" strike="noStrike" cap="none" baseline="0" dirty="0" smtClean="0">
                          <a:solidFill>
                            <a:srgbClr val="FFFFFF"/>
                          </a:solidFill>
                          <a:effectLst/>
                          <a:uFillTx/>
                          <a:ea typeface="MS UI Gothic"/>
                        </a:rPr>
                        <a:t>ブ</a:t>
                      </a:r>
                      <a:r>
                        <a:rPr lang="en-GB" altLang="ja-JP" sz="1400" b="1" i="0" u="none" strike="noStrike" cap="none" baseline="0" dirty="0" smtClean="0">
                          <a:solidFill>
                            <a:srgbClr val="FFFFFF"/>
                          </a:solidFill>
                          <a:effectLst/>
                          <a:uFillTx/>
                          <a:ea typeface="MS UI Gothic"/>
                        </a:rPr>
                        <a:t/>
                      </a:r>
                      <a:br>
                        <a:rPr lang="en-GB" altLang="ja-JP" sz="1400" b="1" i="0" u="none" strike="noStrike" cap="none" baseline="0" dirty="0" smtClean="0">
                          <a:solidFill>
                            <a:srgbClr val="FFFFFF"/>
                          </a:solidFill>
                          <a:effectLst/>
                          <a:uFillTx/>
                          <a:ea typeface="MS UI Gothic"/>
                        </a:rPr>
                      </a:b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n=76)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AE</a:t>
                      </a: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77 (100)</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74 (97.4)</a:t>
                      </a: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SAE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42 (54.5)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44 (57.9)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グレード3以上の有害事象（AE）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68 (88.3)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53 (69.7)</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全てのTRAE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75 (97.4)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68 (89.5)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marL="0" marR="0" lvl="0" indent="0" algn="l" defTabSz="914400" rtl="0" eaLnBrk="1" fontAlgn="auto" latinLnBrk="0" hangingPunct="1">
                        <a:lnSpc>
                          <a:spcPct val="15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グレード3以上のTRAE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60 (77.9)</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33 (43.4)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重篤なTRAE</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25 (32.5)</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17 (22.4)</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試験薬の投与中止につながったもの</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31 (40.3)</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28 (36.8)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50000"/>
                        </a:lnSpc>
                        <a:spcAft>
                          <a:spcPct val="0"/>
                        </a:spcAft>
                      </a:pPr>
                      <a:r>
                        <a:rPr lang="ja-JP" sz="1200" b="0" i="0" u="none" strike="noStrike" cap="none" baseline="0">
                          <a:solidFill>
                            <a:srgbClr val="4D4D4D"/>
                          </a:solidFill>
                          <a:effectLst/>
                          <a:uFillTx/>
                          <a:ea typeface="MS UI Gothic"/>
                        </a:rPr>
                        <a:t>治療歴期間中の死亡</a:t>
                      </a: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a:solidFill>
                            <a:srgbClr val="4D4D4D"/>
                          </a:solidFill>
                          <a:effectLst/>
                          <a:uFillTx/>
                          <a:ea typeface="MS UI Gothic"/>
                        </a:rPr>
                        <a:t>4 (5.2)</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ct val="0"/>
                        </a:spcAft>
                      </a:pPr>
                      <a:r>
                        <a:rPr lang="ja-JP" sz="1200" b="0" i="0" u="none" strike="noStrike" cap="none" baseline="0" dirty="0">
                          <a:solidFill>
                            <a:srgbClr val="4D4D4D"/>
                          </a:solidFill>
                          <a:effectLst/>
                          <a:uFillTx/>
                          <a:ea typeface="MS UI Gothic"/>
                        </a:rPr>
                        <a:t>9 (11.8)</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3920351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O-024：遠隔転移を有するRAS野生型大腸癌m（CRC）患者の第一選択治療としてのmFOLFOXIRI + パニツムマブ対FOLFOXIRI：AIO（AIO-KRK0109）の無作為化第II相VOLFI試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Geissler Mら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mCRC患者を対象として、第一選択治療としてのパニツムマブ + mFOLFOXIRI対FOLFOXIRI単剤の有効性および安全性を評価する</a:t>
            </a:r>
          </a:p>
        </p:txBody>
      </p:sp>
      <p:sp>
        <p:nvSpPr>
          <p:cNvPr id="4" name="Text Placeholder 3"/>
          <p:cNvSpPr>
            <a:spLocks noGrp="1"/>
          </p:cNvSpPr>
          <p:nvPr>
            <p:ph type="body" sz="quarter" idx="10"/>
          </p:nvPr>
        </p:nvSpPr>
        <p:spPr>
          <a:xfrm>
            <a:off x="365126" y="6096000"/>
            <a:ext cx="3892082" cy="487363"/>
          </a:xfrm>
        </p:spPr>
        <p:txBody>
          <a:bodyPr/>
          <a:lstStyle/>
          <a:p>
            <a:r>
              <a:rPr lang="ja-JP" sz="1200" b="0" i="0" u="none" strike="noStrike" cap="none" baseline="0">
                <a:solidFill>
                  <a:srgbClr val="4D4D4D"/>
                </a:solidFill>
                <a:effectLst/>
                <a:uFillTx/>
                <a:ea typeface="MS UI Gothic"/>
              </a:rPr>
              <a:t>*切除可能な場合：手術後に最大12サイクルの治験実施計画書に規定される治療、12サイクル後のCR/PR/SD：再導入（同じ組み合わせ）がPDで推奨される</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Geissler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O-024</a:t>
            </a:r>
          </a:p>
        </p:txBody>
      </p:sp>
      <p:sp>
        <p:nvSpPr>
          <p:cNvPr id="6" name="Rectangle 9"/>
          <p:cNvSpPr txBox="1">
            <a:spLocks noChangeArrowheads="1"/>
          </p:cNvSpPr>
          <p:nvPr/>
        </p:nvSpPr>
        <p:spPr bwMode="auto">
          <a:xfrm>
            <a:off x="365124" y="5330149"/>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ORR</a:t>
            </a:r>
          </a:p>
          <a:p>
            <a:endParaRPr lang="en-GB"/>
          </a:p>
        </p:txBody>
      </p:sp>
      <p:sp>
        <p:nvSpPr>
          <p:cNvPr id="7" name="Content Placeholder 26"/>
          <p:cNvSpPr txBox="1"/>
          <p:nvPr/>
        </p:nvSpPr>
        <p:spPr>
          <a:xfrm>
            <a:off x="4484596" y="5330149"/>
            <a:ext cx="4618200"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a:rPr>
              <a:t>副次的エンドポイント</a:t>
            </a:r>
          </a:p>
          <a:p>
            <a:r>
              <a:rPr lang="ja-JP" sz="1600" b="0" i="0" u="none" strike="noStrike" cap="none" baseline="0" dirty="0">
                <a:solidFill>
                  <a:srgbClr val="4D4D4D"/>
                </a:solidFill>
                <a:effectLst/>
                <a:uFillTx/>
                <a:ea typeface="MS UI Gothic"/>
              </a:rPr>
              <a:t>TRR、再発までの時間、PFS、OS、安全性、QoL</a:t>
            </a:r>
          </a:p>
        </p:txBody>
      </p:sp>
      <p:sp>
        <p:nvSpPr>
          <p:cNvPr id="8" name="Oval 14"/>
          <p:cNvSpPr>
            <a:spLocks noChangeArrowheads="1"/>
          </p:cNvSpPr>
          <p:nvPr/>
        </p:nvSpPr>
        <p:spPr bwMode="auto">
          <a:xfrm>
            <a:off x="3888861" y="338369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2:1</a:t>
            </a:r>
          </a:p>
        </p:txBody>
      </p:sp>
      <p:cxnSp>
        <p:nvCxnSpPr>
          <p:cNvPr id="9" name="AutoShape 15"/>
          <p:cNvCxnSpPr>
            <a:cxnSpLocks noChangeShapeType="1"/>
            <a:stCxn id="8" idx="0"/>
            <a:endCxn id="14" idx="1"/>
          </p:cNvCxnSpPr>
          <p:nvPr/>
        </p:nvCxnSpPr>
        <p:spPr bwMode="auto">
          <a:xfrm rot="5400000" flipH="1" flipV="1">
            <a:off x="3958581" y="2836939"/>
            <a:ext cx="768836" cy="324680"/>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486643" y="2052729"/>
            <a:ext cx="1600777" cy="1124262"/>
          </a:xfrm>
          <a:prstGeom prst="rect">
            <a:avLst/>
          </a:prstGeom>
          <a:solidFill>
            <a:schemeClr val="tx1"/>
          </a:solidFill>
          <a:ln w="9525" algn="ctr">
            <a:noFill/>
            <a:round/>
          </a:ln>
        </p:spPr>
        <p:txBody>
          <a:bodyPr lIns="90488" tIns="0" rIns="90488" bIns="0" anchor="ctr"/>
          <a:lstStyle/>
          <a:p>
            <a:pPr lvl="0" algn="ctr" defTabSz="892175" eaLnBrk="0" hangingPunct="0">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切除可能性／最大</a:t>
            </a:r>
            <a:r>
              <a:rPr sz="1800"/>
              <a:t/>
            </a:r>
            <a:br>
              <a:rPr sz="1800"/>
            </a:br>
            <a:r>
              <a:rPr lang="ja-JP" sz="1800" b="1" i="0" u="none" strike="noStrike" cap="none" baseline="0">
                <a:solidFill>
                  <a:srgbClr val="FFFFFF"/>
                </a:solidFill>
                <a:effectLst/>
                <a:uFillTx/>
                <a:ea typeface="MS UI Gothic"/>
              </a:rPr>
              <a:t>12サイクル*</a:t>
            </a:r>
          </a:p>
        </p:txBody>
      </p:sp>
      <p:sp>
        <p:nvSpPr>
          <p:cNvPr id="11" name="Content Placeholder 26"/>
          <p:cNvSpPr txBox="1"/>
          <p:nvPr/>
        </p:nvSpPr>
        <p:spPr bwMode="auto">
          <a:xfrm>
            <a:off x="4571999" y="3083274"/>
            <a:ext cx="391817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u="none" strike="noStrike" cap="none" baseline="0">
                <a:solidFill>
                  <a:srgbClr val="4D4D4D"/>
                </a:solidFill>
                <a:effectLst/>
                <a:uFillTx/>
                <a:ea typeface="MS UI Gothic"/>
              </a:rPr>
              <a:t>コホート1: 組織学的検査で確定診断され手術不能／切除不能が確定的</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u="none" strike="noStrike" cap="none" baseline="0">
                <a:solidFill>
                  <a:srgbClr val="4D4D4D"/>
                </a:solidFill>
                <a:effectLst/>
                <a:uFillTx/>
                <a:ea typeface="MS UI Gothic"/>
              </a:rPr>
              <a:t>コホート2: 治療目的による二次切除の可能性（治療前の肝／腫瘍生検）</a:t>
            </a:r>
          </a:p>
        </p:txBody>
      </p:sp>
      <p:cxnSp>
        <p:nvCxnSpPr>
          <p:cNvPr id="12" name="AutoShape 19"/>
          <p:cNvCxnSpPr>
            <a:cxnSpLocks noChangeShapeType="1"/>
            <a:stCxn id="15" idx="3"/>
            <a:endCxn id="8" idx="2"/>
          </p:cNvCxnSpPr>
          <p:nvPr/>
        </p:nvCxnSpPr>
        <p:spPr bwMode="auto">
          <a:xfrm>
            <a:off x="3789318" y="3675797"/>
            <a:ext cx="9954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183829" y="2614860"/>
            <a:ext cx="302814"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505339" y="2204492"/>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FFFFFF"/>
                </a:solidFill>
                <a:effectLst/>
                <a:uFillTx/>
                <a:ea typeface="MS UI Gothic"/>
              </a:rPr>
              <a:t>パニツムマブ 6 mg/kg </a:t>
            </a:r>
            <a:r>
              <a:rPr lang="ja-JP" sz="1800" b="0" i="0" u="none" strike="noStrike" cap="none" baseline="0" dirty="0" smtClean="0">
                <a:solidFill>
                  <a:srgbClr val="FFFFFF"/>
                </a:solidFill>
                <a:effectLst/>
                <a:uFillTx/>
                <a:ea typeface="MS UI Gothic"/>
              </a:rPr>
              <a:t>+ </a:t>
            </a:r>
            <a:r>
              <a:rPr lang="ja-JP" sz="1800" b="0" i="0" u="none" strike="noStrike" cap="none" baseline="0" dirty="0">
                <a:solidFill>
                  <a:srgbClr val="FFFFFF"/>
                </a:solidFill>
                <a:effectLst/>
                <a:uFillTx/>
                <a:ea typeface="MS UI Gothic"/>
              </a:rPr>
              <a:t>mFOLFOXIRI q2w</a:t>
            </a:r>
          </a:p>
          <a:p>
            <a:pPr lvl="0" algn="ctr" defTabSz="892175" eaLnBrk="0" hangingPunct="0">
              <a:defRPr/>
            </a:pPr>
            <a:r>
              <a:rPr lang="ja-JP" sz="1800" b="0" i="0" u="none" strike="noStrike" cap="none" baseline="0" dirty="0">
                <a:solidFill>
                  <a:srgbClr val="FFFFFF"/>
                </a:solidFill>
                <a:effectLst/>
                <a:uFillTx/>
                <a:ea typeface="MS UI Gothic"/>
              </a:rPr>
              <a:t>(n=63)</a:t>
            </a:r>
          </a:p>
        </p:txBody>
      </p:sp>
      <p:sp>
        <p:nvSpPr>
          <p:cNvPr id="15" name="AutoShape 9"/>
          <p:cNvSpPr>
            <a:spLocks noChangeArrowheads="1"/>
          </p:cNvSpPr>
          <p:nvPr/>
        </p:nvSpPr>
        <p:spPr bwMode="auto">
          <a:xfrm>
            <a:off x="65025" y="2414912"/>
            <a:ext cx="3724293" cy="252177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切除不能mCRC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WT RAS</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第一選択治療（無作為化の前にFOLFIRINOX1サイクルを許可）</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(n=96)</a:t>
            </a:r>
          </a:p>
        </p:txBody>
      </p:sp>
      <p:cxnSp>
        <p:nvCxnSpPr>
          <p:cNvPr id="16" name="AutoShape 16"/>
          <p:cNvCxnSpPr>
            <a:cxnSpLocks noChangeShapeType="1"/>
            <a:stCxn id="8" idx="4"/>
            <a:endCxn id="19" idx="1"/>
          </p:cNvCxnSpPr>
          <p:nvPr/>
        </p:nvCxnSpPr>
        <p:spPr bwMode="auto">
          <a:xfrm rot="16200000" flipH="1">
            <a:off x="3946372" y="4202184"/>
            <a:ext cx="793254" cy="324680"/>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4" idx="1"/>
          </p:cNvCxnSpPr>
          <p:nvPr/>
        </p:nvCxnSpPr>
        <p:spPr bwMode="auto">
          <a:xfrm>
            <a:off x="7182249" y="4761151"/>
            <a:ext cx="304394"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505339" y="4350783"/>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effectLst/>
                <a:uFillTx/>
                <a:ea typeface="MS UI Gothic"/>
              </a:rPr>
              <a:t>FOLFOXIRI q2w</a:t>
            </a:r>
          </a:p>
          <a:p>
            <a:pPr lvl="0" algn="ctr" defTabSz="892175" eaLnBrk="0" hangingPunct="0">
              <a:defRPr/>
            </a:pPr>
            <a:r>
              <a:rPr lang="ja-JP" sz="1800" b="0" i="0" u="none" strike="noStrike" cap="none" baseline="0">
                <a:solidFill>
                  <a:srgbClr val="4D4D4D"/>
                </a:solidFill>
                <a:effectLst/>
                <a:uFillTx/>
                <a:ea typeface="MS UI Gothic"/>
              </a:rPr>
              <a:t>(n=33)</a:t>
            </a:r>
          </a:p>
        </p:txBody>
      </p:sp>
      <p:sp>
        <p:nvSpPr>
          <p:cNvPr id="24" name="AutoShape 12"/>
          <p:cNvSpPr>
            <a:spLocks noChangeArrowheads="1"/>
          </p:cNvSpPr>
          <p:nvPr/>
        </p:nvSpPr>
        <p:spPr bwMode="auto">
          <a:xfrm>
            <a:off x="7486643" y="4199020"/>
            <a:ext cx="1600777" cy="1124262"/>
          </a:xfrm>
          <a:prstGeom prst="rect">
            <a:avLst/>
          </a:prstGeom>
          <a:solidFill>
            <a:schemeClr val="tx1"/>
          </a:solidFill>
          <a:ln w="9525" algn="ctr">
            <a:noFill/>
            <a:round/>
          </a:ln>
        </p:spPr>
        <p:txBody>
          <a:bodyPr lIns="90488" tIns="0" rIns="90488" bIns="0" anchor="ctr"/>
          <a:lstStyle/>
          <a:p>
            <a:pPr lvl="0" algn="ctr" defTabSz="892175" eaLnBrk="0" hangingPunct="0">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切除可能性／最大</a:t>
            </a:r>
            <a:r>
              <a:rPr sz="1800"/>
              <a:t/>
            </a:r>
            <a:br>
              <a:rPr sz="1800"/>
            </a:br>
            <a:r>
              <a:rPr lang="ja-JP" sz="1800" b="1" i="0" u="none" strike="noStrike" cap="none" baseline="0">
                <a:solidFill>
                  <a:srgbClr val="FFFFFF"/>
                </a:solidFill>
                <a:effectLst/>
                <a:uFillTx/>
                <a:ea typeface="MS UI Gothic"/>
              </a:rPr>
              <a:t>12サイクル*</a:t>
            </a:r>
          </a:p>
        </p:txBody>
      </p:sp>
    </p:spTree>
    <p:extLst>
      <p:ext uri="{BB962C8B-B14F-4D97-AF65-F5344CB8AC3E}">
        <p14:creationId xmlns:p14="http://schemas.microsoft.com/office/powerpoint/2010/main" val="417504686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O-024：遠隔転移を有するRAS野生型大腸癌m（CRC）患者の第一選択治療としてのmFOLFOXIRI + パニツムマブ対FOLFOXIRI：AIO（AIO-KRK0109）の無作為化第II相VOLFI試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Geissler Mら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Geissler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O-024</a:t>
            </a:r>
          </a:p>
        </p:txBody>
      </p:sp>
      <p:graphicFrame>
        <p:nvGraphicFramePr>
          <p:cNvPr id="7" name="Group 88"/>
          <p:cNvGraphicFramePr>
            <a:graphicFrameLocks noGrp="1"/>
          </p:cNvGraphicFramePr>
          <p:nvPr>
            <p:extLst>
              <p:ext uri="{D42A27DB-BD31-4B8C-83A1-F6EECF244321}">
                <p14:modId xmlns:p14="http://schemas.microsoft.com/office/powerpoint/2010/main" val="622261725"/>
              </p:ext>
            </p:extLst>
          </p:nvPr>
        </p:nvGraphicFramePr>
        <p:xfrm>
          <a:off x="369888" y="1678237"/>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1883298">
                  <a:extLst>
                    <a:ext uri="{9D8B030D-6E8A-4147-A177-3AD203B41FA5}">
                      <a16:colId xmlns:a16="http://schemas.microsoft.com/office/drawing/2014/main" val="20002"/>
                    </a:ext>
                  </a:extLst>
                </a:gridCol>
                <a:gridCol w="2280641">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パニツムマブ＋</a:t>
                      </a:r>
                      <a:r>
                        <a:rPr sz="1400"/>
                        <a:t/>
                      </a:r>
                      <a:br>
                        <a:rPr sz="1400"/>
                      </a:br>
                      <a:r>
                        <a:rPr lang="ja-JP" sz="1400" b="1" i="0" u="none" strike="noStrike" cap="none" baseline="0">
                          <a:solidFill>
                            <a:srgbClr val="FFFFFF"/>
                          </a:solidFill>
                          <a:effectLst/>
                          <a:uFillTx/>
                          <a:ea typeface="MS UI Gothic"/>
                        </a:rPr>
                        <a:t>mFOLFOXIRI (n=63)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FOLFOXIRI単剤(n=33</a:t>
                      </a:r>
                      <a:r>
                        <a:rPr lang="ja-JP" sz="1400" b="1" i="0" u="none" strike="noStrike" cap="none" baseline="0" dirty="0" smtClean="0">
                          <a:solidFill>
                            <a:srgbClr val="FFFFFF"/>
                          </a:solidFill>
                          <a:effectLst/>
                          <a:uFillTx/>
                          <a:ea typeface="MS UI Gothic"/>
                        </a:rPr>
                        <a:t>)</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OR (95%CI)；</a:t>
                      </a:r>
                      <a:r>
                        <a:rPr sz="1400" dirty="0"/>
                        <a:t/>
                      </a:r>
                      <a:br>
                        <a:rPr sz="1400" dirty="0"/>
                      </a:br>
                      <a:r>
                        <a:rPr lang="en-GB" sz="1400" b="1" i="0" u="none" strike="noStrike" cap="none" baseline="0" dirty="0">
                          <a:solidFill>
                            <a:srgbClr val="FFFFFF"/>
                          </a:solidFill>
                          <a:effectLst/>
                          <a:uFillTx/>
                          <a:ea typeface="MS UI Gothic"/>
                        </a:rPr>
                        <a:t>p</a:t>
                      </a:r>
                      <a:r>
                        <a:rPr lang="ja-JP" sz="1400" b="1" i="0" u="none" strike="noStrike" cap="none" baseline="0" dirty="0">
                          <a:solidFill>
                            <a:srgbClr val="FFFFFF"/>
                          </a:solidFill>
                          <a:effectLst/>
                          <a:uFillTx/>
                          <a:ea typeface="MS UI Gothic"/>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ORR、%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87.3 (76.5, 94.4)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60.6 (42.1, 77.1)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4.469 (1.614, 12.376);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8"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主な結果</a:t>
            </a:r>
          </a:p>
        </p:txBody>
      </p:sp>
      <p:graphicFrame>
        <p:nvGraphicFramePr>
          <p:cNvPr id="9" name="Group 88"/>
          <p:cNvGraphicFramePr>
            <a:graphicFrameLocks noGrp="1"/>
          </p:cNvGraphicFramePr>
          <p:nvPr>
            <p:extLst>
              <p:ext uri="{D42A27DB-BD31-4B8C-83A1-F6EECF244321}">
                <p14:modId xmlns:p14="http://schemas.microsoft.com/office/powerpoint/2010/main" val="559807600"/>
              </p:ext>
            </p:extLst>
          </p:nvPr>
        </p:nvGraphicFramePr>
        <p:xfrm>
          <a:off x="369888" y="2788580"/>
          <a:ext cx="8463918" cy="2151888"/>
        </p:xfrm>
        <a:graphic>
          <a:graphicData uri="http://schemas.openxmlformats.org/drawingml/2006/table">
            <a:tbl>
              <a:tblPr firstRow="1" bandRow="1">
                <a:tableStyleId>{69012ECD-51FC-41F1-AA8D-1B2483CD663E}</a:tableStyleId>
              </a:tblPr>
              <a:tblGrid>
                <a:gridCol w="2519680">
                  <a:extLst>
                    <a:ext uri="{9D8B030D-6E8A-4147-A177-3AD203B41FA5}">
                      <a16:colId xmlns:a16="http://schemas.microsoft.com/office/drawing/2014/main" val="20000"/>
                    </a:ext>
                  </a:extLst>
                </a:gridCol>
                <a:gridCol w="1711235">
                  <a:extLst>
                    <a:ext uri="{9D8B030D-6E8A-4147-A177-3AD203B41FA5}">
                      <a16:colId xmlns:a16="http://schemas.microsoft.com/office/drawing/2014/main" val="20001"/>
                    </a:ext>
                  </a:extLst>
                </a:gridCol>
                <a:gridCol w="1711235">
                  <a:extLst>
                    <a:ext uri="{9D8B030D-6E8A-4147-A177-3AD203B41FA5}">
                      <a16:colId xmlns:a16="http://schemas.microsoft.com/office/drawing/2014/main" val="20002"/>
                    </a:ext>
                  </a:extLst>
                </a:gridCol>
                <a:gridCol w="2521768">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パニツムマブ + </a:t>
                      </a:r>
                      <a:r>
                        <a:rPr sz="1400"/>
                        <a:t/>
                      </a:r>
                      <a:br>
                        <a:rPr sz="1400"/>
                      </a:br>
                      <a:r>
                        <a:rPr lang="ja-JP" sz="1400" b="1" i="0" u="none" strike="noStrike" cap="none" baseline="0">
                          <a:solidFill>
                            <a:srgbClr val="FFFFFF"/>
                          </a:solidFill>
                          <a:effectLst/>
                          <a:uFillTx/>
                          <a:ea typeface="MS UI Gothic"/>
                        </a:rPr>
                        <a:t>mFOLFOXIRI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FOLFOXIRI </a:t>
                      </a:r>
                      <a:r>
                        <a:rPr sz="1400"/>
                        <a:t/>
                      </a:r>
                      <a:br>
                        <a:rPr sz="1400"/>
                      </a:br>
                      <a:r>
                        <a:rPr lang="ja-JP" sz="1400" b="1" i="0" u="none" strike="noStrike" cap="none" baseline="0">
                          <a:solidFill>
                            <a:srgbClr val="FFFFFF"/>
                          </a:solidFill>
                          <a:effectLst/>
                          <a:uFillTx/>
                          <a:ea typeface="MS UI Gothic"/>
                        </a:rPr>
                        <a:t>単剤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OR (95%CI)；</a:t>
                      </a:r>
                      <a:r>
                        <a:rPr lang="en-GB" altLang="ja-JP" sz="1400" b="1" i="0" u="none" strike="noStrike" cap="none" baseline="0" dirty="0">
                          <a:solidFill>
                            <a:srgbClr val="FFFFFF"/>
                          </a:solidFill>
                          <a:effectLst/>
                          <a:uFillTx/>
                          <a:ea typeface="MS UI Gothic"/>
                        </a:rPr>
                        <a:t>p</a:t>
                      </a:r>
                      <a:r>
                        <a:rPr lang="ja-JP" sz="1400" b="1" i="0" u="none" strike="noStrike" cap="none" baseline="0" dirty="0">
                          <a:solidFill>
                            <a:srgbClr val="FFFFFF"/>
                          </a:solidFill>
                          <a:effectLst/>
                          <a:uFillTx/>
                          <a:ea typeface="MS UI Gothic"/>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腫瘍部位別</a:t>
                      </a:r>
                      <a:r>
                        <a:rPr lang="en-GB" altLang="ja-JP" sz="1400" b="0" i="0" u="none" strike="noStrike" cap="none" baseline="0" dirty="0">
                          <a:solidFill>
                            <a:srgbClr val="4D4D4D"/>
                          </a:solidFill>
                          <a:effectLst/>
                          <a:uFillTx/>
                          <a:ea typeface="MS UI Gothic"/>
                        </a:rPr>
                        <a:t> </a:t>
                      </a:r>
                      <a:r>
                        <a:rPr lang="ja-JP" sz="1400" b="0" i="0" u="none" strike="noStrike" cap="none" baseline="0" dirty="0">
                          <a:solidFill>
                            <a:srgbClr val="4D4D4D"/>
                          </a:solidFill>
                          <a:effectLst/>
                          <a:uFillTx/>
                          <a:ea typeface="MS UI Gothic"/>
                        </a:rPr>
                        <a:t>ORR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左側</a:t>
                      </a:r>
                      <a:r>
                        <a:rPr lang="en-GB" altLang="ja-JP" sz="1400" b="0" i="0" u="none" strike="noStrike" cap="none" baseline="0" dirty="0">
                          <a:solidFill>
                            <a:srgbClr val="4D4D4D"/>
                          </a:solidFill>
                          <a:effectLst/>
                          <a:uFillTx/>
                          <a:ea typeface="MS UI Gothic"/>
                        </a:rPr>
                        <a:t> </a:t>
                      </a:r>
                      <a:r>
                        <a:rPr lang="ja-JP" sz="1400" b="0" i="0" u="none" strike="noStrike" cap="none" baseline="0" dirty="0">
                          <a:solidFill>
                            <a:srgbClr val="4D4D4D"/>
                          </a:solidFill>
                          <a:effectLst/>
                          <a:uFillTx/>
                          <a:ea typeface="MS UI Gothic"/>
                        </a:rPr>
                        <a:t>(n=78)</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右側</a:t>
                      </a:r>
                      <a:r>
                        <a:rPr lang="en-GB" altLang="ja-JP" sz="1400" b="0" i="0" u="none" strike="noStrike" cap="none" baseline="0" dirty="0">
                          <a:solidFill>
                            <a:srgbClr val="4D4D4D"/>
                          </a:solidFill>
                          <a:effectLst/>
                          <a:uFillTx/>
                          <a:ea typeface="MS UI Gothic"/>
                        </a:rPr>
                        <a:t> </a:t>
                      </a:r>
                      <a:r>
                        <a:rPr lang="ja-JP" sz="1400" b="0" i="0" u="none" strike="noStrike" cap="none" baseline="0" dirty="0">
                          <a:solidFill>
                            <a:srgbClr val="4D4D4D"/>
                          </a:solidFill>
                          <a:effectLst/>
                          <a:uFillTx/>
                          <a:ea typeface="MS UI Gothic"/>
                        </a:rPr>
                        <a:t>(n=18)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68.0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4.518 (1.298, 15.718); 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3.889 (0.543, 27.886); 0.34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変異状態別</a:t>
                      </a:r>
                      <a:r>
                        <a:rPr lang="en-GB" altLang="ja-JP" sz="1400" b="0" i="0" u="none" strike="noStrike" cap="none" baseline="0" dirty="0">
                          <a:solidFill>
                            <a:srgbClr val="4D4D4D"/>
                          </a:solidFill>
                          <a:effectLst/>
                          <a:uFillTx/>
                          <a:ea typeface="MS UI Gothic"/>
                        </a:rPr>
                        <a:t> </a:t>
                      </a:r>
                      <a:r>
                        <a:rPr lang="ja-JP" sz="1400" b="0" i="0" u="none" strike="noStrike" cap="none" baseline="0" dirty="0">
                          <a:solidFill>
                            <a:srgbClr val="4D4D4D"/>
                          </a:solidFill>
                          <a:effectLst/>
                          <a:uFillTx/>
                          <a:ea typeface="MS UI Gothic"/>
                        </a:rPr>
                        <a:t>ORR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RAS/BRAF WT (n=60)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BRAF変</a:t>
                      </a:r>
                      <a:r>
                        <a:rPr lang="ja-JP" sz="1400" b="0" i="0" u="none" strike="noStrike" cap="none" baseline="0" dirty="0" smtClean="0">
                          <a:solidFill>
                            <a:srgbClr val="4D4D4D"/>
                          </a:solidFill>
                          <a:effectLst/>
                          <a:uFillTx/>
                          <a:ea typeface="MS UI Gothic"/>
                        </a:rPr>
                        <a:t>異</a:t>
                      </a:r>
                      <a:r>
                        <a:rPr lang="en-GB" altLang="ja-JP" sz="1400" b="0" i="0" u="none" strike="noStrike" cap="none" baseline="0" dirty="0" smtClean="0">
                          <a:solidFill>
                            <a:srgbClr val="4D4D4D"/>
                          </a:solidFill>
                          <a:effectLst/>
                          <a:uFillTx/>
                          <a:ea typeface="MS UI Gothic"/>
                        </a:rPr>
                        <a:t> </a:t>
                      </a:r>
                      <a:r>
                        <a:rPr lang="ja-JP" sz="1400" b="0" i="0" u="none" strike="noStrike" cap="none" baseline="0" dirty="0" smtClean="0">
                          <a:solidFill>
                            <a:srgbClr val="4D4D4D"/>
                          </a:solidFill>
                          <a:effectLst/>
                          <a:uFillTx/>
                          <a:ea typeface="MS UI Gothic"/>
                        </a:rPr>
                        <a:t>(</a:t>
                      </a:r>
                      <a:r>
                        <a:rPr lang="ja-JP" sz="1400" b="0" i="0" u="none" strike="noStrike" cap="none" baseline="0" dirty="0">
                          <a:solidFill>
                            <a:srgbClr val="4D4D4D"/>
                          </a:solidFill>
                          <a:effectLst/>
                          <a:uFillTx/>
                          <a:ea typeface="MS UI Gothic"/>
                        </a:rPr>
                        <a:t>n=16)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86.0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64.7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dirty="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3.364 (0.902, 12.549); 0.08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21.000 (1.504, 293.25); 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O-024：遠隔転移を有するRAS野生型大腸癌m（CRC）患者の第一選択治療としてのmFOLFOXIRI + パニツムマブ対FOLFOXIRI：AIO（AIO-KRK0109）の無作為化第II相VOLFI試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Geissler Mら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Geissler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O-024</a:t>
            </a:r>
          </a:p>
        </p:txBody>
      </p:sp>
      <p:sp>
        <p:nvSpPr>
          <p:cNvPr id="6"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主要な結果（続き）</a:t>
            </a:r>
          </a:p>
        </p:txBody>
      </p:sp>
      <p:sp>
        <p:nvSpPr>
          <p:cNvPr id="9" name="TextBox 8"/>
          <p:cNvSpPr txBox="1"/>
          <p:nvPr/>
        </p:nvSpPr>
        <p:spPr>
          <a:xfrm>
            <a:off x="4154482" y="1519818"/>
            <a:ext cx="564539"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コホート1</a:t>
            </a:r>
          </a:p>
        </p:txBody>
      </p:sp>
      <p:sp>
        <p:nvSpPr>
          <p:cNvPr id="10" name="TextBox 9"/>
          <p:cNvSpPr txBox="1"/>
          <p:nvPr/>
        </p:nvSpPr>
        <p:spPr>
          <a:xfrm>
            <a:off x="7067498" y="1519818"/>
            <a:ext cx="564539"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コホート2</a:t>
            </a:r>
          </a:p>
        </p:txBody>
      </p:sp>
      <p:graphicFrame>
        <p:nvGraphicFramePr>
          <p:cNvPr id="11" name="Group 88"/>
          <p:cNvGraphicFramePr>
            <a:graphicFrameLocks noGrp="1"/>
          </p:cNvGraphicFramePr>
          <p:nvPr>
            <p:extLst>
              <p:ext uri="{D42A27DB-BD31-4B8C-83A1-F6EECF244321}">
                <p14:modId xmlns:p14="http://schemas.microsoft.com/office/powerpoint/2010/main" val="1949820008"/>
              </p:ext>
            </p:extLst>
          </p:nvPr>
        </p:nvGraphicFramePr>
        <p:xfrm>
          <a:off x="369888" y="5071210"/>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2134205">
                  <a:extLst>
                    <a:ext uri="{9D8B030D-6E8A-4147-A177-3AD203B41FA5}">
                      <a16:colId xmlns:a16="http://schemas.microsoft.com/office/drawing/2014/main" val="20002"/>
                    </a:ext>
                  </a:extLst>
                </a:gridCol>
                <a:gridCol w="2029734">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パニツムマブ + </a:t>
                      </a:r>
                      <a:r>
                        <a:rPr sz="1400"/>
                        <a:t/>
                      </a:r>
                      <a:br>
                        <a:rPr sz="1400"/>
                      </a:br>
                      <a:r>
                        <a:rPr lang="ja-JP" sz="1400" b="1" i="0" u="none" strike="noStrike" cap="none" baseline="0">
                          <a:solidFill>
                            <a:srgbClr val="FFFFFF"/>
                          </a:solidFill>
                          <a:effectLst/>
                          <a:uFillTx/>
                          <a:ea typeface="MS UI Gothic"/>
                        </a:rPr>
                        <a:t>FOLFOXIRI (n=63)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FOLFOXIRI単</a:t>
                      </a:r>
                      <a:r>
                        <a:rPr lang="ja-JP" sz="1400" b="1" i="0" u="none" strike="noStrike" cap="none" baseline="0" dirty="0" smtClean="0">
                          <a:solidFill>
                            <a:srgbClr val="FFFFFF"/>
                          </a:solidFill>
                          <a:effectLst/>
                          <a:uFillTx/>
                          <a:ea typeface="MS UI Gothic"/>
                        </a:rPr>
                        <a:t>剤</a:t>
                      </a:r>
                      <a:r>
                        <a:rPr lang="en-GB" altLang="ja-JP" sz="1400" b="1" i="0" u="none" strike="noStrike" cap="none" baseline="0" dirty="0" smtClean="0">
                          <a:solidFill>
                            <a:srgbClr val="FFFFFF"/>
                          </a:solidFill>
                          <a:effectLst/>
                          <a:uFillTx/>
                          <a:ea typeface="MS UI Gothic"/>
                        </a:rPr>
                        <a:t/>
                      </a:r>
                      <a:br>
                        <a:rPr lang="en-GB" altLang="ja-JP" sz="1400" b="1" i="0" u="none" strike="noStrike" cap="none" baseline="0" dirty="0" smtClean="0">
                          <a:solidFill>
                            <a:srgbClr val="FFFFFF"/>
                          </a:solidFill>
                          <a:effectLst/>
                          <a:uFillTx/>
                          <a:ea typeface="MS UI Gothic"/>
                        </a:rPr>
                      </a:b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n=33</a:t>
                      </a:r>
                      <a:r>
                        <a:rPr lang="ja-JP" sz="1400" b="1" i="0" u="none" strike="noStrike" cap="none" baseline="0" dirty="0" smtClean="0">
                          <a:solidFill>
                            <a:srgbClr val="FFFFFF"/>
                          </a:solidFill>
                          <a:effectLst/>
                          <a:uFillTx/>
                          <a:ea typeface="MS UI Gothic"/>
                        </a:rPr>
                        <a:t>)</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HR</a:t>
                      </a:r>
                      <a:r>
                        <a:rPr lang="en-GB" altLang="ja-JP" sz="1400" b="1" i="0" u="none" strike="noStrike" cap="none" baseline="0" dirty="0">
                          <a:solidFill>
                            <a:srgbClr val="FFFFFF"/>
                          </a:solidFill>
                          <a:effectLst/>
                          <a:uFillTx/>
                          <a:ea typeface="MS UI Gothic"/>
                        </a:rPr>
                        <a:t> </a:t>
                      </a:r>
                      <a:r>
                        <a:rPr lang="ja-JP" sz="1400" b="1" i="0" u="none" strike="noStrike" cap="none" baseline="0" dirty="0">
                          <a:solidFill>
                            <a:srgbClr val="FFFFFF"/>
                          </a:solidFill>
                          <a:effectLst/>
                          <a:uFillTx/>
                          <a:ea typeface="MS UI Gothic"/>
                        </a:rPr>
                        <a:t>(95%CI);</a:t>
                      </a:r>
                      <a:r>
                        <a:rPr sz="1400" dirty="0"/>
                        <a:t/>
                      </a:r>
                      <a:br>
                        <a:rPr sz="1400" dirty="0"/>
                      </a:br>
                      <a:r>
                        <a:rPr lang="en-GB" sz="1400" b="1" i="0" u="none" strike="noStrike" cap="none" baseline="0" dirty="0">
                          <a:solidFill>
                            <a:srgbClr val="FFFFFF"/>
                          </a:solidFill>
                          <a:effectLst/>
                          <a:uFillTx/>
                          <a:ea typeface="MS UI Gothic"/>
                        </a:rPr>
                        <a:t>p</a:t>
                      </a:r>
                      <a:r>
                        <a:rPr lang="ja-JP" sz="1400" b="1" i="0" u="none" strike="noStrike" cap="none" baseline="0" dirty="0">
                          <a:solidFill>
                            <a:srgbClr val="FFFFFF"/>
                          </a:solidFill>
                          <a:effectLst/>
                          <a:uFillTx/>
                          <a:ea typeface="MS UI Gothic"/>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mPFS、カ月（95%CI）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9.7 (9.0,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10.1 (7.8,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0.920 (0.584, 1.451); 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1295852" y="1519818"/>
            <a:ext cx="627890" cy="366126"/>
          </a:xfrm>
          <a:prstGeom prst="rect">
            <a:avLst/>
          </a:prstGeom>
          <a:noFill/>
        </p:spPr>
        <p:txBody>
          <a:bodyPr wrap="none" rtlCol="0">
            <a:spAutoFit/>
          </a:bodyPr>
          <a:lstStyle/>
          <a:p>
            <a:pPr fontAlgn="base">
              <a:spcBef>
                <a:spcPct val="0"/>
              </a:spcBef>
              <a:spcAft>
                <a:spcPct val="0"/>
              </a:spcAft>
            </a:pPr>
            <a:r>
              <a:rPr lang="ja-JP" sz="1800" b="1" i="0" u="none" strike="noStrike" cap="none" baseline="0">
                <a:solidFill>
                  <a:srgbClr val="4D4D4D"/>
                </a:solidFill>
                <a:effectLst/>
                <a:uFillTx/>
                <a:ea typeface="MS UI Gothic"/>
              </a:rPr>
              <a:t>FAS</a:t>
            </a:r>
          </a:p>
        </p:txBody>
      </p:sp>
      <p:grpSp>
        <p:nvGrpSpPr>
          <p:cNvPr id="16" name="Group 15"/>
          <p:cNvGrpSpPr/>
          <p:nvPr/>
        </p:nvGrpSpPr>
        <p:grpSpPr>
          <a:xfrm>
            <a:off x="82458" y="1800954"/>
            <a:ext cx="2977375" cy="3111393"/>
            <a:chOff x="82458" y="1800954"/>
            <a:chExt cx="2977375" cy="3111393"/>
          </a:xfrm>
        </p:grpSpPr>
        <p:graphicFrame>
          <p:nvGraphicFramePr>
            <p:cNvPr id="17" name="Chart 16"/>
            <p:cNvGraphicFramePr/>
            <p:nvPr>
              <p:extLst>
                <p:ext uri="{D42A27DB-BD31-4B8C-83A1-F6EECF244321}">
                  <p14:modId xmlns:p14="http://schemas.microsoft.com/office/powerpoint/2010/main" val="265181716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747772" y="4454690"/>
              <a:ext cx="1117446" cy="457657"/>
            </a:xfrm>
            <a:prstGeom prst="rect">
              <a:avLst/>
            </a:prstGeom>
          </p:spPr>
          <p:txBody>
            <a:bodyPr wrap="none">
              <a:spAutoFit/>
            </a:bodyPr>
            <a:lstStyle/>
            <a:p>
              <a:pPr algn="ctr" defTabSz="892175" eaLnBrk="0" hangingPunct="0">
                <a:defRPr/>
              </a:pPr>
              <a:r>
                <a:rPr lang="ja-JP" sz="1200" b="0" i="0" u="none" strike="noStrike" cap="none" baseline="0">
                  <a:solidFill>
                    <a:srgbClr val="4D4D4D"/>
                  </a:solidFill>
                  <a:effectLst/>
                  <a:uFillTx/>
                  <a:ea typeface="MS UI Gothic"/>
                </a:rPr>
                <a:t>mFOLFOXIRI</a:t>
              </a:r>
            </a:p>
            <a:p>
              <a:pPr lvl="0" algn="ctr" defTabSz="892175" eaLnBrk="0" hangingPunct="0">
                <a:defRPr/>
              </a:pPr>
              <a:r>
                <a:rPr lang="ja-JP" sz="1200" b="0" i="0" u="none" strike="noStrike" cap="none" baseline="0">
                  <a:solidFill>
                    <a:srgbClr val="4D4D4D"/>
                  </a:solidFill>
                  <a:effectLst/>
                  <a:uFillTx/>
                  <a:ea typeface="MS UI Gothic"/>
                </a:rPr>
                <a:t>+ パニツムマブ</a:t>
              </a:r>
            </a:p>
          </p:txBody>
        </p:sp>
        <p:sp>
          <p:nvSpPr>
            <p:cNvPr id="19" name="Rectangle 18"/>
            <p:cNvSpPr/>
            <p:nvPr/>
          </p:nvSpPr>
          <p:spPr>
            <a:xfrm>
              <a:off x="1876606" y="4454690"/>
              <a:ext cx="990319" cy="274594"/>
            </a:xfrm>
            <a:prstGeom prst="rect">
              <a:avLst/>
            </a:prstGeom>
          </p:spPr>
          <p:txBody>
            <a:bodyPr wrap="none">
              <a:spAutoFit/>
            </a:bodyPr>
            <a:lstStyle/>
            <a:p>
              <a:pPr lvl="0" algn="ctr" defTabSz="892175" eaLnBrk="0" hangingPunct="0">
                <a:defRPr/>
              </a:pPr>
              <a:r>
                <a:rPr lang="ja-JP" sz="1200" b="0" i="0" u="none" strike="noStrike" cap="none" baseline="0">
                  <a:solidFill>
                    <a:srgbClr val="4D4D4D"/>
                  </a:solidFill>
                  <a:effectLst/>
                  <a:uFillTx/>
                  <a:ea typeface="MS UI Gothic"/>
                </a:rPr>
                <a:t>FOLFOXIRI</a:t>
              </a:r>
            </a:p>
          </p:txBody>
        </p:sp>
        <p:sp>
          <p:nvSpPr>
            <p:cNvPr id="20" name="TextBox 19"/>
            <p:cNvSpPr txBox="1"/>
            <p:nvPr/>
          </p:nvSpPr>
          <p:spPr>
            <a:xfrm rot="16200000">
              <a:off x="-183160" y="3249816"/>
              <a:ext cx="808235" cy="276999"/>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ORR</a:t>
              </a:r>
              <a:r>
                <a:rPr lang="en-GB" altLang="ja-JP" sz="1200" b="0" i="0" u="none" strike="noStrike" cap="none" baseline="0" dirty="0">
                  <a:solidFill>
                    <a:srgbClr val="4D4D4D"/>
                  </a:solidFill>
                  <a:effectLst/>
                  <a:uFillTx/>
                  <a:ea typeface="MS UI Gothic"/>
                </a:rPr>
                <a:t> </a:t>
              </a:r>
              <a:r>
                <a:rPr lang="ja-JP" sz="1200" b="0" i="0" u="none" strike="noStrike" cap="none" baseline="0" dirty="0">
                  <a:solidFill>
                    <a:srgbClr val="4D4D4D"/>
                  </a:solidFill>
                  <a:effectLst/>
                  <a:uFillTx/>
                  <a:ea typeface="MS UI Gothic"/>
                </a:rPr>
                <a:t>(%)</a:t>
              </a:r>
            </a:p>
          </p:txBody>
        </p:sp>
        <p:sp>
          <p:nvSpPr>
            <p:cNvPr id="21" name="Rectangle 20"/>
            <p:cNvSpPr/>
            <p:nvPr/>
          </p:nvSpPr>
          <p:spPr>
            <a:xfrm>
              <a:off x="779914" y="1800954"/>
              <a:ext cx="1908812" cy="457657"/>
            </a:xfrm>
            <a:prstGeom prst="rect">
              <a:avLst/>
            </a:prstGeom>
          </p:spPr>
          <p:txBody>
            <a:bodyPr wrap="none">
              <a:spAutoFit/>
            </a:bodyPr>
            <a:lstStyle/>
            <a:p>
              <a:pPr defTabSz="892175" eaLnBrk="0" hangingPunct="0">
                <a:defRPr/>
              </a:pPr>
              <a:r>
                <a:rPr lang="ja-JP" sz="1200" b="0" i="0" u="none" strike="noStrike" cap="none" baseline="0">
                  <a:solidFill>
                    <a:srgbClr val="4D4D4D"/>
                  </a:solidFill>
                  <a:effectLst/>
                  <a:uFillTx/>
                  <a:ea typeface="MS UI Gothic"/>
                </a:rPr>
                <a:t>OR 3.625 (1.126, 11.671)</a:t>
              </a:r>
              <a:r>
                <a:rPr sz="1200"/>
                <a:t/>
              </a:r>
              <a:br>
                <a:rPr sz="1200"/>
              </a:br>
              <a:r>
                <a:rPr lang="ja-JP" sz="1200" b="0" i="0" u="none" strike="noStrike" cap="none" baseline="0">
                  <a:solidFill>
                    <a:srgbClr val="4D4D4D"/>
                  </a:solidFill>
                  <a:effectLst/>
                  <a:uFillTx/>
                  <a:ea typeface="MS UI Gothic"/>
                </a:rPr>
                <a:t>p=0.02</a:t>
              </a:r>
            </a:p>
          </p:txBody>
        </p:sp>
        <p:sp>
          <p:nvSpPr>
            <p:cNvPr id="22" name="TextBox 21"/>
            <p:cNvSpPr txBox="1"/>
            <p:nvPr/>
          </p:nvSpPr>
          <p:spPr>
            <a:xfrm>
              <a:off x="1092126" y="3571402"/>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FFFFFF"/>
                  </a:solidFill>
                  <a:effectLst/>
                  <a:uFillTx/>
                  <a:ea typeface="MS UI Gothic"/>
                </a:rPr>
                <a:t>33.3</a:t>
              </a:r>
            </a:p>
          </p:txBody>
        </p:sp>
        <p:sp>
          <p:nvSpPr>
            <p:cNvPr id="23" name="TextBox 22"/>
            <p:cNvSpPr txBox="1"/>
            <p:nvPr/>
          </p:nvSpPr>
          <p:spPr>
            <a:xfrm>
              <a:off x="2104874" y="4146980"/>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4D4D4D"/>
                  </a:solidFill>
                  <a:effectLst/>
                  <a:uFillTx/>
                  <a:ea typeface="MS UI Gothic"/>
                </a:rPr>
                <a:t>12.1</a:t>
              </a:r>
            </a:p>
          </p:txBody>
        </p:sp>
        <p:sp>
          <p:nvSpPr>
            <p:cNvPr id="24" name="TextBox 23"/>
            <p:cNvSpPr txBox="1"/>
            <p:nvPr/>
          </p:nvSpPr>
          <p:spPr>
            <a:xfrm>
              <a:off x="990335" y="2366209"/>
              <a:ext cx="756724" cy="640720"/>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ja-JP" sz="1200" b="0" i="0" u="none" strike="noStrike" cap="none" baseline="0">
                  <a:solidFill>
                    <a:srgbClr val="4D4D4D"/>
                  </a:solidFill>
                  <a:effectLst/>
                  <a:uFillTx/>
                  <a:ea typeface="MS UI Gothic"/>
                </a:rPr>
                <a:t>R0	62%</a:t>
              </a:r>
            </a:p>
            <a:p>
              <a:pPr algn="l">
                <a:tabLst>
                  <a:tab pos="269875" algn="l"/>
                </a:tabLst>
              </a:pPr>
              <a:r>
                <a:rPr lang="ja-JP" sz="1200" b="0" i="0" u="none" strike="noStrike" cap="none" baseline="0">
                  <a:solidFill>
                    <a:srgbClr val="4D4D4D"/>
                  </a:solidFill>
                  <a:effectLst/>
                  <a:uFillTx/>
                  <a:ea typeface="MS UI Gothic"/>
                </a:rPr>
                <a:t>R1	19%</a:t>
              </a:r>
            </a:p>
            <a:p>
              <a:pPr algn="l">
                <a:tabLst>
                  <a:tab pos="269875" algn="l"/>
                </a:tabLst>
              </a:pPr>
              <a:r>
                <a:rPr lang="ja-JP" sz="1200" b="0" i="0" u="none" strike="noStrike" cap="none" baseline="0">
                  <a:solidFill>
                    <a:srgbClr val="4D4D4D"/>
                  </a:solidFill>
                  <a:effectLst/>
                  <a:uFillTx/>
                  <a:ea typeface="MS UI Gothic"/>
                </a:rPr>
                <a:t>Rx	19%</a:t>
              </a:r>
            </a:p>
          </p:txBody>
        </p:sp>
        <p:sp>
          <p:nvSpPr>
            <p:cNvPr id="25" name="TextBox 24"/>
            <p:cNvSpPr txBox="1"/>
            <p:nvPr/>
          </p:nvSpPr>
          <p:spPr>
            <a:xfrm>
              <a:off x="1995588" y="3201468"/>
              <a:ext cx="756724" cy="45765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ja-JP" sz="1200" b="0" i="0" u="none" strike="noStrike" cap="none" baseline="0">
                  <a:solidFill>
                    <a:srgbClr val="4D4D4D"/>
                  </a:solidFill>
                  <a:effectLst/>
                  <a:uFillTx/>
                  <a:ea typeface="MS UI Gothic"/>
                </a:rPr>
                <a:t>R0	75%</a:t>
              </a:r>
            </a:p>
            <a:p>
              <a:pPr algn="l">
                <a:tabLst>
                  <a:tab pos="269875" algn="l"/>
                </a:tabLst>
              </a:pPr>
              <a:r>
                <a:rPr lang="ja-JP" sz="1200" b="0" i="0" u="none" strike="noStrike" cap="none" baseline="0">
                  <a:solidFill>
                    <a:srgbClr val="4D4D4D"/>
                  </a:solidFill>
                  <a:effectLst/>
                  <a:uFillTx/>
                  <a:ea typeface="MS UI Gothic"/>
                </a:rPr>
                <a:t>R1	25%</a:t>
              </a:r>
            </a:p>
          </p:txBody>
        </p:sp>
        <p:sp>
          <p:nvSpPr>
            <p:cNvPr id="26" name="TextBox 25"/>
            <p:cNvSpPr txBox="1"/>
            <p:nvPr/>
          </p:nvSpPr>
          <p:spPr>
            <a:xfrm>
              <a:off x="1070485" y="3287230"/>
              <a:ext cx="524717"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ja-JP" sz="1200" b="0" i="0" u="none" strike="noStrike" cap="none" baseline="0">
                  <a:solidFill>
                    <a:srgbClr val="4D4D4D"/>
                  </a:solidFill>
                  <a:effectLst/>
                  <a:uFillTx/>
                  <a:ea typeface="MS UI Gothic"/>
                </a:rPr>
                <a:t>n=21</a:t>
              </a:r>
            </a:p>
          </p:txBody>
        </p:sp>
        <p:sp>
          <p:nvSpPr>
            <p:cNvPr id="27" name="TextBox 26"/>
            <p:cNvSpPr txBox="1"/>
            <p:nvPr/>
          </p:nvSpPr>
          <p:spPr>
            <a:xfrm>
              <a:off x="2115012" y="3785267"/>
              <a:ext cx="440495"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ja-JP" sz="1200" b="0" i="0" u="none" strike="noStrike" cap="none" baseline="0">
                  <a:solidFill>
                    <a:srgbClr val="4D4D4D"/>
                  </a:solidFill>
                  <a:effectLst/>
                  <a:uFillTx/>
                  <a:ea typeface="MS UI Gothic"/>
                </a:rPr>
                <a:t>n=4</a:t>
              </a:r>
            </a:p>
          </p:txBody>
        </p:sp>
      </p:grpSp>
      <p:grpSp>
        <p:nvGrpSpPr>
          <p:cNvPr id="28" name="Group 27"/>
          <p:cNvGrpSpPr/>
          <p:nvPr/>
        </p:nvGrpSpPr>
        <p:grpSpPr>
          <a:xfrm>
            <a:off x="3023343" y="1800954"/>
            <a:ext cx="2977375" cy="3111393"/>
            <a:chOff x="82458" y="1800954"/>
            <a:chExt cx="2977375" cy="3111393"/>
          </a:xfrm>
        </p:grpSpPr>
        <p:graphicFrame>
          <p:nvGraphicFramePr>
            <p:cNvPr id="29" name="Chart 28"/>
            <p:cNvGraphicFramePr/>
            <p:nvPr>
              <p:extLst>
                <p:ext uri="{D42A27DB-BD31-4B8C-83A1-F6EECF244321}">
                  <p14:modId xmlns:p14="http://schemas.microsoft.com/office/powerpoint/2010/main" val="2149191476"/>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747773" y="4454690"/>
              <a:ext cx="1117446" cy="457657"/>
            </a:xfrm>
            <a:prstGeom prst="rect">
              <a:avLst/>
            </a:prstGeom>
          </p:spPr>
          <p:txBody>
            <a:bodyPr wrap="none">
              <a:spAutoFit/>
            </a:bodyPr>
            <a:lstStyle/>
            <a:p>
              <a:pPr algn="ctr" defTabSz="892175" eaLnBrk="0" hangingPunct="0">
                <a:defRPr/>
              </a:pPr>
              <a:r>
                <a:rPr lang="ja-JP" sz="1200" b="0" i="0" u="none" strike="noStrike" cap="none" baseline="0">
                  <a:solidFill>
                    <a:srgbClr val="4D4D4D"/>
                  </a:solidFill>
                  <a:effectLst/>
                  <a:uFillTx/>
                  <a:ea typeface="MS UI Gothic"/>
                </a:rPr>
                <a:t>mFOLFOXIRI</a:t>
              </a:r>
            </a:p>
            <a:p>
              <a:pPr lvl="0" algn="ctr" defTabSz="892175" eaLnBrk="0" hangingPunct="0">
                <a:defRPr/>
              </a:pPr>
              <a:r>
                <a:rPr lang="ja-JP" sz="1200" b="0" i="0" u="none" strike="noStrike" cap="none" baseline="0">
                  <a:solidFill>
                    <a:srgbClr val="4D4D4D"/>
                  </a:solidFill>
                  <a:effectLst/>
                  <a:uFillTx/>
                  <a:ea typeface="MS UI Gothic"/>
                </a:rPr>
                <a:t>+ パニツムマブ</a:t>
              </a:r>
            </a:p>
          </p:txBody>
        </p:sp>
        <p:sp>
          <p:nvSpPr>
            <p:cNvPr id="31" name="Rectangle 30"/>
            <p:cNvSpPr/>
            <p:nvPr/>
          </p:nvSpPr>
          <p:spPr>
            <a:xfrm>
              <a:off x="1876606" y="4454690"/>
              <a:ext cx="990319" cy="274594"/>
            </a:xfrm>
            <a:prstGeom prst="rect">
              <a:avLst/>
            </a:prstGeom>
          </p:spPr>
          <p:txBody>
            <a:bodyPr wrap="none">
              <a:spAutoFit/>
            </a:bodyPr>
            <a:lstStyle/>
            <a:p>
              <a:pPr lvl="0" algn="ctr" defTabSz="892175" eaLnBrk="0" hangingPunct="0">
                <a:defRPr/>
              </a:pPr>
              <a:r>
                <a:rPr lang="ja-JP" sz="1200" b="0" i="0" u="none" strike="noStrike" cap="none" baseline="0">
                  <a:solidFill>
                    <a:srgbClr val="4D4D4D"/>
                  </a:solidFill>
                  <a:effectLst/>
                  <a:uFillTx/>
                  <a:ea typeface="MS UI Gothic"/>
                </a:rPr>
                <a:t>FOLFOXIRI</a:t>
              </a:r>
            </a:p>
          </p:txBody>
        </p:sp>
        <p:sp>
          <p:nvSpPr>
            <p:cNvPr id="32" name="TextBox 31"/>
            <p:cNvSpPr txBox="1"/>
            <p:nvPr/>
          </p:nvSpPr>
          <p:spPr>
            <a:xfrm rot="16200000">
              <a:off x="-183160" y="3242321"/>
              <a:ext cx="808235" cy="276999"/>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ORR</a:t>
              </a:r>
              <a:r>
                <a:rPr lang="en-GB" altLang="ja-JP" sz="1200" b="0" i="0" u="none" strike="noStrike" cap="none" baseline="0" dirty="0">
                  <a:solidFill>
                    <a:srgbClr val="4D4D4D"/>
                  </a:solidFill>
                  <a:effectLst/>
                  <a:uFillTx/>
                  <a:ea typeface="MS UI Gothic"/>
                </a:rPr>
                <a:t> </a:t>
              </a:r>
              <a:r>
                <a:rPr lang="ja-JP" sz="1200" b="0" i="0" u="none" strike="noStrike" cap="none" baseline="0" dirty="0">
                  <a:solidFill>
                    <a:srgbClr val="4D4D4D"/>
                  </a:solidFill>
                  <a:effectLst/>
                  <a:uFillTx/>
                  <a:ea typeface="MS UI Gothic"/>
                </a:rPr>
                <a:t>(%)</a:t>
              </a:r>
            </a:p>
          </p:txBody>
        </p:sp>
        <p:sp>
          <p:nvSpPr>
            <p:cNvPr id="33" name="Rectangle 32"/>
            <p:cNvSpPr/>
            <p:nvPr/>
          </p:nvSpPr>
          <p:spPr>
            <a:xfrm>
              <a:off x="779914" y="1800954"/>
              <a:ext cx="1993034" cy="457657"/>
            </a:xfrm>
            <a:prstGeom prst="rect">
              <a:avLst/>
            </a:prstGeom>
          </p:spPr>
          <p:txBody>
            <a:bodyPr wrap="none">
              <a:spAutoFit/>
            </a:bodyPr>
            <a:lstStyle/>
            <a:p>
              <a:pPr defTabSz="892175" eaLnBrk="0" hangingPunct="0">
                <a:defRPr/>
              </a:pPr>
              <a:r>
                <a:rPr lang="ja-JP" sz="1200" b="0" i="0" u="none" strike="noStrike" cap="none" baseline="0">
                  <a:solidFill>
                    <a:srgbClr val="4D4D4D"/>
                  </a:solidFill>
                  <a:effectLst/>
                  <a:uFillTx/>
                  <a:ea typeface="MS UI Gothic"/>
                </a:rPr>
                <a:t>OR 7.800 (0.419, 145.135)</a:t>
              </a:r>
              <a:r>
                <a:rPr sz="1200"/>
                <a:t/>
              </a:r>
              <a:br>
                <a:rPr sz="1200"/>
              </a:br>
              <a:r>
                <a:rPr lang="ja-JP" sz="1200" b="0" i="0" u="none" strike="noStrike" cap="none" baseline="0">
                  <a:solidFill>
                    <a:srgbClr val="4D4D4D"/>
                  </a:solidFill>
                  <a:effectLst/>
                  <a:uFillTx/>
                  <a:ea typeface="MS UI Gothic"/>
                </a:rPr>
                <a:t>p=0.08</a:t>
              </a:r>
            </a:p>
          </p:txBody>
        </p:sp>
        <p:sp>
          <p:nvSpPr>
            <p:cNvPr id="34" name="TextBox 33"/>
            <p:cNvSpPr txBox="1"/>
            <p:nvPr/>
          </p:nvSpPr>
          <p:spPr>
            <a:xfrm>
              <a:off x="1084631" y="4081693"/>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FFFFFF"/>
                  </a:solidFill>
                  <a:effectLst/>
                  <a:uFillTx/>
                  <a:ea typeface="MS UI Gothic"/>
                </a:rPr>
                <a:t>14.0</a:t>
              </a:r>
            </a:p>
          </p:txBody>
        </p:sp>
        <p:sp>
          <p:nvSpPr>
            <p:cNvPr id="35" name="TextBox 34"/>
            <p:cNvSpPr txBox="1"/>
            <p:nvPr/>
          </p:nvSpPr>
          <p:spPr>
            <a:xfrm>
              <a:off x="2139858" y="4184455"/>
              <a:ext cx="394412"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4D4D4D"/>
                  </a:solidFill>
                  <a:effectLst/>
                  <a:uFillTx/>
                  <a:ea typeface="MS UI Gothic"/>
                </a:rPr>
                <a:t>0.0</a:t>
              </a:r>
            </a:p>
          </p:txBody>
        </p:sp>
        <p:sp>
          <p:nvSpPr>
            <p:cNvPr id="36" name="TextBox 35"/>
            <p:cNvSpPr txBox="1"/>
            <p:nvPr/>
          </p:nvSpPr>
          <p:spPr>
            <a:xfrm>
              <a:off x="946894" y="3184433"/>
              <a:ext cx="756724" cy="45765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ja-JP" sz="1200" b="0" i="0" u="none" strike="noStrike" cap="none" baseline="0">
                  <a:solidFill>
                    <a:srgbClr val="4D4D4D"/>
                  </a:solidFill>
                  <a:effectLst/>
                  <a:uFillTx/>
                  <a:ea typeface="MS UI Gothic"/>
                </a:rPr>
                <a:t>R0	67%</a:t>
              </a:r>
            </a:p>
            <a:p>
              <a:pPr algn="l">
                <a:tabLst>
                  <a:tab pos="269875" algn="l"/>
                </a:tabLst>
              </a:pPr>
              <a:r>
                <a:rPr lang="ja-JP" sz="1200" b="0" i="0" u="none" strike="noStrike" cap="none" baseline="0">
                  <a:solidFill>
                    <a:srgbClr val="4D4D4D"/>
                  </a:solidFill>
                  <a:effectLst/>
                  <a:uFillTx/>
                  <a:ea typeface="MS UI Gothic"/>
                </a:rPr>
                <a:t>Rx	33%</a:t>
              </a:r>
            </a:p>
          </p:txBody>
        </p:sp>
        <p:sp>
          <p:nvSpPr>
            <p:cNvPr id="37" name="TextBox 36"/>
            <p:cNvSpPr txBox="1"/>
            <p:nvPr/>
          </p:nvSpPr>
          <p:spPr>
            <a:xfrm>
              <a:off x="1070485" y="3753955"/>
              <a:ext cx="440495"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ja-JP" sz="1200" b="0" i="0" u="none" strike="noStrike" cap="none" baseline="0">
                  <a:solidFill>
                    <a:srgbClr val="4D4D4D"/>
                  </a:solidFill>
                  <a:effectLst/>
                  <a:uFillTx/>
                  <a:ea typeface="MS UI Gothic"/>
                </a:rPr>
                <a:t>n=6</a:t>
              </a:r>
            </a:p>
          </p:txBody>
        </p:sp>
      </p:grpSp>
      <p:grpSp>
        <p:nvGrpSpPr>
          <p:cNvPr id="38" name="Group 37"/>
          <p:cNvGrpSpPr/>
          <p:nvPr/>
        </p:nvGrpSpPr>
        <p:grpSpPr>
          <a:xfrm>
            <a:off x="6007092" y="1800954"/>
            <a:ext cx="2977375" cy="3111393"/>
            <a:chOff x="82458" y="1800954"/>
            <a:chExt cx="2977375" cy="3111393"/>
          </a:xfrm>
        </p:grpSpPr>
        <p:graphicFrame>
          <p:nvGraphicFramePr>
            <p:cNvPr id="39" name="Chart 38"/>
            <p:cNvGraphicFramePr/>
            <p:nvPr>
              <p:extLst>
                <p:ext uri="{D42A27DB-BD31-4B8C-83A1-F6EECF244321}">
                  <p14:modId xmlns:p14="http://schemas.microsoft.com/office/powerpoint/2010/main" val="139383914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p:cNvSpPr/>
            <p:nvPr/>
          </p:nvSpPr>
          <p:spPr>
            <a:xfrm>
              <a:off x="747771" y="4454690"/>
              <a:ext cx="1117446" cy="457657"/>
            </a:xfrm>
            <a:prstGeom prst="rect">
              <a:avLst/>
            </a:prstGeom>
          </p:spPr>
          <p:txBody>
            <a:bodyPr wrap="none">
              <a:spAutoFit/>
            </a:bodyPr>
            <a:lstStyle/>
            <a:p>
              <a:pPr algn="ctr" defTabSz="892175" eaLnBrk="0" hangingPunct="0">
                <a:defRPr/>
              </a:pPr>
              <a:r>
                <a:rPr lang="ja-JP" sz="1200" b="0" i="0" u="none" strike="noStrike" cap="none" baseline="0">
                  <a:solidFill>
                    <a:srgbClr val="4D4D4D"/>
                  </a:solidFill>
                  <a:effectLst/>
                  <a:uFillTx/>
                  <a:ea typeface="MS UI Gothic"/>
                </a:rPr>
                <a:t>mFOLFOXIRI</a:t>
              </a:r>
            </a:p>
            <a:p>
              <a:pPr lvl="0" algn="ctr" defTabSz="892175" eaLnBrk="0" hangingPunct="0">
                <a:defRPr/>
              </a:pPr>
              <a:r>
                <a:rPr lang="ja-JP" sz="1200" b="0" i="0" u="none" strike="noStrike" cap="none" baseline="0">
                  <a:solidFill>
                    <a:srgbClr val="4D4D4D"/>
                  </a:solidFill>
                  <a:effectLst/>
                  <a:uFillTx/>
                  <a:ea typeface="MS UI Gothic"/>
                </a:rPr>
                <a:t>+ パニツムマブ</a:t>
              </a:r>
            </a:p>
          </p:txBody>
        </p:sp>
        <p:sp>
          <p:nvSpPr>
            <p:cNvPr id="41" name="Rectangle 40"/>
            <p:cNvSpPr/>
            <p:nvPr/>
          </p:nvSpPr>
          <p:spPr>
            <a:xfrm>
              <a:off x="1876606" y="4454690"/>
              <a:ext cx="990319" cy="274594"/>
            </a:xfrm>
            <a:prstGeom prst="rect">
              <a:avLst/>
            </a:prstGeom>
          </p:spPr>
          <p:txBody>
            <a:bodyPr wrap="none">
              <a:spAutoFit/>
            </a:bodyPr>
            <a:lstStyle/>
            <a:p>
              <a:pPr lvl="0" algn="ctr" defTabSz="892175" eaLnBrk="0" hangingPunct="0">
                <a:defRPr/>
              </a:pPr>
              <a:r>
                <a:rPr lang="ja-JP" sz="1200" b="0" i="0" u="none" strike="noStrike" cap="none" baseline="0">
                  <a:solidFill>
                    <a:srgbClr val="4D4D4D"/>
                  </a:solidFill>
                  <a:effectLst/>
                  <a:uFillTx/>
                  <a:ea typeface="MS UI Gothic"/>
                </a:rPr>
                <a:t>FOLFOXIRI</a:t>
              </a:r>
            </a:p>
          </p:txBody>
        </p:sp>
        <p:sp>
          <p:nvSpPr>
            <p:cNvPr id="42" name="TextBox 41"/>
            <p:cNvSpPr txBox="1"/>
            <p:nvPr/>
          </p:nvSpPr>
          <p:spPr>
            <a:xfrm rot="16200000">
              <a:off x="-183160" y="3249817"/>
              <a:ext cx="808235" cy="276999"/>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ORR</a:t>
              </a:r>
              <a:r>
                <a:rPr lang="en-GB" altLang="ja-JP" sz="1200" b="0" i="0" u="none" strike="noStrike" cap="none" baseline="0" dirty="0">
                  <a:solidFill>
                    <a:srgbClr val="4D4D4D"/>
                  </a:solidFill>
                  <a:effectLst/>
                  <a:uFillTx/>
                  <a:ea typeface="MS UI Gothic"/>
                </a:rPr>
                <a:t> </a:t>
              </a:r>
              <a:r>
                <a:rPr lang="ja-JP" sz="1200" b="0" i="0" u="none" strike="noStrike" cap="none" baseline="0" dirty="0">
                  <a:solidFill>
                    <a:srgbClr val="4D4D4D"/>
                  </a:solidFill>
                  <a:effectLst/>
                  <a:uFillTx/>
                  <a:ea typeface="MS UI Gothic"/>
                </a:rPr>
                <a:t>(%)</a:t>
              </a:r>
            </a:p>
          </p:txBody>
        </p:sp>
        <p:sp>
          <p:nvSpPr>
            <p:cNvPr id="43" name="Rectangle 42"/>
            <p:cNvSpPr/>
            <p:nvPr/>
          </p:nvSpPr>
          <p:spPr>
            <a:xfrm>
              <a:off x="779915" y="1800954"/>
              <a:ext cx="1908812" cy="457657"/>
            </a:xfrm>
            <a:prstGeom prst="rect">
              <a:avLst/>
            </a:prstGeom>
          </p:spPr>
          <p:txBody>
            <a:bodyPr wrap="none">
              <a:spAutoFit/>
            </a:bodyPr>
            <a:lstStyle/>
            <a:p>
              <a:pPr defTabSz="892175" eaLnBrk="0" hangingPunct="0">
                <a:defRPr/>
              </a:pPr>
              <a:r>
                <a:rPr lang="ja-JP" sz="1200" b="0" i="0" u="none" strike="noStrike" cap="none" baseline="0">
                  <a:solidFill>
                    <a:srgbClr val="4D4D4D"/>
                  </a:solidFill>
                  <a:effectLst/>
                  <a:uFillTx/>
                  <a:ea typeface="MS UI Gothic"/>
                </a:rPr>
                <a:t>OR 5.250 (1.069, 25.789)</a:t>
              </a:r>
              <a:r>
                <a:rPr sz="1200"/>
                <a:t/>
              </a:r>
              <a:br>
                <a:rPr sz="1200"/>
              </a:br>
              <a:r>
                <a:rPr lang="ja-JP" sz="1200" b="0" i="0" u="none" strike="noStrike" cap="none" baseline="0">
                  <a:solidFill>
                    <a:srgbClr val="4D4D4D"/>
                  </a:solidFill>
                  <a:effectLst/>
                  <a:uFillTx/>
                  <a:ea typeface="MS UI Gothic"/>
                </a:rPr>
                <a:t>p=0.05</a:t>
              </a:r>
            </a:p>
          </p:txBody>
        </p:sp>
        <p:sp>
          <p:nvSpPr>
            <p:cNvPr id="44" name="TextBox 43"/>
            <p:cNvSpPr txBox="1"/>
            <p:nvPr/>
          </p:nvSpPr>
          <p:spPr>
            <a:xfrm>
              <a:off x="1092127" y="2428403"/>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FFFFFF"/>
                  </a:solidFill>
                  <a:effectLst/>
                  <a:uFillTx/>
                  <a:ea typeface="MS UI Gothic"/>
                </a:rPr>
                <a:t>75.0</a:t>
              </a:r>
            </a:p>
          </p:txBody>
        </p:sp>
        <p:sp>
          <p:nvSpPr>
            <p:cNvPr id="45" name="TextBox 44"/>
            <p:cNvSpPr txBox="1"/>
            <p:nvPr/>
          </p:nvSpPr>
          <p:spPr>
            <a:xfrm>
              <a:off x="2119863" y="3479605"/>
              <a:ext cx="478633"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ja-JP" sz="1200" b="0" i="0" u="none" strike="noStrike" cap="none" baseline="0">
                  <a:solidFill>
                    <a:srgbClr val="4D4D4D"/>
                  </a:solidFill>
                  <a:effectLst/>
                  <a:uFillTx/>
                  <a:ea typeface="MS UI Gothic"/>
                </a:rPr>
                <a:t>36.4</a:t>
              </a:r>
            </a:p>
          </p:txBody>
        </p:sp>
        <p:sp>
          <p:nvSpPr>
            <p:cNvPr id="46" name="TextBox 45"/>
            <p:cNvSpPr txBox="1"/>
            <p:nvPr/>
          </p:nvSpPr>
          <p:spPr>
            <a:xfrm>
              <a:off x="961056" y="3830118"/>
              <a:ext cx="732887" cy="59495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ja-JP" sz="1100" b="0" i="0" u="none" strike="noStrike" cap="none" baseline="0">
                  <a:solidFill>
                    <a:srgbClr val="FFFFFF"/>
                  </a:solidFill>
                  <a:effectLst/>
                  <a:uFillTx/>
                  <a:ea typeface="MS UI Gothic"/>
                </a:rPr>
                <a:t>R0	60%</a:t>
              </a:r>
            </a:p>
            <a:p>
              <a:pPr algn="l">
                <a:tabLst>
                  <a:tab pos="269875" algn="l"/>
                </a:tabLst>
              </a:pPr>
              <a:r>
                <a:rPr lang="ja-JP" sz="1100" b="0" i="0" u="none" strike="noStrike" cap="none" baseline="0">
                  <a:solidFill>
                    <a:srgbClr val="FFFFFF"/>
                  </a:solidFill>
                  <a:effectLst/>
                  <a:uFillTx/>
                  <a:ea typeface="MS UI Gothic"/>
                </a:rPr>
                <a:t>R1	27%</a:t>
              </a:r>
            </a:p>
            <a:p>
              <a:pPr algn="l">
                <a:tabLst>
                  <a:tab pos="269875" algn="l"/>
                </a:tabLst>
              </a:pPr>
              <a:r>
                <a:rPr lang="ja-JP" sz="1100" b="0" i="0" u="none" strike="noStrike" cap="none" baseline="0">
                  <a:solidFill>
                    <a:srgbClr val="FFFFFF"/>
                  </a:solidFill>
                  <a:effectLst/>
                  <a:uFillTx/>
                  <a:ea typeface="MS UI Gothic"/>
                </a:rPr>
                <a:t>Rx	13%</a:t>
              </a:r>
            </a:p>
          </p:txBody>
        </p:sp>
        <p:sp>
          <p:nvSpPr>
            <p:cNvPr id="47" name="TextBox 46"/>
            <p:cNvSpPr txBox="1"/>
            <p:nvPr/>
          </p:nvSpPr>
          <p:spPr>
            <a:xfrm>
              <a:off x="1995587" y="3830118"/>
              <a:ext cx="732887" cy="42714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ja-JP" sz="1100" b="0" i="0" u="none" strike="noStrike" cap="none" baseline="0">
                  <a:solidFill>
                    <a:srgbClr val="4D4D4D"/>
                  </a:solidFill>
                  <a:effectLst/>
                  <a:uFillTx/>
                  <a:ea typeface="MS UI Gothic"/>
                </a:rPr>
                <a:t>R0	75%</a:t>
              </a:r>
            </a:p>
            <a:p>
              <a:pPr algn="l">
                <a:tabLst>
                  <a:tab pos="269875" algn="l"/>
                </a:tabLst>
              </a:pPr>
              <a:r>
                <a:rPr lang="ja-JP" sz="1100" b="0" i="0" u="none" strike="noStrike" cap="none" baseline="0">
                  <a:solidFill>
                    <a:srgbClr val="4D4D4D"/>
                  </a:solidFill>
                  <a:effectLst/>
                  <a:uFillTx/>
                  <a:ea typeface="MS UI Gothic"/>
                </a:rPr>
                <a:t>R1	25%</a:t>
              </a:r>
            </a:p>
          </p:txBody>
        </p:sp>
        <p:sp>
          <p:nvSpPr>
            <p:cNvPr id="48" name="TextBox 47"/>
            <p:cNvSpPr txBox="1"/>
            <p:nvPr/>
          </p:nvSpPr>
          <p:spPr>
            <a:xfrm>
              <a:off x="1070486" y="2182330"/>
              <a:ext cx="524717"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ja-JP" sz="1200" b="0" i="0" u="none" strike="noStrike" cap="none" baseline="0">
                  <a:solidFill>
                    <a:srgbClr val="4D4D4D"/>
                  </a:solidFill>
                  <a:effectLst/>
                  <a:uFillTx/>
                  <a:ea typeface="MS UI Gothic"/>
                </a:rPr>
                <a:t>n=15</a:t>
              </a:r>
            </a:p>
          </p:txBody>
        </p:sp>
        <p:sp>
          <p:nvSpPr>
            <p:cNvPr id="49" name="TextBox 48"/>
            <p:cNvSpPr txBox="1"/>
            <p:nvPr/>
          </p:nvSpPr>
          <p:spPr>
            <a:xfrm>
              <a:off x="2115011" y="3194718"/>
              <a:ext cx="440495" cy="27459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ja-JP" sz="1200" b="0" i="0" u="none" strike="noStrike" cap="none" baseline="0">
                  <a:solidFill>
                    <a:srgbClr val="4D4D4D"/>
                  </a:solidFill>
                  <a:effectLst/>
                  <a:uFillTx/>
                  <a:ea typeface="MS UI Gothic"/>
                </a:rPr>
                <a:t>n=4</a:t>
              </a:r>
            </a:p>
          </p:txBody>
        </p:sp>
      </p:grpSp>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LBA-002: 転移性胃癌の標準療法に対して治療抵抗性を示す患者のトリフルリジン／チピラシル対プラセボ第III相試験における全生存に関する結果(TAGS) – Tabernero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Tabernero</a:t>
            </a:r>
            <a:r>
              <a:rPr lang="en-GB" altLang="ja-JP" sz="1200" b="0" i="0" u="none" strike="noStrike" cap="none" baseline="0" dirty="0">
                <a:solidFill>
                  <a:srgbClr val="4D4D4D"/>
                </a:solidFill>
                <a:effectLst/>
                <a:uFillTx/>
                <a:ea typeface="MS UI Gothic"/>
              </a:rPr>
              <a:t> </a:t>
            </a:r>
            <a:r>
              <a:rPr lang="en-GB" altLang="ja-JP" sz="1200" b="0" i="0" u="none" strike="noStrike" cap="none" baseline="0" dirty="0" smtClean="0">
                <a:solidFill>
                  <a:srgbClr val="4D4D4D"/>
                </a:solidFill>
                <a:effectLst/>
                <a:uFillTx/>
                <a:ea typeface="MS UI Gothic"/>
              </a:rPr>
              <a:t>J</a:t>
            </a:r>
            <a:r>
              <a:rPr lang="ja-JP" sz="1200" b="0" i="0" u="none" strike="noStrike" cap="none" baseline="0" dirty="0" smtClean="0">
                <a:solidFill>
                  <a:srgbClr val="4D4D4D"/>
                </a:solidFill>
                <a:effectLst/>
                <a:uFillTx/>
                <a:ea typeface="MS UI Gothic"/>
              </a:rPr>
              <a: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 Ann Oncol 2018;29(suppl 5):abstr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標準療法に対して治療抵抗性を示す転移性胃癌患者におけるトリフルリジン／チピラシル対プラセボの有効性および安全性を評価する（TAS-102試験） </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*35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bid 経口D1～5、8～12（各28日サイクルのうち）</a:t>
            </a:r>
          </a:p>
        </p:txBody>
      </p:sp>
      <p:sp>
        <p:nvSpPr>
          <p:cNvPr id="8" name="Rectangle 9"/>
          <p:cNvSpPr txBox="1">
            <a:spLocks noChangeArrowheads="1"/>
          </p:cNvSpPr>
          <p:nvPr/>
        </p:nvSpPr>
        <p:spPr bwMode="auto">
          <a:xfrm>
            <a:off x="365124" y="5449844"/>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OS</a:t>
            </a:r>
          </a:p>
        </p:txBody>
      </p:sp>
      <p:sp>
        <p:nvSpPr>
          <p:cNvPr id="9" name="Content Placeholder 26"/>
          <p:cNvSpPr txBox="1"/>
          <p:nvPr/>
        </p:nvSpPr>
        <p:spPr>
          <a:xfrm>
            <a:off x="4648200" y="5449844"/>
            <a:ext cx="4495800" cy="69957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a:rPr>
              <a:t>副次的エンドポイント</a:t>
            </a:r>
          </a:p>
          <a:p>
            <a:pPr lvl="0">
              <a:buClr>
                <a:srgbClr val="043882"/>
              </a:buClr>
              <a:defRPr/>
            </a:pPr>
            <a:r>
              <a:rPr lang="ja-JP" sz="1600" b="0" i="0" u="none" strike="noStrike" cap="none" baseline="0" dirty="0">
                <a:solidFill>
                  <a:srgbClr val="4D4D4D"/>
                </a:solidFill>
                <a:effectLst/>
                <a:uFillTx/>
                <a:ea typeface="MS UI Gothic"/>
              </a:rPr>
              <a:t>PFS、ORR、DCR、QoL、ECOG PS ≥2までの時間、安全性</a:t>
            </a:r>
          </a:p>
        </p:txBody>
      </p:sp>
      <p:sp>
        <p:nvSpPr>
          <p:cNvPr id="10" name="Oval 14"/>
          <p:cNvSpPr>
            <a:spLocks noChangeArrowheads="1"/>
          </p:cNvSpPr>
          <p:nvPr/>
        </p:nvSpPr>
        <p:spPr bwMode="auto">
          <a:xfrm>
            <a:off x="3941537" y="352369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2:1</a:t>
            </a:r>
          </a:p>
        </p:txBody>
      </p:sp>
      <p:cxnSp>
        <p:nvCxnSpPr>
          <p:cNvPr id="11" name="AutoShape 15"/>
          <p:cNvCxnSpPr>
            <a:cxnSpLocks noChangeShapeType="1"/>
            <a:stCxn id="10" idx="0"/>
            <a:endCxn id="16" idx="1"/>
          </p:cNvCxnSpPr>
          <p:nvPr/>
        </p:nvCxnSpPr>
        <p:spPr bwMode="auto">
          <a:xfrm rot="5400000" flipH="1" flipV="1">
            <a:off x="4172341" y="2830726"/>
            <a:ext cx="753963" cy="631974"/>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8116435" y="2505412"/>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3" name="Content Placeholder 26"/>
          <p:cNvSpPr txBox="1"/>
          <p:nvPr/>
        </p:nvSpPr>
        <p:spPr bwMode="auto">
          <a:xfrm>
            <a:off x="4855936" y="3355051"/>
            <a:ext cx="3444916"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dirty="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dirty="0">
                <a:solidFill>
                  <a:srgbClr val="4D4D4D"/>
                </a:solidFill>
                <a:effectLst/>
                <a:uFillTx/>
                <a:ea typeface="MS UI Gothic"/>
              </a:rPr>
              <a:t>ECOGのPSスコア（0 vs. 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dirty="0">
                <a:solidFill>
                  <a:srgbClr val="4D4D4D"/>
                </a:solidFill>
                <a:effectLst/>
                <a:uFillTx/>
                <a:ea typeface="MS UI Gothic"/>
              </a:rPr>
              <a:t>地域 (日本対日本以外)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dirty="0">
                <a:solidFill>
                  <a:srgbClr val="4D4D4D"/>
                </a:solidFill>
                <a:effectLst/>
                <a:uFillTx/>
                <a:ea typeface="MS UI Gothic"/>
              </a:rPr>
              <a:t>ラムシルマブの投与歴 (有／無)</a:t>
            </a:r>
          </a:p>
        </p:txBody>
      </p:sp>
      <p:cxnSp>
        <p:nvCxnSpPr>
          <p:cNvPr id="14" name="AutoShape 19"/>
          <p:cNvCxnSpPr>
            <a:cxnSpLocks noChangeShapeType="1"/>
            <a:stCxn id="17" idx="3"/>
            <a:endCxn id="10" idx="2"/>
          </p:cNvCxnSpPr>
          <p:nvPr/>
        </p:nvCxnSpPr>
        <p:spPr bwMode="auto">
          <a:xfrm flipV="1">
            <a:off x="3499082" y="3815794"/>
            <a:ext cx="442455" cy="252"/>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675638" y="2769731"/>
            <a:ext cx="440797" cy="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09" y="2161304"/>
            <a:ext cx="2810329" cy="1216853"/>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a:rPr>
              <a:t> トリフルリジン／チピラシル* + BSC</a:t>
            </a:r>
            <a:r>
              <a:rPr sz="1800"/>
              <a:t/>
            </a:r>
            <a:br>
              <a:rPr sz="1800"/>
            </a:br>
            <a:r>
              <a:rPr lang="ja-JP" sz="1800" b="0" i="0" u="none" strike="noStrike" cap="none" baseline="0">
                <a:solidFill>
                  <a:srgbClr val="FFFFFF"/>
                </a:solidFill>
                <a:effectLst/>
                <a:uFillTx/>
                <a:ea typeface="MS UI Gothic"/>
              </a:rPr>
              <a:t>(n=337)</a:t>
            </a:r>
          </a:p>
        </p:txBody>
      </p:sp>
      <p:sp>
        <p:nvSpPr>
          <p:cNvPr id="17" name="AutoShape 9"/>
          <p:cNvSpPr>
            <a:spLocks noChangeArrowheads="1"/>
          </p:cNvSpPr>
          <p:nvPr/>
        </p:nvSpPr>
        <p:spPr bwMode="auto">
          <a:xfrm>
            <a:off x="365124" y="2580038"/>
            <a:ext cx="3133958" cy="247201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2種類以上のレジメンによる治療歴</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直近の治療に対する抵抗性</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年齢 ≧18歳（日本 ≧20歳）</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(n=507)</a:t>
            </a:r>
          </a:p>
        </p:txBody>
      </p:sp>
      <p:cxnSp>
        <p:nvCxnSpPr>
          <p:cNvPr id="18" name="AutoShape 16"/>
          <p:cNvCxnSpPr>
            <a:cxnSpLocks noChangeShapeType="1"/>
            <a:stCxn id="10" idx="4"/>
            <a:endCxn id="21" idx="1"/>
          </p:cNvCxnSpPr>
          <p:nvPr/>
        </p:nvCxnSpPr>
        <p:spPr bwMode="auto">
          <a:xfrm rot="16200000" flipH="1">
            <a:off x="4203052" y="4138177"/>
            <a:ext cx="692541" cy="631974"/>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536115"/>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20" name="AutoShape 20"/>
          <p:cNvCxnSpPr>
            <a:cxnSpLocks noChangeShapeType="1"/>
            <a:stCxn id="21" idx="3"/>
            <a:endCxn id="19" idx="1"/>
          </p:cNvCxnSpPr>
          <p:nvPr/>
        </p:nvCxnSpPr>
        <p:spPr bwMode="auto">
          <a:xfrm flipV="1">
            <a:off x="7673980" y="4800434"/>
            <a:ext cx="442455"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09" y="4306601"/>
            <a:ext cx="2808671" cy="987667"/>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プラセボ＋BSC</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(n=170)</a:t>
            </a:r>
          </a:p>
        </p:txBody>
      </p:sp>
    </p:spTree>
    <p:extLst>
      <p:ext uri="{BB962C8B-B14F-4D97-AF65-F5344CB8AC3E}">
        <p14:creationId xmlns:p14="http://schemas.microsoft.com/office/powerpoint/2010/main" val="57578109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O-024：遠隔転移を有するRAS野生型大腸癌m（CRC）患者の第一選択治療としてのmFOLFOXIRI + パニツムマブ対FOLFOXIRI：AIO（AIO-KRK0109）の無作為化第II相VOLFI試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Geissler Mら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US"/>
          </a:p>
          <a:p>
            <a:endParaRPr lang="en-US"/>
          </a:p>
          <a:p>
            <a:endParaRPr lang="en-US"/>
          </a:p>
          <a:p>
            <a:endParaRPr lang="en-US"/>
          </a:p>
          <a:p>
            <a:endParaRPr lang="en-US"/>
          </a:p>
          <a:p>
            <a:endParaRPr lang="en-US"/>
          </a:p>
          <a:p>
            <a:pPr marL="0" indent="0">
              <a:buNone/>
            </a:pPr>
            <a:endParaRPr lang="en-US" b="1"/>
          </a:p>
          <a:p>
            <a:pPr marL="0" indent="0">
              <a:buNone/>
            </a:pPr>
            <a:endParaRPr lang="en-US" b="1"/>
          </a:p>
          <a:p>
            <a:pPr marL="0" indent="0">
              <a:spcBef>
                <a:spcPts val="1800"/>
              </a:spcBef>
              <a:buNone/>
            </a:pPr>
            <a:r>
              <a:rPr lang="ja-JP" sz="1600" b="1" i="0" u="none" strike="noStrike" cap="none" baseline="0">
                <a:solidFill>
                  <a:srgbClr val="4D4D4D"/>
                </a:solidFill>
                <a:effectLst/>
                <a:uFillTx/>
                <a:ea typeface="MS UI Gothic"/>
              </a:rPr>
              <a:t>結論</a:t>
            </a:r>
          </a:p>
          <a:p>
            <a:pPr>
              <a:spcAft>
                <a:spcPts val="300"/>
              </a:spcAft>
            </a:pPr>
            <a:r>
              <a:rPr lang="ja-JP" sz="1600" b="1" i="0" u="none" strike="noStrike" cap="none" baseline="0">
                <a:solidFill>
                  <a:srgbClr val="4D4D4D"/>
                </a:solidFill>
                <a:effectLst/>
                <a:uFillTx/>
                <a:ea typeface="MS UI Gothic"/>
              </a:rPr>
              <a:t>mCRC患者では、VOLFI試験における第一選択治療としてのパニツムマブ + mFOLFOXIRIは、FOLFOXIRIに対してORRを有意に改善した</a:t>
            </a:r>
          </a:p>
          <a:p>
            <a:pPr>
              <a:spcAft>
                <a:spcPts val="300"/>
              </a:spcAft>
            </a:pPr>
            <a:r>
              <a:rPr lang="ja-JP" sz="1600" b="1" i="0" u="none" strike="noStrike" cap="none" baseline="0">
                <a:solidFill>
                  <a:srgbClr val="4D4D4D"/>
                </a:solidFill>
                <a:effectLst/>
                <a:uFillTx/>
                <a:ea typeface="MS UI Gothic"/>
              </a:rPr>
              <a:t>パニツムマブ + mFOLFOXIRIは、患者の大部分が進行癌という事実にもかかわらず、mFOLFOXIRIに対して非常に高い切除率が得られた</a:t>
            </a:r>
          </a:p>
          <a:p>
            <a:pPr>
              <a:spcAft>
                <a:spcPts val="300"/>
              </a:spcAft>
            </a:pPr>
            <a:r>
              <a:rPr lang="ja-JP" sz="1600" b="1" i="0" u="none" strike="noStrike" cap="none" baseline="0">
                <a:solidFill>
                  <a:srgbClr val="4D4D4D"/>
                </a:solidFill>
                <a:effectLst/>
                <a:uFillTx/>
                <a:ea typeface="MS UI Gothic"/>
              </a:rPr>
              <a:t>パニツムマブ + mFOLFOXIRIは、重要かつ管理可能なGI毒性と関連しているため、ECOG PS 0～1の患者にのみ用いるべきである </a:t>
            </a:r>
          </a:p>
          <a:p>
            <a:pPr>
              <a:spcAft>
                <a:spcPts val="300"/>
              </a:spcAft>
            </a:pPr>
            <a:endParaRPr lang="en-US"/>
          </a:p>
          <a:p>
            <a:endParaRPr lang="en-US" b="1"/>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Geissler Mら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O-024</a:t>
            </a:r>
          </a:p>
        </p:txBody>
      </p:sp>
      <p:graphicFrame>
        <p:nvGraphicFramePr>
          <p:cNvPr id="7" name="Tabella 4"/>
          <p:cNvGraphicFramePr>
            <a:graphicFrameLocks noGrp="1"/>
          </p:cNvGraphicFramePr>
          <p:nvPr>
            <p:extLst>
              <p:ext uri="{D42A27DB-BD31-4B8C-83A1-F6EECF244321}">
                <p14:modId xmlns:p14="http://schemas.microsoft.com/office/powerpoint/2010/main" val="3644345976"/>
              </p:ext>
            </p:extLst>
          </p:nvPr>
        </p:nvGraphicFramePr>
        <p:xfrm>
          <a:off x="365124" y="1571107"/>
          <a:ext cx="8194260" cy="2550358"/>
        </p:xfrm>
        <a:graphic>
          <a:graphicData uri="http://schemas.openxmlformats.org/drawingml/2006/table">
            <a:tbl>
              <a:tblPr>
                <a:tableStyleId>{72833802-FEF1-4C79-8D5D-14CF1EAF98D9}</a:tableStyleId>
              </a:tblPr>
              <a:tblGrid>
                <a:gridCol w="3007663">
                  <a:extLst>
                    <a:ext uri="{9D8B030D-6E8A-4147-A177-3AD203B41FA5}">
                      <a16:colId xmlns:a16="http://schemas.microsoft.com/office/drawing/2014/main" val="20000"/>
                    </a:ext>
                  </a:extLst>
                </a:gridCol>
                <a:gridCol w="2713220">
                  <a:extLst>
                    <a:ext uri="{9D8B030D-6E8A-4147-A177-3AD203B41FA5}">
                      <a16:colId xmlns:a16="http://schemas.microsoft.com/office/drawing/2014/main" val="20001"/>
                    </a:ext>
                  </a:extLst>
                </a:gridCol>
                <a:gridCol w="2473377">
                  <a:extLst>
                    <a:ext uri="{9D8B030D-6E8A-4147-A177-3AD203B41FA5}">
                      <a16:colId xmlns:a16="http://schemas.microsoft.com/office/drawing/2014/main" val="20002"/>
                    </a:ext>
                  </a:extLst>
                </a:gridCol>
              </a:tblGrid>
              <a:tr h="310159">
                <a:tc>
                  <a:txBody>
                    <a:bodyPr/>
                    <a:lstStyle/>
                    <a:p>
                      <a:pPr>
                        <a:lnSpc>
                          <a:spcPct val="100000"/>
                        </a:lnSpc>
                        <a:spcBef>
                          <a:spcPct val="0"/>
                        </a:spcBef>
                        <a:spcAft>
                          <a:spcPct val="0"/>
                        </a:spcAft>
                      </a:pPr>
                      <a:r>
                        <a:rPr lang="ja-JP" sz="1400" b="1" i="0" u="none" strike="noStrike" cap="none" baseline="0">
                          <a:solidFill>
                            <a:srgbClr val="FFFFFF"/>
                          </a:solidFill>
                          <a:effectLst/>
                          <a:uFillTx/>
                          <a:ea typeface="MS UI Gothic"/>
                        </a:rPr>
                        <a:t>患者の5%以上で発生するグレード3以上の非血液学的AE</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パニツムマブ + mFOLFOXIRI (n=64)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FOLFOXIRI単剤</a:t>
                      </a:r>
                      <a:r>
                        <a:rPr sz="1400"/>
                        <a:t/>
                      </a:r>
                      <a:br>
                        <a:rPr sz="1400"/>
                      </a:br>
                      <a:r>
                        <a:rPr lang="ja-JP" sz="1400" b="1" i="0" u="none" strike="noStrike" cap="none" baseline="0">
                          <a:solidFill>
                            <a:srgbClr val="FFFFFF"/>
                          </a:solidFill>
                          <a:effectLst/>
                          <a:uFillTx/>
                          <a:ea typeface="MS UI Gothic"/>
                        </a:rPr>
                        <a:t>(n=33)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悪心</a:t>
                      </a: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9.4</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嘔吐</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9.4</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3.0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下痢</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25.0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12.1</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口内炎</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9.4</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9031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疲労</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7.8</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en-GB" sz="1400" noProof="0">
                          <a:solidFill>
                            <a:schemeClr val="tx1"/>
                          </a:solidFill>
                          <a:latin typeface="+mn-lt"/>
                          <a:ea typeface="Calibri"/>
                          <a:cs typeface="Times New Roman"/>
                        </a:rPr>
                        <a:t>-</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疼痛</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7.8</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3.0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90314">
                <a:tc>
                  <a:txBody>
                    <a:bodyPr/>
                    <a:lstStyle/>
                    <a:p>
                      <a:pPr>
                        <a:lnSpc>
                          <a:spcPct val="100000"/>
                        </a:lnSpc>
                        <a:spcAft>
                          <a:spcPct val="0"/>
                        </a:spcAft>
                      </a:pPr>
                      <a:r>
                        <a:rPr lang="ja-JP" sz="1400" b="0" i="0" u="none" strike="noStrike" cap="none" baseline="0">
                          <a:solidFill>
                            <a:srgbClr val="4D4D4D"/>
                          </a:solidFill>
                          <a:effectLst/>
                          <a:uFillTx/>
                          <a:ea typeface="MS UI Gothic"/>
                        </a:rPr>
                        <a:t>感染症</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12.5</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a:solidFill>
                            <a:srgbClr val="4D4D4D"/>
                          </a:solidFill>
                          <a:effectLst/>
                          <a:uFillTx/>
                          <a:ea typeface="MS UI Gothic"/>
                        </a:rPr>
                        <a:t>12.1</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70586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O-027: BEACON CRC試験の安全性導入期：BRAF阻害剤エンコラフェニブ + MEK阻害剤ビニメチニブ + EGFR阻害剤セツキシマブの</a:t>
            </a:r>
            <a:r>
              <a:rPr lang="ja-JP" sz="1800" b="1" i="1" u="none" strike="noStrike" cap="none" baseline="0" dirty="0">
                <a:solidFill>
                  <a:srgbClr val="043882"/>
                </a:solidFill>
                <a:effectLst/>
                <a:uFillTx/>
                <a:ea typeface="MS UI Gothic"/>
              </a:rPr>
              <a:t>BRAF</a:t>
            </a:r>
            <a:r>
              <a:rPr lang="ja-JP" sz="1800" b="1" i="1" u="none" strike="noStrike" cap="none" baseline="30000" dirty="0">
                <a:solidFill>
                  <a:srgbClr val="043882"/>
                </a:solidFill>
                <a:effectLst/>
                <a:uFillTx/>
                <a:ea typeface="MS UI Gothic"/>
              </a:rPr>
              <a:t>V600E</a:t>
            </a:r>
            <a:r>
              <a:rPr lang="ja-JP" sz="1800" b="1" i="0" u="none" strike="noStrike" cap="none" baseline="0" dirty="0">
                <a:solidFill>
                  <a:srgbClr val="043882"/>
                </a:solidFill>
                <a:effectLst/>
                <a:uFillTx/>
                <a:ea typeface="MS UI Gothic"/>
              </a:rPr>
              <a:t>mCRCに対する評価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Van Cutsem Eら</a:t>
            </a:r>
          </a:p>
        </p:txBody>
      </p:sp>
      <p:sp>
        <p:nvSpPr>
          <p:cNvPr id="3" name="Content Placeholder 2"/>
          <p:cNvSpPr>
            <a:spLocks noGrp="1"/>
          </p:cNvSpPr>
          <p:nvPr>
            <p:ph idx="1"/>
          </p:nvPr>
        </p:nvSpPr>
        <p:spPr>
          <a:xfrm>
            <a:off x="365124" y="1254035"/>
            <a:ext cx="8668286" cy="4746172"/>
          </a:xfrm>
        </p:spPr>
        <p:txBody>
          <a:bodyPr/>
          <a:lstStyle/>
          <a:p>
            <a:pPr marL="0" indent="0">
              <a:buNone/>
            </a:pPr>
            <a:r>
              <a:rPr lang="ja-JP" sz="1800" b="1" i="0" u="none" strike="noStrike" cap="none" baseline="0" dirty="0">
                <a:solidFill>
                  <a:srgbClr val="4D4D4D"/>
                </a:solidFill>
                <a:effectLst/>
                <a:uFillTx/>
                <a:ea typeface="MS UI Gothic"/>
              </a:rPr>
              <a:t>試験の目的</a:t>
            </a:r>
          </a:p>
          <a:p>
            <a:r>
              <a:rPr lang="ja-JP" sz="1800" b="0" i="0" u="none" strike="noStrike" cap="none" baseline="0" dirty="0">
                <a:solidFill>
                  <a:srgbClr val="4D4D4D"/>
                </a:solidFill>
                <a:effectLst/>
                <a:uFillTx/>
                <a:ea typeface="MS UI Gothic"/>
              </a:rPr>
              <a:t>安全性導入期完了後のBRAF V600E変異mCRC患者におけるビニメチニブ + エンコラフェニブ + セツキシマブの有効性と安全性を評価する*</a:t>
            </a:r>
          </a:p>
        </p:txBody>
      </p:sp>
      <p:sp>
        <p:nvSpPr>
          <p:cNvPr id="4" name="Text Placeholder 3"/>
          <p:cNvSpPr>
            <a:spLocks noGrp="1"/>
          </p:cNvSpPr>
          <p:nvPr>
            <p:ph type="body" sz="quarter" idx="10"/>
          </p:nvPr>
        </p:nvSpPr>
        <p:spPr>
          <a:xfrm>
            <a:off x="365126" y="6096000"/>
            <a:ext cx="3892082" cy="487363"/>
          </a:xfrm>
        </p:spPr>
        <p:txBody>
          <a:bodyPr/>
          <a:lstStyle/>
          <a:p>
            <a:r>
              <a:rPr lang="ja-JP" sz="1200" b="0" i="0" u="none" strike="noStrike" cap="none" baseline="0">
                <a:solidFill>
                  <a:srgbClr val="4D4D4D"/>
                </a:solidFill>
                <a:effectLst/>
                <a:uFillTx/>
                <a:ea typeface="MS UI Gothic"/>
              </a:rPr>
              <a:t>*安全性導入期(n=30)：ビニメチニブ45 mg bid; </a:t>
            </a:r>
            <a:r>
              <a:rPr sz="1200"/>
              <a:t/>
            </a:r>
            <a:br>
              <a:rPr sz="1200"/>
            </a:br>
            <a:r>
              <a:rPr lang="ja-JP" sz="1200" b="0" i="0" u="none" strike="noStrike" cap="none" baseline="0">
                <a:solidFill>
                  <a:srgbClr val="4D4D4D"/>
                </a:solidFill>
                <a:effectLst/>
                <a:uFillTx/>
                <a:ea typeface="MS UI Gothic"/>
              </a:rPr>
              <a:t>エンコラフェニブ300 mg /日; セツキシマブ400 mg / 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（初期）の後250 mg / 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qw</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O-027</a:t>
            </a:r>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a:rPr>
              <a:t>ORR</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p:nvPr/>
        </p:nvSpPr>
        <p:spPr>
          <a:xfrm>
            <a:off x="4648200" y="5406817"/>
            <a:ext cx="4443334"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OS、PFS、安全性</a:t>
            </a:r>
          </a:p>
        </p:txBody>
      </p:sp>
      <p:sp>
        <p:nvSpPr>
          <p:cNvPr id="15" name="AutoShape 9"/>
          <p:cNvSpPr>
            <a:spLocks noChangeArrowheads="1"/>
          </p:cNvSpPr>
          <p:nvPr/>
        </p:nvSpPr>
        <p:spPr bwMode="auto">
          <a:xfrm>
            <a:off x="88613" y="2364484"/>
            <a:ext cx="3920459" cy="279354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BRAF V600E 変異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1または2種類のレジメン後の進行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RAF、MEK、EGFR阻害剤による治療歴なし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セツキシマブに不適格</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a:rPr>
              <a:t>(n=615)</a:t>
            </a:r>
          </a:p>
        </p:txBody>
      </p:sp>
      <p:sp>
        <p:nvSpPr>
          <p:cNvPr id="33" name="Oval 14"/>
          <p:cNvSpPr>
            <a:spLocks noChangeArrowheads="1"/>
          </p:cNvSpPr>
          <p:nvPr/>
        </p:nvSpPr>
        <p:spPr bwMode="auto">
          <a:xfrm>
            <a:off x="4265993" y="346915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043882"/>
                </a:solidFill>
                <a:effectLst/>
                <a:uFillTx/>
                <a:ea typeface="MS UI Gothic"/>
              </a:rPr>
              <a:t>R</a:t>
            </a:r>
            <a:r>
              <a:rPr sz="1400"/>
              <a:t/>
            </a:r>
            <a:br>
              <a:rPr sz="1400"/>
            </a:br>
            <a:r>
              <a:rPr lang="ja-JP" sz="1400" b="1" i="0" u="none" strike="noStrike" cap="none" baseline="0">
                <a:solidFill>
                  <a:srgbClr val="043882"/>
                </a:solidFill>
                <a:effectLst/>
                <a:uFillTx/>
                <a:ea typeface="MS UI Gothic"/>
              </a:rPr>
              <a:t>1:1:1</a:t>
            </a:r>
          </a:p>
        </p:txBody>
      </p:sp>
      <p:cxnSp>
        <p:nvCxnSpPr>
          <p:cNvPr id="34" name="AutoShape 15"/>
          <p:cNvCxnSpPr>
            <a:cxnSpLocks noChangeShapeType="1"/>
            <a:stCxn id="33" idx="0"/>
            <a:endCxn id="40" idx="1"/>
          </p:cNvCxnSpPr>
          <p:nvPr/>
        </p:nvCxnSpPr>
        <p:spPr bwMode="auto">
          <a:xfrm rot="5400000" flipH="1" flipV="1">
            <a:off x="4568781" y="2762538"/>
            <a:ext cx="695628" cy="717608"/>
          </a:xfrm>
          <a:prstGeom prst="bentConnector2">
            <a:avLst/>
          </a:prstGeom>
          <a:noFill/>
          <a:ln w="57150">
            <a:solidFill>
              <a:schemeClr val="bg2">
                <a:lumMod val="60000"/>
                <a:lumOff val="40000"/>
              </a:schemeClr>
            </a:solidFill>
            <a:round/>
            <a:tailEnd type="triangle" w="med" len="med"/>
          </a:ln>
        </p:spPr>
      </p:cxnSp>
      <p:cxnSp>
        <p:nvCxnSpPr>
          <p:cNvPr id="35" name="AutoShape 16"/>
          <p:cNvCxnSpPr>
            <a:cxnSpLocks noChangeShapeType="1"/>
            <a:stCxn id="33" idx="4"/>
            <a:endCxn id="39" idx="1"/>
          </p:cNvCxnSpPr>
          <p:nvPr/>
        </p:nvCxnSpPr>
        <p:spPr bwMode="auto">
          <a:xfrm rot="16200000" flipH="1">
            <a:off x="4591578" y="4019568"/>
            <a:ext cx="650032" cy="717607"/>
          </a:xfrm>
          <a:prstGeom prst="bentConnector2">
            <a:avLst/>
          </a:prstGeom>
          <a:noFill/>
          <a:ln w="57150">
            <a:solidFill>
              <a:schemeClr val="bg2">
                <a:lumMod val="60000"/>
                <a:lumOff val="40000"/>
              </a:schemeClr>
            </a:solidFill>
            <a:round/>
            <a:tailEnd type="triangle" w="med" len="med"/>
          </a:ln>
        </p:spPr>
      </p:cxnSp>
      <p:sp>
        <p:nvSpPr>
          <p:cNvPr id="36" name="AutoShape 12"/>
          <p:cNvSpPr>
            <a:spLocks noChangeArrowheads="1"/>
          </p:cNvSpPr>
          <p:nvPr/>
        </p:nvSpPr>
        <p:spPr bwMode="auto">
          <a:xfrm>
            <a:off x="8375732" y="2451570"/>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37" name="Content Placeholder 26"/>
          <p:cNvSpPr txBox="1"/>
          <p:nvPr/>
        </p:nvSpPr>
        <p:spPr bwMode="auto">
          <a:xfrm>
            <a:off x="4408589" y="4914617"/>
            <a:ext cx="425301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u="none" strike="noStrike" cap="none" baseline="0" dirty="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u="none" strike="noStrike" cap="none" baseline="0" dirty="0">
                <a:solidFill>
                  <a:srgbClr val="4D4D4D"/>
                </a:solidFill>
                <a:effectLst/>
                <a:uFillTx/>
                <a:ea typeface="MS UI Gothic"/>
              </a:rPr>
              <a:t>BRAF V600E変異状態、ECOG PS、施行レジメン数（1/2） </a:t>
            </a:r>
          </a:p>
        </p:txBody>
      </p:sp>
      <p:cxnSp>
        <p:nvCxnSpPr>
          <p:cNvPr id="38" name="AutoShape 21"/>
          <p:cNvCxnSpPr>
            <a:cxnSpLocks noChangeShapeType="1"/>
            <a:stCxn id="40" idx="3"/>
          </p:cNvCxnSpPr>
          <p:nvPr/>
        </p:nvCxnSpPr>
        <p:spPr bwMode="auto">
          <a:xfrm>
            <a:off x="8061429" y="2773528"/>
            <a:ext cx="314303" cy="0"/>
          </a:xfrm>
          <a:prstGeom prst="straightConnector1">
            <a:avLst/>
          </a:prstGeom>
          <a:noFill/>
          <a:ln w="57150">
            <a:solidFill>
              <a:schemeClr val="bg2">
                <a:lumMod val="60000"/>
                <a:lumOff val="40000"/>
              </a:schemeClr>
            </a:solidFill>
            <a:round/>
            <a:tailEnd type="triangle" w="med" len="med"/>
          </a:ln>
        </p:spPr>
      </p:cxnSp>
      <p:sp>
        <p:nvSpPr>
          <p:cNvPr id="39" name="AutoShape 12"/>
          <p:cNvSpPr>
            <a:spLocks noChangeArrowheads="1"/>
          </p:cNvSpPr>
          <p:nvPr/>
        </p:nvSpPr>
        <p:spPr bwMode="auto">
          <a:xfrm>
            <a:off x="5275398" y="4293020"/>
            <a:ext cx="278603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a:rPr>
              <a:t>FOLFIRI + セツキシマブまたは</a:t>
            </a:r>
            <a:r>
              <a:rPr sz="1600" dirty="0"/>
              <a:t/>
            </a:r>
            <a:br>
              <a:rPr sz="1600" dirty="0"/>
            </a:br>
            <a:r>
              <a:rPr lang="ja-JP" sz="1600" b="0" i="0" u="none" strike="noStrike" cap="none" baseline="0" dirty="0">
                <a:solidFill>
                  <a:srgbClr val="4D4D4D"/>
                </a:solidFill>
                <a:effectLst/>
                <a:uFillTx/>
                <a:ea typeface="MS UI Gothic"/>
              </a:rPr>
              <a:t>イリノテカン + 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a:rPr>
              <a:t>(n=205)</a:t>
            </a:r>
          </a:p>
        </p:txBody>
      </p:sp>
      <p:sp>
        <p:nvSpPr>
          <p:cNvPr id="40" name="AutoShape 8"/>
          <p:cNvSpPr>
            <a:spLocks noChangeArrowheads="1"/>
          </p:cNvSpPr>
          <p:nvPr/>
        </p:nvSpPr>
        <p:spPr bwMode="auto">
          <a:xfrm>
            <a:off x="5275399" y="2297020"/>
            <a:ext cx="2786030" cy="953015"/>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a:rPr>
              <a:t>ビニメチニブ + </a:t>
            </a:r>
            <a:r>
              <a:rPr sz="1600" dirty="0"/>
              <a:t/>
            </a:r>
            <a:br>
              <a:rPr sz="1600" dirty="0"/>
            </a:br>
            <a:r>
              <a:rPr lang="ja-JP" sz="1600" b="0" i="0" u="none" strike="noStrike" cap="none" baseline="0" dirty="0">
                <a:solidFill>
                  <a:srgbClr val="FFFFFF"/>
                </a:solidFill>
                <a:effectLst/>
                <a:uFillTx/>
                <a:ea typeface="MS UI Gothic"/>
              </a:rPr>
              <a:t>エンコラフェニブ + 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a:rPr>
              <a:t>(n=205)</a:t>
            </a:r>
          </a:p>
        </p:txBody>
      </p:sp>
      <p:sp>
        <p:nvSpPr>
          <p:cNvPr id="41" name="AutoShape 8"/>
          <p:cNvSpPr>
            <a:spLocks noChangeArrowheads="1"/>
          </p:cNvSpPr>
          <p:nvPr/>
        </p:nvSpPr>
        <p:spPr bwMode="auto">
          <a:xfrm>
            <a:off x="5275398" y="3350888"/>
            <a:ext cx="2787675"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a:rPr>
              <a:t>エンコラフェニブ + 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a:rPr>
              <a:t>(n=205)</a:t>
            </a:r>
          </a:p>
        </p:txBody>
      </p:sp>
      <p:cxnSp>
        <p:nvCxnSpPr>
          <p:cNvPr id="42" name="AutoShape 19"/>
          <p:cNvCxnSpPr>
            <a:cxnSpLocks noChangeShapeType="1"/>
            <a:stCxn id="33" idx="6"/>
            <a:endCxn id="41" idx="1"/>
          </p:cNvCxnSpPr>
          <p:nvPr/>
        </p:nvCxnSpPr>
        <p:spPr bwMode="auto">
          <a:xfrm>
            <a:off x="4849588" y="3761256"/>
            <a:ext cx="425810" cy="1"/>
          </a:xfrm>
          <a:prstGeom prst="straightConnector1">
            <a:avLst/>
          </a:prstGeom>
          <a:noFill/>
          <a:ln w="57150">
            <a:solidFill>
              <a:schemeClr val="bg2">
                <a:lumMod val="60000"/>
                <a:lumOff val="40000"/>
              </a:schemeClr>
            </a:solidFill>
            <a:round/>
            <a:tailEnd type="triangle" w="med" len="med"/>
          </a:ln>
        </p:spPr>
      </p:cxnSp>
      <p:cxnSp>
        <p:nvCxnSpPr>
          <p:cNvPr id="43" name="AutoShape 20"/>
          <p:cNvCxnSpPr>
            <a:cxnSpLocks noChangeShapeType="1"/>
            <a:stCxn id="39" idx="3"/>
          </p:cNvCxnSpPr>
          <p:nvPr/>
        </p:nvCxnSpPr>
        <p:spPr bwMode="auto">
          <a:xfrm>
            <a:off x="8061428" y="4703388"/>
            <a:ext cx="314304" cy="0"/>
          </a:xfrm>
          <a:prstGeom prst="straightConnector1">
            <a:avLst/>
          </a:prstGeom>
          <a:noFill/>
          <a:ln w="57150">
            <a:solidFill>
              <a:schemeClr val="bg2">
                <a:lumMod val="60000"/>
                <a:lumOff val="40000"/>
              </a:schemeClr>
            </a:solidFill>
            <a:prstDash val="sysDot"/>
            <a:round/>
            <a:tailEnd type="triangle" w="med" len="med"/>
          </a:ln>
        </p:spPr>
      </p:cxnSp>
      <p:cxnSp>
        <p:nvCxnSpPr>
          <p:cNvPr id="44" name="AutoShape 21"/>
          <p:cNvCxnSpPr>
            <a:cxnSpLocks noChangeShapeType="1"/>
            <a:stCxn id="41" idx="3"/>
            <a:endCxn id="36" idx="1"/>
          </p:cNvCxnSpPr>
          <p:nvPr/>
        </p:nvCxnSpPr>
        <p:spPr bwMode="auto">
          <a:xfrm>
            <a:off x="8063073" y="3761257"/>
            <a:ext cx="312659" cy="0"/>
          </a:xfrm>
          <a:prstGeom prst="straightConnector1">
            <a:avLst/>
          </a:prstGeom>
          <a:noFill/>
          <a:ln w="57150">
            <a:solidFill>
              <a:schemeClr val="bg2">
                <a:lumMod val="60000"/>
                <a:lumOff val="40000"/>
              </a:schemeClr>
            </a:solidFill>
            <a:round/>
            <a:tailEnd type="triangle" w="med" len="med"/>
          </a:ln>
        </p:spPr>
      </p:cxnSp>
      <p:cxnSp>
        <p:nvCxnSpPr>
          <p:cNvPr id="48" name="AutoShape 19"/>
          <p:cNvCxnSpPr>
            <a:cxnSpLocks noChangeShapeType="1"/>
            <a:stCxn id="15" idx="3"/>
            <a:endCxn id="33" idx="2"/>
          </p:cNvCxnSpPr>
          <p:nvPr/>
        </p:nvCxnSpPr>
        <p:spPr bwMode="auto">
          <a:xfrm flipV="1">
            <a:off x="4009072" y="3761256"/>
            <a:ext cx="256921" cy="1"/>
          </a:xfrm>
          <a:prstGeom prst="straightConnector1">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val="303236681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O-027: BEACON CRC試験の安全性導入期：BRAF阻害剤エンコラフェニブ + MEK阻害剤ビニメチニブ + EGFR阻害剤セツキシマブの</a:t>
            </a:r>
            <a:r>
              <a:rPr lang="ja-JP" sz="1800" b="1" i="1" u="none" strike="noStrike" cap="none" baseline="0" dirty="0">
                <a:solidFill>
                  <a:srgbClr val="043882"/>
                </a:solidFill>
                <a:effectLst/>
                <a:uFillTx/>
                <a:ea typeface="MS UI Gothic"/>
              </a:rPr>
              <a:t>BRAF</a:t>
            </a:r>
            <a:r>
              <a:rPr lang="ja-JP" sz="1800" b="1" i="1" u="none" strike="noStrike" cap="none" baseline="30000" dirty="0">
                <a:solidFill>
                  <a:srgbClr val="043882"/>
                </a:solidFill>
                <a:effectLst/>
                <a:uFillTx/>
                <a:ea typeface="MS UI Gothic"/>
              </a:rPr>
              <a:t>V600E</a:t>
            </a:r>
            <a:r>
              <a:rPr lang="ja-JP" sz="1800" b="1" i="0" u="none" strike="noStrike" cap="none" baseline="0" dirty="0">
                <a:solidFill>
                  <a:srgbClr val="043882"/>
                </a:solidFill>
                <a:effectLst/>
                <a:uFillTx/>
                <a:ea typeface="MS UI Gothic"/>
              </a:rPr>
              <a:t>mCRCに対する評価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Van Cutsem Eら</a:t>
            </a:r>
          </a:p>
        </p:txBody>
      </p:sp>
      <p:graphicFrame>
        <p:nvGraphicFramePr>
          <p:cNvPr id="7" name="Group 88"/>
          <p:cNvGraphicFramePr>
            <a:graphicFrameLocks noGrp="1"/>
          </p:cNvGraphicFramePr>
          <p:nvPr>
            <p:extLst>
              <p:ext uri="{D42A27DB-BD31-4B8C-83A1-F6EECF244321}">
                <p14:modId xmlns:p14="http://schemas.microsoft.com/office/powerpoint/2010/main" val="3928737267"/>
              </p:ext>
            </p:extLst>
          </p:nvPr>
        </p:nvGraphicFramePr>
        <p:xfrm>
          <a:off x="369887" y="1600748"/>
          <a:ext cx="8404225" cy="1925119"/>
        </p:xfrm>
        <a:graphic>
          <a:graphicData uri="http://schemas.openxmlformats.org/drawingml/2006/table">
            <a:tbl>
              <a:tblPr firstRow="1" bandRow="1">
                <a:tableStyleId>{69012ECD-51FC-41F1-AA8D-1B2483CD663E}</a:tableStyleId>
              </a:tblPr>
              <a:tblGrid>
                <a:gridCol w="4178989">
                  <a:extLst>
                    <a:ext uri="{9D8B030D-6E8A-4147-A177-3AD203B41FA5}">
                      <a16:colId xmlns:a16="http://schemas.microsoft.com/office/drawing/2014/main" val="20000"/>
                    </a:ext>
                  </a:extLst>
                </a:gridCol>
                <a:gridCol w="4225236">
                  <a:extLst>
                    <a:ext uri="{9D8B030D-6E8A-4147-A177-3AD203B41FA5}">
                      <a16:colId xmlns:a16="http://schemas.microsoft.com/office/drawing/2014/main" val="20001"/>
                    </a:ext>
                  </a:extLst>
                </a:gridCol>
              </a:tblGrid>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確認された最良の</a:t>
                      </a:r>
                      <a:r>
                        <a:rPr lang="en-GB" altLang="ja-JP" sz="1200" b="1" i="0" u="none" strike="noStrike" cap="none" baseline="0" dirty="0">
                          <a:solidFill>
                            <a:srgbClr val="FFFFFF"/>
                          </a:solidFill>
                          <a:effectLst/>
                          <a:uFillTx/>
                          <a:ea typeface="MS UI Gothic"/>
                        </a:rPr>
                        <a:t> </a:t>
                      </a:r>
                      <a:r>
                        <a:rPr lang="ja-JP" sz="1200" b="1" i="0" u="none" strike="noStrike" cap="none" baseline="0" dirty="0">
                          <a:solidFill>
                            <a:srgbClr val="FFFFFF"/>
                          </a:solidFill>
                          <a:effectLst/>
                          <a:uFillTx/>
                          <a:ea typeface="MS UI Gothic"/>
                        </a:rPr>
                        <a:t>ORR（RECIST1.1による評価）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BRAF V600E変異患者 (n=29)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ORR (CR + PR)</a:t>
                      </a:r>
                      <a:r>
                        <a:rPr lang="ja-JP" sz="1200" b="0" i="0" u="none" strike="noStrike" cap="none" baseline="0">
                          <a:solidFill>
                            <a:srgbClr val="4D4D4D"/>
                          </a:solidFill>
                          <a:effectLst/>
                          <a:uFillTx/>
                          <a:ea typeface="MS UI Gothic"/>
                        </a:rPr>
                        <a:t>、n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14 (48) [29,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75017">
                <a:tc>
                  <a:txBody>
                    <a:bodyPr/>
                    <a:lstStyle/>
                    <a:p>
                      <a:pPr marL="85725"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75017">
                <a:tc>
                  <a:txBody>
                    <a:bodyPr/>
                    <a:lstStyle/>
                    <a:p>
                      <a:pPr marL="85725"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11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SD</a:t>
                      </a:r>
                      <a:r>
                        <a:rPr lang="ja-JP" sz="1200" b="0" i="0" u="none" strike="noStrike" cap="none" baseline="0">
                          <a:solidFill>
                            <a:srgbClr val="4D4D4D"/>
                          </a:solidFill>
                          <a:effectLst/>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13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PD</a:t>
                      </a:r>
                      <a:r>
                        <a:rPr lang="ja-JP" sz="1200" b="0" i="0" u="none" strike="noStrike" cap="none" baseline="0">
                          <a:solidFill>
                            <a:srgbClr val="4D4D4D"/>
                          </a:solidFill>
                          <a:effectLst/>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奏効性評価不能</a:t>
                      </a:r>
                      <a:r>
                        <a:rPr lang="ja-JP" sz="1200" b="0" i="0" u="none" strike="noStrike" cap="none" baseline="0">
                          <a:solidFill>
                            <a:srgbClr val="4D4D4D"/>
                          </a:solidFill>
                          <a:effectLst/>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2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
        <p:nvSpPr>
          <p:cNvPr id="8" name="Content Placeholder 2"/>
          <p:cNvSpPr>
            <a:spLocks noGrp="1"/>
          </p:cNvSpPr>
          <p:nvPr>
            <p:ph idx="1"/>
          </p:nvPr>
        </p:nvSpPr>
        <p:spPr>
          <a:xfrm>
            <a:off x="365124" y="1254035"/>
            <a:ext cx="8413751" cy="364372"/>
          </a:xfrm>
        </p:spPr>
        <p:txBody>
          <a:bodyPr/>
          <a:lstStyle/>
          <a:p>
            <a:pPr marL="0" indent="0">
              <a:buNone/>
            </a:pPr>
            <a:r>
              <a:rPr lang="ja-JP" sz="1600" b="1" i="0" u="none" strike="noStrike" cap="none" baseline="0">
                <a:solidFill>
                  <a:srgbClr val="4D4D4D"/>
                </a:solidFill>
                <a:effectLst/>
                <a:uFillTx/>
                <a:ea typeface="MS UI Gothic"/>
              </a:rPr>
              <a:t>主な結果</a:t>
            </a:r>
          </a:p>
        </p:txBody>
      </p:sp>
      <p:sp>
        <p:nvSpPr>
          <p:cNvPr id="10" name="Text Placeholder 4"/>
          <p:cNvSpPr>
            <a:spLocks noGrp="1"/>
          </p:cNvSpPr>
          <p:nvPr>
            <p:ph type="body" sz="quarter" idx="11"/>
          </p:nvPr>
        </p:nvSpPr>
        <p:spPr>
          <a:xfrm>
            <a:off x="4495800" y="6096000"/>
            <a:ext cx="4283075" cy="487363"/>
          </a:xfrm>
        </p:spPr>
        <p:txBody>
          <a:bodyPr/>
          <a:lstStyle/>
          <a:p>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O-027</a:t>
            </a:r>
          </a:p>
        </p:txBody>
      </p:sp>
      <p:sp>
        <p:nvSpPr>
          <p:cNvPr id="12" name="Text Placeholder 3"/>
          <p:cNvSpPr>
            <a:spLocks noGrp="1"/>
          </p:cNvSpPr>
          <p:nvPr>
            <p:ph type="body" sz="quarter" idx="10"/>
          </p:nvPr>
        </p:nvSpPr>
        <p:spPr>
          <a:xfrm>
            <a:off x="365125" y="6096000"/>
            <a:ext cx="4099375" cy="487363"/>
          </a:xfrm>
        </p:spPr>
        <p:txBody>
          <a:bodyPr/>
          <a:lstStyle/>
          <a:p>
            <a:r>
              <a:rPr lang="ja-JP" sz="1100" b="0" i="0" u="none" strike="noStrike" cap="none" baseline="0">
                <a:solidFill>
                  <a:srgbClr val="4D4D4D"/>
                </a:solidFill>
                <a:effectLst/>
                <a:uFillTx/>
                <a:ea typeface="MS UI Gothic"/>
              </a:rPr>
              <a:t>*ITT解析あたりの非奏効例; </a:t>
            </a:r>
            <a:r>
              <a:rPr lang="ja-JP" sz="1100" b="0" i="0" u="none" strike="noStrike" cap="none" baseline="30000">
                <a:solidFill>
                  <a:srgbClr val="4D4D4D"/>
                </a:solidFill>
                <a:effectLst/>
                <a:uFillTx/>
                <a:ea typeface="MS UI Gothic"/>
              </a:rPr>
              <a:t>†</a:t>
            </a:r>
            <a:r>
              <a:rPr lang="ja-JP" sz="1100" b="0" i="0" u="none" strike="noStrike" cap="none" baseline="0">
                <a:solidFill>
                  <a:srgbClr val="4D4D4D"/>
                </a:solidFill>
                <a:effectLst/>
                <a:uFillTx/>
                <a:ea typeface="MS UI Gothic"/>
              </a:rPr>
              <a:t>リンパ節疾患患者では、RECIST 1.1と一致して短軸方向に減少するCRと定義される; </a:t>
            </a:r>
            <a:r>
              <a:rPr lang="ja-JP" sz="1100" b="0" i="0" u="none" strike="noStrike" cap="none" baseline="30000">
                <a:solidFill>
                  <a:srgbClr val="4D4D4D"/>
                </a:solidFill>
                <a:effectLst/>
                <a:uFillTx/>
                <a:ea typeface="MS UI Gothic"/>
              </a:rPr>
              <a:t>‡</a:t>
            </a:r>
            <a:r>
              <a:rPr lang="ja-JP" sz="1100" b="0" i="0" u="none" strike="noStrike" cap="none" baseline="0">
                <a:solidFill>
                  <a:srgbClr val="4D4D4D"/>
                </a:solidFill>
                <a:effectLst/>
                <a:uFillTx/>
                <a:ea typeface="MS UI Gothic"/>
              </a:rPr>
              <a:t>患者1名はベースライン長径和を有していないため提示されていない</a:t>
            </a:r>
          </a:p>
        </p:txBody>
      </p:sp>
      <p:grpSp>
        <p:nvGrpSpPr>
          <p:cNvPr id="126" name="Group 125"/>
          <p:cNvGrpSpPr/>
          <p:nvPr/>
        </p:nvGrpSpPr>
        <p:grpSpPr>
          <a:xfrm>
            <a:off x="368549" y="3574465"/>
            <a:ext cx="8170475" cy="2558100"/>
            <a:chOff x="167075" y="2584377"/>
            <a:chExt cx="8170475" cy="3943857"/>
          </a:xfrm>
        </p:grpSpPr>
        <p:sp>
          <p:nvSpPr>
            <p:cNvPr id="127" name="TextBox 126">
              <a:extLst>
                <a:ext uri="{FF2B5EF4-FFF2-40B4-BE49-F238E27FC236}">
                  <a16:creationId xmlns:a16="http://schemas.microsoft.com/office/drawing/2014/main" id="{F86EDB1A-CFF0-4D9C-9868-326CAE0002EA}"/>
                </a:ext>
              </a:extLst>
            </p:cNvPr>
            <p:cNvSpPr txBox="1"/>
            <p:nvPr/>
          </p:nvSpPr>
          <p:spPr>
            <a:xfrm>
              <a:off x="589455" y="2503073"/>
              <a:ext cx="479767"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100</a:t>
              </a:r>
            </a:p>
          </p:txBody>
        </p:sp>
        <p:sp>
          <p:nvSpPr>
            <p:cNvPr id="128" name="TextBox 127">
              <a:extLst>
                <a:ext uri="{FF2B5EF4-FFF2-40B4-BE49-F238E27FC236}">
                  <a16:creationId xmlns:a16="http://schemas.microsoft.com/office/drawing/2014/main" id="{8AA8FAC8-F7E9-403E-A531-068AA6573437}"/>
                </a:ext>
              </a:extLst>
            </p:cNvPr>
            <p:cNvSpPr txBox="1"/>
            <p:nvPr/>
          </p:nvSpPr>
          <p:spPr>
            <a:xfrm>
              <a:off x="688357" y="2796394"/>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80</a:t>
              </a:r>
            </a:p>
          </p:txBody>
        </p:sp>
        <p:sp>
          <p:nvSpPr>
            <p:cNvPr id="129" name="TextBox 128">
              <a:extLst>
                <a:ext uri="{FF2B5EF4-FFF2-40B4-BE49-F238E27FC236}">
                  <a16:creationId xmlns:a16="http://schemas.microsoft.com/office/drawing/2014/main" id="{E07E584C-59CC-4AF6-B6BD-A80A48EEB929}"/>
                </a:ext>
              </a:extLst>
            </p:cNvPr>
            <p:cNvSpPr txBox="1"/>
            <p:nvPr/>
          </p:nvSpPr>
          <p:spPr>
            <a:xfrm>
              <a:off x="688357" y="3089717"/>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60</a:t>
              </a:r>
            </a:p>
          </p:txBody>
        </p:sp>
        <p:sp>
          <p:nvSpPr>
            <p:cNvPr id="130" name="TextBox 129">
              <a:extLst>
                <a:ext uri="{FF2B5EF4-FFF2-40B4-BE49-F238E27FC236}">
                  <a16:creationId xmlns:a16="http://schemas.microsoft.com/office/drawing/2014/main" id="{C0D96C64-33B6-4529-8670-D4B2428E974F}"/>
                </a:ext>
              </a:extLst>
            </p:cNvPr>
            <p:cNvSpPr txBox="1"/>
            <p:nvPr/>
          </p:nvSpPr>
          <p:spPr>
            <a:xfrm>
              <a:off x="688357" y="3383038"/>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40</a:t>
              </a:r>
            </a:p>
          </p:txBody>
        </p:sp>
        <p:sp>
          <p:nvSpPr>
            <p:cNvPr id="131" name="TextBox 130">
              <a:extLst>
                <a:ext uri="{FF2B5EF4-FFF2-40B4-BE49-F238E27FC236}">
                  <a16:creationId xmlns:a16="http://schemas.microsoft.com/office/drawing/2014/main" id="{86AEE746-6B42-48AE-BF61-7A3AEA54AFBF}"/>
                </a:ext>
              </a:extLst>
            </p:cNvPr>
            <p:cNvSpPr txBox="1"/>
            <p:nvPr/>
          </p:nvSpPr>
          <p:spPr>
            <a:xfrm>
              <a:off x="688357" y="3676358"/>
              <a:ext cx="380866"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20</a:t>
              </a:r>
            </a:p>
          </p:txBody>
        </p:sp>
        <p:sp>
          <p:nvSpPr>
            <p:cNvPr id="132" name="TextBox 131">
              <a:extLst>
                <a:ext uri="{FF2B5EF4-FFF2-40B4-BE49-F238E27FC236}">
                  <a16:creationId xmlns:a16="http://schemas.microsoft.com/office/drawing/2014/main" id="{8BDDE567-D117-4271-9E02-84CD2BB2E11B}"/>
                </a:ext>
              </a:extLst>
            </p:cNvPr>
            <p:cNvSpPr txBox="1"/>
            <p:nvPr/>
          </p:nvSpPr>
          <p:spPr>
            <a:xfrm>
              <a:off x="787258" y="3969682"/>
              <a:ext cx="281964"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0</a:t>
              </a:r>
            </a:p>
          </p:txBody>
        </p:sp>
        <p:sp>
          <p:nvSpPr>
            <p:cNvPr id="133" name="TextBox 132">
              <a:extLst>
                <a:ext uri="{FF2B5EF4-FFF2-40B4-BE49-F238E27FC236}">
                  <a16:creationId xmlns:a16="http://schemas.microsoft.com/office/drawing/2014/main" id="{858DA551-F482-4B59-9F52-6268F510B24E}"/>
                </a:ext>
              </a:extLst>
            </p:cNvPr>
            <p:cNvSpPr txBox="1"/>
            <p:nvPr/>
          </p:nvSpPr>
          <p:spPr>
            <a:xfrm>
              <a:off x="629122" y="4263002"/>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-20</a:t>
              </a:r>
            </a:p>
          </p:txBody>
        </p:sp>
        <p:sp>
          <p:nvSpPr>
            <p:cNvPr id="134" name="TextBox 133">
              <a:extLst>
                <a:ext uri="{FF2B5EF4-FFF2-40B4-BE49-F238E27FC236}">
                  <a16:creationId xmlns:a16="http://schemas.microsoft.com/office/drawing/2014/main" id="{2A33A216-2DE3-4ED2-8468-D7E115B07B07}"/>
                </a:ext>
              </a:extLst>
            </p:cNvPr>
            <p:cNvSpPr txBox="1"/>
            <p:nvPr/>
          </p:nvSpPr>
          <p:spPr>
            <a:xfrm>
              <a:off x="629122" y="4556323"/>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-40</a:t>
              </a:r>
            </a:p>
          </p:txBody>
        </p:sp>
        <p:sp>
          <p:nvSpPr>
            <p:cNvPr id="135" name="TextBox 134">
              <a:extLst>
                <a:ext uri="{FF2B5EF4-FFF2-40B4-BE49-F238E27FC236}">
                  <a16:creationId xmlns:a16="http://schemas.microsoft.com/office/drawing/2014/main" id="{033BA996-D36E-499D-B2BC-DFE290771AAC}"/>
                </a:ext>
              </a:extLst>
            </p:cNvPr>
            <p:cNvSpPr txBox="1"/>
            <p:nvPr/>
          </p:nvSpPr>
          <p:spPr>
            <a:xfrm>
              <a:off x="629122" y="4849647"/>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-60</a:t>
              </a:r>
            </a:p>
          </p:txBody>
        </p:sp>
        <p:sp>
          <p:nvSpPr>
            <p:cNvPr id="136" name="TextBox 135">
              <a:extLst>
                <a:ext uri="{FF2B5EF4-FFF2-40B4-BE49-F238E27FC236}">
                  <a16:creationId xmlns:a16="http://schemas.microsoft.com/office/drawing/2014/main" id="{F360B790-CF11-434A-B247-8FDE584DCEBA}"/>
                </a:ext>
              </a:extLst>
            </p:cNvPr>
            <p:cNvSpPr txBox="1"/>
            <p:nvPr/>
          </p:nvSpPr>
          <p:spPr>
            <a:xfrm>
              <a:off x="629122" y="5142967"/>
              <a:ext cx="440100"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-80</a:t>
              </a:r>
            </a:p>
          </p:txBody>
        </p:sp>
        <p:sp>
          <p:nvSpPr>
            <p:cNvPr id="137" name="TextBox 136">
              <a:extLst>
                <a:ext uri="{FF2B5EF4-FFF2-40B4-BE49-F238E27FC236}">
                  <a16:creationId xmlns:a16="http://schemas.microsoft.com/office/drawing/2014/main" id="{296C6B56-D41C-473E-BBF7-BDBEC9999228}"/>
                </a:ext>
              </a:extLst>
            </p:cNvPr>
            <p:cNvSpPr txBox="1"/>
            <p:nvPr/>
          </p:nvSpPr>
          <p:spPr>
            <a:xfrm>
              <a:off x="530221" y="5436290"/>
              <a:ext cx="539001" cy="47038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-100</a:t>
              </a:r>
            </a:p>
          </p:txBody>
        </p:sp>
        <p:sp>
          <p:nvSpPr>
            <p:cNvPr id="138" name="Freeform: Shape 23">
              <a:extLst>
                <a:ext uri="{FF2B5EF4-FFF2-40B4-BE49-F238E27FC236}">
                  <a16:creationId xmlns:a16="http://schemas.microsoft.com/office/drawing/2014/main" id="{1A6192D8-E4C1-43CD-9D5B-7623C431912D}"/>
                </a:ext>
              </a:extLst>
            </p:cNvPr>
            <p:cNvSpPr/>
            <p:nvPr/>
          </p:nvSpPr>
          <p:spPr>
            <a:xfrm>
              <a:off x="1146034" y="2739270"/>
              <a:ext cx="717500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39" name="Straight Connector 138">
              <a:extLst>
                <a:ext uri="{FF2B5EF4-FFF2-40B4-BE49-F238E27FC236}">
                  <a16:creationId xmlns:a16="http://schemas.microsoft.com/office/drawing/2014/main" id="{AC47429D-7075-41A7-BDF1-E9BEEAA7D51F}"/>
                </a:ext>
              </a:extLst>
            </p:cNvPr>
            <p:cNvCxnSpPr/>
            <p:nvPr/>
          </p:nvCxnSpPr>
          <p:spPr>
            <a:xfrm>
              <a:off x="1037705" y="27382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id="{3A54D796-48ED-469E-82DF-0EC7855B77A5}"/>
                </a:ext>
              </a:extLst>
            </p:cNvPr>
            <p:cNvCxnSpPr/>
            <p:nvPr/>
          </p:nvCxnSpPr>
          <p:spPr>
            <a:xfrm>
              <a:off x="1037705" y="30314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id="{17F49875-3F69-44E1-AAB4-5149C23B467B}"/>
                </a:ext>
              </a:extLst>
            </p:cNvPr>
            <p:cNvCxnSpPr/>
            <p:nvPr/>
          </p:nvCxnSpPr>
          <p:spPr>
            <a:xfrm>
              <a:off x="1037705" y="33246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id="{2A9905D3-EC3D-4732-9A3B-1F54239D66F1}"/>
                </a:ext>
              </a:extLst>
            </p:cNvPr>
            <p:cNvCxnSpPr/>
            <p:nvPr/>
          </p:nvCxnSpPr>
          <p:spPr>
            <a:xfrm>
              <a:off x="1037705" y="36177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a:extLst>
                <a:ext uri="{FF2B5EF4-FFF2-40B4-BE49-F238E27FC236}">
                  <a16:creationId xmlns:a16="http://schemas.microsoft.com/office/drawing/2014/main" id="{69E344C1-D171-45A6-A34A-BBBFFC4CFCEB}"/>
                </a:ext>
              </a:extLst>
            </p:cNvPr>
            <p:cNvCxnSpPr/>
            <p:nvPr/>
          </p:nvCxnSpPr>
          <p:spPr>
            <a:xfrm>
              <a:off x="1037705" y="39109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4" name="Straight Connector 143">
              <a:extLst>
                <a:ext uri="{FF2B5EF4-FFF2-40B4-BE49-F238E27FC236}">
                  <a16:creationId xmlns:a16="http://schemas.microsoft.com/office/drawing/2014/main" id="{B67EA26E-76FD-4B43-8994-790785497A85}"/>
                </a:ext>
              </a:extLst>
            </p:cNvPr>
            <p:cNvCxnSpPr/>
            <p:nvPr/>
          </p:nvCxnSpPr>
          <p:spPr>
            <a:xfrm>
              <a:off x="1037705" y="42041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id="{B5D94CE6-9D45-4BEA-9467-350A420823C6}"/>
                </a:ext>
              </a:extLst>
            </p:cNvPr>
            <p:cNvCxnSpPr/>
            <p:nvPr/>
          </p:nvCxnSpPr>
          <p:spPr>
            <a:xfrm>
              <a:off x="1037705" y="44972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Connector 145">
              <a:extLst>
                <a:ext uri="{FF2B5EF4-FFF2-40B4-BE49-F238E27FC236}">
                  <a16:creationId xmlns:a16="http://schemas.microsoft.com/office/drawing/2014/main" id="{D3E47AC2-E3D1-49EE-8C92-2A6D4B959BA3}"/>
                </a:ext>
              </a:extLst>
            </p:cNvPr>
            <p:cNvCxnSpPr/>
            <p:nvPr/>
          </p:nvCxnSpPr>
          <p:spPr>
            <a:xfrm>
              <a:off x="1037705" y="47904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id="{687207D0-341B-477F-BA04-4B0A49D42174}"/>
                </a:ext>
              </a:extLst>
            </p:cNvPr>
            <p:cNvCxnSpPr/>
            <p:nvPr/>
          </p:nvCxnSpPr>
          <p:spPr>
            <a:xfrm>
              <a:off x="1037705" y="50836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Connector 147">
              <a:extLst>
                <a:ext uri="{FF2B5EF4-FFF2-40B4-BE49-F238E27FC236}">
                  <a16:creationId xmlns:a16="http://schemas.microsoft.com/office/drawing/2014/main" id="{C2D714CF-022D-485E-A8A5-CA5CC2A1F0C7}"/>
                </a:ext>
              </a:extLst>
            </p:cNvPr>
            <p:cNvCxnSpPr/>
            <p:nvPr/>
          </p:nvCxnSpPr>
          <p:spPr>
            <a:xfrm>
              <a:off x="1037705" y="53767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8F759B14-F6B8-4F0F-8A3C-21B8914C8D63}"/>
                </a:ext>
              </a:extLst>
            </p:cNvPr>
            <p:cNvCxnSpPr/>
            <p:nvPr/>
          </p:nvCxnSpPr>
          <p:spPr>
            <a:xfrm>
              <a:off x="1037705" y="56699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a:extLst>
                <a:ext uri="{FF2B5EF4-FFF2-40B4-BE49-F238E27FC236}">
                  <a16:creationId xmlns:a16="http://schemas.microsoft.com/office/drawing/2014/main" id="{4865C5C7-E2BE-4564-A234-1C541B0C2C30}"/>
                </a:ext>
              </a:extLst>
            </p:cNvPr>
            <p:cNvCxnSpPr/>
            <p:nvPr/>
          </p:nvCxnSpPr>
          <p:spPr>
            <a:xfrm rot="5400000">
              <a:off x="131296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a:extLst>
                <a:ext uri="{FF2B5EF4-FFF2-40B4-BE49-F238E27FC236}">
                  <a16:creationId xmlns:a16="http://schemas.microsoft.com/office/drawing/2014/main" id="{80B95E02-9DA3-4DFF-8C80-0E6E52394E84}"/>
                </a:ext>
              </a:extLst>
            </p:cNvPr>
            <p:cNvSpPr txBox="1"/>
            <p:nvPr/>
          </p:nvSpPr>
          <p:spPr>
            <a:xfrm>
              <a:off x="1204686" y="576629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26</a:t>
              </a:r>
            </a:p>
          </p:txBody>
        </p:sp>
        <p:cxnSp>
          <p:nvCxnSpPr>
            <p:cNvPr id="152" name="Straight Connector 151">
              <a:extLst>
                <a:ext uri="{FF2B5EF4-FFF2-40B4-BE49-F238E27FC236}">
                  <a16:creationId xmlns:a16="http://schemas.microsoft.com/office/drawing/2014/main" id="{14E1846B-894A-4D7A-82E1-07B30985EE6D}"/>
                </a:ext>
              </a:extLst>
            </p:cNvPr>
            <p:cNvCxnSpPr/>
            <p:nvPr/>
          </p:nvCxnSpPr>
          <p:spPr>
            <a:xfrm rot="5400000">
              <a:off x="206470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id="{90F77067-D835-4836-9D36-A26F4D9B7250}"/>
                </a:ext>
              </a:extLst>
            </p:cNvPr>
            <p:cNvSpPr txBox="1"/>
            <p:nvPr/>
          </p:nvSpPr>
          <p:spPr>
            <a:xfrm>
              <a:off x="197767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a:t>
              </a:r>
            </a:p>
          </p:txBody>
        </p:sp>
        <p:cxnSp>
          <p:nvCxnSpPr>
            <p:cNvPr id="154" name="Straight Connector 153">
              <a:extLst>
                <a:ext uri="{FF2B5EF4-FFF2-40B4-BE49-F238E27FC236}">
                  <a16:creationId xmlns:a16="http://schemas.microsoft.com/office/drawing/2014/main" id="{FB37743A-FA45-4808-A760-5EC9C4A9AB50}"/>
                </a:ext>
              </a:extLst>
            </p:cNvPr>
            <p:cNvCxnSpPr/>
            <p:nvPr/>
          </p:nvCxnSpPr>
          <p:spPr>
            <a:xfrm rot="5400000">
              <a:off x="281643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5" name="TextBox 154">
              <a:extLst>
                <a:ext uri="{FF2B5EF4-FFF2-40B4-BE49-F238E27FC236}">
                  <a16:creationId xmlns:a16="http://schemas.microsoft.com/office/drawing/2014/main" id="{CE92BE36-AD46-46C6-925B-42232ABB03BE}"/>
                </a:ext>
              </a:extLst>
            </p:cNvPr>
            <p:cNvSpPr txBox="1"/>
            <p:nvPr/>
          </p:nvSpPr>
          <p:spPr>
            <a:xfrm>
              <a:off x="272816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14</a:t>
              </a:r>
            </a:p>
          </p:txBody>
        </p:sp>
        <p:cxnSp>
          <p:nvCxnSpPr>
            <p:cNvPr id="156" name="Straight Connector 155">
              <a:extLst>
                <a:ext uri="{FF2B5EF4-FFF2-40B4-BE49-F238E27FC236}">
                  <a16:creationId xmlns:a16="http://schemas.microsoft.com/office/drawing/2014/main" id="{B67D59FF-F1C4-4F71-A446-85898F37AF77}"/>
                </a:ext>
              </a:extLst>
            </p:cNvPr>
            <p:cNvCxnSpPr/>
            <p:nvPr/>
          </p:nvCxnSpPr>
          <p:spPr>
            <a:xfrm rot="5400000">
              <a:off x="356817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7" name="TextBox 156">
              <a:extLst>
                <a:ext uri="{FF2B5EF4-FFF2-40B4-BE49-F238E27FC236}">
                  <a16:creationId xmlns:a16="http://schemas.microsoft.com/office/drawing/2014/main" id="{F457F22E-1383-4A63-9B71-2F993137D546}"/>
                </a:ext>
              </a:extLst>
            </p:cNvPr>
            <p:cNvSpPr txBox="1"/>
            <p:nvPr/>
          </p:nvSpPr>
          <p:spPr>
            <a:xfrm>
              <a:off x="347865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13</a:t>
              </a:r>
            </a:p>
          </p:txBody>
        </p:sp>
        <p:cxnSp>
          <p:nvCxnSpPr>
            <p:cNvPr id="158" name="Straight Connector 157">
              <a:extLst>
                <a:ext uri="{FF2B5EF4-FFF2-40B4-BE49-F238E27FC236}">
                  <a16:creationId xmlns:a16="http://schemas.microsoft.com/office/drawing/2014/main" id="{92523693-4C5C-4DC8-A1BF-B508516288EC}"/>
                </a:ext>
              </a:extLst>
            </p:cNvPr>
            <p:cNvCxnSpPr/>
            <p:nvPr/>
          </p:nvCxnSpPr>
          <p:spPr>
            <a:xfrm rot="5400000">
              <a:off x="431991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9" name="TextBox 158">
              <a:extLst>
                <a:ext uri="{FF2B5EF4-FFF2-40B4-BE49-F238E27FC236}">
                  <a16:creationId xmlns:a16="http://schemas.microsoft.com/office/drawing/2014/main" id="{CFBD4566-C8B4-49A0-852D-A78EB7D2A623}"/>
                </a:ext>
              </a:extLst>
            </p:cNvPr>
            <p:cNvSpPr txBox="1"/>
            <p:nvPr/>
          </p:nvSpPr>
          <p:spPr>
            <a:xfrm>
              <a:off x="422913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24</a:t>
              </a:r>
            </a:p>
          </p:txBody>
        </p:sp>
        <p:cxnSp>
          <p:nvCxnSpPr>
            <p:cNvPr id="160" name="Straight Connector 159">
              <a:extLst>
                <a:ext uri="{FF2B5EF4-FFF2-40B4-BE49-F238E27FC236}">
                  <a16:creationId xmlns:a16="http://schemas.microsoft.com/office/drawing/2014/main" id="{4C9106DA-0110-4961-B697-735EF35DF319}"/>
                </a:ext>
              </a:extLst>
            </p:cNvPr>
            <p:cNvCxnSpPr/>
            <p:nvPr/>
          </p:nvCxnSpPr>
          <p:spPr>
            <a:xfrm rot="5400000">
              <a:off x="507164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1" name="TextBox 160">
              <a:extLst>
                <a:ext uri="{FF2B5EF4-FFF2-40B4-BE49-F238E27FC236}">
                  <a16:creationId xmlns:a16="http://schemas.microsoft.com/office/drawing/2014/main" id="{C316F907-B1C5-4ECA-BC63-5A8CF608DCBD}"/>
                </a:ext>
              </a:extLst>
            </p:cNvPr>
            <p:cNvSpPr txBox="1"/>
            <p:nvPr/>
          </p:nvSpPr>
          <p:spPr>
            <a:xfrm>
              <a:off x="497962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15</a:t>
              </a:r>
            </a:p>
          </p:txBody>
        </p:sp>
        <p:cxnSp>
          <p:nvCxnSpPr>
            <p:cNvPr id="162" name="Straight Connector 161">
              <a:extLst>
                <a:ext uri="{FF2B5EF4-FFF2-40B4-BE49-F238E27FC236}">
                  <a16:creationId xmlns:a16="http://schemas.microsoft.com/office/drawing/2014/main" id="{EE5D2EC8-AC3B-496F-A4BD-CC466BE684D1}"/>
                </a:ext>
              </a:extLst>
            </p:cNvPr>
            <p:cNvCxnSpPr/>
            <p:nvPr/>
          </p:nvCxnSpPr>
          <p:spPr>
            <a:xfrm rot="5400000">
              <a:off x="582338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3" name="TextBox 162">
              <a:extLst>
                <a:ext uri="{FF2B5EF4-FFF2-40B4-BE49-F238E27FC236}">
                  <a16:creationId xmlns:a16="http://schemas.microsoft.com/office/drawing/2014/main" id="{2EE2EDA3-D2E5-462A-946F-2E280FA1FA2F}"/>
                </a:ext>
              </a:extLst>
            </p:cNvPr>
            <p:cNvSpPr txBox="1"/>
            <p:nvPr/>
          </p:nvSpPr>
          <p:spPr>
            <a:xfrm>
              <a:off x="573010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22</a:t>
              </a:r>
            </a:p>
          </p:txBody>
        </p:sp>
        <p:cxnSp>
          <p:nvCxnSpPr>
            <p:cNvPr id="164" name="Straight Connector 163">
              <a:extLst>
                <a:ext uri="{FF2B5EF4-FFF2-40B4-BE49-F238E27FC236}">
                  <a16:creationId xmlns:a16="http://schemas.microsoft.com/office/drawing/2014/main" id="{0798B479-6906-45F1-B7F4-AE42528751E6}"/>
                </a:ext>
              </a:extLst>
            </p:cNvPr>
            <p:cNvCxnSpPr/>
            <p:nvPr/>
          </p:nvCxnSpPr>
          <p:spPr>
            <a:xfrm rot="5400000">
              <a:off x="807860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id="{978047AA-C50F-497E-B1E0-5EC2DDCC33F7}"/>
                </a:ext>
              </a:extLst>
            </p:cNvPr>
            <p:cNvSpPr txBox="1"/>
            <p:nvPr/>
          </p:nvSpPr>
          <p:spPr>
            <a:xfrm>
              <a:off x="7981578" y="5766297"/>
              <a:ext cx="284052" cy="307777"/>
            </a:xfrm>
            <a:prstGeom prst="rect">
              <a:avLst/>
            </a:prstGeom>
            <a:noFill/>
          </p:spPr>
          <p:txBody>
            <a:bodyPr wrap="none" rtlCol="0" anchor="t" anchorCtr="0">
              <a:noAutofit/>
            </a:bodyPr>
            <a:lstStyle/>
            <a:p>
              <a:pPr lvl="0" algn="ctr">
                <a:defRPr/>
              </a:pPr>
              <a:r>
                <a:rPr lang="ja-JP" sz="1400" b="0" i="0" u="none" strike="noStrike" cap="none" baseline="0">
                  <a:solidFill>
                    <a:srgbClr val="4D4D4D"/>
                  </a:solidFill>
                  <a:effectLst/>
                  <a:uFillTx/>
                  <a:ea typeface="MS UI Gothic"/>
                </a:rPr>
                <a:t>5</a:t>
              </a:r>
              <a:r>
                <a:rPr lang="ja-JP" sz="1400" b="0" i="0" u="none" strike="noStrike" cap="none" baseline="30000">
                  <a:solidFill>
                    <a:srgbClr val="4D4D4D"/>
                  </a:solidFill>
                  <a:effectLst/>
                  <a:uFillTx/>
                  <a:ea typeface="MS UI Gothic"/>
                </a:rPr>
                <a:t>†</a:t>
              </a:r>
            </a:p>
          </p:txBody>
        </p:sp>
        <p:sp>
          <p:nvSpPr>
            <p:cNvPr id="166" name="TextBox 165">
              <a:extLst>
                <a:ext uri="{FF2B5EF4-FFF2-40B4-BE49-F238E27FC236}">
                  <a16:creationId xmlns:a16="http://schemas.microsoft.com/office/drawing/2014/main" id="{034D7F8A-0408-44D6-A301-3E5085194B2B}"/>
                </a:ext>
              </a:extLst>
            </p:cNvPr>
            <p:cNvSpPr txBox="1"/>
            <p:nvPr/>
          </p:nvSpPr>
          <p:spPr>
            <a:xfrm>
              <a:off x="4460682" y="6053729"/>
              <a:ext cx="347117" cy="47038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患者</a:t>
              </a:r>
              <a:r>
                <a:rPr lang="ja-JP" sz="1400" b="0" i="0" u="none" strike="noStrike" cap="none" baseline="30000">
                  <a:solidFill>
                    <a:srgbClr val="4D4D4D"/>
                  </a:solidFill>
                  <a:effectLst/>
                  <a:uFillTx/>
                  <a:ea typeface="MS UI Gothic"/>
                </a:rPr>
                <a:t>‡</a:t>
              </a:r>
            </a:p>
          </p:txBody>
        </p:sp>
        <p:sp>
          <p:nvSpPr>
            <p:cNvPr id="167" name="TextBox 166">
              <a:extLst>
                <a:ext uri="{FF2B5EF4-FFF2-40B4-BE49-F238E27FC236}">
                  <a16:creationId xmlns:a16="http://schemas.microsoft.com/office/drawing/2014/main" id="{6CA9F36C-8728-479A-88C6-BDEAEC97F669}"/>
                </a:ext>
              </a:extLst>
            </p:cNvPr>
            <p:cNvSpPr txBox="1"/>
            <p:nvPr/>
          </p:nvSpPr>
          <p:spPr>
            <a:xfrm>
              <a:off x="1484134" y="2613520"/>
              <a:ext cx="998643" cy="79965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PR (n=11)</a:t>
              </a:r>
            </a:p>
            <a:p>
              <a:pPr marL="0" marR="0" lvl="0" indent="0" algn="l"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CR (n=3)</a:t>
              </a:r>
            </a:p>
          </p:txBody>
        </p:sp>
        <p:sp>
          <p:nvSpPr>
            <p:cNvPr id="168" name="TextBox 167">
              <a:extLst>
                <a:ext uri="{FF2B5EF4-FFF2-40B4-BE49-F238E27FC236}">
                  <a16:creationId xmlns:a16="http://schemas.microsoft.com/office/drawing/2014/main" id="{E6B581A8-B29E-4C1C-A38D-F35D41F18B28}"/>
                </a:ext>
              </a:extLst>
            </p:cNvPr>
            <p:cNvSpPr txBox="1"/>
            <p:nvPr/>
          </p:nvSpPr>
          <p:spPr>
            <a:xfrm rot="16200000">
              <a:off x="-118521" y="4033383"/>
              <a:ext cx="1089867" cy="51867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ベースラインからの</a:t>
              </a:r>
              <a:r>
                <a:rPr sz="1400"/>
                <a:t/>
              </a:r>
              <a:br>
                <a:rPr sz="1400"/>
              </a:br>
              <a:r>
                <a:rPr lang="ja-JP" sz="1400" b="0" i="0" u="none" strike="noStrike" cap="none" baseline="0">
                  <a:solidFill>
                    <a:srgbClr val="4D4D4D"/>
                  </a:solidFill>
                  <a:effectLst/>
                  <a:uFillTx/>
                  <a:ea typeface="MS UI Gothic"/>
                </a:rPr>
                <a:t>最良変化率(%)</a:t>
              </a:r>
            </a:p>
          </p:txBody>
        </p:sp>
        <p:cxnSp>
          <p:nvCxnSpPr>
            <p:cNvPr id="169" name="Straight Connector 168">
              <a:extLst>
                <a:ext uri="{FF2B5EF4-FFF2-40B4-BE49-F238E27FC236}">
                  <a16:creationId xmlns:a16="http://schemas.microsoft.com/office/drawing/2014/main" id="{8C44D240-773F-4CAB-A29B-9440E8A514C5}"/>
                </a:ext>
              </a:extLst>
            </p:cNvPr>
            <p:cNvCxnSpPr/>
            <p:nvPr/>
          </p:nvCxnSpPr>
          <p:spPr>
            <a:xfrm rot="5400000">
              <a:off x="181412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0" name="TextBox 169">
              <a:extLst>
                <a:ext uri="{FF2B5EF4-FFF2-40B4-BE49-F238E27FC236}">
                  <a16:creationId xmlns:a16="http://schemas.microsoft.com/office/drawing/2014/main" id="{1DFCD3A5-5C1F-45F6-8BC8-6D4C0E1B6C2E}"/>
                </a:ext>
              </a:extLst>
            </p:cNvPr>
            <p:cNvSpPr txBox="1"/>
            <p:nvPr/>
          </p:nvSpPr>
          <p:spPr>
            <a:xfrm>
              <a:off x="172751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17</a:t>
              </a:r>
            </a:p>
          </p:txBody>
        </p:sp>
        <p:cxnSp>
          <p:nvCxnSpPr>
            <p:cNvPr id="171" name="Straight Connector 170">
              <a:extLst>
                <a:ext uri="{FF2B5EF4-FFF2-40B4-BE49-F238E27FC236}">
                  <a16:creationId xmlns:a16="http://schemas.microsoft.com/office/drawing/2014/main" id="{A6ACA034-B4B7-4EE6-86DA-059FB6D63802}"/>
                </a:ext>
              </a:extLst>
            </p:cNvPr>
            <p:cNvCxnSpPr/>
            <p:nvPr/>
          </p:nvCxnSpPr>
          <p:spPr>
            <a:xfrm rot="5400000">
              <a:off x="256585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2" name="TextBox 171">
              <a:extLst>
                <a:ext uri="{FF2B5EF4-FFF2-40B4-BE49-F238E27FC236}">
                  <a16:creationId xmlns:a16="http://schemas.microsoft.com/office/drawing/2014/main" id="{325819B2-3D59-4A7E-B317-C020F7A58CBF}"/>
                </a:ext>
              </a:extLst>
            </p:cNvPr>
            <p:cNvSpPr txBox="1"/>
            <p:nvPr/>
          </p:nvSpPr>
          <p:spPr>
            <a:xfrm>
              <a:off x="247800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9</a:t>
              </a:r>
            </a:p>
          </p:txBody>
        </p:sp>
        <p:cxnSp>
          <p:nvCxnSpPr>
            <p:cNvPr id="173" name="Straight Connector 172">
              <a:extLst>
                <a:ext uri="{FF2B5EF4-FFF2-40B4-BE49-F238E27FC236}">
                  <a16:creationId xmlns:a16="http://schemas.microsoft.com/office/drawing/2014/main" id="{868728E6-3DC6-44B2-94FB-D759FFEBDD34}"/>
                </a:ext>
              </a:extLst>
            </p:cNvPr>
            <p:cNvCxnSpPr/>
            <p:nvPr/>
          </p:nvCxnSpPr>
          <p:spPr>
            <a:xfrm rot="5400000">
              <a:off x="331759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4" name="TextBox 173">
              <a:extLst>
                <a:ext uri="{FF2B5EF4-FFF2-40B4-BE49-F238E27FC236}">
                  <a16:creationId xmlns:a16="http://schemas.microsoft.com/office/drawing/2014/main" id="{5CEF503D-5F5C-494C-BDBE-5A1B918FB6DE}"/>
                </a:ext>
              </a:extLst>
            </p:cNvPr>
            <p:cNvSpPr txBox="1"/>
            <p:nvPr/>
          </p:nvSpPr>
          <p:spPr>
            <a:xfrm>
              <a:off x="322848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8</a:t>
              </a:r>
            </a:p>
          </p:txBody>
        </p:sp>
        <p:cxnSp>
          <p:nvCxnSpPr>
            <p:cNvPr id="175" name="Straight Connector 174">
              <a:extLst>
                <a:ext uri="{FF2B5EF4-FFF2-40B4-BE49-F238E27FC236}">
                  <a16:creationId xmlns:a16="http://schemas.microsoft.com/office/drawing/2014/main" id="{218CF1BC-40BA-47D6-AD91-581EA280AF44}"/>
                </a:ext>
              </a:extLst>
            </p:cNvPr>
            <p:cNvCxnSpPr/>
            <p:nvPr/>
          </p:nvCxnSpPr>
          <p:spPr>
            <a:xfrm rot="5400000">
              <a:off x="406933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6" name="TextBox 175">
              <a:extLst>
                <a:ext uri="{FF2B5EF4-FFF2-40B4-BE49-F238E27FC236}">
                  <a16:creationId xmlns:a16="http://schemas.microsoft.com/office/drawing/2014/main" id="{ACB19CA4-7429-4A86-B990-6BE2CFA78E9F}"/>
                </a:ext>
              </a:extLst>
            </p:cNvPr>
            <p:cNvSpPr txBox="1"/>
            <p:nvPr/>
          </p:nvSpPr>
          <p:spPr>
            <a:xfrm>
              <a:off x="397897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25</a:t>
              </a:r>
            </a:p>
          </p:txBody>
        </p:sp>
        <p:cxnSp>
          <p:nvCxnSpPr>
            <p:cNvPr id="177" name="Straight Connector 176">
              <a:extLst>
                <a:ext uri="{FF2B5EF4-FFF2-40B4-BE49-F238E27FC236}">
                  <a16:creationId xmlns:a16="http://schemas.microsoft.com/office/drawing/2014/main" id="{D029CEA7-FD8D-40D4-BDE4-11701D1001BB}"/>
                </a:ext>
              </a:extLst>
            </p:cNvPr>
            <p:cNvCxnSpPr/>
            <p:nvPr/>
          </p:nvCxnSpPr>
          <p:spPr>
            <a:xfrm rot="5400000">
              <a:off x="482107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8" name="TextBox 177">
              <a:extLst>
                <a:ext uri="{FF2B5EF4-FFF2-40B4-BE49-F238E27FC236}">
                  <a16:creationId xmlns:a16="http://schemas.microsoft.com/office/drawing/2014/main" id="{8FBFC221-8552-4784-A0FE-6411680E575C}"/>
                </a:ext>
              </a:extLst>
            </p:cNvPr>
            <p:cNvSpPr txBox="1"/>
            <p:nvPr/>
          </p:nvSpPr>
          <p:spPr>
            <a:xfrm>
              <a:off x="472946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27</a:t>
              </a:r>
            </a:p>
          </p:txBody>
        </p:sp>
        <p:cxnSp>
          <p:nvCxnSpPr>
            <p:cNvPr id="179" name="Straight Connector 178">
              <a:extLst>
                <a:ext uri="{FF2B5EF4-FFF2-40B4-BE49-F238E27FC236}">
                  <a16:creationId xmlns:a16="http://schemas.microsoft.com/office/drawing/2014/main" id="{978254F4-D8FF-4749-9F13-F9863C6BDBBB}"/>
                </a:ext>
              </a:extLst>
            </p:cNvPr>
            <p:cNvCxnSpPr/>
            <p:nvPr/>
          </p:nvCxnSpPr>
          <p:spPr>
            <a:xfrm rot="5400000">
              <a:off x="557280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0" name="TextBox 179">
              <a:extLst>
                <a:ext uri="{FF2B5EF4-FFF2-40B4-BE49-F238E27FC236}">
                  <a16:creationId xmlns:a16="http://schemas.microsoft.com/office/drawing/2014/main" id="{32CF0C6C-D74C-4666-9D5C-5924EE103698}"/>
                </a:ext>
              </a:extLst>
            </p:cNvPr>
            <p:cNvSpPr txBox="1"/>
            <p:nvPr/>
          </p:nvSpPr>
          <p:spPr>
            <a:xfrm>
              <a:off x="5479946" y="5766297"/>
              <a:ext cx="284052" cy="307777"/>
            </a:xfrm>
            <a:prstGeom prst="rect">
              <a:avLst/>
            </a:prstGeom>
            <a:noFill/>
          </p:spPr>
          <p:txBody>
            <a:bodyPr wrap="none" rtlCol="0" anchor="t" anchorCtr="0">
              <a:noAutofit/>
            </a:bodyPr>
            <a:lstStyle/>
            <a:p>
              <a:pPr lvl="0" algn="ctr">
                <a:defRPr/>
              </a:pPr>
              <a:r>
                <a:rPr lang="ja-JP" sz="1400" b="0" i="0" u="none" strike="noStrike" cap="none" baseline="0">
                  <a:solidFill>
                    <a:srgbClr val="4D4D4D"/>
                  </a:solidFill>
                  <a:effectLst/>
                  <a:uFillTx/>
                  <a:ea typeface="MS UI Gothic"/>
                </a:rPr>
                <a:t>4</a:t>
              </a:r>
              <a:r>
                <a:rPr lang="ja-JP" sz="1400" b="0" i="0" u="none" strike="noStrike" cap="none" baseline="30000">
                  <a:solidFill>
                    <a:srgbClr val="4D4D4D"/>
                  </a:solidFill>
                  <a:effectLst/>
                  <a:uFillTx/>
                  <a:ea typeface="MS UI Gothic"/>
                </a:rPr>
                <a:t>†</a:t>
              </a:r>
            </a:p>
          </p:txBody>
        </p:sp>
        <p:cxnSp>
          <p:nvCxnSpPr>
            <p:cNvPr id="181" name="Straight Connector 180">
              <a:extLst>
                <a:ext uri="{FF2B5EF4-FFF2-40B4-BE49-F238E27FC236}">
                  <a16:creationId xmlns:a16="http://schemas.microsoft.com/office/drawing/2014/main" id="{122D70E4-41FD-487F-A47B-78DC114BE5F0}"/>
                </a:ext>
              </a:extLst>
            </p:cNvPr>
            <p:cNvCxnSpPr/>
            <p:nvPr/>
          </p:nvCxnSpPr>
          <p:spPr>
            <a:xfrm rot="5400000">
              <a:off x="732686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2" name="TextBox 181">
              <a:extLst>
                <a:ext uri="{FF2B5EF4-FFF2-40B4-BE49-F238E27FC236}">
                  <a16:creationId xmlns:a16="http://schemas.microsoft.com/office/drawing/2014/main" id="{18B16544-F6AE-461C-A5B1-E3B1027E95FF}"/>
                </a:ext>
              </a:extLst>
            </p:cNvPr>
            <p:cNvSpPr txBox="1"/>
            <p:nvPr/>
          </p:nvSpPr>
          <p:spPr>
            <a:xfrm>
              <a:off x="7231080" y="5766297"/>
              <a:ext cx="284052" cy="307777"/>
            </a:xfrm>
            <a:prstGeom prst="rect">
              <a:avLst/>
            </a:prstGeom>
            <a:noFill/>
          </p:spPr>
          <p:txBody>
            <a:bodyPr wrap="none" rtlCol="0" anchor="t" anchorCtr="0">
              <a:noAutofit/>
            </a:bodyPr>
            <a:lstStyle/>
            <a:p>
              <a:pPr lvl="0" algn="ctr">
                <a:defRPr/>
              </a:pPr>
              <a:r>
                <a:rPr lang="ja-JP" sz="1400" b="0" i="0" u="none" strike="noStrike" cap="none" baseline="0">
                  <a:solidFill>
                    <a:srgbClr val="4D4D4D"/>
                  </a:solidFill>
                  <a:effectLst/>
                  <a:uFillTx/>
                  <a:ea typeface="MS UI Gothic"/>
                </a:rPr>
                <a:t>6</a:t>
              </a:r>
              <a:r>
                <a:rPr lang="ja-JP" sz="1400" b="0" i="0" u="none" strike="noStrike" cap="none" baseline="30000">
                  <a:solidFill>
                    <a:srgbClr val="4D4D4D"/>
                  </a:solidFill>
                  <a:effectLst/>
                  <a:uFillTx/>
                  <a:ea typeface="MS UI Gothic"/>
                </a:rPr>
                <a:t>†</a:t>
              </a:r>
            </a:p>
          </p:txBody>
        </p:sp>
        <p:cxnSp>
          <p:nvCxnSpPr>
            <p:cNvPr id="183" name="Straight Connector 182">
              <a:extLst>
                <a:ext uri="{FF2B5EF4-FFF2-40B4-BE49-F238E27FC236}">
                  <a16:creationId xmlns:a16="http://schemas.microsoft.com/office/drawing/2014/main" id="{31AA35BD-51A4-41B4-A3F7-843A91CACCE3}"/>
                </a:ext>
              </a:extLst>
            </p:cNvPr>
            <p:cNvCxnSpPr/>
            <p:nvPr/>
          </p:nvCxnSpPr>
          <p:spPr>
            <a:xfrm rot="5400000">
              <a:off x="156354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4" name="TextBox 183">
              <a:extLst>
                <a:ext uri="{FF2B5EF4-FFF2-40B4-BE49-F238E27FC236}">
                  <a16:creationId xmlns:a16="http://schemas.microsoft.com/office/drawing/2014/main" id="{C67B322B-7659-4931-B4F0-273875C553AD}"/>
                </a:ext>
              </a:extLst>
            </p:cNvPr>
            <p:cNvSpPr txBox="1"/>
            <p:nvPr/>
          </p:nvSpPr>
          <p:spPr>
            <a:xfrm>
              <a:off x="147735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a:t>
              </a:r>
            </a:p>
          </p:txBody>
        </p:sp>
        <p:cxnSp>
          <p:nvCxnSpPr>
            <p:cNvPr id="185" name="Straight Connector 184">
              <a:extLst>
                <a:ext uri="{FF2B5EF4-FFF2-40B4-BE49-F238E27FC236}">
                  <a16:creationId xmlns:a16="http://schemas.microsoft.com/office/drawing/2014/main" id="{438F5B31-D945-4AF2-81C9-04CF20A1F397}"/>
                </a:ext>
              </a:extLst>
            </p:cNvPr>
            <p:cNvCxnSpPr/>
            <p:nvPr/>
          </p:nvCxnSpPr>
          <p:spPr>
            <a:xfrm rot="5400000">
              <a:off x="231528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6" name="TextBox 185">
              <a:extLst>
                <a:ext uri="{FF2B5EF4-FFF2-40B4-BE49-F238E27FC236}">
                  <a16:creationId xmlns:a16="http://schemas.microsoft.com/office/drawing/2014/main" id="{A5AEC245-134B-4AB7-A288-CD5DD561371A}"/>
                </a:ext>
              </a:extLst>
            </p:cNvPr>
            <p:cNvSpPr txBox="1"/>
            <p:nvPr/>
          </p:nvSpPr>
          <p:spPr>
            <a:xfrm>
              <a:off x="222784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16</a:t>
              </a:r>
            </a:p>
          </p:txBody>
        </p:sp>
        <p:cxnSp>
          <p:nvCxnSpPr>
            <p:cNvPr id="187" name="Straight Connector 186">
              <a:extLst>
                <a:ext uri="{FF2B5EF4-FFF2-40B4-BE49-F238E27FC236}">
                  <a16:creationId xmlns:a16="http://schemas.microsoft.com/office/drawing/2014/main" id="{1B52AD77-5D26-4991-BB3A-4669DB35086D}"/>
                </a:ext>
              </a:extLst>
            </p:cNvPr>
            <p:cNvCxnSpPr/>
            <p:nvPr/>
          </p:nvCxnSpPr>
          <p:spPr>
            <a:xfrm rot="5400000">
              <a:off x="306701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a16="http://schemas.microsoft.com/office/drawing/2014/main" id="{62237795-8B36-4D51-9FB1-25DA47C5EB7F}"/>
                </a:ext>
              </a:extLst>
            </p:cNvPr>
            <p:cNvSpPr txBox="1"/>
            <p:nvPr/>
          </p:nvSpPr>
          <p:spPr>
            <a:xfrm>
              <a:off x="297832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7</a:t>
              </a:r>
            </a:p>
          </p:txBody>
        </p:sp>
        <p:cxnSp>
          <p:nvCxnSpPr>
            <p:cNvPr id="189" name="Straight Connector 188">
              <a:extLst>
                <a:ext uri="{FF2B5EF4-FFF2-40B4-BE49-F238E27FC236}">
                  <a16:creationId xmlns:a16="http://schemas.microsoft.com/office/drawing/2014/main" id="{9347ED3A-2899-4B89-AF55-675E1E630203}"/>
                </a:ext>
              </a:extLst>
            </p:cNvPr>
            <p:cNvCxnSpPr/>
            <p:nvPr/>
          </p:nvCxnSpPr>
          <p:spPr>
            <a:xfrm rot="5400000">
              <a:off x="381875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0" name="TextBox 189">
              <a:extLst>
                <a:ext uri="{FF2B5EF4-FFF2-40B4-BE49-F238E27FC236}">
                  <a16:creationId xmlns:a16="http://schemas.microsoft.com/office/drawing/2014/main" id="{8DE0181A-17D3-4E51-84B5-10E05BFFD47D}"/>
                </a:ext>
              </a:extLst>
            </p:cNvPr>
            <p:cNvSpPr txBox="1"/>
            <p:nvPr/>
          </p:nvSpPr>
          <p:spPr>
            <a:xfrm>
              <a:off x="372881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28</a:t>
              </a:r>
            </a:p>
          </p:txBody>
        </p:sp>
        <p:cxnSp>
          <p:nvCxnSpPr>
            <p:cNvPr id="191" name="Straight Connector 190">
              <a:extLst>
                <a:ext uri="{FF2B5EF4-FFF2-40B4-BE49-F238E27FC236}">
                  <a16:creationId xmlns:a16="http://schemas.microsoft.com/office/drawing/2014/main" id="{F72A6EE9-AF00-4CB7-AB05-4A0B680AAFC6}"/>
                </a:ext>
              </a:extLst>
            </p:cNvPr>
            <p:cNvCxnSpPr/>
            <p:nvPr/>
          </p:nvCxnSpPr>
          <p:spPr>
            <a:xfrm rot="5400000">
              <a:off x="457049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2" name="TextBox 191">
              <a:extLst>
                <a:ext uri="{FF2B5EF4-FFF2-40B4-BE49-F238E27FC236}">
                  <a16:creationId xmlns:a16="http://schemas.microsoft.com/office/drawing/2014/main" id="{766B5032-CC8B-441B-B2F7-6CEF181742A5}"/>
                </a:ext>
              </a:extLst>
            </p:cNvPr>
            <p:cNvSpPr txBox="1"/>
            <p:nvPr/>
          </p:nvSpPr>
          <p:spPr>
            <a:xfrm>
              <a:off x="447929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23</a:t>
              </a:r>
            </a:p>
          </p:txBody>
        </p:sp>
        <p:cxnSp>
          <p:nvCxnSpPr>
            <p:cNvPr id="193" name="Straight Connector 192">
              <a:extLst>
                <a:ext uri="{FF2B5EF4-FFF2-40B4-BE49-F238E27FC236}">
                  <a16:creationId xmlns:a16="http://schemas.microsoft.com/office/drawing/2014/main" id="{6E8F7CD7-86B6-4BDB-BA1C-E14B3D939510}"/>
                </a:ext>
              </a:extLst>
            </p:cNvPr>
            <p:cNvCxnSpPr/>
            <p:nvPr/>
          </p:nvCxnSpPr>
          <p:spPr>
            <a:xfrm rot="5400000">
              <a:off x="532222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a:extLst>
                <a:ext uri="{FF2B5EF4-FFF2-40B4-BE49-F238E27FC236}">
                  <a16:creationId xmlns:a16="http://schemas.microsoft.com/office/drawing/2014/main" id="{117A2BE0-F149-453F-89DD-6F9BC673548D}"/>
                </a:ext>
              </a:extLst>
            </p:cNvPr>
            <p:cNvSpPr txBox="1"/>
            <p:nvPr/>
          </p:nvSpPr>
          <p:spPr>
            <a:xfrm>
              <a:off x="522978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12</a:t>
              </a:r>
            </a:p>
          </p:txBody>
        </p:sp>
        <p:cxnSp>
          <p:nvCxnSpPr>
            <p:cNvPr id="195" name="Straight Connector 194">
              <a:extLst>
                <a:ext uri="{FF2B5EF4-FFF2-40B4-BE49-F238E27FC236}">
                  <a16:creationId xmlns:a16="http://schemas.microsoft.com/office/drawing/2014/main" id="{83D07209-2240-47FD-B035-745B4530E16A}"/>
                </a:ext>
              </a:extLst>
            </p:cNvPr>
            <p:cNvCxnSpPr/>
            <p:nvPr/>
          </p:nvCxnSpPr>
          <p:spPr>
            <a:xfrm rot="5400000">
              <a:off x="632454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6" name="TextBox 195">
              <a:extLst>
                <a:ext uri="{FF2B5EF4-FFF2-40B4-BE49-F238E27FC236}">
                  <a16:creationId xmlns:a16="http://schemas.microsoft.com/office/drawing/2014/main" id="{40D672B3-B67D-4D70-957A-14632F987000}"/>
                </a:ext>
              </a:extLst>
            </p:cNvPr>
            <p:cNvSpPr txBox="1"/>
            <p:nvPr/>
          </p:nvSpPr>
          <p:spPr>
            <a:xfrm>
              <a:off x="623043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19</a:t>
              </a:r>
            </a:p>
          </p:txBody>
        </p:sp>
        <p:cxnSp>
          <p:nvCxnSpPr>
            <p:cNvPr id="197" name="Straight Connector 196">
              <a:extLst>
                <a:ext uri="{FF2B5EF4-FFF2-40B4-BE49-F238E27FC236}">
                  <a16:creationId xmlns:a16="http://schemas.microsoft.com/office/drawing/2014/main" id="{59573E7F-5281-4B0E-BB53-542FA07D3544}"/>
                </a:ext>
              </a:extLst>
            </p:cNvPr>
            <p:cNvCxnSpPr/>
            <p:nvPr/>
          </p:nvCxnSpPr>
          <p:spPr>
            <a:xfrm rot="5400000">
              <a:off x="757743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8" name="TextBox 197">
              <a:extLst>
                <a:ext uri="{FF2B5EF4-FFF2-40B4-BE49-F238E27FC236}">
                  <a16:creationId xmlns:a16="http://schemas.microsoft.com/office/drawing/2014/main" id="{63718454-47BF-4157-84BE-A344C6EC3A4B}"/>
                </a:ext>
              </a:extLst>
            </p:cNvPr>
            <p:cNvSpPr txBox="1"/>
            <p:nvPr/>
          </p:nvSpPr>
          <p:spPr>
            <a:xfrm>
              <a:off x="748124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10</a:t>
              </a:r>
            </a:p>
          </p:txBody>
        </p:sp>
        <p:cxnSp>
          <p:nvCxnSpPr>
            <p:cNvPr id="199" name="Straight Connector 198">
              <a:extLst>
                <a:ext uri="{FF2B5EF4-FFF2-40B4-BE49-F238E27FC236}">
                  <a16:creationId xmlns:a16="http://schemas.microsoft.com/office/drawing/2014/main" id="{7F45AFC5-3A53-410E-81D9-59078D8CE598}"/>
                </a:ext>
              </a:extLst>
            </p:cNvPr>
            <p:cNvCxnSpPr/>
            <p:nvPr/>
          </p:nvCxnSpPr>
          <p:spPr>
            <a:xfrm rot="5400000">
              <a:off x="657512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0" name="TextBox 199">
              <a:extLst>
                <a:ext uri="{FF2B5EF4-FFF2-40B4-BE49-F238E27FC236}">
                  <a16:creationId xmlns:a16="http://schemas.microsoft.com/office/drawing/2014/main" id="{44D054CF-5D3F-44C0-9BB3-672AB50FA045}"/>
                </a:ext>
              </a:extLst>
            </p:cNvPr>
            <p:cNvSpPr txBox="1"/>
            <p:nvPr/>
          </p:nvSpPr>
          <p:spPr>
            <a:xfrm>
              <a:off x="648059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20</a:t>
              </a:r>
            </a:p>
          </p:txBody>
        </p:sp>
        <p:cxnSp>
          <p:nvCxnSpPr>
            <p:cNvPr id="201" name="Straight Connector 200">
              <a:extLst>
                <a:ext uri="{FF2B5EF4-FFF2-40B4-BE49-F238E27FC236}">
                  <a16:creationId xmlns:a16="http://schemas.microsoft.com/office/drawing/2014/main" id="{3B15CFD8-7FA9-41A0-A07A-83E244C090D2}"/>
                </a:ext>
              </a:extLst>
            </p:cNvPr>
            <p:cNvCxnSpPr/>
            <p:nvPr/>
          </p:nvCxnSpPr>
          <p:spPr>
            <a:xfrm rot="5400000">
              <a:off x="607396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2" name="TextBox 201">
              <a:extLst>
                <a:ext uri="{FF2B5EF4-FFF2-40B4-BE49-F238E27FC236}">
                  <a16:creationId xmlns:a16="http://schemas.microsoft.com/office/drawing/2014/main" id="{6C4E0DA2-D35C-424C-9651-9B5AB0F9C3F7}"/>
                </a:ext>
              </a:extLst>
            </p:cNvPr>
            <p:cNvSpPr txBox="1"/>
            <p:nvPr/>
          </p:nvSpPr>
          <p:spPr>
            <a:xfrm>
              <a:off x="598027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21</a:t>
              </a:r>
            </a:p>
          </p:txBody>
        </p:sp>
        <p:cxnSp>
          <p:nvCxnSpPr>
            <p:cNvPr id="203" name="Straight Connector 202">
              <a:extLst>
                <a:ext uri="{FF2B5EF4-FFF2-40B4-BE49-F238E27FC236}">
                  <a16:creationId xmlns:a16="http://schemas.microsoft.com/office/drawing/2014/main" id="{C9F097B9-5578-4E3C-93CF-93D3E0C63829}"/>
                </a:ext>
              </a:extLst>
            </p:cNvPr>
            <p:cNvCxnSpPr/>
            <p:nvPr/>
          </p:nvCxnSpPr>
          <p:spPr>
            <a:xfrm rot="5400000">
              <a:off x="782801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4" name="TextBox 203">
              <a:extLst>
                <a:ext uri="{FF2B5EF4-FFF2-40B4-BE49-F238E27FC236}">
                  <a16:creationId xmlns:a16="http://schemas.microsoft.com/office/drawing/2014/main" id="{E2F708E0-2F9E-412A-99E2-3D68BDB610E5}"/>
                </a:ext>
              </a:extLst>
            </p:cNvPr>
            <p:cNvSpPr txBox="1"/>
            <p:nvPr/>
          </p:nvSpPr>
          <p:spPr>
            <a:xfrm>
              <a:off x="773140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3</a:t>
              </a:r>
            </a:p>
          </p:txBody>
        </p:sp>
        <p:cxnSp>
          <p:nvCxnSpPr>
            <p:cNvPr id="205" name="Straight Connector 204">
              <a:extLst>
                <a:ext uri="{FF2B5EF4-FFF2-40B4-BE49-F238E27FC236}">
                  <a16:creationId xmlns:a16="http://schemas.microsoft.com/office/drawing/2014/main" id="{874F4FF6-3AAE-422A-A079-2A315F38E3E6}"/>
                </a:ext>
              </a:extLst>
            </p:cNvPr>
            <p:cNvCxnSpPr/>
            <p:nvPr/>
          </p:nvCxnSpPr>
          <p:spPr>
            <a:xfrm rot="5400000">
              <a:off x="682570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6" name="TextBox 205">
              <a:extLst>
                <a:ext uri="{FF2B5EF4-FFF2-40B4-BE49-F238E27FC236}">
                  <a16:creationId xmlns:a16="http://schemas.microsoft.com/office/drawing/2014/main" id="{A789FB5B-03B5-45F2-AD25-A2042D3DC86C}"/>
                </a:ext>
              </a:extLst>
            </p:cNvPr>
            <p:cNvSpPr txBox="1"/>
            <p:nvPr/>
          </p:nvSpPr>
          <p:spPr>
            <a:xfrm>
              <a:off x="673075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18</a:t>
              </a:r>
            </a:p>
          </p:txBody>
        </p:sp>
        <p:cxnSp>
          <p:nvCxnSpPr>
            <p:cNvPr id="207" name="Straight Connector 206">
              <a:extLst>
                <a:ext uri="{FF2B5EF4-FFF2-40B4-BE49-F238E27FC236}">
                  <a16:creationId xmlns:a16="http://schemas.microsoft.com/office/drawing/2014/main" id="{6120F73E-37F3-4585-B5D0-06CD24504C0E}"/>
                </a:ext>
              </a:extLst>
            </p:cNvPr>
            <p:cNvCxnSpPr/>
            <p:nvPr/>
          </p:nvCxnSpPr>
          <p:spPr>
            <a:xfrm rot="5400000">
              <a:off x="707628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8" name="TextBox 207">
              <a:extLst>
                <a:ext uri="{FF2B5EF4-FFF2-40B4-BE49-F238E27FC236}">
                  <a16:creationId xmlns:a16="http://schemas.microsoft.com/office/drawing/2014/main" id="{957CF2A8-0C2D-4532-AA0D-DDE064358796}"/>
                </a:ext>
              </a:extLst>
            </p:cNvPr>
            <p:cNvSpPr txBox="1"/>
            <p:nvPr/>
          </p:nvSpPr>
          <p:spPr>
            <a:xfrm>
              <a:off x="698091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11</a:t>
              </a:r>
            </a:p>
          </p:txBody>
        </p:sp>
        <p:sp>
          <p:nvSpPr>
            <p:cNvPr id="209" name="Rectangle 208">
              <a:extLst>
                <a:ext uri="{FF2B5EF4-FFF2-40B4-BE49-F238E27FC236}">
                  <a16:creationId xmlns:a16="http://schemas.microsoft.com/office/drawing/2014/main" id="{7EFED4D4-7C09-4454-A39A-1D6F849FE4BC}"/>
                </a:ext>
              </a:extLst>
            </p:cNvPr>
            <p:cNvSpPr/>
            <p:nvPr/>
          </p:nvSpPr>
          <p:spPr>
            <a:xfrm>
              <a:off x="1357750" y="2777799"/>
              <a:ext cx="148216" cy="148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Rectangle 209">
              <a:extLst>
                <a:ext uri="{FF2B5EF4-FFF2-40B4-BE49-F238E27FC236}">
                  <a16:creationId xmlns:a16="http://schemas.microsoft.com/office/drawing/2014/main" id="{9355164F-1FB4-440A-9443-DB471BBB26AC}"/>
                </a:ext>
              </a:extLst>
            </p:cNvPr>
            <p:cNvSpPr/>
            <p:nvPr/>
          </p:nvSpPr>
          <p:spPr>
            <a:xfrm>
              <a:off x="1357750" y="3109198"/>
              <a:ext cx="148216" cy="148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Rectangle 210">
              <a:extLst>
                <a:ext uri="{FF2B5EF4-FFF2-40B4-BE49-F238E27FC236}">
                  <a16:creationId xmlns:a16="http://schemas.microsoft.com/office/drawing/2014/main" id="{98F283DF-F41C-44EB-A46D-9BA712B00151}"/>
                </a:ext>
              </a:extLst>
            </p:cNvPr>
            <p:cNvSpPr/>
            <p:nvPr/>
          </p:nvSpPr>
          <p:spPr>
            <a:xfrm>
              <a:off x="1270982" y="4106068"/>
              <a:ext cx="181582" cy="873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Rectangle 211">
              <a:extLst>
                <a:ext uri="{FF2B5EF4-FFF2-40B4-BE49-F238E27FC236}">
                  <a16:creationId xmlns:a16="http://schemas.microsoft.com/office/drawing/2014/main" id="{5F0D2BAE-108E-4FEA-AED7-74969F12D588}"/>
                </a:ext>
              </a:extLst>
            </p:cNvPr>
            <p:cNvSpPr/>
            <p:nvPr/>
          </p:nvSpPr>
          <p:spPr>
            <a:xfrm flipV="1">
              <a:off x="1509107" y="4193449"/>
              <a:ext cx="181582" cy="50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Rectangle 212">
              <a:extLst>
                <a:ext uri="{FF2B5EF4-FFF2-40B4-BE49-F238E27FC236}">
                  <a16:creationId xmlns:a16="http://schemas.microsoft.com/office/drawing/2014/main" id="{C446772C-A339-4A6B-82E5-8E78CA9F65AB}"/>
                </a:ext>
              </a:extLst>
            </p:cNvPr>
            <p:cNvSpPr/>
            <p:nvPr/>
          </p:nvSpPr>
          <p:spPr>
            <a:xfrm flipV="1">
              <a:off x="1768663" y="4193449"/>
              <a:ext cx="181582" cy="91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Rectangle 213">
              <a:extLst>
                <a:ext uri="{FF2B5EF4-FFF2-40B4-BE49-F238E27FC236}">
                  <a16:creationId xmlns:a16="http://schemas.microsoft.com/office/drawing/2014/main" id="{D8D98412-48DB-4E82-89E5-3A639E142438}"/>
                </a:ext>
              </a:extLst>
            </p:cNvPr>
            <p:cNvSpPr/>
            <p:nvPr/>
          </p:nvSpPr>
          <p:spPr>
            <a:xfrm flipV="1">
              <a:off x="2030600" y="4193448"/>
              <a:ext cx="181582" cy="100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Rectangle 214">
              <a:extLst>
                <a:ext uri="{FF2B5EF4-FFF2-40B4-BE49-F238E27FC236}">
                  <a16:creationId xmlns:a16="http://schemas.microsoft.com/office/drawing/2014/main" id="{D1286347-4E92-4FF9-ACBF-92BF678C55F1}"/>
                </a:ext>
              </a:extLst>
            </p:cNvPr>
            <p:cNvSpPr/>
            <p:nvPr/>
          </p:nvSpPr>
          <p:spPr>
            <a:xfrm flipV="1">
              <a:off x="2280631" y="4193447"/>
              <a:ext cx="181582" cy="1697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Rectangle 215">
              <a:extLst>
                <a:ext uri="{FF2B5EF4-FFF2-40B4-BE49-F238E27FC236}">
                  <a16:creationId xmlns:a16="http://schemas.microsoft.com/office/drawing/2014/main" id="{B153EA73-88C7-44D3-8FE4-8DFCC79B6E0B}"/>
                </a:ext>
              </a:extLst>
            </p:cNvPr>
            <p:cNvSpPr/>
            <p:nvPr/>
          </p:nvSpPr>
          <p:spPr>
            <a:xfrm flipV="1">
              <a:off x="2535425" y="4193446"/>
              <a:ext cx="181582" cy="245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Rectangle 216">
              <a:extLst>
                <a:ext uri="{FF2B5EF4-FFF2-40B4-BE49-F238E27FC236}">
                  <a16:creationId xmlns:a16="http://schemas.microsoft.com/office/drawing/2014/main" id="{64B9AC06-66C3-4F3F-A193-3C346B699794}"/>
                </a:ext>
              </a:extLst>
            </p:cNvPr>
            <p:cNvSpPr/>
            <p:nvPr/>
          </p:nvSpPr>
          <p:spPr>
            <a:xfrm flipV="1">
              <a:off x="2787838" y="4193445"/>
              <a:ext cx="181582" cy="30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Rectangle 217">
              <a:extLst>
                <a:ext uri="{FF2B5EF4-FFF2-40B4-BE49-F238E27FC236}">
                  <a16:creationId xmlns:a16="http://schemas.microsoft.com/office/drawing/2014/main" id="{DFBC6493-0512-48F0-A97B-1DE8F1B7FA62}"/>
                </a:ext>
              </a:extLst>
            </p:cNvPr>
            <p:cNvSpPr/>
            <p:nvPr/>
          </p:nvSpPr>
          <p:spPr>
            <a:xfrm flipV="1">
              <a:off x="3037869" y="4193445"/>
              <a:ext cx="181582" cy="31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Rectangle 218">
              <a:extLst>
                <a:ext uri="{FF2B5EF4-FFF2-40B4-BE49-F238E27FC236}">
                  <a16:creationId xmlns:a16="http://schemas.microsoft.com/office/drawing/2014/main" id="{C6CEE52F-A128-4005-98E0-2AC8567D83CF}"/>
                </a:ext>
              </a:extLst>
            </p:cNvPr>
            <p:cNvSpPr/>
            <p:nvPr/>
          </p:nvSpPr>
          <p:spPr>
            <a:xfrm flipV="1">
              <a:off x="3295044" y="4193444"/>
              <a:ext cx="181582" cy="329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Rectangle 219">
              <a:extLst>
                <a:ext uri="{FF2B5EF4-FFF2-40B4-BE49-F238E27FC236}">
                  <a16:creationId xmlns:a16="http://schemas.microsoft.com/office/drawing/2014/main" id="{50918AFB-3630-4431-ACA1-540CAAB08CEF}"/>
                </a:ext>
              </a:extLst>
            </p:cNvPr>
            <p:cNvSpPr/>
            <p:nvPr/>
          </p:nvSpPr>
          <p:spPr>
            <a:xfrm flipV="1">
              <a:off x="3547456" y="4193443"/>
              <a:ext cx="181582" cy="357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Rectangle 220">
              <a:extLst>
                <a:ext uri="{FF2B5EF4-FFF2-40B4-BE49-F238E27FC236}">
                  <a16:creationId xmlns:a16="http://schemas.microsoft.com/office/drawing/2014/main" id="{C25A439C-0E9B-4703-B913-C80BCB249D78}"/>
                </a:ext>
              </a:extLst>
            </p:cNvPr>
            <p:cNvSpPr/>
            <p:nvPr/>
          </p:nvSpPr>
          <p:spPr>
            <a:xfrm flipV="1">
              <a:off x="3795105" y="4193442"/>
              <a:ext cx="181582" cy="44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Rectangle 221">
              <a:extLst>
                <a:ext uri="{FF2B5EF4-FFF2-40B4-BE49-F238E27FC236}">
                  <a16:creationId xmlns:a16="http://schemas.microsoft.com/office/drawing/2014/main" id="{FD489E2E-47F0-4EDA-AB9B-08713F300AD2}"/>
                </a:ext>
              </a:extLst>
            </p:cNvPr>
            <p:cNvSpPr/>
            <p:nvPr/>
          </p:nvSpPr>
          <p:spPr>
            <a:xfrm flipV="1">
              <a:off x="4047517" y="4193441"/>
              <a:ext cx="181582" cy="517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Rectangle 222">
              <a:extLst>
                <a:ext uri="{FF2B5EF4-FFF2-40B4-BE49-F238E27FC236}">
                  <a16:creationId xmlns:a16="http://schemas.microsoft.com/office/drawing/2014/main" id="{CC6B1B90-5798-4037-95D0-0158EB5748F4}"/>
                </a:ext>
              </a:extLst>
            </p:cNvPr>
            <p:cNvSpPr/>
            <p:nvPr/>
          </p:nvSpPr>
          <p:spPr>
            <a:xfrm flipV="1">
              <a:off x="4804754" y="4193441"/>
              <a:ext cx="181582" cy="586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Rectangle 223">
              <a:extLst>
                <a:ext uri="{FF2B5EF4-FFF2-40B4-BE49-F238E27FC236}">
                  <a16:creationId xmlns:a16="http://schemas.microsoft.com/office/drawing/2014/main" id="{ED13C8B8-37D0-48F5-990A-196B54F84211}"/>
                </a:ext>
              </a:extLst>
            </p:cNvPr>
            <p:cNvSpPr/>
            <p:nvPr/>
          </p:nvSpPr>
          <p:spPr>
            <a:xfrm flipV="1">
              <a:off x="4297548" y="4193441"/>
              <a:ext cx="181582" cy="543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Rectangle 224">
              <a:extLst>
                <a:ext uri="{FF2B5EF4-FFF2-40B4-BE49-F238E27FC236}">
                  <a16:creationId xmlns:a16="http://schemas.microsoft.com/office/drawing/2014/main" id="{1D452993-5E94-42AE-B408-259B2A4DDC63}"/>
                </a:ext>
              </a:extLst>
            </p:cNvPr>
            <p:cNvSpPr/>
            <p:nvPr/>
          </p:nvSpPr>
          <p:spPr>
            <a:xfrm flipV="1">
              <a:off x="4538055" y="4193440"/>
              <a:ext cx="181582" cy="5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Rectangle 225">
              <a:extLst>
                <a:ext uri="{FF2B5EF4-FFF2-40B4-BE49-F238E27FC236}">
                  <a16:creationId xmlns:a16="http://schemas.microsoft.com/office/drawing/2014/main" id="{16E1BD3F-6A5E-4C36-A5A9-54788B78A790}"/>
                </a:ext>
              </a:extLst>
            </p:cNvPr>
            <p:cNvSpPr/>
            <p:nvPr/>
          </p:nvSpPr>
          <p:spPr>
            <a:xfrm flipV="1">
              <a:off x="5054786" y="4193439"/>
              <a:ext cx="181582" cy="593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Rectangle 226">
              <a:extLst>
                <a:ext uri="{FF2B5EF4-FFF2-40B4-BE49-F238E27FC236}">
                  <a16:creationId xmlns:a16="http://schemas.microsoft.com/office/drawing/2014/main" id="{B9EC2BA7-82AB-433B-A431-D9B927424E66}"/>
                </a:ext>
              </a:extLst>
            </p:cNvPr>
            <p:cNvSpPr/>
            <p:nvPr/>
          </p:nvSpPr>
          <p:spPr>
            <a:xfrm flipV="1">
              <a:off x="5295292" y="4193439"/>
              <a:ext cx="181582" cy="61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Rectangle 227">
              <a:extLst>
                <a:ext uri="{FF2B5EF4-FFF2-40B4-BE49-F238E27FC236}">
                  <a16:creationId xmlns:a16="http://schemas.microsoft.com/office/drawing/2014/main" id="{459746DB-85FA-4098-86B4-5CD66CDF8137}"/>
                </a:ext>
              </a:extLst>
            </p:cNvPr>
            <p:cNvSpPr/>
            <p:nvPr/>
          </p:nvSpPr>
          <p:spPr>
            <a:xfrm flipV="1">
              <a:off x="5540560" y="4193439"/>
              <a:ext cx="181582" cy="686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Rectangle 228">
              <a:extLst>
                <a:ext uri="{FF2B5EF4-FFF2-40B4-BE49-F238E27FC236}">
                  <a16:creationId xmlns:a16="http://schemas.microsoft.com/office/drawing/2014/main" id="{D78B7E9B-7211-4CB3-921A-715CD882AE2C}"/>
                </a:ext>
              </a:extLst>
            </p:cNvPr>
            <p:cNvSpPr/>
            <p:nvPr/>
          </p:nvSpPr>
          <p:spPr>
            <a:xfrm flipV="1">
              <a:off x="5790592" y="4193440"/>
              <a:ext cx="181582" cy="71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id="{94ABF612-7206-47FA-91D0-D109CC000629}"/>
                </a:ext>
              </a:extLst>
            </p:cNvPr>
            <p:cNvSpPr/>
            <p:nvPr/>
          </p:nvSpPr>
          <p:spPr>
            <a:xfrm flipV="1">
              <a:off x="6050149" y="4193438"/>
              <a:ext cx="181582" cy="836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id="{82DF0609-688C-4EF7-B482-A34E11264043}"/>
                </a:ext>
              </a:extLst>
            </p:cNvPr>
            <p:cNvSpPr/>
            <p:nvPr/>
          </p:nvSpPr>
          <p:spPr>
            <a:xfrm flipV="1">
              <a:off x="6295418" y="4193437"/>
              <a:ext cx="181582" cy="88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id="{E6247A3E-ED2A-49AF-ACE6-54D700F0E749}"/>
                </a:ext>
              </a:extLst>
            </p:cNvPr>
            <p:cNvSpPr/>
            <p:nvPr/>
          </p:nvSpPr>
          <p:spPr>
            <a:xfrm flipV="1">
              <a:off x="6545449"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Rectangle 232">
              <a:extLst>
                <a:ext uri="{FF2B5EF4-FFF2-40B4-BE49-F238E27FC236}">
                  <a16:creationId xmlns:a16="http://schemas.microsoft.com/office/drawing/2014/main" id="{8F4EACC7-6274-474A-A35D-58102008E9CE}"/>
                </a:ext>
              </a:extLst>
            </p:cNvPr>
            <p:cNvSpPr/>
            <p:nvPr/>
          </p:nvSpPr>
          <p:spPr>
            <a:xfrm flipV="1">
              <a:off x="6795480"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Rectangle 233">
              <a:extLst>
                <a:ext uri="{FF2B5EF4-FFF2-40B4-BE49-F238E27FC236}">
                  <a16:creationId xmlns:a16="http://schemas.microsoft.com/office/drawing/2014/main" id="{FC585320-2303-4B3F-BC18-247716E1389B}"/>
                </a:ext>
              </a:extLst>
            </p:cNvPr>
            <p:cNvSpPr/>
            <p:nvPr/>
          </p:nvSpPr>
          <p:spPr>
            <a:xfrm flipV="1">
              <a:off x="7043130" y="4193434"/>
              <a:ext cx="181582" cy="936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Rectangle 234">
              <a:extLst>
                <a:ext uri="{FF2B5EF4-FFF2-40B4-BE49-F238E27FC236}">
                  <a16:creationId xmlns:a16="http://schemas.microsoft.com/office/drawing/2014/main" id="{A331F3DE-0D89-4DB9-BA3D-E1CE3DF4E906}"/>
                </a:ext>
              </a:extLst>
            </p:cNvPr>
            <p:cNvSpPr/>
            <p:nvPr/>
          </p:nvSpPr>
          <p:spPr>
            <a:xfrm flipV="1">
              <a:off x="7283635" y="4193438"/>
              <a:ext cx="181582" cy="108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Rectangle 235">
              <a:extLst>
                <a:ext uri="{FF2B5EF4-FFF2-40B4-BE49-F238E27FC236}">
                  <a16:creationId xmlns:a16="http://schemas.microsoft.com/office/drawing/2014/main" id="{9B814DE8-A616-4D79-A664-0F661F63CEA7}"/>
                </a:ext>
              </a:extLst>
            </p:cNvPr>
            <p:cNvSpPr/>
            <p:nvPr/>
          </p:nvSpPr>
          <p:spPr>
            <a:xfrm flipV="1">
              <a:off x="7536049" y="4193433"/>
              <a:ext cx="181582" cy="1131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Rectangle 236">
              <a:extLst>
                <a:ext uri="{FF2B5EF4-FFF2-40B4-BE49-F238E27FC236}">
                  <a16:creationId xmlns:a16="http://schemas.microsoft.com/office/drawing/2014/main" id="{4A11D048-D632-4ED2-B920-C65E9E7CFCF2}"/>
                </a:ext>
              </a:extLst>
            </p:cNvPr>
            <p:cNvSpPr/>
            <p:nvPr/>
          </p:nvSpPr>
          <p:spPr>
            <a:xfrm flipV="1">
              <a:off x="7783699" y="4193432"/>
              <a:ext cx="181582" cy="12556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Rectangle 237">
              <a:extLst>
                <a:ext uri="{FF2B5EF4-FFF2-40B4-BE49-F238E27FC236}">
                  <a16:creationId xmlns:a16="http://schemas.microsoft.com/office/drawing/2014/main" id="{0BA518AD-93FB-4A61-9656-D00A027B0145}"/>
                </a:ext>
              </a:extLst>
            </p:cNvPr>
            <p:cNvSpPr/>
            <p:nvPr/>
          </p:nvSpPr>
          <p:spPr>
            <a:xfrm flipV="1">
              <a:off x="8033729" y="4193437"/>
              <a:ext cx="181582" cy="1279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239" name="Straight Connector 238">
              <a:extLst>
                <a:ext uri="{FF2B5EF4-FFF2-40B4-BE49-F238E27FC236}">
                  <a16:creationId xmlns:a16="http://schemas.microsoft.com/office/drawing/2014/main" id="{11A1615E-AD74-48A0-ACA9-718A7BB4C76B}"/>
                </a:ext>
              </a:extLst>
            </p:cNvPr>
            <p:cNvCxnSpPr/>
            <p:nvPr/>
          </p:nvCxnSpPr>
          <p:spPr>
            <a:xfrm>
              <a:off x="1163911" y="4204109"/>
              <a:ext cx="7173639"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09513048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O-027: BEACON CRC試験の安全性導入期：BRAF阻害剤エンコラフェニブ + MEK阻害剤ビニメチニブ + EGFR阻害剤セツキシマブの</a:t>
            </a:r>
            <a:r>
              <a:rPr lang="ja-JP" sz="1800" b="1" i="1" u="none" strike="noStrike" cap="none" baseline="0" dirty="0">
                <a:solidFill>
                  <a:srgbClr val="043882"/>
                </a:solidFill>
                <a:effectLst/>
                <a:uFillTx/>
                <a:ea typeface="MS UI Gothic"/>
              </a:rPr>
              <a:t>BRAF</a:t>
            </a:r>
            <a:r>
              <a:rPr lang="ja-JP" sz="1800" b="1" i="1" u="none" strike="noStrike" cap="none" baseline="30000" dirty="0">
                <a:solidFill>
                  <a:srgbClr val="043882"/>
                </a:solidFill>
                <a:effectLst/>
                <a:uFillTx/>
                <a:ea typeface="MS UI Gothic"/>
              </a:rPr>
              <a:t>V600E</a:t>
            </a:r>
            <a:r>
              <a:rPr lang="ja-JP" sz="1800" b="1" i="0" u="none" strike="noStrike" cap="none" baseline="0" dirty="0">
                <a:solidFill>
                  <a:srgbClr val="043882"/>
                </a:solidFill>
                <a:effectLst/>
                <a:uFillTx/>
                <a:ea typeface="MS UI Gothic"/>
              </a:rPr>
              <a:t>mCRCに対する評価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Van Cutsem Eら</a:t>
            </a:r>
          </a:p>
        </p:txBody>
      </p:sp>
      <p:sp>
        <p:nvSpPr>
          <p:cNvPr id="6"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dirty="0">
                <a:solidFill>
                  <a:srgbClr val="4D4D4D"/>
                </a:solidFill>
                <a:effectLst/>
                <a:uFillTx/>
                <a:ea typeface="MS UI Gothic"/>
              </a:rPr>
              <a:t>主要な結果（続き）</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a:spcBef>
                <a:spcPts val="1200"/>
              </a:spcBef>
            </a:pPr>
            <a:r>
              <a:rPr lang="ja-JP" sz="1600" b="0" i="0" u="none" strike="noStrike" cap="none" baseline="0" dirty="0">
                <a:solidFill>
                  <a:srgbClr val="4D4D4D"/>
                </a:solidFill>
                <a:effectLst/>
                <a:uFillTx/>
                <a:latin typeface="+mj-lt"/>
                <a:ea typeface="MS UI Gothic"/>
              </a:rPr>
              <a:t>OS中央値未到達（データは12.6カ月まで検証済み）</a:t>
            </a:r>
          </a:p>
          <a:p>
            <a:r>
              <a:rPr lang="ja-JP" sz="1600" b="0" i="0" u="none" strike="noStrike" cap="none" baseline="0" dirty="0">
                <a:solidFill>
                  <a:srgbClr val="4D4D4D"/>
                </a:solidFill>
                <a:effectLst/>
                <a:uFillTx/>
                <a:latin typeface="+mj-lt"/>
                <a:ea typeface="MS UI Gothic"/>
              </a:rPr>
              <a:t>1～2種のレジメン治療歴を有する患者のmPFSはそれぞれ8.0（95％CI 4.0、9.3）、8.1（95％CI 4.1、10.8）カ月であった</a:t>
            </a:r>
          </a:p>
        </p:txBody>
      </p:sp>
      <p:sp>
        <p:nvSpPr>
          <p:cNvPr id="50" name="Text Placeholder 4"/>
          <p:cNvSpPr>
            <a:spLocks noGrp="1"/>
          </p:cNvSpPr>
          <p:nvPr>
            <p:ph type="body" sz="quarter" idx="11"/>
          </p:nvPr>
        </p:nvSpPr>
        <p:spPr>
          <a:xfrm>
            <a:off x="4495800" y="6096000"/>
            <a:ext cx="4283075" cy="487363"/>
          </a:xfrm>
        </p:spPr>
        <p:txBody>
          <a:bodyPr/>
          <a:lstStyle/>
          <a:p>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O-027</a:t>
            </a:r>
          </a:p>
        </p:txBody>
      </p:sp>
      <p:sp>
        <p:nvSpPr>
          <p:cNvPr id="51" name="TextBox 50">
            <a:extLst>
              <a:ext uri="{FF2B5EF4-FFF2-40B4-BE49-F238E27FC236}">
                <a16:creationId xmlns:a16="http://schemas.microsoft.com/office/drawing/2014/main" id="{32DAD83C-AC09-40A7-B67C-2F3B569F5257}"/>
              </a:ext>
            </a:extLst>
          </p:cNvPr>
          <p:cNvSpPr txBox="1"/>
          <p:nvPr/>
        </p:nvSpPr>
        <p:spPr>
          <a:xfrm>
            <a:off x="522790" y="1581508"/>
            <a:ext cx="435728"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100</a:t>
            </a:r>
          </a:p>
        </p:txBody>
      </p:sp>
      <p:sp>
        <p:nvSpPr>
          <p:cNvPr id="52" name="TextBox 51">
            <a:extLst>
              <a:ext uri="{FF2B5EF4-FFF2-40B4-BE49-F238E27FC236}">
                <a16:creationId xmlns:a16="http://schemas.microsoft.com/office/drawing/2014/main" id="{F8F6486F-3B6C-4794-B2C7-25EC7782AFB6}"/>
              </a:ext>
            </a:extLst>
          </p:cNvPr>
          <p:cNvSpPr txBox="1"/>
          <p:nvPr/>
        </p:nvSpPr>
        <p:spPr>
          <a:xfrm>
            <a:off x="607012" y="2168151"/>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80</a:t>
            </a:r>
          </a:p>
        </p:txBody>
      </p:sp>
      <p:sp>
        <p:nvSpPr>
          <p:cNvPr id="53" name="TextBox 52">
            <a:extLst>
              <a:ext uri="{FF2B5EF4-FFF2-40B4-BE49-F238E27FC236}">
                <a16:creationId xmlns:a16="http://schemas.microsoft.com/office/drawing/2014/main" id="{9A8891FA-E281-4FC6-866A-B576E2EE873B}"/>
              </a:ext>
            </a:extLst>
          </p:cNvPr>
          <p:cNvSpPr txBox="1"/>
          <p:nvPr/>
        </p:nvSpPr>
        <p:spPr>
          <a:xfrm>
            <a:off x="607012" y="2754795"/>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60</a:t>
            </a:r>
          </a:p>
        </p:txBody>
      </p:sp>
      <p:sp>
        <p:nvSpPr>
          <p:cNvPr id="54" name="TextBox 53">
            <a:extLst>
              <a:ext uri="{FF2B5EF4-FFF2-40B4-BE49-F238E27FC236}">
                <a16:creationId xmlns:a16="http://schemas.microsoft.com/office/drawing/2014/main" id="{CE572153-5A06-40D0-8BFA-D68AFBC21929}"/>
              </a:ext>
            </a:extLst>
          </p:cNvPr>
          <p:cNvSpPr txBox="1"/>
          <p:nvPr/>
        </p:nvSpPr>
        <p:spPr>
          <a:xfrm>
            <a:off x="607012" y="3341437"/>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40</a:t>
            </a:r>
          </a:p>
        </p:txBody>
      </p:sp>
      <p:sp>
        <p:nvSpPr>
          <p:cNvPr id="55" name="TextBox 54">
            <a:extLst>
              <a:ext uri="{FF2B5EF4-FFF2-40B4-BE49-F238E27FC236}">
                <a16:creationId xmlns:a16="http://schemas.microsoft.com/office/drawing/2014/main" id="{20DCCF99-1742-4294-AD4F-37345AD77167}"/>
              </a:ext>
            </a:extLst>
          </p:cNvPr>
          <p:cNvSpPr txBox="1"/>
          <p:nvPr/>
        </p:nvSpPr>
        <p:spPr>
          <a:xfrm>
            <a:off x="607012" y="3928080"/>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a:t>
            </a:r>
          </a:p>
        </p:txBody>
      </p:sp>
      <p:sp>
        <p:nvSpPr>
          <p:cNvPr id="56" name="TextBox 55">
            <a:extLst>
              <a:ext uri="{FF2B5EF4-FFF2-40B4-BE49-F238E27FC236}">
                <a16:creationId xmlns:a16="http://schemas.microsoft.com/office/drawing/2014/main" id="{8115B6BD-2C68-41DF-8E8A-16BA6535C0CF}"/>
              </a:ext>
            </a:extLst>
          </p:cNvPr>
          <p:cNvSpPr txBox="1"/>
          <p:nvPr/>
        </p:nvSpPr>
        <p:spPr>
          <a:xfrm>
            <a:off x="691233" y="4514724"/>
            <a:ext cx="267285"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sp>
        <p:nvSpPr>
          <p:cNvPr id="57" name="Freeform: Shape 17">
            <a:extLst>
              <a:ext uri="{FF2B5EF4-FFF2-40B4-BE49-F238E27FC236}">
                <a16:creationId xmlns:a16="http://schemas.microsoft.com/office/drawing/2014/main" id="{3E8A060C-958A-44D0-9205-3C865D97269B}"/>
              </a:ext>
            </a:extLst>
          </p:cNvPr>
          <p:cNvSpPr/>
          <p:nvPr/>
        </p:nvSpPr>
        <p:spPr>
          <a:xfrm>
            <a:off x="1035330"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8" name="Straight Connector 57">
            <a:extLst>
              <a:ext uri="{FF2B5EF4-FFF2-40B4-BE49-F238E27FC236}">
                <a16:creationId xmlns:a16="http://schemas.microsoft.com/office/drawing/2014/main" id="{A78BE89B-8EE8-4F8C-9297-07CC6642A659}"/>
              </a:ext>
            </a:extLst>
          </p:cNvPr>
          <p:cNvCxnSpPr/>
          <p:nvPr/>
        </p:nvCxnSpPr>
        <p:spPr>
          <a:xfrm>
            <a:off x="927001"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18FBB785-12DE-46A4-9BE9-C24991C7D675}"/>
              </a:ext>
            </a:extLst>
          </p:cNvPr>
          <p:cNvCxnSpPr/>
          <p:nvPr/>
        </p:nvCxnSpPr>
        <p:spPr>
          <a:xfrm>
            <a:off x="927001"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AB701025-6EAD-4D89-B0D6-8BF1478F79DD}"/>
              </a:ext>
            </a:extLst>
          </p:cNvPr>
          <p:cNvCxnSpPr/>
          <p:nvPr/>
        </p:nvCxnSpPr>
        <p:spPr>
          <a:xfrm>
            <a:off x="927001"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11D254FD-2BD6-4663-9C49-648F6AA8E8CD}"/>
              </a:ext>
            </a:extLst>
          </p:cNvPr>
          <p:cNvCxnSpPr/>
          <p:nvPr/>
        </p:nvCxnSpPr>
        <p:spPr>
          <a:xfrm>
            <a:off x="927001"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BCA27894-F72D-447A-A9E7-AE744617914A}"/>
              </a:ext>
            </a:extLst>
          </p:cNvPr>
          <p:cNvCxnSpPr/>
          <p:nvPr/>
        </p:nvCxnSpPr>
        <p:spPr>
          <a:xfrm>
            <a:off x="927001"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4290EB04-0253-4118-B541-2F0F0667C73B}"/>
              </a:ext>
            </a:extLst>
          </p:cNvPr>
          <p:cNvCxnSpPr/>
          <p:nvPr/>
        </p:nvCxnSpPr>
        <p:spPr>
          <a:xfrm>
            <a:off x="927001"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AEF7460A-FC3F-431E-9976-BCE22E77878E}"/>
              </a:ext>
            </a:extLst>
          </p:cNvPr>
          <p:cNvCxnSpPr/>
          <p:nvPr/>
        </p:nvCxnSpPr>
        <p:spPr>
          <a:xfrm rot="5400000">
            <a:off x="98994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id="{5645A2A3-FDCD-4F34-80AF-1D8B4B0C2AA6}"/>
              </a:ext>
            </a:extLst>
          </p:cNvPr>
          <p:cNvSpPr txBox="1"/>
          <p:nvPr/>
        </p:nvSpPr>
        <p:spPr>
          <a:xfrm>
            <a:off x="881670"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cxnSp>
        <p:nvCxnSpPr>
          <p:cNvPr id="66" name="Straight Connector 65">
            <a:extLst>
              <a:ext uri="{FF2B5EF4-FFF2-40B4-BE49-F238E27FC236}">
                <a16:creationId xmlns:a16="http://schemas.microsoft.com/office/drawing/2014/main" id="{0D0AA239-14B2-418B-AE3E-86135A0C2A1F}"/>
              </a:ext>
            </a:extLst>
          </p:cNvPr>
          <p:cNvCxnSpPr/>
          <p:nvPr/>
        </p:nvCxnSpPr>
        <p:spPr>
          <a:xfrm rot="5400000">
            <a:off x="3129040"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id="{BE69470A-3BEA-4118-9468-AE2839ED3AA8}"/>
              </a:ext>
            </a:extLst>
          </p:cNvPr>
          <p:cNvSpPr txBox="1"/>
          <p:nvPr/>
        </p:nvSpPr>
        <p:spPr>
          <a:xfrm>
            <a:off x="3040488"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12</a:t>
            </a:r>
          </a:p>
        </p:txBody>
      </p:sp>
      <p:cxnSp>
        <p:nvCxnSpPr>
          <p:cNvPr id="68" name="Straight Connector 67">
            <a:extLst>
              <a:ext uri="{FF2B5EF4-FFF2-40B4-BE49-F238E27FC236}">
                <a16:creationId xmlns:a16="http://schemas.microsoft.com/office/drawing/2014/main" id="{9A2AE5EE-80A1-4653-9CCB-B2E67D1159A2}"/>
              </a:ext>
            </a:extLst>
          </p:cNvPr>
          <p:cNvCxnSpPr/>
          <p:nvPr/>
        </p:nvCxnSpPr>
        <p:spPr>
          <a:xfrm rot="5400000">
            <a:off x="366381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9" name="TextBox 68">
            <a:extLst>
              <a:ext uri="{FF2B5EF4-FFF2-40B4-BE49-F238E27FC236}">
                <a16:creationId xmlns:a16="http://schemas.microsoft.com/office/drawing/2014/main" id="{5A459684-0229-4E4C-BFB0-D0CF0900EF6E}"/>
              </a:ext>
            </a:extLst>
          </p:cNvPr>
          <p:cNvSpPr txBox="1"/>
          <p:nvPr/>
        </p:nvSpPr>
        <p:spPr>
          <a:xfrm>
            <a:off x="35745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15</a:t>
            </a:r>
          </a:p>
        </p:txBody>
      </p:sp>
      <p:sp>
        <p:nvSpPr>
          <p:cNvPr id="70" name="TextBox 69">
            <a:extLst>
              <a:ext uri="{FF2B5EF4-FFF2-40B4-BE49-F238E27FC236}">
                <a16:creationId xmlns:a16="http://schemas.microsoft.com/office/drawing/2014/main" id="{5068DCBA-82A5-4DCC-9A18-DC17C748E264}"/>
              </a:ext>
            </a:extLst>
          </p:cNvPr>
          <p:cNvSpPr txBox="1"/>
          <p:nvPr/>
        </p:nvSpPr>
        <p:spPr>
          <a:xfrm>
            <a:off x="2369205" y="4910387"/>
            <a:ext cx="542197"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経過期間(カ月)</a:t>
            </a:r>
          </a:p>
        </p:txBody>
      </p:sp>
      <p:sp>
        <p:nvSpPr>
          <p:cNvPr id="71" name="TextBox 70">
            <a:extLst>
              <a:ext uri="{FF2B5EF4-FFF2-40B4-BE49-F238E27FC236}">
                <a16:creationId xmlns:a16="http://schemas.microsoft.com/office/drawing/2014/main" id="{A05424C8-2C72-475F-81A0-C57735D3E0D4}"/>
              </a:ext>
            </a:extLst>
          </p:cNvPr>
          <p:cNvSpPr txBox="1"/>
          <p:nvPr/>
        </p:nvSpPr>
        <p:spPr>
          <a:xfrm>
            <a:off x="1373430" y="3895413"/>
            <a:ext cx="1297013" cy="71699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defRPr/>
            </a:pPr>
            <a:r>
              <a:rPr lang="ja-JP" sz="1200" b="0" i="0" u="none" strike="noStrike" cap="none" baseline="0" dirty="0">
                <a:solidFill>
                  <a:srgbClr val="4D4D4D"/>
                </a:solidFill>
                <a:effectLst/>
                <a:uFillTx/>
                <a:ea typeface="MS UI Gothic"/>
              </a:rPr>
              <a:t>BRAF </a:t>
            </a:r>
            <a:r>
              <a:rPr sz="1200" dirty="0"/>
              <a:t/>
            </a:r>
            <a:br>
              <a:rPr sz="1200" dirty="0"/>
            </a:br>
            <a:r>
              <a:rPr lang="ja-JP" sz="1200" b="0" i="0" u="none" strike="noStrike" cap="none" baseline="0" dirty="0">
                <a:solidFill>
                  <a:srgbClr val="4D4D4D"/>
                </a:solidFill>
                <a:effectLst/>
                <a:uFillTx/>
                <a:ea typeface="MS UI Gothic"/>
              </a:rPr>
              <a:t>V600E変異患者 (n=29)</a:t>
            </a:r>
          </a:p>
          <a:p>
            <a:pPr marL="0" marR="0" lvl="0" indent="0" algn="l" defTabSz="914400" rtl="0" eaLnBrk="1" fontAlgn="base" latinLnBrk="0" hangingPunct="1">
              <a:lnSpc>
                <a:spcPct val="100000"/>
              </a:lnSpc>
              <a:spcBef>
                <a:spcPct val="0"/>
              </a:spcBef>
              <a:spcAft>
                <a:spcPts val="600"/>
              </a:spcAft>
              <a:buClrTx/>
              <a:buSzTx/>
              <a:buFontTx/>
              <a:buNone/>
              <a:defRPr/>
            </a:pPr>
            <a:r>
              <a:rPr lang="ja-JP" sz="1200" b="0" i="0" u="none" strike="noStrike" cap="none" baseline="0" dirty="0">
                <a:solidFill>
                  <a:srgbClr val="4D4D4D"/>
                </a:solidFill>
                <a:effectLst/>
                <a:uFillTx/>
                <a:ea typeface="MS UI Gothic"/>
              </a:rPr>
              <a:t>打ち切りとなった症例</a:t>
            </a:r>
          </a:p>
        </p:txBody>
      </p:sp>
      <p:sp>
        <p:nvSpPr>
          <p:cNvPr id="72" name="TextBox 71">
            <a:extLst>
              <a:ext uri="{FF2B5EF4-FFF2-40B4-BE49-F238E27FC236}">
                <a16:creationId xmlns:a16="http://schemas.microsoft.com/office/drawing/2014/main" id="{0529AC5A-6A83-44A8-8564-6042614B4989}"/>
              </a:ext>
            </a:extLst>
          </p:cNvPr>
          <p:cNvSpPr txBox="1"/>
          <p:nvPr/>
        </p:nvSpPr>
        <p:spPr>
          <a:xfrm rot="16200000">
            <a:off x="107125" y="3048116"/>
            <a:ext cx="640720"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OS(%)</a:t>
            </a:r>
          </a:p>
        </p:txBody>
      </p:sp>
      <p:cxnSp>
        <p:nvCxnSpPr>
          <p:cNvPr id="73" name="Straight Connector 72">
            <a:extLst>
              <a:ext uri="{FF2B5EF4-FFF2-40B4-BE49-F238E27FC236}">
                <a16:creationId xmlns:a16="http://schemas.microsoft.com/office/drawing/2014/main" id="{9D687325-24A1-4B3D-9999-ECE951300C9D}"/>
              </a:ext>
            </a:extLst>
          </p:cNvPr>
          <p:cNvCxnSpPr/>
          <p:nvPr/>
        </p:nvCxnSpPr>
        <p:spPr>
          <a:xfrm rot="5400000">
            <a:off x="2059494"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a:extLst>
              <a:ext uri="{FF2B5EF4-FFF2-40B4-BE49-F238E27FC236}">
                <a16:creationId xmlns:a16="http://schemas.microsoft.com/office/drawing/2014/main" id="{8CC137D3-6FD6-40F4-AA5D-7B1A76933F5A}"/>
              </a:ext>
            </a:extLst>
          </p:cNvPr>
          <p:cNvSpPr txBox="1"/>
          <p:nvPr/>
        </p:nvSpPr>
        <p:spPr>
          <a:xfrm>
            <a:off x="1972332"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a:t>
            </a:r>
          </a:p>
        </p:txBody>
      </p:sp>
      <p:cxnSp>
        <p:nvCxnSpPr>
          <p:cNvPr id="75" name="Straight Connector 74">
            <a:extLst>
              <a:ext uri="{FF2B5EF4-FFF2-40B4-BE49-F238E27FC236}">
                <a16:creationId xmlns:a16="http://schemas.microsoft.com/office/drawing/2014/main" id="{5BD7DC3E-B776-403D-9E16-A0C4E9317392}"/>
              </a:ext>
            </a:extLst>
          </p:cNvPr>
          <p:cNvCxnSpPr/>
          <p:nvPr/>
        </p:nvCxnSpPr>
        <p:spPr>
          <a:xfrm rot="5400000">
            <a:off x="259426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a:extLst>
              <a:ext uri="{FF2B5EF4-FFF2-40B4-BE49-F238E27FC236}">
                <a16:creationId xmlns:a16="http://schemas.microsoft.com/office/drawing/2014/main" id="{07317DB0-1DB1-4E84-B3C5-CD39CA82B420}"/>
              </a:ext>
            </a:extLst>
          </p:cNvPr>
          <p:cNvSpPr txBox="1"/>
          <p:nvPr/>
        </p:nvSpPr>
        <p:spPr>
          <a:xfrm>
            <a:off x="2506410"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9</a:t>
            </a:r>
          </a:p>
        </p:txBody>
      </p:sp>
      <p:cxnSp>
        <p:nvCxnSpPr>
          <p:cNvPr id="77" name="Straight Connector 76">
            <a:extLst>
              <a:ext uri="{FF2B5EF4-FFF2-40B4-BE49-F238E27FC236}">
                <a16:creationId xmlns:a16="http://schemas.microsoft.com/office/drawing/2014/main" id="{7C1EB298-D386-4987-8CD2-96D20E7FC11F}"/>
              </a:ext>
            </a:extLst>
          </p:cNvPr>
          <p:cNvCxnSpPr/>
          <p:nvPr/>
        </p:nvCxnSpPr>
        <p:spPr>
          <a:xfrm rot="5400000">
            <a:off x="152472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id="{E4009399-37E6-45EB-A6EE-E2B62C79DDC1}"/>
              </a:ext>
            </a:extLst>
          </p:cNvPr>
          <p:cNvSpPr txBox="1"/>
          <p:nvPr/>
        </p:nvSpPr>
        <p:spPr>
          <a:xfrm>
            <a:off x="1438254"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3</a:t>
            </a:r>
          </a:p>
        </p:txBody>
      </p:sp>
      <p:cxnSp>
        <p:nvCxnSpPr>
          <p:cNvPr id="79" name="Straight Connector 78">
            <a:extLst>
              <a:ext uri="{FF2B5EF4-FFF2-40B4-BE49-F238E27FC236}">
                <a16:creationId xmlns:a16="http://schemas.microsoft.com/office/drawing/2014/main" id="{7314D6F7-EBF0-41C4-AFCA-20ADB82E4B8C}"/>
              </a:ext>
            </a:extLst>
          </p:cNvPr>
          <p:cNvCxnSpPr/>
          <p:nvPr/>
        </p:nvCxnSpPr>
        <p:spPr>
          <a:xfrm rot="5400000">
            <a:off x="419858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a:extLst>
              <a:ext uri="{FF2B5EF4-FFF2-40B4-BE49-F238E27FC236}">
                <a16:creationId xmlns:a16="http://schemas.microsoft.com/office/drawing/2014/main" id="{9FAA9761-9A3C-4E7E-B4B9-973B8006FE4B}"/>
              </a:ext>
            </a:extLst>
          </p:cNvPr>
          <p:cNvSpPr txBox="1"/>
          <p:nvPr/>
        </p:nvSpPr>
        <p:spPr>
          <a:xfrm>
            <a:off x="410864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18</a:t>
            </a:r>
          </a:p>
        </p:txBody>
      </p:sp>
      <p:sp>
        <p:nvSpPr>
          <p:cNvPr id="81" name="Oval 80">
            <a:extLst>
              <a:ext uri="{FF2B5EF4-FFF2-40B4-BE49-F238E27FC236}">
                <a16:creationId xmlns:a16="http://schemas.microsoft.com/office/drawing/2014/main" id="{1DF05E73-FFF8-4E8E-8711-F390A891A1AA}"/>
              </a:ext>
            </a:extLst>
          </p:cNvPr>
          <p:cNvSpPr/>
          <p:nvPr/>
        </p:nvSpPr>
        <p:spPr>
          <a:xfrm>
            <a:off x="1244112"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id="{41A0EE24-8D87-48CC-8EDD-5758EAAA7934}"/>
              </a:ext>
            </a:extLst>
          </p:cNvPr>
          <p:cNvSpPr txBox="1"/>
          <p:nvPr/>
        </p:nvSpPr>
        <p:spPr>
          <a:xfrm>
            <a:off x="881670"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29</a:t>
            </a:r>
          </a:p>
        </p:txBody>
      </p:sp>
      <p:sp>
        <p:nvSpPr>
          <p:cNvPr id="83" name="TextBox 82">
            <a:extLst>
              <a:ext uri="{FF2B5EF4-FFF2-40B4-BE49-F238E27FC236}">
                <a16:creationId xmlns:a16="http://schemas.microsoft.com/office/drawing/2014/main" id="{2ACE85B0-E899-4453-B629-F29A3D647F49}"/>
              </a:ext>
            </a:extLst>
          </p:cNvPr>
          <p:cNvSpPr txBox="1"/>
          <p:nvPr/>
        </p:nvSpPr>
        <p:spPr>
          <a:xfrm>
            <a:off x="3040488"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18</a:t>
            </a:r>
          </a:p>
        </p:txBody>
      </p:sp>
      <p:sp>
        <p:nvSpPr>
          <p:cNvPr id="84" name="TextBox 83">
            <a:extLst>
              <a:ext uri="{FF2B5EF4-FFF2-40B4-BE49-F238E27FC236}">
                <a16:creationId xmlns:a16="http://schemas.microsoft.com/office/drawing/2014/main" id="{13BE6881-14EF-4321-AA44-90305F6F65DA}"/>
              </a:ext>
            </a:extLst>
          </p:cNvPr>
          <p:cNvSpPr txBox="1"/>
          <p:nvPr/>
        </p:nvSpPr>
        <p:spPr>
          <a:xfrm>
            <a:off x="3574566"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a:t>
            </a:r>
          </a:p>
        </p:txBody>
      </p:sp>
      <p:sp>
        <p:nvSpPr>
          <p:cNvPr id="85" name="TextBox 84">
            <a:extLst>
              <a:ext uri="{FF2B5EF4-FFF2-40B4-BE49-F238E27FC236}">
                <a16:creationId xmlns:a16="http://schemas.microsoft.com/office/drawing/2014/main" id="{1332196A-4E19-451C-B815-EB3E265FCFA9}"/>
              </a:ext>
            </a:extLst>
          </p:cNvPr>
          <p:cNvSpPr txBox="1"/>
          <p:nvPr/>
        </p:nvSpPr>
        <p:spPr>
          <a:xfrm>
            <a:off x="1972332"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25</a:t>
            </a:r>
          </a:p>
        </p:txBody>
      </p:sp>
      <p:sp>
        <p:nvSpPr>
          <p:cNvPr id="86" name="TextBox 85">
            <a:extLst>
              <a:ext uri="{FF2B5EF4-FFF2-40B4-BE49-F238E27FC236}">
                <a16:creationId xmlns:a16="http://schemas.microsoft.com/office/drawing/2014/main" id="{65547F27-15AF-4587-8B7B-2E63954FF70D}"/>
              </a:ext>
            </a:extLst>
          </p:cNvPr>
          <p:cNvSpPr txBox="1"/>
          <p:nvPr/>
        </p:nvSpPr>
        <p:spPr>
          <a:xfrm>
            <a:off x="2506410"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22</a:t>
            </a:r>
          </a:p>
        </p:txBody>
      </p:sp>
      <p:sp>
        <p:nvSpPr>
          <p:cNvPr id="87" name="TextBox 86">
            <a:extLst>
              <a:ext uri="{FF2B5EF4-FFF2-40B4-BE49-F238E27FC236}">
                <a16:creationId xmlns:a16="http://schemas.microsoft.com/office/drawing/2014/main" id="{DDC873EF-5606-485D-9236-8B6803A8AB5F}"/>
              </a:ext>
            </a:extLst>
          </p:cNvPr>
          <p:cNvSpPr txBox="1"/>
          <p:nvPr/>
        </p:nvSpPr>
        <p:spPr>
          <a:xfrm>
            <a:off x="1438254"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28</a:t>
            </a:r>
          </a:p>
        </p:txBody>
      </p:sp>
      <p:sp>
        <p:nvSpPr>
          <p:cNvPr id="88" name="TextBox 87">
            <a:extLst>
              <a:ext uri="{FF2B5EF4-FFF2-40B4-BE49-F238E27FC236}">
                <a16:creationId xmlns:a16="http://schemas.microsoft.com/office/drawing/2014/main" id="{09A793A4-E4A7-4983-85BC-CDB4D6D2D382}"/>
              </a:ext>
            </a:extLst>
          </p:cNvPr>
          <p:cNvSpPr txBox="1"/>
          <p:nvPr/>
        </p:nvSpPr>
        <p:spPr>
          <a:xfrm>
            <a:off x="410864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sp>
        <p:nvSpPr>
          <p:cNvPr id="89" name="TextBox 88">
            <a:extLst>
              <a:ext uri="{FF2B5EF4-FFF2-40B4-BE49-F238E27FC236}">
                <a16:creationId xmlns:a16="http://schemas.microsoft.com/office/drawing/2014/main" id="{3977FA10-C24B-4485-880A-68F85BA01FFB}"/>
              </a:ext>
            </a:extLst>
          </p:cNvPr>
          <p:cNvSpPr txBox="1"/>
          <p:nvPr/>
        </p:nvSpPr>
        <p:spPr>
          <a:xfrm>
            <a:off x="1780269" y="5320393"/>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リスクに晒されていた患者数</a:t>
            </a:r>
          </a:p>
        </p:txBody>
      </p:sp>
      <p:cxnSp>
        <p:nvCxnSpPr>
          <p:cNvPr id="90" name="Straight Connector 89">
            <a:extLst>
              <a:ext uri="{FF2B5EF4-FFF2-40B4-BE49-F238E27FC236}">
                <a16:creationId xmlns:a16="http://schemas.microsoft.com/office/drawing/2014/main" id="{F485D927-7E9A-4956-99F5-A3F4A099CCD5}"/>
              </a:ext>
            </a:extLst>
          </p:cNvPr>
          <p:cNvCxnSpPr/>
          <p:nvPr/>
        </p:nvCxnSpPr>
        <p:spPr>
          <a:xfrm>
            <a:off x="1196371"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A4B66EB-3935-44D8-88EC-4AB9F9A3A441}"/>
              </a:ext>
            </a:extLst>
          </p:cNvPr>
          <p:cNvSpPr txBox="1"/>
          <p:nvPr/>
        </p:nvSpPr>
        <p:spPr>
          <a:xfrm>
            <a:off x="3074992" y="1524848"/>
            <a:ext cx="920399" cy="274594"/>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1年OS率：62%</a:t>
            </a:r>
          </a:p>
        </p:txBody>
      </p:sp>
      <p:sp>
        <p:nvSpPr>
          <p:cNvPr id="92" name="Freeform: Shape 1030">
            <a:extLst>
              <a:ext uri="{FF2B5EF4-FFF2-40B4-BE49-F238E27FC236}">
                <a16:creationId xmlns:a16="http://schemas.microsoft.com/office/drawing/2014/main" id="{29952B97-B18F-47F7-BBE5-447E7E1BF992}"/>
              </a:ext>
            </a:extLst>
          </p:cNvPr>
          <p:cNvSpPr/>
          <p:nvPr/>
        </p:nvSpPr>
        <p:spPr>
          <a:xfrm>
            <a:off x="1030577" y="1715578"/>
            <a:ext cx="2942000" cy="1342153"/>
          </a:xfrm>
          <a:custGeom>
            <a:avLst/>
            <a:gdLst>
              <a:gd name="connsiteX0" fmla="*/ 7144 w 2609850"/>
              <a:gd name="connsiteY0" fmla="*/ 7144 h 1190625"/>
              <a:gd name="connsiteX1" fmla="*/ 372904 w 2609850"/>
              <a:gd name="connsiteY1" fmla="*/ 7144 h 1190625"/>
              <a:gd name="connsiteX2" fmla="*/ 372904 w 2609850"/>
              <a:gd name="connsiteY2" fmla="*/ 105251 h 1190625"/>
              <a:gd name="connsiteX3" fmla="*/ 474821 w 2609850"/>
              <a:gd name="connsiteY3" fmla="*/ 105251 h 1190625"/>
              <a:gd name="connsiteX4" fmla="*/ 474821 w 2609850"/>
              <a:gd name="connsiteY4" fmla="*/ 189071 h 1190625"/>
              <a:gd name="connsiteX5" fmla="*/ 501491 w 2609850"/>
              <a:gd name="connsiteY5" fmla="*/ 189071 h 1190625"/>
              <a:gd name="connsiteX6" fmla="*/ 501491 w 2609850"/>
              <a:gd name="connsiteY6" fmla="*/ 271939 h 1190625"/>
              <a:gd name="connsiteX7" fmla="*/ 734854 w 2609850"/>
              <a:gd name="connsiteY7" fmla="*/ 271939 h 1190625"/>
              <a:gd name="connsiteX8" fmla="*/ 734854 w 2609850"/>
              <a:gd name="connsiteY8" fmla="*/ 358616 h 1190625"/>
              <a:gd name="connsiteX9" fmla="*/ 995839 w 2609850"/>
              <a:gd name="connsiteY9" fmla="*/ 358616 h 1190625"/>
              <a:gd name="connsiteX10" fmla="*/ 995839 w 2609850"/>
              <a:gd name="connsiteY10" fmla="*/ 443389 h 1190625"/>
              <a:gd name="connsiteX11" fmla="*/ 1169194 w 2609850"/>
              <a:gd name="connsiteY11" fmla="*/ 443389 h 1190625"/>
              <a:gd name="connsiteX12" fmla="*/ 1169194 w 2609850"/>
              <a:gd name="connsiteY12" fmla="*/ 532924 h 1190625"/>
              <a:gd name="connsiteX13" fmla="*/ 1368266 w 2609850"/>
              <a:gd name="connsiteY13" fmla="*/ 532924 h 1190625"/>
              <a:gd name="connsiteX14" fmla="*/ 1368266 w 2609850"/>
              <a:gd name="connsiteY14" fmla="*/ 621506 h 1190625"/>
              <a:gd name="connsiteX15" fmla="*/ 1411129 w 2609850"/>
              <a:gd name="connsiteY15" fmla="*/ 621506 h 1190625"/>
              <a:gd name="connsiteX16" fmla="*/ 1411129 w 2609850"/>
              <a:gd name="connsiteY16" fmla="*/ 710089 h 1190625"/>
              <a:gd name="connsiteX17" fmla="*/ 1490186 w 2609850"/>
              <a:gd name="connsiteY17" fmla="*/ 710089 h 1190625"/>
              <a:gd name="connsiteX18" fmla="*/ 1490186 w 2609850"/>
              <a:gd name="connsiteY18" fmla="*/ 803434 h 1190625"/>
              <a:gd name="connsiteX19" fmla="*/ 1500664 w 2609850"/>
              <a:gd name="connsiteY19" fmla="*/ 803434 h 1190625"/>
              <a:gd name="connsiteX20" fmla="*/ 1500664 w 2609850"/>
              <a:gd name="connsiteY20" fmla="*/ 888206 h 1190625"/>
              <a:gd name="connsiteX21" fmla="*/ 1675924 w 2609850"/>
              <a:gd name="connsiteY21" fmla="*/ 888206 h 1190625"/>
              <a:gd name="connsiteX22" fmla="*/ 1675924 w 2609850"/>
              <a:gd name="connsiteY22" fmla="*/ 972979 h 1190625"/>
              <a:gd name="connsiteX23" fmla="*/ 2038826 w 2609850"/>
              <a:gd name="connsiteY23" fmla="*/ 972979 h 1190625"/>
              <a:gd name="connsiteX24" fmla="*/ 2038826 w 2609850"/>
              <a:gd name="connsiteY24" fmla="*/ 1067276 h 1190625"/>
              <a:gd name="connsiteX25" fmla="*/ 2113121 w 2609850"/>
              <a:gd name="connsiteY25" fmla="*/ 1067276 h 1190625"/>
              <a:gd name="connsiteX26" fmla="*/ 2113121 w 2609850"/>
              <a:gd name="connsiteY26" fmla="*/ 1183481 h 1190625"/>
              <a:gd name="connsiteX27" fmla="*/ 2610326 w 2609850"/>
              <a:gd name="connsiteY27" fmla="*/ 1183481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9850" h="1190625">
                <a:moveTo>
                  <a:pt x="7144" y="7144"/>
                </a:moveTo>
                <a:lnTo>
                  <a:pt x="372904" y="7144"/>
                </a:lnTo>
                <a:lnTo>
                  <a:pt x="372904" y="105251"/>
                </a:lnTo>
                <a:lnTo>
                  <a:pt x="474821" y="105251"/>
                </a:lnTo>
                <a:lnTo>
                  <a:pt x="474821" y="189071"/>
                </a:lnTo>
                <a:lnTo>
                  <a:pt x="501491" y="189071"/>
                </a:lnTo>
                <a:lnTo>
                  <a:pt x="501491" y="271939"/>
                </a:lnTo>
                <a:lnTo>
                  <a:pt x="734854" y="271939"/>
                </a:lnTo>
                <a:lnTo>
                  <a:pt x="734854" y="358616"/>
                </a:lnTo>
                <a:lnTo>
                  <a:pt x="995839" y="358616"/>
                </a:lnTo>
                <a:lnTo>
                  <a:pt x="995839" y="443389"/>
                </a:lnTo>
                <a:lnTo>
                  <a:pt x="1169194" y="443389"/>
                </a:lnTo>
                <a:lnTo>
                  <a:pt x="1169194" y="532924"/>
                </a:lnTo>
                <a:lnTo>
                  <a:pt x="1368266" y="532924"/>
                </a:lnTo>
                <a:lnTo>
                  <a:pt x="1368266" y="621506"/>
                </a:lnTo>
                <a:lnTo>
                  <a:pt x="1411129" y="621506"/>
                </a:lnTo>
                <a:lnTo>
                  <a:pt x="1411129" y="710089"/>
                </a:lnTo>
                <a:lnTo>
                  <a:pt x="1490186" y="710089"/>
                </a:lnTo>
                <a:lnTo>
                  <a:pt x="1490186" y="803434"/>
                </a:lnTo>
                <a:lnTo>
                  <a:pt x="1500664" y="803434"/>
                </a:lnTo>
                <a:lnTo>
                  <a:pt x="1500664" y="888206"/>
                </a:lnTo>
                <a:lnTo>
                  <a:pt x="1675924" y="888206"/>
                </a:lnTo>
                <a:lnTo>
                  <a:pt x="1675924" y="972979"/>
                </a:lnTo>
                <a:lnTo>
                  <a:pt x="2038826" y="972979"/>
                </a:lnTo>
                <a:lnTo>
                  <a:pt x="2038826" y="1067276"/>
                </a:lnTo>
                <a:lnTo>
                  <a:pt x="2113121" y="1067276"/>
                </a:lnTo>
                <a:lnTo>
                  <a:pt x="2113121" y="1183481"/>
                </a:lnTo>
                <a:lnTo>
                  <a:pt x="2610326" y="1183481"/>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Oval 92">
            <a:extLst>
              <a:ext uri="{FF2B5EF4-FFF2-40B4-BE49-F238E27FC236}">
                <a16:creationId xmlns:a16="http://schemas.microsoft.com/office/drawing/2014/main" id="{867AB079-F069-4610-8D12-860EC287FFF9}"/>
              </a:ext>
            </a:extLst>
          </p:cNvPr>
          <p:cNvSpPr/>
          <p:nvPr/>
        </p:nvSpPr>
        <p:spPr>
          <a:xfrm>
            <a:off x="3183391" y="2758162"/>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Oval 93">
            <a:extLst>
              <a:ext uri="{FF2B5EF4-FFF2-40B4-BE49-F238E27FC236}">
                <a16:creationId xmlns:a16="http://schemas.microsoft.com/office/drawing/2014/main" id="{9558D5EF-A8E5-4080-A9BF-92B0DFB93C42}"/>
              </a:ext>
            </a:extLst>
          </p:cNvPr>
          <p:cNvSpPr/>
          <p:nvPr/>
        </p:nvSpPr>
        <p:spPr>
          <a:xfrm>
            <a:off x="3329417" y="2864461"/>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Oval 94">
            <a:extLst>
              <a:ext uri="{FF2B5EF4-FFF2-40B4-BE49-F238E27FC236}">
                <a16:creationId xmlns:a16="http://schemas.microsoft.com/office/drawing/2014/main" id="{54B98892-BDD0-4C17-9ADA-36B1DBB67D83}"/>
              </a:ext>
            </a:extLst>
          </p:cNvPr>
          <p:cNvSpPr/>
          <p:nvPr/>
        </p:nvSpPr>
        <p:spPr>
          <a:xfrm>
            <a:off x="34045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Oval 95">
            <a:extLst>
              <a:ext uri="{FF2B5EF4-FFF2-40B4-BE49-F238E27FC236}">
                <a16:creationId xmlns:a16="http://schemas.microsoft.com/office/drawing/2014/main" id="{1099AB0D-8580-431F-9471-02A5EC40F0C7}"/>
              </a:ext>
            </a:extLst>
          </p:cNvPr>
          <p:cNvSpPr/>
          <p:nvPr/>
        </p:nvSpPr>
        <p:spPr>
          <a:xfrm>
            <a:off x="346900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Oval 96">
            <a:extLst>
              <a:ext uri="{FF2B5EF4-FFF2-40B4-BE49-F238E27FC236}">
                <a16:creationId xmlns:a16="http://schemas.microsoft.com/office/drawing/2014/main" id="{6246328A-5FA9-4C0C-8A01-BE681DCF44B9}"/>
              </a:ext>
            </a:extLst>
          </p:cNvPr>
          <p:cNvSpPr/>
          <p:nvPr/>
        </p:nvSpPr>
        <p:spPr>
          <a:xfrm>
            <a:off x="3499065"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Oval 97">
            <a:extLst>
              <a:ext uri="{FF2B5EF4-FFF2-40B4-BE49-F238E27FC236}">
                <a16:creationId xmlns:a16="http://schemas.microsoft.com/office/drawing/2014/main" id="{8E34FBC2-1DA0-40C5-8E9D-78CA3826F24B}"/>
              </a:ext>
            </a:extLst>
          </p:cNvPr>
          <p:cNvSpPr/>
          <p:nvPr/>
        </p:nvSpPr>
        <p:spPr>
          <a:xfrm>
            <a:off x="358711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id="{4A9384C7-9951-4DA3-8302-28A8F568B9FD}"/>
              </a:ext>
            </a:extLst>
          </p:cNvPr>
          <p:cNvSpPr/>
          <p:nvPr/>
        </p:nvSpPr>
        <p:spPr>
          <a:xfrm>
            <a:off x="37191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id="{69B3BA7A-EC63-4795-AA31-058E512BF8F6}"/>
              </a:ext>
            </a:extLst>
          </p:cNvPr>
          <p:cNvSpPr/>
          <p:nvPr/>
        </p:nvSpPr>
        <p:spPr>
          <a:xfrm>
            <a:off x="3851246"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id="{978F1D9D-F0F8-4E50-B735-E270FF7B9E91}"/>
              </a:ext>
            </a:extLst>
          </p:cNvPr>
          <p:cNvSpPr/>
          <p:nvPr/>
        </p:nvSpPr>
        <p:spPr>
          <a:xfrm>
            <a:off x="3927480"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id="{5E277B61-BACE-4DEA-9F76-D8ABC1A8F875}"/>
              </a:ext>
            </a:extLst>
          </p:cNvPr>
          <p:cNvSpPr/>
          <p:nvPr/>
        </p:nvSpPr>
        <p:spPr>
          <a:xfrm>
            <a:off x="389312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TextBox 102">
            <a:extLst>
              <a:ext uri="{FF2B5EF4-FFF2-40B4-BE49-F238E27FC236}">
                <a16:creationId xmlns:a16="http://schemas.microsoft.com/office/drawing/2014/main" id="{0A9A2784-F432-4C1F-B687-16AABE7E6CB5}"/>
              </a:ext>
            </a:extLst>
          </p:cNvPr>
          <p:cNvSpPr txBox="1"/>
          <p:nvPr/>
        </p:nvSpPr>
        <p:spPr>
          <a:xfrm>
            <a:off x="4775611" y="1581508"/>
            <a:ext cx="435728"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100</a:t>
            </a:r>
          </a:p>
        </p:txBody>
      </p:sp>
      <p:sp>
        <p:nvSpPr>
          <p:cNvPr id="104" name="TextBox 103">
            <a:extLst>
              <a:ext uri="{FF2B5EF4-FFF2-40B4-BE49-F238E27FC236}">
                <a16:creationId xmlns:a16="http://schemas.microsoft.com/office/drawing/2014/main" id="{3D1739F1-E70B-4A49-9AC0-30119CA4FEA0}"/>
              </a:ext>
            </a:extLst>
          </p:cNvPr>
          <p:cNvSpPr txBox="1"/>
          <p:nvPr/>
        </p:nvSpPr>
        <p:spPr>
          <a:xfrm>
            <a:off x="4859833" y="2168151"/>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80</a:t>
            </a:r>
          </a:p>
        </p:txBody>
      </p:sp>
      <p:sp>
        <p:nvSpPr>
          <p:cNvPr id="105" name="TextBox 104">
            <a:extLst>
              <a:ext uri="{FF2B5EF4-FFF2-40B4-BE49-F238E27FC236}">
                <a16:creationId xmlns:a16="http://schemas.microsoft.com/office/drawing/2014/main" id="{938B18E1-88FE-4CE5-9BCD-2E14C6DE58DB}"/>
              </a:ext>
            </a:extLst>
          </p:cNvPr>
          <p:cNvSpPr txBox="1"/>
          <p:nvPr/>
        </p:nvSpPr>
        <p:spPr>
          <a:xfrm>
            <a:off x="4859833" y="2754795"/>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60</a:t>
            </a:r>
          </a:p>
        </p:txBody>
      </p:sp>
      <p:sp>
        <p:nvSpPr>
          <p:cNvPr id="106" name="TextBox 105">
            <a:extLst>
              <a:ext uri="{FF2B5EF4-FFF2-40B4-BE49-F238E27FC236}">
                <a16:creationId xmlns:a16="http://schemas.microsoft.com/office/drawing/2014/main" id="{2F006E5C-AA55-4793-B4C2-79CDBD82254F}"/>
              </a:ext>
            </a:extLst>
          </p:cNvPr>
          <p:cNvSpPr txBox="1"/>
          <p:nvPr/>
        </p:nvSpPr>
        <p:spPr>
          <a:xfrm>
            <a:off x="4859833" y="3341437"/>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40</a:t>
            </a:r>
          </a:p>
        </p:txBody>
      </p:sp>
      <p:sp>
        <p:nvSpPr>
          <p:cNvPr id="107" name="TextBox 106">
            <a:extLst>
              <a:ext uri="{FF2B5EF4-FFF2-40B4-BE49-F238E27FC236}">
                <a16:creationId xmlns:a16="http://schemas.microsoft.com/office/drawing/2014/main" id="{23984433-C196-4F60-87F3-C351A44E4E4D}"/>
              </a:ext>
            </a:extLst>
          </p:cNvPr>
          <p:cNvSpPr txBox="1"/>
          <p:nvPr/>
        </p:nvSpPr>
        <p:spPr>
          <a:xfrm>
            <a:off x="4859833" y="3928080"/>
            <a:ext cx="351506"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a:t>
            </a:r>
          </a:p>
        </p:txBody>
      </p:sp>
      <p:sp>
        <p:nvSpPr>
          <p:cNvPr id="108" name="TextBox 107">
            <a:extLst>
              <a:ext uri="{FF2B5EF4-FFF2-40B4-BE49-F238E27FC236}">
                <a16:creationId xmlns:a16="http://schemas.microsoft.com/office/drawing/2014/main" id="{82C52BAD-E343-4978-A29B-D9366D67DE91}"/>
              </a:ext>
            </a:extLst>
          </p:cNvPr>
          <p:cNvSpPr txBox="1"/>
          <p:nvPr/>
        </p:nvSpPr>
        <p:spPr>
          <a:xfrm>
            <a:off x="4944055" y="4514724"/>
            <a:ext cx="267285"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sp>
        <p:nvSpPr>
          <p:cNvPr id="109" name="Freeform: Shape 199">
            <a:extLst>
              <a:ext uri="{FF2B5EF4-FFF2-40B4-BE49-F238E27FC236}">
                <a16:creationId xmlns:a16="http://schemas.microsoft.com/office/drawing/2014/main" id="{D0B46C0A-D1E1-4908-B1FE-3BFE8F608501}"/>
              </a:ext>
            </a:extLst>
          </p:cNvPr>
          <p:cNvSpPr/>
          <p:nvPr/>
        </p:nvSpPr>
        <p:spPr>
          <a:xfrm>
            <a:off x="5288151"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id="{23086FE4-EAC1-420D-A5F2-27BF7FC52EE6}"/>
              </a:ext>
            </a:extLst>
          </p:cNvPr>
          <p:cNvCxnSpPr/>
          <p:nvPr/>
        </p:nvCxnSpPr>
        <p:spPr>
          <a:xfrm>
            <a:off x="5179822"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5FA2FD4D-B5B2-4082-A40B-A76167CB99CC}"/>
              </a:ext>
            </a:extLst>
          </p:cNvPr>
          <p:cNvCxnSpPr/>
          <p:nvPr/>
        </p:nvCxnSpPr>
        <p:spPr>
          <a:xfrm>
            <a:off x="5179822"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F1F653B7-76B0-46C7-800F-82E1C0F72B0A}"/>
              </a:ext>
            </a:extLst>
          </p:cNvPr>
          <p:cNvCxnSpPr/>
          <p:nvPr/>
        </p:nvCxnSpPr>
        <p:spPr>
          <a:xfrm>
            <a:off x="5179822"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AA3338F-6409-49D0-B47B-8E4FFDAEA347}"/>
              </a:ext>
            </a:extLst>
          </p:cNvPr>
          <p:cNvCxnSpPr/>
          <p:nvPr/>
        </p:nvCxnSpPr>
        <p:spPr>
          <a:xfrm>
            <a:off x="5179822"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224958DB-CEC2-4D0A-B83E-4A0308184F81}"/>
              </a:ext>
            </a:extLst>
          </p:cNvPr>
          <p:cNvCxnSpPr/>
          <p:nvPr/>
        </p:nvCxnSpPr>
        <p:spPr>
          <a:xfrm>
            <a:off x="5179822"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DE57495D-2036-44C6-A636-F70E28D99109}"/>
              </a:ext>
            </a:extLst>
          </p:cNvPr>
          <p:cNvCxnSpPr/>
          <p:nvPr/>
        </p:nvCxnSpPr>
        <p:spPr>
          <a:xfrm>
            <a:off x="5179822"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2F399DB8-9904-49E2-973D-D01470322008}"/>
              </a:ext>
            </a:extLst>
          </p:cNvPr>
          <p:cNvCxnSpPr/>
          <p:nvPr/>
        </p:nvCxnSpPr>
        <p:spPr>
          <a:xfrm rot="5400000">
            <a:off x="5242769"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7" name="TextBox 116">
            <a:extLst>
              <a:ext uri="{FF2B5EF4-FFF2-40B4-BE49-F238E27FC236}">
                <a16:creationId xmlns:a16="http://schemas.microsoft.com/office/drawing/2014/main" id="{3768FBC2-CFDC-47BF-860B-3016EE42D538}"/>
              </a:ext>
            </a:extLst>
          </p:cNvPr>
          <p:cNvSpPr txBox="1"/>
          <p:nvPr/>
        </p:nvSpPr>
        <p:spPr>
          <a:xfrm>
            <a:off x="5134491"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0</a:t>
            </a:r>
          </a:p>
        </p:txBody>
      </p:sp>
      <p:cxnSp>
        <p:nvCxnSpPr>
          <p:cNvPr id="118" name="Straight Connector 117">
            <a:extLst>
              <a:ext uri="{FF2B5EF4-FFF2-40B4-BE49-F238E27FC236}">
                <a16:creationId xmlns:a16="http://schemas.microsoft.com/office/drawing/2014/main" id="{D203FE80-9B76-4F3E-B4E4-E1D3652E936F}"/>
              </a:ext>
            </a:extLst>
          </p:cNvPr>
          <p:cNvCxnSpPr/>
          <p:nvPr/>
        </p:nvCxnSpPr>
        <p:spPr>
          <a:xfrm rot="5400000">
            <a:off x="780968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9" name="TextBox 118">
            <a:extLst>
              <a:ext uri="{FF2B5EF4-FFF2-40B4-BE49-F238E27FC236}">
                <a16:creationId xmlns:a16="http://schemas.microsoft.com/office/drawing/2014/main" id="{AF128E72-1180-42B8-8F9F-0063C0194546}"/>
              </a:ext>
            </a:extLst>
          </p:cNvPr>
          <p:cNvSpPr txBox="1"/>
          <p:nvPr/>
        </p:nvSpPr>
        <p:spPr>
          <a:xfrm>
            <a:off x="7720573"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12</a:t>
            </a:r>
          </a:p>
        </p:txBody>
      </p:sp>
      <p:sp>
        <p:nvSpPr>
          <p:cNvPr id="120" name="TextBox 119">
            <a:extLst>
              <a:ext uri="{FF2B5EF4-FFF2-40B4-BE49-F238E27FC236}">
                <a16:creationId xmlns:a16="http://schemas.microsoft.com/office/drawing/2014/main" id="{9D3057E1-A11B-41EE-933F-ED64528888EC}"/>
              </a:ext>
            </a:extLst>
          </p:cNvPr>
          <p:cNvSpPr txBox="1"/>
          <p:nvPr/>
        </p:nvSpPr>
        <p:spPr>
          <a:xfrm>
            <a:off x="6622025" y="4910387"/>
            <a:ext cx="542197"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経過期間(カ月)</a:t>
            </a:r>
          </a:p>
        </p:txBody>
      </p:sp>
      <p:sp>
        <p:nvSpPr>
          <p:cNvPr id="121" name="TextBox 120">
            <a:extLst>
              <a:ext uri="{FF2B5EF4-FFF2-40B4-BE49-F238E27FC236}">
                <a16:creationId xmlns:a16="http://schemas.microsoft.com/office/drawing/2014/main" id="{12CD7BBB-6EB3-46CF-B717-9D566048E24F}"/>
              </a:ext>
            </a:extLst>
          </p:cNvPr>
          <p:cNvSpPr txBox="1"/>
          <p:nvPr/>
        </p:nvSpPr>
        <p:spPr>
          <a:xfrm rot="16200000">
            <a:off x="4351209" y="3048116"/>
            <a:ext cx="658200"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PFS、%</a:t>
            </a:r>
          </a:p>
        </p:txBody>
      </p:sp>
      <p:cxnSp>
        <p:nvCxnSpPr>
          <p:cNvPr id="122" name="Straight Connector 121">
            <a:extLst>
              <a:ext uri="{FF2B5EF4-FFF2-40B4-BE49-F238E27FC236}">
                <a16:creationId xmlns:a16="http://schemas.microsoft.com/office/drawing/2014/main" id="{EDACE27B-9C95-4B4F-BD82-6FF523CCE911}"/>
              </a:ext>
            </a:extLst>
          </p:cNvPr>
          <p:cNvCxnSpPr/>
          <p:nvPr/>
        </p:nvCxnSpPr>
        <p:spPr>
          <a:xfrm rot="5400000">
            <a:off x="6526225"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3" name="TextBox 122">
            <a:extLst>
              <a:ext uri="{FF2B5EF4-FFF2-40B4-BE49-F238E27FC236}">
                <a16:creationId xmlns:a16="http://schemas.microsoft.com/office/drawing/2014/main" id="{46FFE535-4D76-46E1-961A-C4DF77E2CCE0}"/>
              </a:ext>
            </a:extLst>
          </p:cNvPr>
          <p:cNvSpPr txBox="1"/>
          <p:nvPr/>
        </p:nvSpPr>
        <p:spPr>
          <a:xfrm>
            <a:off x="643878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6</a:t>
            </a:r>
          </a:p>
        </p:txBody>
      </p:sp>
      <p:cxnSp>
        <p:nvCxnSpPr>
          <p:cNvPr id="124" name="Straight Connector 123">
            <a:extLst>
              <a:ext uri="{FF2B5EF4-FFF2-40B4-BE49-F238E27FC236}">
                <a16:creationId xmlns:a16="http://schemas.microsoft.com/office/drawing/2014/main" id="{21C0571F-C42A-465B-AD0D-545EE515CF64}"/>
              </a:ext>
            </a:extLst>
          </p:cNvPr>
          <p:cNvCxnSpPr/>
          <p:nvPr/>
        </p:nvCxnSpPr>
        <p:spPr>
          <a:xfrm rot="5400000">
            <a:off x="716795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a:extLst>
              <a:ext uri="{FF2B5EF4-FFF2-40B4-BE49-F238E27FC236}">
                <a16:creationId xmlns:a16="http://schemas.microsoft.com/office/drawing/2014/main" id="{64D7681E-99FE-46B4-816D-DA3E0A1FDD36}"/>
              </a:ext>
            </a:extLst>
          </p:cNvPr>
          <p:cNvSpPr txBox="1"/>
          <p:nvPr/>
        </p:nvSpPr>
        <p:spPr>
          <a:xfrm>
            <a:off x="7079679"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9</a:t>
            </a:r>
          </a:p>
        </p:txBody>
      </p:sp>
      <p:cxnSp>
        <p:nvCxnSpPr>
          <p:cNvPr id="126" name="Straight Connector 125">
            <a:extLst>
              <a:ext uri="{FF2B5EF4-FFF2-40B4-BE49-F238E27FC236}">
                <a16:creationId xmlns:a16="http://schemas.microsoft.com/office/drawing/2014/main" id="{4B28E2EA-3520-4DC0-932B-328859FA59BD}"/>
              </a:ext>
            </a:extLst>
          </p:cNvPr>
          <p:cNvCxnSpPr/>
          <p:nvPr/>
        </p:nvCxnSpPr>
        <p:spPr>
          <a:xfrm rot="5400000">
            <a:off x="588449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7" name="TextBox 126">
            <a:extLst>
              <a:ext uri="{FF2B5EF4-FFF2-40B4-BE49-F238E27FC236}">
                <a16:creationId xmlns:a16="http://schemas.microsoft.com/office/drawing/2014/main" id="{3A450542-8BAE-4801-9315-950FCF4D0831}"/>
              </a:ext>
            </a:extLst>
          </p:cNvPr>
          <p:cNvSpPr txBox="1"/>
          <p:nvPr/>
        </p:nvSpPr>
        <p:spPr>
          <a:xfrm>
            <a:off x="5797891"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3</a:t>
            </a:r>
          </a:p>
        </p:txBody>
      </p:sp>
      <p:cxnSp>
        <p:nvCxnSpPr>
          <p:cNvPr id="128" name="Straight Connector 127">
            <a:extLst>
              <a:ext uri="{FF2B5EF4-FFF2-40B4-BE49-F238E27FC236}">
                <a16:creationId xmlns:a16="http://schemas.microsoft.com/office/drawing/2014/main" id="{DB6F4A1B-E0AB-4F05-BCE3-E67C6BCC8758}"/>
              </a:ext>
            </a:extLst>
          </p:cNvPr>
          <p:cNvCxnSpPr/>
          <p:nvPr/>
        </p:nvCxnSpPr>
        <p:spPr>
          <a:xfrm rot="5400000">
            <a:off x="845140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id="{F2C2A508-A55B-4463-9DC8-91098F0AD1D5}"/>
              </a:ext>
            </a:extLst>
          </p:cNvPr>
          <p:cNvSpPr txBox="1"/>
          <p:nvPr/>
        </p:nvSpPr>
        <p:spPr>
          <a:xfrm>
            <a:off x="83614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15</a:t>
            </a:r>
          </a:p>
        </p:txBody>
      </p:sp>
      <p:sp>
        <p:nvSpPr>
          <p:cNvPr id="130" name="TextBox 129">
            <a:extLst>
              <a:ext uri="{FF2B5EF4-FFF2-40B4-BE49-F238E27FC236}">
                <a16:creationId xmlns:a16="http://schemas.microsoft.com/office/drawing/2014/main" id="{5939D79E-B5B9-42C1-A24B-E55208167024}"/>
              </a:ext>
            </a:extLst>
          </p:cNvPr>
          <p:cNvSpPr txBox="1"/>
          <p:nvPr/>
        </p:nvSpPr>
        <p:spPr>
          <a:xfrm>
            <a:off x="5134491"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29</a:t>
            </a:r>
          </a:p>
        </p:txBody>
      </p:sp>
      <p:sp>
        <p:nvSpPr>
          <p:cNvPr id="131" name="TextBox 130">
            <a:extLst>
              <a:ext uri="{FF2B5EF4-FFF2-40B4-BE49-F238E27FC236}">
                <a16:creationId xmlns:a16="http://schemas.microsoft.com/office/drawing/2014/main" id="{58FE9C8D-76CA-4EFC-A041-AC1200850054}"/>
              </a:ext>
            </a:extLst>
          </p:cNvPr>
          <p:cNvSpPr txBox="1"/>
          <p:nvPr/>
        </p:nvSpPr>
        <p:spPr>
          <a:xfrm>
            <a:off x="7720573"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3</a:t>
            </a:r>
          </a:p>
        </p:txBody>
      </p:sp>
      <p:sp>
        <p:nvSpPr>
          <p:cNvPr id="132" name="TextBox 131">
            <a:extLst>
              <a:ext uri="{FF2B5EF4-FFF2-40B4-BE49-F238E27FC236}">
                <a16:creationId xmlns:a16="http://schemas.microsoft.com/office/drawing/2014/main" id="{2B491F98-32E1-4341-8E9E-499F520F7F79}"/>
              </a:ext>
            </a:extLst>
          </p:cNvPr>
          <p:cNvSpPr txBox="1"/>
          <p:nvPr/>
        </p:nvSpPr>
        <p:spPr>
          <a:xfrm>
            <a:off x="643878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17</a:t>
            </a:r>
          </a:p>
        </p:txBody>
      </p:sp>
      <p:sp>
        <p:nvSpPr>
          <p:cNvPr id="133" name="TextBox 132">
            <a:extLst>
              <a:ext uri="{FF2B5EF4-FFF2-40B4-BE49-F238E27FC236}">
                <a16:creationId xmlns:a16="http://schemas.microsoft.com/office/drawing/2014/main" id="{0F8B3A3A-1D41-46B6-8A62-DEA51CD7C533}"/>
              </a:ext>
            </a:extLst>
          </p:cNvPr>
          <p:cNvSpPr txBox="1"/>
          <p:nvPr/>
        </p:nvSpPr>
        <p:spPr>
          <a:xfrm>
            <a:off x="7079679"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9</a:t>
            </a:r>
          </a:p>
        </p:txBody>
      </p:sp>
      <p:sp>
        <p:nvSpPr>
          <p:cNvPr id="134" name="TextBox 133">
            <a:extLst>
              <a:ext uri="{FF2B5EF4-FFF2-40B4-BE49-F238E27FC236}">
                <a16:creationId xmlns:a16="http://schemas.microsoft.com/office/drawing/2014/main" id="{796F67E7-2EBA-4CFF-83C3-6E255272F6BC}"/>
              </a:ext>
            </a:extLst>
          </p:cNvPr>
          <p:cNvSpPr txBox="1"/>
          <p:nvPr/>
        </p:nvSpPr>
        <p:spPr>
          <a:xfrm>
            <a:off x="5797891"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27</a:t>
            </a:r>
          </a:p>
        </p:txBody>
      </p:sp>
      <p:sp>
        <p:nvSpPr>
          <p:cNvPr id="135" name="TextBox 134">
            <a:extLst>
              <a:ext uri="{FF2B5EF4-FFF2-40B4-BE49-F238E27FC236}">
                <a16:creationId xmlns:a16="http://schemas.microsoft.com/office/drawing/2014/main" id="{B347272D-3CC4-465C-ACA0-15E09DF1C3D7}"/>
              </a:ext>
            </a:extLst>
          </p:cNvPr>
          <p:cNvSpPr txBox="1"/>
          <p:nvPr/>
        </p:nvSpPr>
        <p:spPr>
          <a:xfrm>
            <a:off x="6076285" y="5305083"/>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リスクに晒されていた患者数</a:t>
            </a:r>
          </a:p>
        </p:txBody>
      </p:sp>
      <p:cxnSp>
        <p:nvCxnSpPr>
          <p:cNvPr id="136" name="Straight Connector 135">
            <a:extLst>
              <a:ext uri="{FF2B5EF4-FFF2-40B4-BE49-F238E27FC236}">
                <a16:creationId xmlns:a16="http://schemas.microsoft.com/office/drawing/2014/main" id="{C8609723-8668-4A1B-84D5-3716CE99F228}"/>
              </a:ext>
            </a:extLst>
          </p:cNvPr>
          <p:cNvCxnSpPr/>
          <p:nvPr/>
        </p:nvCxnSpPr>
        <p:spPr>
          <a:xfrm flipH="1">
            <a:off x="3174040" y="1846204"/>
            <a:ext cx="0" cy="2797267"/>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a:extLst>
              <a:ext uri="{FF2B5EF4-FFF2-40B4-BE49-F238E27FC236}">
                <a16:creationId xmlns:a16="http://schemas.microsoft.com/office/drawing/2014/main" id="{0F9DF448-250B-4D72-BB78-68548F145C2F}"/>
              </a:ext>
            </a:extLst>
          </p:cNvPr>
          <p:cNvSpPr txBox="1"/>
          <p:nvPr/>
        </p:nvSpPr>
        <p:spPr>
          <a:xfrm>
            <a:off x="6308315" y="1524848"/>
            <a:ext cx="2142408" cy="274594"/>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mPFS 8.0 カ月 (95%CI 5.6, 9.3)</a:t>
            </a:r>
          </a:p>
        </p:txBody>
      </p:sp>
      <p:sp>
        <p:nvSpPr>
          <p:cNvPr id="138" name="Freeform 5">
            <a:extLst>
              <a:ext uri="{FF2B5EF4-FFF2-40B4-BE49-F238E27FC236}">
                <a16:creationId xmlns:a16="http://schemas.microsoft.com/office/drawing/2014/main" id="{47B53277-6C8C-49A4-B2B7-D747DFDE112B}"/>
              </a:ext>
            </a:extLst>
          </p:cNvPr>
          <p:cNvSpPr/>
          <p:nvPr/>
        </p:nvSpPr>
        <p:spPr bwMode="auto">
          <a:xfrm>
            <a:off x="5288847" y="1723213"/>
            <a:ext cx="2954557" cy="2580374"/>
          </a:xfrm>
          <a:custGeom>
            <a:avLst/>
            <a:gdLst>
              <a:gd name="T0" fmla="*/ 0 w 2582"/>
              <a:gd name="T1" fmla="*/ 0 h 2255"/>
              <a:gd name="T2" fmla="*/ 443 w 2582"/>
              <a:gd name="T3" fmla="*/ 0 h 2255"/>
              <a:gd name="T4" fmla="*/ 443 w 2582"/>
              <a:gd name="T5" fmla="*/ 101 h 2255"/>
              <a:gd name="T6" fmla="*/ 573 w 2582"/>
              <a:gd name="T7" fmla="*/ 101 h 2255"/>
              <a:gd name="T8" fmla="*/ 573 w 2582"/>
              <a:gd name="T9" fmla="*/ 196 h 2255"/>
              <a:gd name="T10" fmla="*/ 734 w 2582"/>
              <a:gd name="T11" fmla="*/ 196 h 2255"/>
              <a:gd name="T12" fmla="*/ 734 w 2582"/>
              <a:gd name="T13" fmla="*/ 278 h 2255"/>
              <a:gd name="T14" fmla="*/ 753 w 2582"/>
              <a:gd name="T15" fmla="*/ 278 h 2255"/>
              <a:gd name="T16" fmla="*/ 753 w 2582"/>
              <a:gd name="T17" fmla="*/ 380 h 2255"/>
              <a:gd name="T18" fmla="*/ 772 w 2582"/>
              <a:gd name="T19" fmla="*/ 380 h 2255"/>
              <a:gd name="T20" fmla="*/ 772 w 2582"/>
              <a:gd name="T21" fmla="*/ 646 h 2255"/>
              <a:gd name="T22" fmla="*/ 1022 w 2582"/>
              <a:gd name="T23" fmla="*/ 646 h 2255"/>
              <a:gd name="T24" fmla="*/ 1022 w 2582"/>
              <a:gd name="T25" fmla="*/ 734 h 2255"/>
              <a:gd name="T26" fmla="*/ 1034 w 2582"/>
              <a:gd name="T27" fmla="*/ 734 h 2255"/>
              <a:gd name="T28" fmla="*/ 1034 w 2582"/>
              <a:gd name="T29" fmla="*/ 830 h 2255"/>
              <a:gd name="T30" fmla="*/ 1100 w 2582"/>
              <a:gd name="T31" fmla="*/ 830 h 2255"/>
              <a:gd name="T32" fmla="*/ 1100 w 2582"/>
              <a:gd name="T33" fmla="*/ 927 h 2255"/>
              <a:gd name="T34" fmla="*/ 1293 w 2582"/>
              <a:gd name="T35" fmla="*/ 927 h 2255"/>
              <a:gd name="T36" fmla="*/ 1293 w 2582"/>
              <a:gd name="T37" fmla="*/ 1019 h 2255"/>
              <a:gd name="T38" fmla="*/ 1414 w 2582"/>
              <a:gd name="T39" fmla="*/ 1019 h 2255"/>
              <a:gd name="T40" fmla="*/ 1414 w 2582"/>
              <a:gd name="T41" fmla="*/ 1121 h 2255"/>
              <a:gd name="T42" fmla="*/ 1433 w 2582"/>
              <a:gd name="T43" fmla="*/ 1121 h 2255"/>
              <a:gd name="T44" fmla="*/ 1433 w 2582"/>
              <a:gd name="T45" fmla="*/ 1220 h 2255"/>
              <a:gd name="T46" fmla="*/ 1496 w 2582"/>
              <a:gd name="T47" fmla="*/ 1220 h 2255"/>
              <a:gd name="T48" fmla="*/ 1496 w 2582"/>
              <a:gd name="T49" fmla="*/ 1319 h 2255"/>
              <a:gd name="T50" fmla="*/ 1515 w 2582"/>
              <a:gd name="T51" fmla="*/ 1319 h 2255"/>
              <a:gd name="T52" fmla="*/ 1515 w 2582"/>
              <a:gd name="T53" fmla="*/ 1427 h 2255"/>
              <a:gd name="T54" fmla="*/ 1532 w 2582"/>
              <a:gd name="T55" fmla="*/ 1427 h 2255"/>
              <a:gd name="T56" fmla="*/ 1532 w 2582"/>
              <a:gd name="T57" fmla="*/ 1524 h 2255"/>
              <a:gd name="T58" fmla="*/ 1588 w 2582"/>
              <a:gd name="T59" fmla="*/ 1524 h 2255"/>
              <a:gd name="T60" fmla="*/ 1588 w 2582"/>
              <a:gd name="T61" fmla="*/ 1734 h 2255"/>
              <a:gd name="T62" fmla="*/ 1744 w 2582"/>
              <a:gd name="T63" fmla="*/ 1734 h 2255"/>
              <a:gd name="T64" fmla="*/ 1744 w 2582"/>
              <a:gd name="T65" fmla="*/ 1842 h 2255"/>
              <a:gd name="T66" fmla="*/ 1813 w 2582"/>
              <a:gd name="T67" fmla="*/ 1842 h 2255"/>
              <a:gd name="T68" fmla="*/ 1813 w 2582"/>
              <a:gd name="T69" fmla="*/ 1939 h 2255"/>
              <a:gd name="T70" fmla="*/ 2034 w 2582"/>
              <a:gd name="T71" fmla="*/ 1939 h 2255"/>
              <a:gd name="T72" fmla="*/ 2034 w 2582"/>
              <a:gd name="T73" fmla="*/ 2048 h 2255"/>
              <a:gd name="T74" fmla="*/ 2072 w 2582"/>
              <a:gd name="T75" fmla="*/ 2048 h 2255"/>
              <a:gd name="T76" fmla="*/ 2072 w 2582"/>
              <a:gd name="T77" fmla="*/ 2156 h 2255"/>
              <a:gd name="T78" fmla="*/ 2086 w 2582"/>
              <a:gd name="T79" fmla="*/ 2156 h 2255"/>
              <a:gd name="T80" fmla="*/ 2086 w 2582"/>
              <a:gd name="T81" fmla="*/ 2255 h 2255"/>
              <a:gd name="T82" fmla="*/ 2582 w 2582"/>
              <a:gd name="T83" fmla="*/ 2255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2" h="2255">
                <a:moveTo>
                  <a:pt x="0" y="0"/>
                </a:moveTo>
                <a:lnTo>
                  <a:pt x="443" y="0"/>
                </a:lnTo>
                <a:lnTo>
                  <a:pt x="443" y="101"/>
                </a:lnTo>
                <a:lnTo>
                  <a:pt x="573" y="101"/>
                </a:lnTo>
                <a:lnTo>
                  <a:pt x="573" y="196"/>
                </a:lnTo>
                <a:lnTo>
                  <a:pt x="734" y="196"/>
                </a:lnTo>
                <a:lnTo>
                  <a:pt x="734" y="278"/>
                </a:lnTo>
                <a:lnTo>
                  <a:pt x="753" y="278"/>
                </a:lnTo>
                <a:lnTo>
                  <a:pt x="753" y="380"/>
                </a:lnTo>
                <a:lnTo>
                  <a:pt x="772" y="380"/>
                </a:lnTo>
                <a:lnTo>
                  <a:pt x="772" y="646"/>
                </a:lnTo>
                <a:lnTo>
                  <a:pt x="1022" y="646"/>
                </a:lnTo>
                <a:lnTo>
                  <a:pt x="1022" y="734"/>
                </a:lnTo>
                <a:lnTo>
                  <a:pt x="1034" y="734"/>
                </a:lnTo>
                <a:lnTo>
                  <a:pt x="1034" y="830"/>
                </a:lnTo>
                <a:lnTo>
                  <a:pt x="1100" y="830"/>
                </a:lnTo>
                <a:lnTo>
                  <a:pt x="1100" y="927"/>
                </a:lnTo>
                <a:lnTo>
                  <a:pt x="1293" y="927"/>
                </a:lnTo>
                <a:lnTo>
                  <a:pt x="1293" y="1019"/>
                </a:lnTo>
                <a:lnTo>
                  <a:pt x="1414" y="1019"/>
                </a:lnTo>
                <a:lnTo>
                  <a:pt x="1414" y="1121"/>
                </a:lnTo>
                <a:lnTo>
                  <a:pt x="1433" y="1121"/>
                </a:lnTo>
                <a:lnTo>
                  <a:pt x="1433" y="1220"/>
                </a:lnTo>
                <a:lnTo>
                  <a:pt x="1496" y="1220"/>
                </a:lnTo>
                <a:lnTo>
                  <a:pt x="1496" y="1319"/>
                </a:lnTo>
                <a:lnTo>
                  <a:pt x="1515" y="1319"/>
                </a:lnTo>
                <a:lnTo>
                  <a:pt x="1515" y="1427"/>
                </a:lnTo>
                <a:lnTo>
                  <a:pt x="1532" y="1427"/>
                </a:lnTo>
                <a:lnTo>
                  <a:pt x="1532" y="1524"/>
                </a:lnTo>
                <a:lnTo>
                  <a:pt x="1588" y="1524"/>
                </a:lnTo>
                <a:lnTo>
                  <a:pt x="1588" y="1734"/>
                </a:lnTo>
                <a:lnTo>
                  <a:pt x="1744" y="1734"/>
                </a:lnTo>
                <a:lnTo>
                  <a:pt x="1744" y="1842"/>
                </a:lnTo>
                <a:lnTo>
                  <a:pt x="1813" y="1842"/>
                </a:lnTo>
                <a:lnTo>
                  <a:pt x="1813" y="1939"/>
                </a:lnTo>
                <a:lnTo>
                  <a:pt x="2034" y="1939"/>
                </a:lnTo>
                <a:lnTo>
                  <a:pt x="2034" y="2048"/>
                </a:lnTo>
                <a:lnTo>
                  <a:pt x="2072" y="2048"/>
                </a:lnTo>
                <a:lnTo>
                  <a:pt x="2072" y="2156"/>
                </a:lnTo>
                <a:lnTo>
                  <a:pt x="2086" y="2156"/>
                </a:lnTo>
                <a:lnTo>
                  <a:pt x="2086" y="2255"/>
                </a:lnTo>
                <a:lnTo>
                  <a:pt x="2582" y="2255"/>
                </a:lnTo>
              </a:path>
            </a:pathLst>
          </a:custGeom>
          <a:noFill/>
          <a:ln w="2603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Oval 6">
            <a:extLst>
              <a:ext uri="{FF2B5EF4-FFF2-40B4-BE49-F238E27FC236}">
                <a16:creationId xmlns:a16="http://schemas.microsoft.com/office/drawing/2014/main" id="{45D58F78-3990-4795-979D-FAFF44796759}"/>
              </a:ext>
            </a:extLst>
          </p:cNvPr>
          <p:cNvSpPr>
            <a:spLocks noChangeArrowheads="1"/>
          </p:cNvSpPr>
          <p:nvPr/>
        </p:nvSpPr>
        <p:spPr bwMode="auto">
          <a:xfrm>
            <a:off x="796305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Oval 7">
            <a:extLst>
              <a:ext uri="{FF2B5EF4-FFF2-40B4-BE49-F238E27FC236}">
                <a16:creationId xmlns:a16="http://schemas.microsoft.com/office/drawing/2014/main" id="{44BC3DE0-0EA8-42B3-A26F-E7742297D153}"/>
              </a:ext>
            </a:extLst>
          </p:cNvPr>
          <p:cNvSpPr>
            <a:spLocks noChangeArrowheads="1"/>
          </p:cNvSpPr>
          <p:nvPr/>
        </p:nvSpPr>
        <p:spPr bwMode="auto">
          <a:xfrm>
            <a:off x="816559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Oval 8">
            <a:extLst>
              <a:ext uri="{FF2B5EF4-FFF2-40B4-BE49-F238E27FC236}">
                <a16:creationId xmlns:a16="http://schemas.microsoft.com/office/drawing/2014/main" id="{AEF46861-9AB0-4ADF-BD20-D8C03E684469}"/>
              </a:ext>
            </a:extLst>
          </p:cNvPr>
          <p:cNvSpPr>
            <a:spLocks noChangeArrowheads="1"/>
          </p:cNvSpPr>
          <p:nvPr/>
        </p:nvSpPr>
        <p:spPr bwMode="auto">
          <a:xfrm>
            <a:off x="8203353" y="4269258"/>
            <a:ext cx="54000" cy="54000"/>
          </a:xfrm>
          <a:prstGeom prst="ellipse">
            <a:avLst/>
          </a:prstGeom>
          <a:solidFill>
            <a:schemeClr val="tx2"/>
          </a:solidFill>
          <a:ln w="26035" cap="flat">
            <a:solidFill>
              <a:schemeClr val="accent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TextBox 141">
            <a:extLst>
              <a:ext uri="{FF2B5EF4-FFF2-40B4-BE49-F238E27FC236}">
                <a16:creationId xmlns:a16="http://schemas.microsoft.com/office/drawing/2014/main" id="{84D3728A-7A87-4408-A37B-0AFB50E9E648}"/>
              </a:ext>
            </a:extLst>
          </p:cNvPr>
          <p:cNvSpPr txBox="1"/>
          <p:nvPr/>
        </p:nvSpPr>
        <p:spPr>
          <a:xfrm>
            <a:off x="5535434" y="3895413"/>
            <a:ext cx="1297013" cy="71699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defRPr/>
            </a:pPr>
            <a:r>
              <a:rPr lang="ja-JP" sz="1200" b="0" i="0" u="none" strike="noStrike" cap="none" baseline="0">
                <a:solidFill>
                  <a:srgbClr val="4D4D4D"/>
                </a:solidFill>
                <a:effectLst/>
                <a:uFillTx/>
                <a:ea typeface="MS UI Gothic"/>
              </a:rPr>
              <a:t>BRAF </a:t>
            </a:r>
            <a:r>
              <a:rPr sz="1200"/>
              <a:t/>
            </a:r>
            <a:br>
              <a:rPr sz="1200"/>
            </a:br>
            <a:r>
              <a:rPr lang="ja-JP" sz="1200" b="0" i="0" u="none" strike="noStrike" cap="none" baseline="0">
                <a:solidFill>
                  <a:srgbClr val="4D4D4D"/>
                </a:solidFill>
                <a:effectLst/>
                <a:uFillTx/>
                <a:ea typeface="MS UI Gothic"/>
              </a:rPr>
              <a:t>V600E変異患者 (n=29)</a:t>
            </a:r>
          </a:p>
          <a:p>
            <a:pPr marL="0" marR="0" lvl="0" indent="0" algn="l" defTabSz="914400" rtl="0" eaLnBrk="1" fontAlgn="base" latinLnBrk="0" hangingPunct="1">
              <a:lnSpc>
                <a:spcPct val="100000"/>
              </a:lnSpc>
              <a:spcBef>
                <a:spcPct val="0"/>
              </a:spcBef>
              <a:spcAft>
                <a:spcPts val="600"/>
              </a:spcAft>
              <a:buClrTx/>
              <a:buSzTx/>
              <a:buFontTx/>
              <a:buNone/>
              <a:defRPr/>
            </a:pPr>
            <a:r>
              <a:rPr lang="ja-JP" sz="1200" b="0" i="0" u="none" strike="noStrike" cap="none" baseline="0">
                <a:solidFill>
                  <a:srgbClr val="4D4D4D"/>
                </a:solidFill>
                <a:effectLst/>
                <a:uFillTx/>
                <a:ea typeface="MS UI Gothic"/>
              </a:rPr>
              <a:t>打ち切りとなった症例</a:t>
            </a:r>
          </a:p>
        </p:txBody>
      </p:sp>
      <p:sp>
        <p:nvSpPr>
          <p:cNvPr id="143" name="Oval 142">
            <a:extLst>
              <a:ext uri="{FF2B5EF4-FFF2-40B4-BE49-F238E27FC236}">
                <a16:creationId xmlns:a16="http://schemas.microsoft.com/office/drawing/2014/main" id="{CFD03F30-8A7D-4191-B981-F1C1B3314075}"/>
              </a:ext>
            </a:extLst>
          </p:cNvPr>
          <p:cNvSpPr/>
          <p:nvPr/>
        </p:nvSpPr>
        <p:spPr>
          <a:xfrm>
            <a:off x="5406116"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44" name="Straight Connector 143">
            <a:extLst>
              <a:ext uri="{FF2B5EF4-FFF2-40B4-BE49-F238E27FC236}">
                <a16:creationId xmlns:a16="http://schemas.microsoft.com/office/drawing/2014/main" id="{F430C425-3308-408B-AE76-6D3A18431CB9}"/>
              </a:ext>
            </a:extLst>
          </p:cNvPr>
          <p:cNvCxnSpPr/>
          <p:nvPr/>
        </p:nvCxnSpPr>
        <p:spPr>
          <a:xfrm>
            <a:off x="5358375"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graphicFrame>
        <p:nvGraphicFramePr>
          <p:cNvPr id="145" name="Group 88">
            <a:extLst>
              <a:ext uri="{FF2B5EF4-FFF2-40B4-BE49-F238E27FC236}">
                <a16:creationId xmlns:a16="http://schemas.microsoft.com/office/drawing/2014/main" id="{57979142-2BD1-44BA-B11E-D4203A52BA59}"/>
              </a:ext>
            </a:extLst>
          </p:cNvPr>
          <p:cNvGraphicFramePr>
            <a:graphicFrameLocks noGrp="1"/>
          </p:cNvGraphicFramePr>
          <p:nvPr>
            <p:extLst>
              <p:ext uri="{D42A27DB-BD31-4B8C-83A1-F6EECF244321}">
                <p14:modId xmlns:p14="http://schemas.microsoft.com/office/powerpoint/2010/main" val="1427559399"/>
              </p:ext>
            </p:extLst>
          </p:nvPr>
        </p:nvGraphicFramePr>
        <p:xfrm>
          <a:off x="1072388" y="2354696"/>
          <a:ext cx="1442648" cy="1530734"/>
        </p:xfrm>
        <a:graphic>
          <a:graphicData uri="http://schemas.openxmlformats.org/drawingml/2006/table">
            <a:tbl>
              <a:tblPr firstRow="1" bandRow="1">
                <a:tableStyleId>{69012ECD-51FC-41F1-AA8D-1B2483CD663E}</a:tableStyleId>
              </a:tblPr>
              <a:tblGrid>
                <a:gridCol w="529036">
                  <a:extLst>
                    <a:ext uri="{9D8B030D-6E8A-4147-A177-3AD203B41FA5}">
                      <a16:colId xmlns:a16="http://schemas.microsoft.com/office/drawing/2014/main" val="20000"/>
                    </a:ext>
                  </a:extLst>
                </a:gridCol>
                <a:gridCol w="470273">
                  <a:extLst>
                    <a:ext uri="{9D8B030D-6E8A-4147-A177-3AD203B41FA5}">
                      <a16:colId xmlns:a16="http://schemas.microsoft.com/office/drawing/2014/main" val="20001"/>
                    </a:ext>
                  </a:extLst>
                </a:gridCol>
                <a:gridCol w="443339">
                  <a:extLst>
                    <a:ext uri="{9D8B030D-6E8A-4147-A177-3AD203B41FA5}">
                      <a16:colId xmlns:a16="http://schemas.microsoft.com/office/drawing/2014/main" val="20002"/>
                    </a:ext>
                  </a:extLst>
                </a:gridCol>
              </a:tblGrid>
              <a:tr h="925570">
                <a:tc>
                  <a:txBody>
                    <a:bodyPr/>
                    <a:lstStyle/>
                    <a:p>
                      <a:r>
                        <a:rPr lang="ja-JP" sz="1050" b="1" i="0" u="none" strike="noStrike" cap="none" baseline="0" dirty="0">
                          <a:solidFill>
                            <a:srgbClr val="FFFFFF"/>
                          </a:solidFill>
                          <a:effectLst/>
                          <a:uFillTx/>
                          <a:ea typeface="MS UI Gothic"/>
                        </a:rPr>
                        <a:t>生存率</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050" b="1" i="0" u="none" strike="noStrike" cap="none" baseline="0" dirty="0">
                          <a:solidFill>
                            <a:srgbClr val="FFFFFF"/>
                          </a:solidFill>
                          <a:effectLst/>
                          <a:uFillTx/>
                          <a:ea typeface="MS UI Gothic"/>
                        </a:rPr>
                        <a:t>1種類の治療レジメンの治療歴あり</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050" b="1" i="0" u="none" strike="noStrike" cap="none" baseline="0" dirty="0">
                          <a:solidFill>
                            <a:srgbClr val="FFFFFF"/>
                          </a:solidFill>
                          <a:effectLst/>
                          <a:uFillTx/>
                          <a:ea typeface="MS UI Gothic"/>
                        </a:rPr>
                        <a:t>2種類の治療レジメンの治療歴あり</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8728">
                <a:tc>
                  <a:txBody>
                    <a:bodyPr/>
                    <a:lstStyle/>
                    <a:p>
                      <a:r>
                        <a:rPr lang="ja-JP" sz="1050" b="0" i="0" u="none" strike="noStrike" cap="none" baseline="0">
                          <a:solidFill>
                            <a:srgbClr val="4D4D4D"/>
                          </a:solidFill>
                          <a:effectLst/>
                          <a:uFillTx/>
                          <a:ea typeface="MS UI Gothic"/>
                        </a:rPr>
                        <a:t>6カ月</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050" b="0" i="0" u="none" strike="noStrike" cap="none" baseline="0" dirty="0">
                          <a:solidFill>
                            <a:srgbClr val="4D4D4D"/>
                          </a:solidFill>
                          <a:effectLst/>
                          <a:uFillTx/>
                          <a:ea typeface="MS UI Gothic"/>
                        </a:rPr>
                        <a:t>88%</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050" b="0" i="0" u="none" strike="noStrike" cap="none" baseline="0">
                          <a:solidFill>
                            <a:srgbClr val="4D4D4D"/>
                          </a:solidFill>
                          <a:effectLst/>
                          <a:uFillTx/>
                          <a:ea typeface="MS UI Gothic"/>
                        </a:rPr>
                        <a:t>85%</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8728">
                <a:tc>
                  <a:txBody>
                    <a:bodyPr/>
                    <a:lstStyle/>
                    <a:p>
                      <a:r>
                        <a:rPr lang="ja-JP" sz="1050" b="0" i="0" u="none" strike="noStrike" cap="none" baseline="0" dirty="0">
                          <a:solidFill>
                            <a:srgbClr val="4D4D4D"/>
                          </a:solidFill>
                          <a:effectLst/>
                          <a:uFillTx/>
                          <a:ea typeface="MS UI Gothic"/>
                        </a:rPr>
                        <a:t>12カ月</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ja-JP" sz="1050" b="0" i="0" u="none" strike="noStrike" cap="none" baseline="0" dirty="0">
                          <a:solidFill>
                            <a:srgbClr val="4D4D4D"/>
                          </a:solidFill>
                          <a:effectLst/>
                          <a:uFillTx/>
                          <a:ea typeface="MS UI Gothic"/>
                        </a:rPr>
                        <a:t>63%</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ja-JP" sz="1050" b="0" i="0" u="none" strike="noStrike" cap="none" baseline="0" dirty="0">
                          <a:solidFill>
                            <a:srgbClr val="4D4D4D"/>
                          </a:solidFill>
                          <a:effectLst/>
                          <a:uFillTx/>
                          <a:ea typeface="MS UI Gothic"/>
                        </a:rPr>
                        <a:t>62%</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extLst>
                  <a:ext uri="{0D108BD9-81ED-4DB2-BD59-A6C34878D82A}">
                    <a16:rowId xmlns:a16="http://schemas.microsoft.com/office/drawing/2014/main" val="2443449592"/>
                  </a:ext>
                </a:extLst>
              </a:tr>
            </a:tbl>
          </a:graphicData>
        </a:graphic>
      </p:graphicFrame>
    </p:spTree>
    <p:extLst>
      <p:ext uri="{BB962C8B-B14F-4D97-AF65-F5344CB8AC3E}">
        <p14:creationId xmlns:p14="http://schemas.microsoft.com/office/powerpoint/2010/main" val="412871890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O-027: BEACON CRC試験の安全性導入期：BRAF阻害剤エンコラフェニブ + MEK阻害剤ビニメチニブ + EGFR阻害剤セツキシマブの</a:t>
            </a:r>
            <a:r>
              <a:rPr lang="ja-JP" sz="1800" b="1" i="1" u="none" strike="noStrike" cap="none" baseline="0" dirty="0">
                <a:solidFill>
                  <a:srgbClr val="043882"/>
                </a:solidFill>
                <a:effectLst/>
                <a:uFillTx/>
                <a:ea typeface="MS UI Gothic"/>
              </a:rPr>
              <a:t>BRAF</a:t>
            </a:r>
            <a:r>
              <a:rPr lang="ja-JP" sz="1800" b="1" i="1" u="none" strike="noStrike" cap="none" baseline="30000" dirty="0">
                <a:solidFill>
                  <a:srgbClr val="043882"/>
                </a:solidFill>
                <a:effectLst/>
                <a:uFillTx/>
                <a:ea typeface="MS UI Gothic"/>
              </a:rPr>
              <a:t>V600E</a:t>
            </a:r>
            <a:r>
              <a:rPr lang="ja-JP" sz="1800" b="1" i="0" u="none" strike="noStrike" cap="none" baseline="0" dirty="0">
                <a:solidFill>
                  <a:srgbClr val="043882"/>
                </a:solidFill>
                <a:effectLst/>
                <a:uFillTx/>
                <a:ea typeface="MS UI Gothic"/>
              </a:rPr>
              <a:t>mCRCに対する評価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Van Cutsem Eら</a:t>
            </a:r>
          </a:p>
        </p:txBody>
      </p:sp>
      <p:sp>
        <p:nvSpPr>
          <p:cNvPr id="3" name="Content Placeholder 2"/>
          <p:cNvSpPr>
            <a:spLocks noGrp="1"/>
          </p:cNvSpPr>
          <p:nvPr>
            <p:ph idx="1"/>
          </p:nvPr>
        </p:nvSpPr>
        <p:spPr/>
        <p:txBody>
          <a:bodyPr/>
          <a:lstStyle/>
          <a:p>
            <a:pPr marL="0" indent="0">
              <a:spcAft>
                <a:spcPts val="600"/>
              </a:spcAft>
              <a:buNone/>
            </a:pPr>
            <a:r>
              <a:rPr lang="ja-JP" sz="1600" b="1" i="0" u="none" strike="noStrike" cap="none" baseline="0" dirty="0">
                <a:solidFill>
                  <a:srgbClr val="4D4D4D"/>
                </a:solidFill>
                <a:effectLst/>
                <a:uFillTx/>
                <a:ea typeface="MS UI Gothic"/>
              </a:rPr>
              <a:t>主要な結果（続き）</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marL="0" indent="0">
              <a:spcBef>
                <a:spcPts val="1800"/>
              </a:spcBef>
              <a:spcAft>
                <a:spcPts val="600"/>
              </a:spcAft>
              <a:buNone/>
            </a:pPr>
            <a:r>
              <a:rPr lang="ja-JP" sz="1600" b="1" i="0" u="none" strike="noStrike" cap="none" baseline="0" dirty="0">
                <a:solidFill>
                  <a:srgbClr val="4D4D4D"/>
                </a:solidFill>
                <a:effectLst/>
                <a:uFillTx/>
                <a:ea typeface="MS UI Gothic"/>
              </a:rPr>
              <a:t>結論</a:t>
            </a:r>
          </a:p>
          <a:p>
            <a:pPr>
              <a:spcAft>
                <a:spcPts val="600"/>
              </a:spcAft>
            </a:pPr>
            <a:r>
              <a:rPr lang="ja-JP" sz="1600" b="1" i="0" u="none" strike="noStrike" cap="none" baseline="0" dirty="0">
                <a:solidFill>
                  <a:srgbClr val="4D4D4D"/>
                </a:solidFill>
                <a:effectLst/>
                <a:uFillTx/>
                <a:ea typeface="MS UI Gothic"/>
              </a:rPr>
              <a:t>BRAF V600E変異mCRC患者では、ビニメチニブ、エンコラフェニブ + セツキシマブの3剤療法によりORR、PFSおよびOSが改善した </a:t>
            </a:r>
          </a:p>
          <a:p>
            <a:pPr>
              <a:spcAft>
                <a:spcPts val="600"/>
              </a:spcAft>
            </a:pPr>
            <a:r>
              <a:rPr lang="ja-JP" sz="1600" b="1" i="0" u="none" strike="noStrike" cap="none" baseline="0" dirty="0">
                <a:solidFill>
                  <a:srgbClr val="4D4D4D"/>
                </a:solidFill>
                <a:effectLst/>
                <a:uFillTx/>
                <a:ea typeface="MS UI Gothic"/>
              </a:rPr>
              <a:t>3剤療法に予期せぬ毒性は認められず、容認可能な安全性プロファイルを示した</a:t>
            </a:r>
          </a:p>
          <a:p>
            <a:pPr>
              <a:spcAft>
                <a:spcPts val="600"/>
              </a:spcAft>
            </a:pPr>
            <a:r>
              <a:rPr lang="ja-JP" sz="1600" b="1" i="0" u="none" strike="noStrike" cap="none" baseline="0" dirty="0">
                <a:solidFill>
                  <a:srgbClr val="4D4D4D"/>
                </a:solidFill>
                <a:effectLst/>
                <a:uFillTx/>
                <a:ea typeface="MS UI Gothic"/>
              </a:rPr>
              <a:t>BEACON CRC第III相試験の登録が進行中である</a:t>
            </a:r>
          </a:p>
          <a:p>
            <a:pPr>
              <a:spcAft>
                <a:spcPts val="600"/>
              </a:spcAft>
            </a:pPr>
            <a:endParaRPr lang="en-US" b="1" dirty="0"/>
          </a:p>
        </p:txBody>
      </p:sp>
      <p:graphicFrame>
        <p:nvGraphicFramePr>
          <p:cNvPr id="7" name="Tabella 4"/>
          <p:cNvGraphicFramePr>
            <a:graphicFrameLocks noGrp="1"/>
          </p:cNvGraphicFramePr>
          <p:nvPr>
            <p:extLst>
              <p:ext uri="{D42A27DB-BD31-4B8C-83A1-F6EECF244321}">
                <p14:modId xmlns:p14="http://schemas.microsoft.com/office/powerpoint/2010/main" val="3470384077"/>
              </p:ext>
            </p:extLst>
          </p:nvPr>
        </p:nvGraphicFramePr>
        <p:xfrm>
          <a:off x="365124" y="1684597"/>
          <a:ext cx="8408989" cy="1814314"/>
        </p:xfrm>
        <a:graphic>
          <a:graphicData uri="http://schemas.openxmlformats.org/drawingml/2006/table">
            <a:tbl>
              <a:tblPr>
                <a:tableStyleId>{72833802-FEF1-4C79-8D5D-14CF1EAF98D9}</a:tableStyleId>
              </a:tblPr>
              <a:tblGrid>
                <a:gridCol w="4420892">
                  <a:extLst>
                    <a:ext uri="{9D8B030D-6E8A-4147-A177-3AD203B41FA5}">
                      <a16:colId xmlns:a16="http://schemas.microsoft.com/office/drawing/2014/main" val="20000"/>
                    </a:ext>
                  </a:extLst>
                </a:gridCol>
                <a:gridCol w="3988097">
                  <a:extLst>
                    <a:ext uri="{9D8B030D-6E8A-4147-A177-3AD203B41FA5}">
                      <a16:colId xmlns:a16="http://schemas.microsoft.com/office/drawing/2014/main" val="20001"/>
                    </a:ext>
                  </a:extLst>
                </a:gridCol>
              </a:tblGrid>
              <a:tr h="304800">
                <a:tc>
                  <a:txBody>
                    <a:bodyPr/>
                    <a:lstStyle/>
                    <a:p>
                      <a:pPr>
                        <a:lnSpc>
                          <a:spcPct val="100000"/>
                        </a:lnSpc>
                        <a:spcBef>
                          <a:spcPct val="0"/>
                        </a:spcBef>
                        <a:spcAft>
                          <a:spcPct val="0"/>
                        </a:spcAft>
                      </a:pPr>
                      <a:r>
                        <a:rPr lang="ja-JP" sz="1400" b="1" i="0" u="none" strike="noStrike" cap="none" baseline="0" dirty="0">
                          <a:solidFill>
                            <a:srgbClr val="FFFFFF"/>
                          </a:solidFill>
                          <a:effectLst/>
                          <a:uFillTx/>
                          <a:ea typeface="MS UI Gothic"/>
                        </a:rPr>
                        <a:t>AE、n (%)</a:t>
                      </a: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患者(n=30)</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04800">
                <a:tc>
                  <a:txBody>
                    <a:bodyPr/>
                    <a:lstStyle/>
                    <a:p>
                      <a:pPr marL="0" algn="l" defTabSz="914400" rtl="0" eaLnBrk="1" latinLnBrk="0" hangingPunct="1">
                        <a:lnSpc>
                          <a:spcPct val="100000"/>
                        </a:lnSpc>
                        <a:spcAft>
                          <a:spcPct val="0"/>
                        </a:spcAft>
                      </a:pPr>
                      <a:r>
                        <a:rPr lang="ja-JP" sz="1400" b="0" i="0" u="none" strike="noStrike" cap="none" baseline="0">
                          <a:solidFill>
                            <a:srgbClr val="4D4D4D"/>
                          </a:solidFill>
                          <a:effectLst/>
                          <a:uFillTx/>
                          <a:ea typeface="MS UI Gothic"/>
                        </a:rPr>
                        <a:t>AE総数</a:t>
                      </a: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lnSpc>
                          <a:spcPct val="100000"/>
                        </a:lnSpc>
                        <a:spcAft>
                          <a:spcPct val="0"/>
                        </a:spcAft>
                      </a:pPr>
                      <a:r>
                        <a:rPr lang="ja-JP" sz="1400" b="0" i="0" u="none" strike="noStrike" cap="none" baseline="0">
                          <a:solidFill>
                            <a:srgbClr val="4D4D4D"/>
                          </a:solidFill>
                          <a:effectLst/>
                          <a:uFillTx/>
                          <a:ea typeface="MS UI Gothic"/>
                        </a:rPr>
                        <a:t>30 (100)</a:t>
                      </a: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304800">
                <a:tc>
                  <a:txBody>
                    <a:bodyPr/>
                    <a:lstStyle/>
                    <a:p>
                      <a:pPr marL="185738" lvl="1" indent="0">
                        <a:lnSpc>
                          <a:spcPct val="100000"/>
                        </a:lnSpc>
                        <a:spcAft>
                          <a:spcPct val="0"/>
                        </a:spcAft>
                      </a:pPr>
                      <a:r>
                        <a:rPr lang="ja-JP" sz="1400" b="0" i="0" u="none" strike="noStrike" cap="none" baseline="0" dirty="0">
                          <a:solidFill>
                            <a:srgbClr val="4D4D4D"/>
                          </a:solidFill>
                          <a:effectLst/>
                          <a:uFillTx/>
                          <a:ea typeface="MS UI Gothic"/>
                        </a:rPr>
                        <a:t>グレード 3/4</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dirty="0">
                          <a:solidFill>
                            <a:srgbClr val="4D4D4D"/>
                          </a:solidFill>
                          <a:effectLst/>
                          <a:uFillTx/>
                          <a:ea typeface="MS UI Gothic"/>
                        </a:rPr>
                        <a:t>21 (70)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投与中止につながったAE*</a:t>
                      </a:r>
                      <a:r>
                        <a:rPr lang="ja-JP" sz="1400" b="0" i="0" u="none" strike="noStrike" cap="none" baseline="30000" dirty="0">
                          <a:solidFill>
                            <a:srgbClr val="4D4D4D"/>
                          </a:solidFill>
                          <a:effectLst/>
                          <a:uFillTx/>
                          <a:ea typeface="MS UI Gothic"/>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dirty="0">
                          <a:solidFill>
                            <a:srgbClr val="4D4D4D"/>
                          </a:solidFill>
                          <a:effectLst/>
                          <a:uFillTx/>
                          <a:ea typeface="MS UI Gothic"/>
                        </a:rPr>
                        <a:t>6 (20)</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0480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投与中断／用量変更につながったAE</a:t>
                      </a:r>
                      <a:r>
                        <a:rPr lang="ja-JP" sz="1400" b="0" i="0" u="none" strike="noStrike" cap="none" baseline="30000" dirty="0">
                          <a:solidFill>
                            <a:srgbClr val="4D4D4D"/>
                          </a:solidFill>
                          <a:effectLst/>
                          <a:uFillTx/>
                          <a:ea typeface="MS UI Gothic"/>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ct val="0"/>
                        </a:spcAft>
                      </a:pPr>
                      <a:r>
                        <a:rPr lang="ja-JP" sz="1400" b="0" i="0" u="none" strike="noStrike" cap="none" baseline="0" dirty="0">
                          <a:solidFill>
                            <a:srgbClr val="4D4D4D"/>
                          </a:solidFill>
                          <a:effectLst/>
                          <a:uFillTx/>
                          <a:ea typeface="MS UI Gothic"/>
                        </a:rPr>
                        <a:t>5 (17)</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031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治療中の死亡</a:t>
                      </a:r>
                      <a:r>
                        <a:rPr lang="ja-JP" sz="1400" b="0" i="0" u="none" strike="noStrike" cap="none" baseline="30000">
                          <a:solidFill>
                            <a:srgbClr val="4D4D4D"/>
                          </a:solidFill>
                          <a:effectLst/>
                          <a:uFillTx/>
                          <a:ea typeface="MS UI Gothic"/>
                        </a:rPr>
                        <a:t>‡</a:t>
                      </a:r>
                      <a:r>
                        <a:rPr lang="ja-JP" sz="1400" b="0" i="0" u="none" strike="noStrike" cap="none" baseline="0">
                          <a:solidFill>
                            <a:srgbClr val="4D4D4D"/>
                          </a:solidFill>
                          <a:effectLst/>
                          <a:uFillTx/>
                          <a:ea typeface="MS UI Gothic"/>
                        </a:rPr>
                        <a:t>（治験中止から30日以内のものを含む）</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ct val="0"/>
                        </a:spcAft>
                      </a:pPr>
                      <a:r>
                        <a:rPr lang="ja-JP" sz="1400" b="0" i="0" u="none" strike="noStrike" cap="none" baseline="0" dirty="0">
                          <a:solidFill>
                            <a:srgbClr val="4D4D4D"/>
                          </a:solidFill>
                          <a:effectLst/>
                          <a:uFillTx/>
                          <a:ea typeface="MS UI Gothic"/>
                        </a:rPr>
                        <a:t>5 (17)</a:t>
                      </a: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
        <p:nvSpPr>
          <p:cNvPr id="8" name="Text Placeholder 4"/>
          <p:cNvSpPr>
            <a:spLocks noGrp="1"/>
          </p:cNvSpPr>
          <p:nvPr>
            <p:ph type="body" sz="quarter" idx="11"/>
          </p:nvPr>
        </p:nvSpPr>
        <p:spPr>
          <a:xfrm>
            <a:off x="4495800" y="6096000"/>
            <a:ext cx="4283075" cy="487363"/>
          </a:xfrm>
        </p:spPr>
        <p:txBody>
          <a:bodyPr/>
          <a:lstStyle/>
          <a:p>
            <a:r>
              <a:rPr lang="ja-JP" sz="1200" b="0" i="0" u="none" strike="noStrike" cap="none" baseline="0" dirty="0">
                <a:solidFill>
                  <a:srgbClr val="4D4D4D"/>
                </a:solidFill>
                <a:effectLst/>
                <a:uFillTx/>
                <a:ea typeface="MS UI Gothic"/>
              </a:rPr>
              <a:t>Van Cutsem </a:t>
            </a:r>
            <a:r>
              <a:rPr lang="ja-JP" sz="1200" b="0" i="0" u="none" strike="noStrike" cap="none" baseline="0" dirty="0" smtClean="0">
                <a:solidFill>
                  <a:srgbClr val="4D4D4D"/>
                </a:solidFill>
                <a:effectLst/>
                <a:uFillTx/>
                <a:ea typeface="MS UI Gothic"/>
              </a:rPr>
              <a:t>Eら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Ann Oncol 2018;29(suppl 5):abstr O-027</a:t>
            </a:r>
          </a:p>
        </p:txBody>
      </p:sp>
      <p:sp>
        <p:nvSpPr>
          <p:cNvPr id="9" name="Text Placeholder 3"/>
          <p:cNvSpPr>
            <a:spLocks noGrp="1"/>
          </p:cNvSpPr>
          <p:nvPr>
            <p:ph type="body" sz="quarter" idx="10"/>
          </p:nvPr>
        </p:nvSpPr>
        <p:spPr>
          <a:xfrm>
            <a:off x="365125" y="6096000"/>
            <a:ext cx="4268867" cy="487363"/>
          </a:xfrm>
        </p:spPr>
        <p:txBody>
          <a:bodyPr/>
          <a:lstStyle/>
          <a:p>
            <a:r>
              <a:rPr lang="ja-JP" sz="1200" b="0" i="0" u="none" strike="noStrike" cap="none" baseline="0">
                <a:solidFill>
                  <a:srgbClr val="4D4D4D"/>
                </a:solidFill>
                <a:effectLst/>
                <a:uFillTx/>
                <a:ea typeface="MS UI Gothic"/>
              </a:rPr>
              <a:t>*(n=1)、呼吸困難(n=1)、疲労(n=1)、過敏症(n=1)、倦怠感(n=1)および網膜剥離(n=1);</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複数の治験薬の投与中止または投与中断／用量変更;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治療上の死亡は疾患進行に起因していた</a:t>
            </a:r>
          </a:p>
        </p:txBody>
      </p:sp>
    </p:spTree>
    <p:extLst>
      <p:ext uri="{BB962C8B-B14F-4D97-AF65-F5344CB8AC3E}">
        <p14:creationId xmlns:p14="http://schemas.microsoft.com/office/powerpoint/2010/main" val="14292207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LBA-002: 転移性胃癌の標準療法に対して治療抵抗性を示す患者のトリフルリジン／チピラシル対プラセボ第III相試験における全生存に関する結果(TAGS) – Tabernero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a:rPr>
              <a:t>Tabernero</a:t>
            </a:r>
            <a:r>
              <a:rPr lang="en-GB" altLang="ja-JP" dirty="0">
                <a:ea typeface="MS UI Gothic"/>
              </a:rPr>
              <a:t> </a:t>
            </a:r>
            <a:r>
              <a:rPr lang="en-GB" altLang="ja-JP" dirty="0" smtClean="0">
                <a:ea typeface="MS UI Gothic"/>
              </a:rPr>
              <a:t>J</a:t>
            </a:r>
            <a:r>
              <a:rPr lang="ja-JP" sz="1200" b="0" i="0" u="none" strike="noStrike" cap="none" baseline="0" dirty="0" smtClean="0">
                <a:solidFill>
                  <a:srgbClr val="4D4D4D"/>
                </a:solidFill>
                <a:effectLst/>
                <a:uFillTx/>
                <a:ea typeface="MS UI Gothic"/>
              </a:rPr>
              <a: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 Ann Oncol 2018;29(suppl 5):abstr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主な結果</a:t>
            </a:r>
          </a:p>
          <a:p>
            <a:pPr marL="0" indent="0">
              <a:buNone/>
            </a:pPr>
            <a:r>
              <a:rPr lang="en-GB"/>
              <a:t> </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*層別化ログランク検定</a:t>
            </a:r>
          </a:p>
        </p:txBody>
      </p:sp>
      <p:graphicFrame>
        <p:nvGraphicFramePr>
          <p:cNvPr id="8" name="Group 88"/>
          <p:cNvGraphicFramePr>
            <a:graphicFrameLocks noGrp="1"/>
          </p:cNvGraphicFramePr>
          <p:nvPr>
            <p:extLst>
              <p:ext uri="{D42A27DB-BD31-4B8C-83A1-F6EECF244321}">
                <p14:modId xmlns:p14="http://schemas.microsoft.com/office/powerpoint/2010/main" val="2190468866"/>
              </p:ext>
            </p:extLst>
          </p:nvPr>
        </p:nvGraphicFramePr>
        <p:xfrm>
          <a:off x="4648351" y="1494937"/>
          <a:ext cx="4371291" cy="1678996"/>
        </p:xfrm>
        <a:graphic>
          <a:graphicData uri="http://schemas.openxmlformats.org/drawingml/2006/table">
            <a:tbl>
              <a:tblPr firstRow="1" bandRow="1">
                <a:tableStyleId>{69012ECD-51FC-41F1-AA8D-1B2483CD663E}</a:tableStyleId>
              </a:tblPr>
              <a:tblGrid>
                <a:gridCol w="1364856">
                  <a:extLst>
                    <a:ext uri="{9D8B030D-6E8A-4147-A177-3AD203B41FA5}">
                      <a16:colId xmlns:a16="http://schemas.microsoft.com/office/drawing/2014/main" val="20000"/>
                    </a:ext>
                  </a:extLst>
                </a:gridCol>
                <a:gridCol w="1780950">
                  <a:extLst>
                    <a:ext uri="{9D8B030D-6E8A-4147-A177-3AD203B41FA5}">
                      <a16:colId xmlns:a16="http://schemas.microsoft.com/office/drawing/2014/main" val="20001"/>
                    </a:ext>
                  </a:extLst>
                </a:gridCol>
                <a:gridCol w="1225485">
                  <a:extLst>
                    <a:ext uri="{9D8B030D-6E8A-4147-A177-3AD203B41FA5}">
                      <a16:colId xmlns:a16="http://schemas.microsoft.com/office/drawing/2014/main" val="20002"/>
                    </a:ext>
                  </a:extLst>
                </a:gridCol>
              </a:tblGrid>
              <a:tr h="391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トリフルリジン／チピラシル</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(n=337)</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プラセボ</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effectLst/>
                          <a:uFillTx/>
                          <a:ea typeface="MS UI Gothic"/>
                        </a:rPr>
                        <a:t>(n=170)</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イベント、n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244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140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2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0.69 (0.56,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P値‡ (片側検定)</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0.0003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9" name="Line 6"/>
          <p:cNvSpPr>
            <a:spLocks noChangeShapeType="1"/>
          </p:cNvSpPr>
          <p:nvPr/>
        </p:nvSpPr>
        <p:spPr bwMode="auto">
          <a:xfrm>
            <a:off x="1352132" y="1965934"/>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0" name="Line 7"/>
          <p:cNvSpPr>
            <a:spLocks noChangeShapeType="1"/>
          </p:cNvSpPr>
          <p:nvPr/>
        </p:nvSpPr>
        <p:spPr bwMode="auto">
          <a:xfrm>
            <a:off x="1352132" y="2511398"/>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1" name="Line 8"/>
          <p:cNvSpPr>
            <a:spLocks noChangeShapeType="1"/>
          </p:cNvSpPr>
          <p:nvPr/>
        </p:nvSpPr>
        <p:spPr bwMode="auto">
          <a:xfrm>
            <a:off x="1352132" y="3056862"/>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2" name="Line 9"/>
          <p:cNvSpPr>
            <a:spLocks noChangeShapeType="1"/>
          </p:cNvSpPr>
          <p:nvPr/>
        </p:nvSpPr>
        <p:spPr bwMode="auto">
          <a:xfrm>
            <a:off x="1352132" y="3602326"/>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3" name="Line 10"/>
          <p:cNvSpPr>
            <a:spLocks noChangeShapeType="1"/>
          </p:cNvSpPr>
          <p:nvPr/>
        </p:nvSpPr>
        <p:spPr bwMode="auto">
          <a:xfrm>
            <a:off x="1352132" y="4147790"/>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4" name="Line 11"/>
          <p:cNvSpPr>
            <a:spLocks noChangeShapeType="1"/>
          </p:cNvSpPr>
          <p:nvPr/>
        </p:nvSpPr>
        <p:spPr bwMode="auto">
          <a:xfrm>
            <a:off x="1352132" y="4693254"/>
            <a:ext cx="10873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15" name="TextBox 14"/>
          <p:cNvSpPr txBox="1"/>
          <p:nvPr/>
        </p:nvSpPr>
        <p:spPr>
          <a:xfrm rot="16200000">
            <a:off x="538511" y="3206635"/>
            <a:ext cx="644728"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dirty="0">
                <a:solidFill>
                  <a:srgbClr val="363636"/>
                </a:solidFill>
                <a:effectLst/>
                <a:uFillTx/>
                <a:ea typeface="MS UI Gothic"/>
              </a:rPr>
              <a:t>O</a:t>
            </a:r>
            <a:r>
              <a:rPr lang="ja-JP" sz="1100" b="0" i="0" u="none" strike="noStrike" cap="none" baseline="0" dirty="0" smtClean="0">
                <a:solidFill>
                  <a:srgbClr val="363636"/>
                </a:solidFill>
                <a:effectLst/>
                <a:uFillTx/>
                <a:ea typeface="MS UI Gothic"/>
              </a:rPr>
              <a:t>S</a:t>
            </a:r>
            <a:r>
              <a:rPr lang="en-GB" altLang="ja-JP" sz="1100" b="0" i="0" u="none" strike="noStrike" cap="none" baseline="0" dirty="0" smtClean="0">
                <a:solidFill>
                  <a:srgbClr val="363636"/>
                </a:solidFill>
                <a:effectLst/>
                <a:uFillTx/>
                <a:ea typeface="MS UI Gothic"/>
              </a:rPr>
              <a:t> </a:t>
            </a:r>
            <a:r>
              <a:rPr lang="ja-JP" sz="1100" b="0" i="0" u="none" strike="noStrike" cap="none" baseline="0" dirty="0" smtClean="0">
                <a:solidFill>
                  <a:srgbClr val="363636"/>
                </a:solidFill>
                <a:effectLst/>
                <a:uFillTx/>
                <a:ea typeface="MS UI Gothic"/>
              </a:rPr>
              <a:t>(</a:t>
            </a:r>
            <a:r>
              <a:rPr lang="ja-JP" sz="1100" b="0" i="0" u="none" strike="noStrike" cap="none" baseline="0" dirty="0">
                <a:solidFill>
                  <a:srgbClr val="363636"/>
                </a:solidFill>
                <a:effectLst/>
                <a:uFillTx/>
                <a:ea typeface="MS UI Gothic"/>
              </a:rPr>
              <a:t>%)</a:t>
            </a:r>
          </a:p>
        </p:txBody>
      </p:sp>
      <p:sp>
        <p:nvSpPr>
          <p:cNvPr id="16" name="TextBox 15"/>
          <p:cNvSpPr txBox="1"/>
          <p:nvPr/>
        </p:nvSpPr>
        <p:spPr>
          <a:xfrm>
            <a:off x="4688800" y="4992882"/>
            <a:ext cx="542197" cy="2745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a:rPr>
              <a:t>経過期間(カ月)</a:t>
            </a:r>
          </a:p>
        </p:txBody>
      </p:sp>
      <p:sp>
        <p:nvSpPr>
          <p:cNvPr id="17" name="TextBox 16"/>
          <p:cNvSpPr txBox="1"/>
          <p:nvPr/>
        </p:nvSpPr>
        <p:spPr>
          <a:xfrm>
            <a:off x="915413" y="1833343"/>
            <a:ext cx="416659"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100</a:t>
            </a:r>
          </a:p>
        </p:txBody>
      </p:sp>
      <p:sp>
        <p:nvSpPr>
          <p:cNvPr id="18" name="TextBox 17"/>
          <p:cNvSpPr txBox="1"/>
          <p:nvPr/>
        </p:nvSpPr>
        <p:spPr>
          <a:xfrm>
            <a:off x="993279" y="2380846"/>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80</a:t>
            </a:r>
          </a:p>
        </p:txBody>
      </p:sp>
      <p:sp>
        <p:nvSpPr>
          <p:cNvPr id="19" name="TextBox 18"/>
          <p:cNvSpPr txBox="1"/>
          <p:nvPr/>
        </p:nvSpPr>
        <p:spPr>
          <a:xfrm>
            <a:off x="993279" y="2926067"/>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60</a:t>
            </a:r>
          </a:p>
        </p:txBody>
      </p:sp>
      <p:sp>
        <p:nvSpPr>
          <p:cNvPr id="20" name="TextBox 19"/>
          <p:cNvSpPr txBox="1"/>
          <p:nvPr/>
        </p:nvSpPr>
        <p:spPr>
          <a:xfrm>
            <a:off x="993279" y="3471288"/>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40</a:t>
            </a:r>
          </a:p>
        </p:txBody>
      </p:sp>
      <p:sp>
        <p:nvSpPr>
          <p:cNvPr id="21" name="TextBox 20"/>
          <p:cNvSpPr txBox="1"/>
          <p:nvPr/>
        </p:nvSpPr>
        <p:spPr>
          <a:xfrm>
            <a:off x="993279" y="4016509"/>
            <a:ext cx="338793"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20</a:t>
            </a:r>
          </a:p>
        </p:txBody>
      </p:sp>
      <p:sp>
        <p:nvSpPr>
          <p:cNvPr id="22" name="TextBox 21"/>
          <p:cNvSpPr txBox="1"/>
          <p:nvPr/>
        </p:nvSpPr>
        <p:spPr>
          <a:xfrm>
            <a:off x="1071143" y="4561732"/>
            <a:ext cx="260928" cy="25933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a:t>
            </a:r>
          </a:p>
        </p:txBody>
      </p:sp>
      <p:sp>
        <p:nvSpPr>
          <p:cNvPr id="24" name="TextBox 23"/>
          <p:cNvSpPr txBox="1"/>
          <p:nvPr/>
        </p:nvSpPr>
        <p:spPr>
          <a:xfrm>
            <a:off x="1252621" y="478662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337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B60D27"/>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170</a:t>
            </a:r>
          </a:p>
        </p:txBody>
      </p:sp>
      <p:sp>
        <p:nvSpPr>
          <p:cNvPr id="26" name="TextBox 25"/>
          <p:cNvSpPr txBox="1"/>
          <p:nvPr/>
        </p:nvSpPr>
        <p:spPr>
          <a:xfrm>
            <a:off x="1807757" y="4784291"/>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282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131</a:t>
            </a:r>
          </a:p>
        </p:txBody>
      </p:sp>
      <p:sp>
        <p:nvSpPr>
          <p:cNvPr id="27" name="TextBox 26"/>
          <p:cNvSpPr txBox="1"/>
          <p:nvPr/>
        </p:nvSpPr>
        <p:spPr>
          <a:xfrm>
            <a:off x="0" y="5006539"/>
            <a:ext cx="1405032" cy="877163"/>
          </a:xfrm>
          <a:prstGeom prst="rect">
            <a:avLst/>
          </a:prstGeom>
          <a:noFill/>
        </p:spPr>
        <p:txBody>
          <a:bodyPr wrap="square"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en-US" altLang="ja-JP" sz="1100" b="0" i="0" u="none" strike="noStrike" cap="none" baseline="0" dirty="0">
                <a:solidFill>
                  <a:srgbClr val="4D4D4D"/>
                </a:solidFill>
                <a:effectLst/>
                <a:uFillTx/>
                <a:ea typeface="MS UI Gothic"/>
              </a:rPr>
              <a:t> </a:t>
            </a:r>
            <a:r>
              <a:rPr lang="ja-JP" sz="1000" b="0" i="0" u="none" strike="noStrike" cap="none" baseline="0" dirty="0">
                <a:solidFill>
                  <a:srgbClr val="4D4D4D"/>
                </a:solidFill>
                <a:effectLst/>
                <a:uFillTx/>
                <a:ea typeface="MS UI Gothic"/>
              </a:rPr>
              <a:t>リスクに晒されていた</a:t>
            </a:r>
            <a:endParaRPr lang="en-US" altLang="ja-JP" sz="1000" b="0" i="0" u="none" strike="noStrike" cap="none" baseline="0" dirty="0">
              <a:solidFill>
                <a:srgbClr val="4D4D4D"/>
              </a:solidFill>
              <a:effectLst/>
              <a:uFillTx/>
              <a:ea typeface="MS UI Gothic"/>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患者数</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B60D27"/>
                </a:solidFill>
                <a:effectLst/>
                <a:uFillTx/>
                <a:ea typeface="MS UI Gothic"/>
              </a:rPr>
              <a:t>トリフルリジン／チピラシル</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B2C0D8"/>
                </a:solidFill>
                <a:effectLst/>
                <a:uFillTx/>
                <a:ea typeface="MS UI Gothic"/>
              </a:rPr>
              <a:t>プラセボ</a:t>
            </a:r>
          </a:p>
        </p:txBody>
      </p:sp>
      <p:sp>
        <p:nvSpPr>
          <p:cNvPr id="28" name="Line 21"/>
          <p:cNvSpPr>
            <a:spLocks noChangeShapeType="1"/>
          </p:cNvSpPr>
          <p:nvPr/>
        </p:nvSpPr>
        <p:spPr bwMode="auto">
          <a:xfrm flipH="1">
            <a:off x="1452083" y="4693254"/>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29" name="Line 20"/>
          <p:cNvSpPr>
            <a:spLocks noChangeShapeType="1"/>
          </p:cNvSpPr>
          <p:nvPr/>
        </p:nvSpPr>
        <p:spPr bwMode="auto">
          <a:xfrm flipH="1">
            <a:off x="2016086" y="47053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0" name="Freeform 29"/>
          <p:cNvSpPr/>
          <p:nvPr/>
        </p:nvSpPr>
        <p:spPr bwMode="auto">
          <a:xfrm>
            <a:off x="1452085" y="1965935"/>
            <a:ext cx="6917063" cy="272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grpSp>
        <p:nvGrpSpPr>
          <p:cNvPr id="31" name="Group 30"/>
          <p:cNvGrpSpPr/>
          <p:nvPr/>
        </p:nvGrpSpPr>
        <p:grpSpPr>
          <a:xfrm>
            <a:off x="1452085" y="1973279"/>
            <a:ext cx="7099338" cy="3918590"/>
            <a:chOff x="1452085" y="1957513"/>
            <a:chExt cx="7099338" cy="3918590"/>
          </a:xfrm>
        </p:grpSpPr>
        <p:sp>
          <p:nvSpPr>
            <p:cNvPr id="32" name="Line 20"/>
            <p:cNvSpPr>
              <a:spLocks noChangeShapeType="1"/>
            </p:cNvSpPr>
            <p:nvPr/>
          </p:nvSpPr>
          <p:spPr bwMode="auto">
            <a:xfrm flipH="1">
              <a:off x="172777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3" name="TextBox 32"/>
            <p:cNvSpPr txBox="1"/>
            <p:nvPr/>
          </p:nvSpPr>
          <p:spPr>
            <a:xfrm>
              <a:off x="1518877" y="4766144"/>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328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158</a:t>
              </a:r>
            </a:p>
          </p:txBody>
        </p:sp>
        <p:sp>
          <p:nvSpPr>
            <p:cNvPr id="34" name="Line 20"/>
            <p:cNvSpPr>
              <a:spLocks noChangeShapeType="1"/>
            </p:cNvSpPr>
            <p:nvPr/>
          </p:nvSpPr>
          <p:spPr bwMode="auto">
            <a:xfrm flipH="1">
              <a:off x="230553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5" name="TextBox 34"/>
            <p:cNvSpPr txBox="1"/>
            <p:nvPr/>
          </p:nvSpPr>
          <p:spPr>
            <a:xfrm>
              <a:off x="2096636"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240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101</a:t>
              </a:r>
            </a:p>
          </p:txBody>
        </p:sp>
        <p:sp>
          <p:nvSpPr>
            <p:cNvPr id="36" name="Line 20"/>
            <p:cNvSpPr>
              <a:spLocks noChangeShapeType="1"/>
            </p:cNvSpPr>
            <p:nvPr/>
          </p:nvSpPr>
          <p:spPr bwMode="auto">
            <a:xfrm flipH="1">
              <a:off x="257394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7" name="TextBox 36"/>
            <p:cNvSpPr txBox="1"/>
            <p:nvPr/>
          </p:nvSpPr>
          <p:spPr>
            <a:xfrm>
              <a:off x="2365045"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201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71</a:t>
              </a:r>
            </a:p>
          </p:txBody>
        </p:sp>
        <p:sp>
          <p:nvSpPr>
            <p:cNvPr id="38" name="Line 20"/>
            <p:cNvSpPr>
              <a:spLocks noChangeShapeType="1"/>
            </p:cNvSpPr>
            <p:nvPr/>
          </p:nvSpPr>
          <p:spPr bwMode="auto">
            <a:xfrm flipH="1">
              <a:off x="285600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39" name="TextBox 38"/>
            <p:cNvSpPr txBox="1"/>
            <p:nvPr/>
          </p:nvSpPr>
          <p:spPr>
            <a:xfrm>
              <a:off x="2647101"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161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60</a:t>
              </a:r>
            </a:p>
          </p:txBody>
        </p:sp>
        <p:sp>
          <p:nvSpPr>
            <p:cNvPr id="40" name="Line 20"/>
            <p:cNvSpPr>
              <a:spLocks noChangeShapeType="1"/>
            </p:cNvSpPr>
            <p:nvPr/>
          </p:nvSpPr>
          <p:spPr bwMode="auto">
            <a:xfrm flipH="1">
              <a:off x="314488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1" name="TextBox 40"/>
            <p:cNvSpPr txBox="1"/>
            <p:nvPr/>
          </p:nvSpPr>
          <p:spPr>
            <a:xfrm>
              <a:off x="2935981"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124</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47</a:t>
              </a:r>
            </a:p>
          </p:txBody>
        </p:sp>
        <p:sp>
          <p:nvSpPr>
            <p:cNvPr id="42" name="Line 20"/>
            <p:cNvSpPr>
              <a:spLocks noChangeShapeType="1"/>
            </p:cNvSpPr>
            <p:nvPr/>
          </p:nvSpPr>
          <p:spPr bwMode="auto">
            <a:xfrm flipH="1">
              <a:off x="342693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3" name="TextBox 42"/>
            <p:cNvSpPr txBox="1"/>
            <p:nvPr/>
          </p:nvSpPr>
          <p:spPr>
            <a:xfrm>
              <a:off x="3218037" y="4768107"/>
              <a:ext cx="416659"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102</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40</a:t>
              </a:r>
            </a:p>
          </p:txBody>
        </p:sp>
        <p:sp>
          <p:nvSpPr>
            <p:cNvPr id="44" name="Line 20"/>
            <p:cNvSpPr>
              <a:spLocks noChangeShapeType="1"/>
            </p:cNvSpPr>
            <p:nvPr/>
          </p:nvSpPr>
          <p:spPr bwMode="auto">
            <a:xfrm flipH="1">
              <a:off x="370899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5" name="TextBox 44"/>
            <p:cNvSpPr txBox="1"/>
            <p:nvPr/>
          </p:nvSpPr>
          <p:spPr>
            <a:xfrm>
              <a:off x="353902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80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34</a:t>
              </a:r>
            </a:p>
          </p:txBody>
        </p:sp>
        <p:sp>
          <p:nvSpPr>
            <p:cNvPr id="46" name="Line 20"/>
            <p:cNvSpPr>
              <a:spLocks noChangeShapeType="1"/>
            </p:cNvSpPr>
            <p:nvPr/>
          </p:nvSpPr>
          <p:spPr bwMode="auto">
            <a:xfrm flipH="1">
              <a:off x="399104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7" name="TextBox 46"/>
            <p:cNvSpPr txBox="1"/>
            <p:nvPr/>
          </p:nvSpPr>
          <p:spPr>
            <a:xfrm>
              <a:off x="382108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66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29</a:t>
              </a:r>
            </a:p>
          </p:txBody>
        </p:sp>
        <p:sp>
          <p:nvSpPr>
            <p:cNvPr id="48" name="Line 20"/>
            <p:cNvSpPr>
              <a:spLocks noChangeShapeType="1"/>
            </p:cNvSpPr>
            <p:nvPr/>
          </p:nvSpPr>
          <p:spPr bwMode="auto">
            <a:xfrm flipH="1">
              <a:off x="425945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49" name="TextBox 48"/>
            <p:cNvSpPr txBox="1"/>
            <p:nvPr/>
          </p:nvSpPr>
          <p:spPr>
            <a:xfrm>
              <a:off x="408949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51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17</a:t>
              </a:r>
            </a:p>
          </p:txBody>
        </p:sp>
        <p:sp>
          <p:nvSpPr>
            <p:cNvPr id="50" name="Line 20"/>
            <p:cNvSpPr>
              <a:spLocks noChangeShapeType="1"/>
            </p:cNvSpPr>
            <p:nvPr/>
          </p:nvSpPr>
          <p:spPr bwMode="auto">
            <a:xfrm flipH="1">
              <a:off x="453468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1" name="TextBox 50"/>
            <p:cNvSpPr txBox="1"/>
            <p:nvPr/>
          </p:nvSpPr>
          <p:spPr>
            <a:xfrm>
              <a:off x="4364723"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40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12</a:t>
              </a:r>
            </a:p>
          </p:txBody>
        </p:sp>
        <p:sp>
          <p:nvSpPr>
            <p:cNvPr id="52" name="Line 20"/>
            <p:cNvSpPr>
              <a:spLocks noChangeShapeType="1"/>
            </p:cNvSpPr>
            <p:nvPr/>
          </p:nvSpPr>
          <p:spPr bwMode="auto">
            <a:xfrm flipH="1">
              <a:off x="481674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3" name="TextBox 52"/>
            <p:cNvSpPr txBox="1"/>
            <p:nvPr/>
          </p:nvSpPr>
          <p:spPr>
            <a:xfrm>
              <a:off x="4646778"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31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10</a:t>
              </a:r>
            </a:p>
          </p:txBody>
        </p:sp>
        <p:sp>
          <p:nvSpPr>
            <p:cNvPr id="54" name="Line 20"/>
            <p:cNvSpPr>
              <a:spLocks noChangeShapeType="1"/>
            </p:cNvSpPr>
            <p:nvPr/>
          </p:nvSpPr>
          <p:spPr bwMode="auto">
            <a:xfrm flipH="1">
              <a:off x="5098231" y="4693222"/>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5" name="TextBox 54"/>
            <p:cNvSpPr txBox="1"/>
            <p:nvPr/>
          </p:nvSpPr>
          <p:spPr>
            <a:xfrm>
              <a:off x="492883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22</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9</a:t>
              </a:r>
            </a:p>
          </p:txBody>
        </p:sp>
        <p:sp>
          <p:nvSpPr>
            <p:cNvPr id="56" name="Line 20"/>
            <p:cNvSpPr>
              <a:spLocks noChangeShapeType="1"/>
            </p:cNvSpPr>
            <p:nvPr/>
          </p:nvSpPr>
          <p:spPr bwMode="auto">
            <a:xfrm flipH="1">
              <a:off x="537346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7" name="TextBox 56"/>
            <p:cNvSpPr txBox="1"/>
            <p:nvPr/>
          </p:nvSpPr>
          <p:spPr>
            <a:xfrm>
              <a:off x="520406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16</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7</a:t>
              </a:r>
            </a:p>
          </p:txBody>
        </p:sp>
        <p:sp>
          <p:nvSpPr>
            <p:cNvPr id="58" name="Line 20"/>
            <p:cNvSpPr>
              <a:spLocks noChangeShapeType="1"/>
            </p:cNvSpPr>
            <p:nvPr/>
          </p:nvSpPr>
          <p:spPr bwMode="auto">
            <a:xfrm flipH="1">
              <a:off x="565551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59" name="TextBox 58"/>
            <p:cNvSpPr txBox="1"/>
            <p:nvPr/>
          </p:nvSpPr>
          <p:spPr>
            <a:xfrm>
              <a:off x="5486122"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11</a:t>
              </a:r>
            </a:p>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5</a:t>
              </a:r>
            </a:p>
          </p:txBody>
        </p:sp>
        <p:sp>
          <p:nvSpPr>
            <p:cNvPr id="60" name="Line 20"/>
            <p:cNvSpPr>
              <a:spLocks noChangeShapeType="1"/>
            </p:cNvSpPr>
            <p:nvPr/>
          </p:nvSpPr>
          <p:spPr bwMode="auto">
            <a:xfrm flipH="1">
              <a:off x="593075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1" name="TextBox 60"/>
            <p:cNvSpPr txBox="1"/>
            <p:nvPr/>
          </p:nvSpPr>
          <p:spPr>
            <a:xfrm>
              <a:off x="576135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2</a:t>
              </a:r>
            </a:p>
          </p:txBody>
        </p:sp>
        <p:sp>
          <p:nvSpPr>
            <p:cNvPr id="62" name="Line 20"/>
            <p:cNvSpPr>
              <a:spLocks noChangeShapeType="1"/>
            </p:cNvSpPr>
            <p:nvPr/>
          </p:nvSpPr>
          <p:spPr bwMode="auto">
            <a:xfrm flipH="1">
              <a:off x="620598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3" name="TextBox 62"/>
            <p:cNvSpPr txBox="1"/>
            <p:nvPr/>
          </p:nvSpPr>
          <p:spPr>
            <a:xfrm>
              <a:off x="603658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2</a:t>
              </a:r>
            </a:p>
          </p:txBody>
        </p:sp>
        <p:sp>
          <p:nvSpPr>
            <p:cNvPr id="64" name="Line 20"/>
            <p:cNvSpPr>
              <a:spLocks noChangeShapeType="1"/>
            </p:cNvSpPr>
            <p:nvPr/>
          </p:nvSpPr>
          <p:spPr bwMode="auto">
            <a:xfrm flipH="1">
              <a:off x="648121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5" name="TextBox 64"/>
            <p:cNvSpPr txBox="1"/>
            <p:nvPr/>
          </p:nvSpPr>
          <p:spPr>
            <a:xfrm>
              <a:off x="6311818"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66" name="Line 20"/>
            <p:cNvSpPr>
              <a:spLocks noChangeShapeType="1"/>
            </p:cNvSpPr>
            <p:nvPr/>
          </p:nvSpPr>
          <p:spPr bwMode="auto">
            <a:xfrm flipH="1">
              <a:off x="675644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7" name="TextBox 66"/>
            <p:cNvSpPr txBox="1"/>
            <p:nvPr/>
          </p:nvSpPr>
          <p:spPr>
            <a:xfrm>
              <a:off x="658705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68" name="Line 20"/>
            <p:cNvSpPr>
              <a:spLocks noChangeShapeType="1"/>
            </p:cNvSpPr>
            <p:nvPr/>
          </p:nvSpPr>
          <p:spPr bwMode="auto">
            <a:xfrm flipH="1">
              <a:off x="7031679"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69" name="TextBox 68"/>
            <p:cNvSpPr txBox="1"/>
            <p:nvPr/>
          </p:nvSpPr>
          <p:spPr>
            <a:xfrm>
              <a:off x="6862283"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70" name="Line 20"/>
            <p:cNvSpPr>
              <a:spLocks noChangeShapeType="1"/>
            </p:cNvSpPr>
            <p:nvPr/>
          </p:nvSpPr>
          <p:spPr bwMode="auto">
            <a:xfrm flipH="1">
              <a:off x="7306911"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1" name="TextBox 70"/>
            <p:cNvSpPr txBox="1"/>
            <p:nvPr/>
          </p:nvSpPr>
          <p:spPr>
            <a:xfrm>
              <a:off x="7137515"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72" name="Line 20"/>
            <p:cNvSpPr>
              <a:spLocks noChangeShapeType="1"/>
            </p:cNvSpPr>
            <p:nvPr/>
          </p:nvSpPr>
          <p:spPr bwMode="auto">
            <a:xfrm flipH="1">
              <a:off x="758214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3" name="TextBox 72"/>
            <p:cNvSpPr txBox="1"/>
            <p:nvPr/>
          </p:nvSpPr>
          <p:spPr>
            <a:xfrm>
              <a:off x="741274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74" name="Line 20"/>
            <p:cNvSpPr>
              <a:spLocks noChangeShapeType="1"/>
            </p:cNvSpPr>
            <p:nvPr/>
          </p:nvSpPr>
          <p:spPr bwMode="auto">
            <a:xfrm flipH="1">
              <a:off x="7857375"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5" name="TextBox 74"/>
            <p:cNvSpPr txBox="1"/>
            <p:nvPr/>
          </p:nvSpPr>
          <p:spPr>
            <a:xfrm>
              <a:off x="7687979"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76" name="Line 20"/>
            <p:cNvSpPr>
              <a:spLocks noChangeShapeType="1"/>
            </p:cNvSpPr>
            <p:nvPr/>
          </p:nvSpPr>
          <p:spPr bwMode="auto">
            <a:xfrm flipH="1">
              <a:off x="8132607"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7" name="TextBox 76"/>
            <p:cNvSpPr txBox="1"/>
            <p:nvPr/>
          </p:nvSpPr>
          <p:spPr>
            <a:xfrm>
              <a:off x="7963211"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78" name="Line 20"/>
            <p:cNvSpPr>
              <a:spLocks noChangeShapeType="1"/>
            </p:cNvSpPr>
            <p:nvPr/>
          </p:nvSpPr>
          <p:spPr bwMode="auto">
            <a:xfrm flipH="1">
              <a:off x="8373343" y="4690918"/>
              <a:ext cx="0" cy="8999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sp>
          <p:nvSpPr>
            <p:cNvPr id="79" name="TextBox 78"/>
            <p:cNvSpPr txBox="1"/>
            <p:nvPr/>
          </p:nvSpPr>
          <p:spPr>
            <a:xfrm>
              <a:off x="8211147" y="4768107"/>
              <a:ext cx="338793" cy="109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60D27"/>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4D4D4D"/>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0</a:t>
              </a:r>
            </a:p>
          </p:txBody>
        </p:sp>
        <p:sp>
          <p:nvSpPr>
            <p:cNvPr id="80" name="Freeform 2"/>
            <p:cNvSpPr/>
            <p:nvPr/>
          </p:nvSpPr>
          <p:spPr bwMode="auto">
            <a:xfrm>
              <a:off x="1459648" y="1963013"/>
              <a:ext cx="6876000" cy="2597584"/>
            </a:xfrm>
            <a:custGeom>
              <a:avLst/>
              <a:gdLst>
                <a:gd name="T0" fmla="*/ 426 w 540"/>
                <a:gd name="T1" fmla="*/ 201 h 205"/>
                <a:gd name="T2" fmla="*/ 356 w 540"/>
                <a:gd name="T3" fmla="*/ 197 h 205"/>
                <a:gd name="T4" fmla="*/ 324 w 540"/>
                <a:gd name="T5" fmla="*/ 190 h 205"/>
                <a:gd name="T6" fmla="*/ 309 w 540"/>
                <a:gd name="T7" fmla="*/ 187 h 205"/>
                <a:gd name="T8" fmla="*/ 303 w 540"/>
                <a:gd name="T9" fmla="*/ 184 h 205"/>
                <a:gd name="T10" fmla="*/ 284 w 540"/>
                <a:gd name="T11" fmla="*/ 182 h 205"/>
                <a:gd name="T12" fmla="*/ 270 w 540"/>
                <a:gd name="T13" fmla="*/ 175 h 205"/>
                <a:gd name="T14" fmla="*/ 265 w 540"/>
                <a:gd name="T15" fmla="*/ 173 h 205"/>
                <a:gd name="T16" fmla="*/ 261 w 540"/>
                <a:gd name="T17" fmla="*/ 168 h 205"/>
                <a:gd name="T18" fmla="*/ 229 w 540"/>
                <a:gd name="T19" fmla="*/ 164 h 205"/>
                <a:gd name="T20" fmla="*/ 215 w 540"/>
                <a:gd name="T21" fmla="*/ 159 h 205"/>
                <a:gd name="T22" fmla="*/ 208 w 540"/>
                <a:gd name="T23" fmla="*/ 158 h 205"/>
                <a:gd name="T24" fmla="*/ 206 w 540"/>
                <a:gd name="T25" fmla="*/ 153 h 205"/>
                <a:gd name="T26" fmla="*/ 194 w 540"/>
                <a:gd name="T27" fmla="*/ 151 h 205"/>
                <a:gd name="T28" fmla="*/ 182 w 540"/>
                <a:gd name="T29" fmla="*/ 145 h 205"/>
                <a:gd name="T30" fmla="*/ 169 w 540"/>
                <a:gd name="T31" fmla="*/ 144 h 205"/>
                <a:gd name="T32" fmla="*/ 166 w 540"/>
                <a:gd name="T33" fmla="*/ 138 h 205"/>
                <a:gd name="T34" fmla="*/ 157 w 540"/>
                <a:gd name="T35" fmla="*/ 136 h 205"/>
                <a:gd name="T36" fmla="*/ 155 w 540"/>
                <a:gd name="T37" fmla="*/ 132 h 205"/>
                <a:gd name="T38" fmla="*/ 151 w 540"/>
                <a:gd name="T39" fmla="*/ 130 h 205"/>
                <a:gd name="T40" fmla="*/ 150 w 540"/>
                <a:gd name="T41" fmla="*/ 127 h 205"/>
                <a:gd name="T42" fmla="*/ 143 w 540"/>
                <a:gd name="T43" fmla="*/ 125 h 205"/>
                <a:gd name="T44" fmla="*/ 141 w 540"/>
                <a:gd name="T45" fmla="*/ 123 h 205"/>
                <a:gd name="T46" fmla="*/ 135 w 540"/>
                <a:gd name="T47" fmla="*/ 120 h 205"/>
                <a:gd name="T48" fmla="*/ 133 w 540"/>
                <a:gd name="T49" fmla="*/ 116 h 205"/>
                <a:gd name="T50" fmla="*/ 127 w 540"/>
                <a:gd name="T51" fmla="*/ 113 h 205"/>
                <a:gd name="T52" fmla="*/ 125 w 540"/>
                <a:gd name="T53" fmla="*/ 109 h 205"/>
                <a:gd name="T54" fmla="*/ 118 w 540"/>
                <a:gd name="T55" fmla="*/ 106 h 205"/>
                <a:gd name="T56" fmla="*/ 116 w 540"/>
                <a:gd name="T57" fmla="*/ 101 h 205"/>
                <a:gd name="T58" fmla="*/ 111 w 540"/>
                <a:gd name="T59" fmla="*/ 99 h 205"/>
                <a:gd name="T60" fmla="*/ 106 w 540"/>
                <a:gd name="T61" fmla="*/ 95 h 205"/>
                <a:gd name="T62" fmla="*/ 102 w 540"/>
                <a:gd name="T63" fmla="*/ 94 h 205"/>
                <a:gd name="T64" fmla="*/ 99 w 540"/>
                <a:gd name="T65" fmla="*/ 88 h 205"/>
                <a:gd name="T66" fmla="*/ 94 w 540"/>
                <a:gd name="T67" fmla="*/ 85 h 205"/>
                <a:gd name="T68" fmla="*/ 88 w 540"/>
                <a:gd name="T69" fmla="*/ 77 h 205"/>
                <a:gd name="T70" fmla="*/ 80 w 540"/>
                <a:gd name="T71" fmla="*/ 74 h 205"/>
                <a:gd name="T72" fmla="*/ 77 w 540"/>
                <a:gd name="T73" fmla="*/ 70 h 205"/>
                <a:gd name="T74" fmla="*/ 71 w 540"/>
                <a:gd name="T75" fmla="*/ 67 h 205"/>
                <a:gd name="T76" fmla="*/ 70 w 540"/>
                <a:gd name="T77" fmla="*/ 63 h 205"/>
                <a:gd name="T78" fmla="*/ 66 w 540"/>
                <a:gd name="T79" fmla="*/ 61 h 205"/>
                <a:gd name="T80" fmla="*/ 64 w 540"/>
                <a:gd name="T81" fmla="*/ 56 h 205"/>
                <a:gd name="T82" fmla="*/ 61 w 540"/>
                <a:gd name="T83" fmla="*/ 53 h 205"/>
                <a:gd name="T84" fmla="*/ 58 w 540"/>
                <a:gd name="T85" fmla="*/ 47 h 205"/>
                <a:gd name="T86" fmla="*/ 52 w 540"/>
                <a:gd name="T87" fmla="*/ 44 h 205"/>
                <a:gd name="T88" fmla="*/ 49 w 540"/>
                <a:gd name="T89" fmla="*/ 41 h 205"/>
                <a:gd name="T90" fmla="*/ 46 w 540"/>
                <a:gd name="T91" fmla="*/ 38 h 205"/>
                <a:gd name="T92" fmla="*/ 43 w 540"/>
                <a:gd name="T93" fmla="*/ 33 h 205"/>
                <a:gd name="T94" fmla="*/ 39 w 540"/>
                <a:gd name="T95" fmla="*/ 30 h 205"/>
                <a:gd name="T96" fmla="*/ 36 w 540"/>
                <a:gd name="T97" fmla="*/ 24 h 205"/>
                <a:gd name="T98" fmla="*/ 32 w 540"/>
                <a:gd name="T99" fmla="*/ 20 h 205"/>
                <a:gd name="T100" fmla="*/ 30 w 540"/>
                <a:gd name="T101" fmla="*/ 15 h 205"/>
                <a:gd name="T102" fmla="*/ 28 w 540"/>
                <a:gd name="T103" fmla="*/ 11 h 205"/>
                <a:gd name="T104" fmla="*/ 24 w 540"/>
                <a:gd name="T105" fmla="*/ 9 h 205"/>
                <a:gd name="T106" fmla="*/ 19 w 540"/>
                <a:gd name="T107" fmla="*/ 4 h 205"/>
                <a:gd name="T108" fmla="*/ 14 w 540"/>
                <a:gd name="T109" fmla="*/ 3 h 205"/>
                <a:gd name="T110" fmla="*/ 8 w 540"/>
                <a:gd name="T11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205">
                  <a:moveTo>
                    <a:pt x="540" y="205"/>
                  </a:moveTo>
                  <a:lnTo>
                    <a:pt x="426" y="205"/>
                  </a:lnTo>
                  <a:lnTo>
                    <a:pt x="426" y="201"/>
                  </a:lnTo>
                  <a:lnTo>
                    <a:pt x="418" y="201"/>
                  </a:lnTo>
                  <a:lnTo>
                    <a:pt x="418" y="197"/>
                  </a:lnTo>
                  <a:lnTo>
                    <a:pt x="356" y="197"/>
                  </a:lnTo>
                  <a:lnTo>
                    <a:pt x="356" y="194"/>
                  </a:lnTo>
                  <a:lnTo>
                    <a:pt x="324" y="194"/>
                  </a:lnTo>
                  <a:lnTo>
                    <a:pt x="324" y="190"/>
                  </a:lnTo>
                  <a:lnTo>
                    <a:pt x="317" y="190"/>
                  </a:lnTo>
                  <a:lnTo>
                    <a:pt x="317" y="187"/>
                  </a:lnTo>
                  <a:lnTo>
                    <a:pt x="309" y="187"/>
                  </a:lnTo>
                  <a:lnTo>
                    <a:pt x="309" y="185"/>
                  </a:lnTo>
                  <a:lnTo>
                    <a:pt x="303" y="185"/>
                  </a:lnTo>
                  <a:lnTo>
                    <a:pt x="303" y="184"/>
                  </a:lnTo>
                  <a:lnTo>
                    <a:pt x="295" y="184"/>
                  </a:lnTo>
                  <a:lnTo>
                    <a:pt x="295" y="182"/>
                  </a:lnTo>
                  <a:lnTo>
                    <a:pt x="284" y="182"/>
                  </a:lnTo>
                  <a:lnTo>
                    <a:pt x="284" y="180"/>
                  </a:lnTo>
                  <a:lnTo>
                    <a:pt x="270" y="180"/>
                  </a:lnTo>
                  <a:lnTo>
                    <a:pt x="270" y="175"/>
                  </a:lnTo>
                  <a:lnTo>
                    <a:pt x="268" y="175"/>
                  </a:lnTo>
                  <a:lnTo>
                    <a:pt x="268" y="173"/>
                  </a:lnTo>
                  <a:lnTo>
                    <a:pt x="265" y="173"/>
                  </a:lnTo>
                  <a:lnTo>
                    <a:pt x="265" y="170"/>
                  </a:lnTo>
                  <a:lnTo>
                    <a:pt x="261" y="170"/>
                  </a:lnTo>
                  <a:lnTo>
                    <a:pt x="261" y="168"/>
                  </a:lnTo>
                  <a:lnTo>
                    <a:pt x="240" y="168"/>
                  </a:lnTo>
                  <a:lnTo>
                    <a:pt x="240" y="164"/>
                  </a:lnTo>
                  <a:lnTo>
                    <a:pt x="229" y="164"/>
                  </a:lnTo>
                  <a:lnTo>
                    <a:pt x="229" y="160"/>
                  </a:lnTo>
                  <a:lnTo>
                    <a:pt x="215" y="160"/>
                  </a:lnTo>
                  <a:lnTo>
                    <a:pt x="215" y="159"/>
                  </a:lnTo>
                  <a:lnTo>
                    <a:pt x="213" y="159"/>
                  </a:lnTo>
                  <a:lnTo>
                    <a:pt x="213" y="158"/>
                  </a:lnTo>
                  <a:lnTo>
                    <a:pt x="208" y="158"/>
                  </a:lnTo>
                  <a:lnTo>
                    <a:pt x="208" y="157"/>
                  </a:lnTo>
                  <a:lnTo>
                    <a:pt x="206" y="157"/>
                  </a:lnTo>
                  <a:lnTo>
                    <a:pt x="206" y="153"/>
                  </a:lnTo>
                  <a:lnTo>
                    <a:pt x="200" y="153"/>
                  </a:lnTo>
                  <a:lnTo>
                    <a:pt x="200" y="151"/>
                  </a:lnTo>
                  <a:lnTo>
                    <a:pt x="194" y="151"/>
                  </a:lnTo>
                  <a:lnTo>
                    <a:pt x="194" y="148"/>
                  </a:lnTo>
                  <a:lnTo>
                    <a:pt x="182" y="148"/>
                  </a:lnTo>
                  <a:lnTo>
                    <a:pt x="182" y="145"/>
                  </a:lnTo>
                  <a:lnTo>
                    <a:pt x="174" y="145"/>
                  </a:lnTo>
                  <a:lnTo>
                    <a:pt x="174" y="144"/>
                  </a:lnTo>
                  <a:lnTo>
                    <a:pt x="169" y="144"/>
                  </a:lnTo>
                  <a:lnTo>
                    <a:pt x="169" y="141"/>
                  </a:lnTo>
                  <a:lnTo>
                    <a:pt x="166" y="141"/>
                  </a:lnTo>
                  <a:lnTo>
                    <a:pt x="166" y="138"/>
                  </a:lnTo>
                  <a:lnTo>
                    <a:pt x="161" y="138"/>
                  </a:lnTo>
                  <a:lnTo>
                    <a:pt x="161" y="136"/>
                  </a:lnTo>
                  <a:lnTo>
                    <a:pt x="157" y="136"/>
                  </a:lnTo>
                  <a:lnTo>
                    <a:pt x="157" y="134"/>
                  </a:lnTo>
                  <a:lnTo>
                    <a:pt x="155" y="134"/>
                  </a:lnTo>
                  <a:lnTo>
                    <a:pt x="155" y="132"/>
                  </a:lnTo>
                  <a:lnTo>
                    <a:pt x="153" y="132"/>
                  </a:lnTo>
                  <a:lnTo>
                    <a:pt x="153" y="130"/>
                  </a:lnTo>
                  <a:lnTo>
                    <a:pt x="151" y="130"/>
                  </a:lnTo>
                  <a:lnTo>
                    <a:pt x="151" y="128"/>
                  </a:lnTo>
                  <a:lnTo>
                    <a:pt x="150" y="128"/>
                  </a:lnTo>
                  <a:lnTo>
                    <a:pt x="150" y="127"/>
                  </a:lnTo>
                  <a:lnTo>
                    <a:pt x="145" y="127"/>
                  </a:lnTo>
                  <a:lnTo>
                    <a:pt x="145" y="125"/>
                  </a:lnTo>
                  <a:lnTo>
                    <a:pt x="143" y="125"/>
                  </a:lnTo>
                  <a:lnTo>
                    <a:pt x="143" y="124"/>
                  </a:lnTo>
                  <a:lnTo>
                    <a:pt x="141" y="124"/>
                  </a:lnTo>
                  <a:lnTo>
                    <a:pt x="141" y="123"/>
                  </a:lnTo>
                  <a:lnTo>
                    <a:pt x="138" y="123"/>
                  </a:lnTo>
                  <a:lnTo>
                    <a:pt x="138" y="120"/>
                  </a:lnTo>
                  <a:lnTo>
                    <a:pt x="135" y="120"/>
                  </a:lnTo>
                  <a:lnTo>
                    <a:pt x="135" y="119"/>
                  </a:lnTo>
                  <a:lnTo>
                    <a:pt x="133" y="119"/>
                  </a:lnTo>
                  <a:lnTo>
                    <a:pt x="133" y="116"/>
                  </a:lnTo>
                  <a:lnTo>
                    <a:pt x="131" y="116"/>
                  </a:lnTo>
                  <a:lnTo>
                    <a:pt x="131" y="113"/>
                  </a:lnTo>
                  <a:lnTo>
                    <a:pt x="127" y="113"/>
                  </a:lnTo>
                  <a:lnTo>
                    <a:pt x="127" y="111"/>
                  </a:lnTo>
                  <a:lnTo>
                    <a:pt x="125" y="111"/>
                  </a:lnTo>
                  <a:lnTo>
                    <a:pt x="125" y="109"/>
                  </a:lnTo>
                  <a:lnTo>
                    <a:pt x="124" y="109"/>
                  </a:lnTo>
                  <a:lnTo>
                    <a:pt x="124" y="106"/>
                  </a:lnTo>
                  <a:lnTo>
                    <a:pt x="118" y="106"/>
                  </a:lnTo>
                  <a:lnTo>
                    <a:pt x="118" y="103"/>
                  </a:lnTo>
                  <a:lnTo>
                    <a:pt x="116" y="103"/>
                  </a:lnTo>
                  <a:lnTo>
                    <a:pt x="116" y="101"/>
                  </a:lnTo>
                  <a:lnTo>
                    <a:pt x="113" y="101"/>
                  </a:lnTo>
                  <a:lnTo>
                    <a:pt x="113" y="99"/>
                  </a:lnTo>
                  <a:lnTo>
                    <a:pt x="111" y="99"/>
                  </a:lnTo>
                  <a:lnTo>
                    <a:pt x="111" y="96"/>
                  </a:lnTo>
                  <a:lnTo>
                    <a:pt x="106" y="96"/>
                  </a:lnTo>
                  <a:lnTo>
                    <a:pt x="106" y="95"/>
                  </a:lnTo>
                  <a:lnTo>
                    <a:pt x="104" y="95"/>
                  </a:lnTo>
                  <a:lnTo>
                    <a:pt x="104" y="94"/>
                  </a:lnTo>
                  <a:lnTo>
                    <a:pt x="102" y="94"/>
                  </a:lnTo>
                  <a:lnTo>
                    <a:pt x="102" y="92"/>
                  </a:lnTo>
                  <a:lnTo>
                    <a:pt x="99" y="92"/>
                  </a:lnTo>
                  <a:lnTo>
                    <a:pt x="99" y="88"/>
                  </a:lnTo>
                  <a:lnTo>
                    <a:pt x="97" y="88"/>
                  </a:lnTo>
                  <a:lnTo>
                    <a:pt x="97" y="85"/>
                  </a:lnTo>
                  <a:lnTo>
                    <a:pt x="94" y="85"/>
                  </a:lnTo>
                  <a:lnTo>
                    <a:pt x="94" y="80"/>
                  </a:lnTo>
                  <a:lnTo>
                    <a:pt x="88" y="80"/>
                  </a:lnTo>
                  <a:lnTo>
                    <a:pt x="88" y="77"/>
                  </a:lnTo>
                  <a:lnTo>
                    <a:pt x="84" y="77"/>
                  </a:lnTo>
                  <a:lnTo>
                    <a:pt x="84" y="74"/>
                  </a:lnTo>
                  <a:lnTo>
                    <a:pt x="80" y="74"/>
                  </a:lnTo>
                  <a:lnTo>
                    <a:pt x="80" y="71"/>
                  </a:lnTo>
                  <a:lnTo>
                    <a:pt x="77" y="71"/>
                  </a:lnTo>
                  <a:lnTo>
                    <a:pt x="77" y="70"/>
                  </a:lnTo>
                  <a:lnTo>
                    <a:pt x="73" y="70"/>
                  </a:lnTo>
                  <a:lnTo>
                    <a:pt x="73" y="67"/>
                  </a:lnTo>
                  <a:lnTo>
                    <a:pt x="71" y="67"/>
                  </a:lnTo>
                  <a:lnTo>
                    <a:pt x="71" y="66"/>
                  </a:lnTo>
                  <a:lnTo>
                    <a:pt x="70" y="66"/>
                  </a:lnTo>
                  <a:lnTo>
                    <a:pt x="70" y="63"/>
                  </a:lnTo>
                  <a:lnTo>
                    <a:pt x="68" y="63"/>
                  </a:lnTo>
                  <a:lnTo>
                    <a:pt x="68" y="61"/>
                  </a:lnTo>
                  <a:lnTo>
                    <a:pt x="66" y="61"/>
                  </a:lnTo>
                  <a:lnTo>
                    <a:pt x="66" y="59"/>
                  </a:lnTo>
                  <a:lnTo>
                    <a:pt x="64" y="59"/>
                  </a:lnTo>
                  <a:lnTo>
                    <a:pt x="64" y="56"/>
                  </a:lnTo>
                  <a:lnTo>
                    <a:pt x="62" y="56"/>
                  </a:lnTo>
                  <a:lnTo>
                    <a:pt x="62" y="53"/>
                  </a:lnTo>
                  <a:lnTo>
                    <a:pt x="61" y="53"/>
                  </a:lnTo>
                  <a:lnTo>
                    <a:pt x="61" y="51"/>
                  </a:lnTo>
                  <a:lnTo>
                    <a:pt x="58" y="51"/>
                  </a:lnTo>
                  <a:lnTo>
                    <a:pt x="58" y="47"/>
                  </a:lnTo>
                  <a:lnTo>
                    <a:pt x="55" y="47"/>
                  </a:lnTo>
                  <a:lnTo>
                    <a:pt x="55" y="44"/>
                  </a:lnTo>
                  <a:lnTo>
                    <a:pt x="52" y="44"/>
                  </a:lnTo>
                  <a:lnTo>
                    <a:pt x="52" y="43"/>
                  </a:lnTo>
                  <a:lnTo>
                    <a:pt x="49" y="43"/>
                  </a:lnTo>
                  <a:lnTo>
                    <a:pt x="49" y="41"/>
                  </a:lnTo>
                  <a:lnTo>
                    <a:pt x="47" y="41"/>
                  </a:lnTo>
                  <a:lnTo>
                    <a:pt x="47" y="38"/>
                  </a:lnTo>
                  <a:lnTo>
                    <a:pt x="46" y="38"/>
                  </a:lnTo>
                  <a:lnTo>
                    <a:pt x="46" y="35"/>
                  </a:lnTo>
                  <a:lnTo>
                    <a:pt x="43" y="35"/>
                  </a:lnTo>
                  <a:lnTo>
                    <a:pt x="43" y="33"/>
                  </a:lnTo>
                  <a:lnTo>
                    <a:pt x="40" y="33"/>
                  </a:lnTo>
                  <a:lnTo>
                    <a:pt x="40" y="30"/>
                  </a:lnTo>
                  <a:lnTo>
                    <a:pt x="39" y="30"/>
                  </a:lnTo>
                  <a:lnTo>
                    <a:pt x="39" y="28"/>
                  </a:lnTo>
                  <a:lnTo>
                    <a:pt x="36" y="28"/>
                  </a:lnTo>
                  <a:lnTo>
                    <a:pt x="36" y="24"/>
                  </a:lnTo>
                  <a:lnTo>
                    <a:pt x="35" y="24"/>
                  </a:lnTo>
                  <a:lnTo>
                    <a:pt x="35" y="20"/>
                  </a:lnTo>
                  <a:lnTo>
                    <a:pt x="32" y="20"/>
                  </a:lnTo>
                  <a:lnTo>
                    <a:pt x="32" y="17"/>
                  </a:lnTo>
                  <a:lnTo>
                    <a:pt x="30" y="17"/>
                  </a:lnTo>
                  <a:lnTo>
                    <a:pt x="30" y="15"/>
                  </a:lnTo>
                  <a:lnTo>
                    <a:pt x="30" y="13"/>
                  </a:lnTo>
                  <a:lnTo>
                    <a:pt x="28" y="13"/>
                  </a:lnTo>
                  <a:lnTo>
                    <a:pt x="28" y="11"/>
                  </a:lnTo>
                  <a:lnTo>
                    <a:pt x="26" y="11"/>
                  </a:lnTo>
                  <a:lnTo>
                    <a:pt x="26" y="9"/>
                  </a:lnTo>
                  <a:lnTo>
                    <a:pt x="24" y="9"/>
                  </a:lnTo>
                  <a:lnTo>
                    <a:pt x="24" y="6"/>
                  </a:lnTo>
                  <a:lnTo>
                    <a:pt x="19" y="6"/>
                  </a:lnTo>
                  <a:lnTo>
                    <a:pt x="19" y="4"/>
                  </a:lnTo>
                  <a:lnTo>
                    <a:pt x="17" y="4"/>
                  </a:lnTo>
                  <a:lnTo>
                    <a:pt x="17" y="3"/>
                  </a:lnTo>
                  <a:lnTo>
                    <a:pt x="14" y="3"/>
                  </a:lnTo>
                  <a:lnTo>
                    <a:pt x="14" y="1"/>
                  </a:lnTo>
                  <a:lnTo>
                    <a:pt x="8" y="1"/>
                  </a:lnTo>
                  <a:lnTo>
                    <a:pt x="8"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Oval 80"/>
            <p:cNvSpPr/>
            <p:nvPr/>
          </p:nvSpPr>
          <p:spPr>
            <a:xfrm>
              <a:off x="8272543"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Oval 81"/>
            <p:cNvSpPr/>
            <p:nvPr/>
          </p:nvSpPr>
          <p:spPr>
            <a:xfrm>
              <a:off x="7974255"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Oval 82"/>
            <p:cNvSpPr/>
            <p:nvPr/>
          </p:nvSpPr>
          <p:spPr>
            <a:xfrm>
              <a:off x="7789169"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Oval 83"/>
            <p:cNvSpPr/>
            <p:nvPr/>
          </p:nvSpPr>
          <p:spPr>
            <a:xfrm>
              <a:off x="7562377"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Oval 84"/>
            <p:cNvSpPr/>
            <p:nvPr/>
          </p:nvSpPr>
          <p:spPr>
            <a:xfrm>
              <a:off x="6702447" y="4398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Oval 85"/>
            <p:cNvSpPr/>
            <p:nvPr/>
          </p:nvSpPr>
          <p:spPr>
            <a:xfrm>
              <a:off x="587675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Oval 86"/>
            <p:cNvSpPr/>
            <p:nvPr/>
          </p:nvSpPr>
          <p:spPr>
            <a:xfrm>
              <a:off x="570587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Oval 87"/>
            <p:cNvSpPr/>
            <p:nvPr/>
          </p:nvSpPr>
          <p:spPr>
            <a:xfrm>
              <a:off x="5597550"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Oval 88"/>
            <p:cNvSpPr/>
            <p:nvPr/>
          </p:nvSpPr>
          <p:spPr>
            <a:xfrm>
              <a:off x="5438956" y="4290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Oval 89"/>
            <p:cNvSpPr/>
            <p:nvPr/>
          </p:nvSpPr>
          <p:spPr>
            <a:xfrm>
              <a:off x="5270266"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Oval 90"/>
            <p:cNvSpPr/>
            <p:nvPr/>
          </p:nvSpPr>
          <p:spPr>
            <a:xfrm>
              <a:off x="5161945"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Oval 91"/>
            <p:cNvSpPr/>
            <p:nvPr/>
          </p:nvSpPr>
          <p:spPr>
            <a:xfrm>
              <a:off x="5053175" y="422298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Oval 92"/>
            <p:cNvSpPr/>
            <p:nvPr/>
          </p:nvSpPr>
          <p:spPr>
            <a:xfrm>
              <a:off x="4879055" y="417568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Oval 93"/>
            <p:cNvSpPr/>
            <p:nvPr/>
          </p:nvSpPr>
          <p:spPr>
            <a:xfrm>
              <a:off x="4683997"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Oval 94"/>
            <p:cNvSpPr/>
            <p:nvPr/>
          </p:nvSpPr>
          <p:spPr>
            <a:xfrm>
              <a:off x="4575676"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Oval 95"/>
            <p:cNvSpPr/>
            <p:nvPr/>
          </p:nvSpPr>
          <p:spPr>
            <a:xfrm>
              <a:off x="4325023"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Oval 96"/>
            <p:cNvSpPr/>
            <p:nvPr/>
          </p:nvSpPr>
          <p:spPr>
            <a:xfrm>
              <a:off x="4216702"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Oval 97"/>
            <p:cNvSpPr/>
            <p:nvPr/>
          </p:nvSpPr>
          <p:spPr>
            <a:xfrm>
              <a:off x="4034007" y="38708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p:cNvSpPr/>
            <p:nvPr/>
          </p:nvSpPr>
          <p:spPr>
            <a:xfrm>
              <a:off x="3918878" y="382245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p:cNvSpPr/>
            <p:nvPr/>
          </p:nvSpPr>
          <p:spPr>
            <a:xfrm>
              <a:off x="3825495" y="37833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p:cNvSpPr/>
            <p:nvPr/>
          </p:nvSpPr>
          <p:spPr>
            <a:xfrm>
              <a:off x="3732112" y="377999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p:cNvSpPr/>
            <p:nvPr/>
          </p:nvSpPr>
          <p:spPr>
            <a:xfrm>
              <a:off x="3638729" y="37379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p:cNvSpPr/>
            <p:nvPr/>
          </p:nvSpPr>
          <p:spPr>
            <a:xfrm>
              <a:off x="3545346" y="369582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Oval 103"/>
            <p:cNvSpPr/>
            <p:nvPr/>
          </p:nvSpPr>
          <p:spPr>
            <a:xfrm>
              <a:off x="3451963" y="36537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Oval 104"/>
            <p:cNvSpPr/>
            <p:nvPr/>
          </p:nvSpPr>
          <p:spPr>
            <a:xfrm>
              <a:off x="3340706" y="354786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Oval 105"/>
            <p:cNvSpPr/>
            <p:nvPr/>
          </p:nvSpPr>
          <p:spPr>
            <a:xfrm>
              <a:off x="3229449" y="347424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p:cNvSpPr/>
            <p:nvPr/>
          </p:nvSpPr>
          <p:spPr>
            <a:xfrm>
              <a:off x="3118192" y="339641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p:cNvSpPr/>
            <p:nvPr/>
          </p:nvSpPr>
          <p:spPr>
            <a:xfrm>
              <a:off x="3006935" y="329177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p:cNvSpPr/>
            <p:nvPr/>
          </p:nvSpPr>
          <p:spPr>
            <a:xfrm>
              <a:off x="2934405" y="321989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Oval 109"/>
            <p:cNvSpPr/>
            <p:nvPr/>
          </p:nvSpPr>
          <p:spPr>
            <a:xfrm>
              <a:off x="2838043" y="314802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Oval 110"/>
            <p:cNvSpPr/>
            <p:nvPr/>
          </p:nvSpPr>
          <p:spPr>
            <a:xfrm>
              <a:off x="2741681" y="309998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Oval 111"/>
            <p:cNvSpPr/>
            <p:nvPr/>
          </p:nvSpPr>
          <p:spPr>
            <a:xfrm>
              <a:off x="2645319" y="301619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Oval 112"/>
            <p:cNvSpPr/>
            <p:nvPr/>
          </p:nvSpPr>
          <p:spPr>
            <a:xfrm>
              <a:off x="2563852" y="29324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Oval 113"/>
            <p:cNvSpPr/>
            <p:nvPr/>
          </p:nvSpPr>
          <p:spPr>
            <a:xfrm>
              <a:off x="2482385" y="284861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Oval 114"/>
            <p:cNvSpPr/>
            <p:nvPr/>
          </p:nvSpPr>
          <p:spPr>
            <a:xfrm>
              <a:off x="2400918" y="27767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Oval 115"/>
            <p:cNvSpPr/>
            <p:nvPr/>
          </p:nvSpPr>
          <p:spPr>
            <a:xfrm>
              <a:off x="2016086" y="240251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3"/>
            <p:cNvSpPr/>
            <p:nvPr/>
          </p:nvSpPr>
          <p:spPr bwMode="auto">
            <a:xfrm>
              <a:off x="1452085" y="1957513"/>
              <a:ext cx="5029130" cy="2700000"/>
            </a:xfrm>
            <a:custGeom>
              <a:avLst/>
              <a:gdLst>
                <a:gd name="T0" fmla="*/ 387 w 391"/>
                <a:gd name="T1" fmla="*/ 211 h 214"/>
                <a:gd name="T2" fmla="*/ 344 w 391"/>
                <a:gd name="T3" fmla="*/ 200 h 214"/>
                <a:gd name="T4" fmla="*/ 290 w 391"/>
                <a:gd name="T5" fmla="*/ 195 h 214"/>
                <a:gd name="T6" fmla="*/ 271 w 391"/>
                <a:gd name="T7" fmla="*/ 189 h 214"/>
                <a:gd name="T8" fmla="*/ 239 w 391"/>
                <a:gd name="T9" fmla="*/ 187 h 214"/>
                <a:gd name="T10" fmla="*/ 230 w 391"/>
                <a:gd name="T11" fmla="*/ 182 h 214"/>
                <a:gd name="T12" fmla="*/ 214 w 391"/>
                <a:gd name="T13" fmla="*/ 179 h 214"/>
                <a:gd name="T14" fmla="*/ 205 w 391"/>
                <a:gd name="T15" fmla="*/ 174 h 214"/>
                <a:gd name="T16" fmla="*/ 202 w 391"/>
                <a:gd name="T17" fmla="*/ 171 h 214"/>
                <a:gd name="T18" fmla="*/ 196 w 391"/>
                <a:gd name="T19" fmla="*/ 167 h 214"/>
                <a:gd name="T20" fmla="*/ 191 w 391"/>
                <a:gd name="T21" fmla="*/ 165 h 214"/>
                <a:gd name="T22" fmla="*/ 189 w 391"/>
                <a:gd name="T23" fmla="*/ 162 h 214"/>
                <a:gd name="T24" fmla="*/ 171 w 391"/>
                <a:gd name="T25" fmla="*/ 160 h 214"/>
                <a:gd name="T26" fmla="*/ 167 w 391"/>
                <a:gd name="T27" fmla="*/ 154 h 214"/>
                <a:gd name="T28" fmla="*/ 138 w 391"/>
                <a:gd name="T29" fmla="*/ 152 h 214"/>
                <a:gd name="T30" fmla="*/ 137 w 391"/>
                <a:gd name="T31" fmla="*/ 149 h 214"/>
                <a:gd name="T32" fmla="*/ 129 w 391"/>
                <a:gd name="T33" fmla="*/ 147 h 214"/>
                <a:gd name="T34" fmla="*/ 122 w 391"/>
                <a:gd name="T35" fmla="*/ 141 h 214"/>
                <a:gd name="T36" fmla="*/ 115 w 391"/>
                <a:gd name="T37" fmla="*/ 138 h 214"/>
                <a:gd name="T38" fmla="*/ 108 w 391"/>
                <a:gd name="T39" fmla="*/ 131 h 214"/>
                <a:gd name="T40" fmla="*/ 104 w 391"/>
                <a:gd name="T41" fmla="*/ 128 h 214"/>
                <a:gd name="T42" fmla="*/ 101 w 391"/>
                <a:gd name="T43" fmla="*/ 124 h 214"/>
                <a:gd name="T44" fmla="*/ 83 w 391"/>
                <a:gd name="T45" fmla="*/ 123 h 214"/>
                <a:gd name="T46" fmla="*/ 81 w 391"/>
                <a:gd name="T47" fmla="*/ 112 h 214"/>
                <a:gd name="T48" fmla="*/ 76 w 391"/>
                <a:gd name="T49" fmla="*/ 110 h 214"/>
                <a:gd name="T50" fmla="*/ 73 w 391"/>
                <a:gd name="T51" fmla="*/ 98 h 214"/>
                <a:gd name="T52" fmla="*/ 70 w 391"/>
                <a:gd name="T53" fmla="*/ 97 h 214"/>
                <a:gd name="T54" fmla="*/ 68 w 391"/>
                <a:gd name="T55" fmla="*/ 88 h 214"/>
                <a:gd name="T56" fmla="*/ 64 w 391"/>
                <a:gd name="T57" fmla="*/ 85 h 214"/>
                <a:gd name="T58" fmla="*/ 60 w 391"/>
                <a:gd name="T59" fmla="*/ 81 h 214"/>
                <a:gd name="T60" fmla="*/ 54 w 391"/>
                <a:gd name="T61" fmla="*/ 79 h 214"/>
                <a:gd name="T62" fmla="*/ 53 w 391"/>
                <a:gd name="T63" fmla="*/ 74 h 214"/>
                <a:gd name="T64" fmla="*/ 49 w 391"/>
                <a:gd name="T65" fmla="*/ 70 h 214"/>
                <a:gd name="T66" fmla="*/ 47 w 391"/>
                <a:gd name="T67" fmla="*/ 60 h 214"/>
                <a:gd name="T68" fmla="*/ 44 w 391"/>
                <a:gd name="T69" fmla="*/ 54 h 214"/>
                <a:gd name="T70" fmla="*/ 42 w 391"/>
                <a:gd name="T71" fmla="*/ 48 h 214"/>
                <a:gd name="T72" fmla="*/ 38 w 391"/>
                <a:gd name="T73" fmla="*/ 46 h 214"/>
                <a:gd name="T74" fmla="*/ 36 w 391"/>
                <a:gd name="T75" fmla="*/ 39 h 214"/>
                <a:gd name="T76" fmla="*/ 31 w 391"/>
                <a:gd name="T77" fmla="*/ 32 h 214"/>
                <a:gd name="T78" fmla="*/ 30 w 391"/>
                <a:gd name="T79" fmla="*/ 25 h 214"/>
                <a:gd name="T80" fmla="*/ 26 w 391"/>
                <a:gd name="T81" fmla="*/ 24 h 214"/>
                <a:gd name="T82" fmla="*/ 23 w 391"/>
                <a:gd name="T83" fmla="*/ 17 h 214"/>
                <a:gd name="T84" fmla="*/ 19 w 391"/>
                <a:gd name="T85" fmla="*/ 14 h 214"/>
                <a:gd name="T86" fmla="*/ 17 w 391"/>
                <a:gd name="T87" fmla="*/ 9 h 214"/>
                <a:gd name="T88" fmla="*/ 10 w 391"/>
                <a:gd name="T89" fmla="*/ 6 h 214"/>
                <a:gd name="T90" fmla="*/ 7 w 391"/>
                <a:gd name="T91" fmla="*/ 3 h 214"/>
                <a:gd name="T92" fmla="*/ 0 w 391"/>
                <a:gd name="T9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14">
                  <a:moveTo>
                    <a:pt x="391" y="214"/>
                  </a:moveTo>
                  <a:lnTo>
                    <a:pt x="391" y="211"/>
                  </a:lnTo>
                  <a:lnTo>
                    <a:pt x="387" y="211"/>
                  </a:lnTo>
                  <a:lnTo>
                    <a:pt x="387" y="206"/>
                  </a:lnTo>
                  <a:lnTo>
                    <a:pt x="344" y="206"/>
                  </a:lnTo>
                  <a:lnTo>
                    <a:pt x="344" y="200"/>
                  </a:lnTo>
                  <a:lnTo>
                    <a:pt x="307" y="200"/>
                  </a:lnTo>
                  <a:lnTo>
                    <a:pt x="307" y="195"/>
                  </a:lnTo>
                  <a:lnTo>
                    <a:pt x="290" y="195"/>
                  </a:lnTo>
                  <a:lnTo>
                    <a:pt x="290" y="192"/>
                  </a:lnTo>
                  <a:lnTo>
                    <a:pt x="271" y="192"/>
                  </a:lnTo>
                  <a:lnTo>
                    <a:pt x="271" y="189"/>
                  </a:lnTo>
                  <a:lnTo>
                    <a:pt x="241" y="189"/>
                  </a:lnTo>
                  <a:lnTo>
                    <a:pt x="241" y="187"/>
                  </a:lnTo>
                  <a:lnTo>
                    <a:pt x="239" y="187"/>
                  </a:lnTo>
                  <a:lnTo>
                    <a:pt x="239" y="184"/>
                  </a:lnTo>
                  <a:lnTo>
                    <a:pt x="230" y="184"/>
                  </a:lnTo>
                  <a:lnTo>
                    <a:pt x="230" y="182"/>
                  </a:lnTo>
                  <a:lnTo>
                    <a:pt x="218" y="182"/>
                  </a:lnTo>
                  <a:lnTo>
                    <a:pt x="218" y="179"/>
                  </a:lnTo>
                  <a:lnTo>
                    <a:pt x="214" y="179"/>
                  </a:lnTo>
                  <a:lnTo>
                    <a:pt x="214" y="177"/>
                  </a:lnTo>
                  <a:lnTo>
                    <a:pt x="205" y="177"/>
                  </a:lnTo>
                  <a:lnTo>
                    <a:pt x="205" y="174"/>
                  </a:lnTo>
                  <a:lnTo>
                    <a:pt x="203" y="174"/>
                  </a:lnTo>
                  <a:lnTo>
                    <a:pt x="203" y="171"/>
                  </a:lnTo>
                  <a:lnTo>
                    <a:pt x="202" y="171"/>
                  </a:lnTo>
                  <a:lnTo>
                    <a:pt x="202" y="168"/>
                  </a:lnTo>
                  <a:lnTo>
                    <a:pt x="196" y="168"/>
                  </a:lnTo>
                  <a:lnTo>
                    <a:pt x="196" y="167"/>
                  </a:lnTo>
                  <a:lnTo>
                    <a:pt x="195" y="167"/>
                  </a:lnTo>
                  <a:lnTo>
                    <a:pt x="195" y="165"/>
                  </a:lnTo>
                  <a:lnTo>
                    <a:pt x="191" y="165"/>
                  </a:lnTo>
                  <a:lnTo>
                    <a:pt x="191" y="163"/>
                  </a:lnTo>
                  <a:lnTo>
                    <a:pt x="189" y="163"/>
                  </a:lnTo>
                  <a:lnTo>
                    <a:pt x="189" y="162"/>
                  </a:lnTo>
                  <a:lnTo>
                    <a:pt x="185" y="162"/>
                  </a:lnTo>
                  <a:lnTo>
                    <a:pt x="185" y="160"/>
                  </a:lnTo>
                  <a:lnTo>
                    <a:pt x="171" y="160"/>
                  </a:lnTo>
                  <a:lnTo>
                    <a:pt x="171" y="157"/>
                  </a:lnTo>
                  <a:lnTo>
                    <a:pt x="167" y="157"/>
                  </a:lnTo>
                  <a:lnTo>
                    <a:pt x="167" y="154"/>
                  </a:lnTo>
                  <a:lnTo>
                    <a:pt x="140" y="154"/>
                  </a:lnTo>
                  <a:lnTo>
                    <a:pt x="140" y="152"/>
                  </a:lnTo>
                  <a:lnTo>
                    <a:pt x="138" y="152"/>
                  </a:lnTo>
                  <a:lnTo>
                    <a:pt x="138" y="150"/>
                  </a:lnTo>
                  <a:lnTo>
                    <a:pt x="137" y="150"/>
                  </a:lnTo>
                  <a:lnTo>
                    <a:pt x="137" y="149"/>
                  </a:lnTo>
                  <a:lnTo>
                    <a:pt x="135" y="149"/>
                  </a:lnTo>
                  <a:lnTo>
                    <a:pt x="135" y="147"/>
                  </a:lnTo>
                  <a:lnTo>
                    <a:pt x="129" y="147"/>
                  </a:lnTo>
                  <a:lnTo>
                    <a:pt x="129" y="143"/>
                  </a:lnTo>
                  <a:lnTo>
                    <a:pt x="122" y="143"/>
                  </a:lnTo>
                  <a:lnTo>
                    <a:pt x="122" y="141"/>
                  </a:lnTo>
                  <a:lnTo>
                    <a:pt x="118" y="141"/>
                  </a:lnTo>
                  <a:lnTo>
                    <a:pt x="118" y="138"/>
                  </a:lnTo>
                  <a:lnTo>
                    <a:pt x="115" y="138"/>
                  </a:lnTo>
                  <a:lnTo>
                    <a:pt x="115" y="133"/>
                  </a:lnTo>
                  <a:lnTo>
                    <a:pt x="108" y="133"/>
                  </a:lnTo>
                  <a:lnTo>
                    <a:pt x="108" y="131"/>
                  </a:lnTo>
                  <a:lnTo>
                    <a:pt x="107" y="131"/>
                  </a:lnTo>
                  <a:lnTo>
                    <a:pt x="107" y="128"/>
                  </a:lnTo>
                  <a:lnTo>
                    <a:pt x="104" y="128"/>
                  </a:lnTo>
                  <a:lnTo>
                    <a:pt x="104" y="126"/>
                  </a:lnTo>
                  <a:lnTo>
                    <a:pt x="101" y="126"/>
                  </a:lnTo>
                  <a:lnTo>
                    <a:pt x="101" y="124"/>
                  </a:lnTo>
                  <a:lnTo>
                    <a:pt x="88" y="124"/>
                  </a:lnTo>
                  <a:lnTo>
                    <a:pt x="88" y="123"/>
                  </a:lnTo>
                  <a:lnTo>
                    <a:pt x="83" y="123"/>
                  </a:lnTo>
                  <a:lnTo>
                    <a:pt x="83" y="118"/>
                  </a:lnTo>
                  <a:lnTo>
                    <a:pt x="81" y="118"/>
                  </a:lnTo>
                  <a:lnTo>
                    <a:pt x="81" y="112"/>
                  </a:lnTo>
                  <a:lnTo>
                    <a:pt x="78" y="112"/>
                  </a:lnTo>
                  <a:lnTo>
                    <a:pt x="78" y="110"/>
                  </a:lnTo>
                  <a:lnTo>
                    <a:pt x="76" y="110"/>
                  </a:lnTo>
                  <a:lnTo>
                    <a:pt x="76" y="102"/>
                  </a:lnTo>
                  <a:lnTo>
                    <a:pt x="73" y="102"/>
                  </a:lnTo>
                  <a:lnTo>
                    <a:pt x="73" y="98"/>
                  </a:lnTo>
                  <a:lnTo>
                    <a:pt x="72" y="98"/>
                  </a:lnTo>
                  <a:lnTo>
                    <a:pt x="72" y="97"/>
                  </a:lnTo>
                  <a:lnTo>
                    <a:pt x="70" y="97"/>
                  </a:lnTo>
                  <a:lnTo>
                    <a:pt x="70" y="96"/>
                  </a:lnTo>
                  <a:lnTo>
                    <a:pt x="68" y="96"/>
                  </a:lnTo>
                  <a:lnTo>
                    <a:pt x="68" y="88"/>
                  </a:lnTo>
                  <a:lnTo>
                    <a:pt x="66" y="88"/>
                  </a:lnTo>
                  <a:lnTo>
                    <a:pt x="66" y="85"/>
                  </a:lnTo>
                  <a:lnTo>
                    <a:pt x="64" y="85"/>
                  </a:lnTo>
                  <a:lnTo>
                    <a:pt x="64" y="84"/>
                  </a:lnTo>
                  <a:lnTo>
                    <a:pt x="60" y="84"/>
                  </a:lnTo>
                  <a:lnTo>
                    <a:pt x="60" y="81"/>
                  </a:lnTo>
                  <a:lnTo>
                    <a:pt x="58" y="81"/>
                  </a:lnTo>
                  <a:lnTo>
                    <a:pt x="58" y="79"/>
                  </a:lnTo>
                  <a:lnTo>
                    <a:pt x="54" y="79"/>
                  </a:lnTo>
                  <a:lnTo>
                    <a:pt x="54" y="76"/>
                  </a:lnTo>
                  <a:lnTo>
                    <a:pt x="53" y="76"/>
                  </a:lnTo>
                  <a:lnTo>
                    <a:pt x="53" y="74"/>
                  </a:lnTo>
                  <a:lnTo>
                    <a:pt x="52" y="74"/>
                  </a:lnTo>
                  <a:lnTo>
                    <a:pt x="52" y="70"/>
                  </a:lnTo>
                  <a:lnTo>
                    <a:pt x="49" y="70"/>
                  </a:lnTo>
                  <a:lnTo>
                    <a:pt x="49" y="64"/>
                  </a:lnTo>
                  <a:lnTo>
                    <a:pt x="47" y="64"/>
                  </a:lnTo>
                  <a:lnTo>
                    <a:pt x="47" y="60"/>
                  </a:lnTo>
                  <a:lnTo>
                    <a:pt x="45" y="60"/>
                  </a:lnTo>
                  <a:lnTo>
                    <a:pt x="45" y="54"/>
                  </a:lnTo>
                  <a:lnTo>
                    <a:pt x="44" y="54"/>
                  </a:lnTo>
                  <a:lnTo>
                    <a:pt x="44" y="49"/>
                  </a:lnTo>
                  <a:lnTo>
                    <a:pt x="42" y="49"/>
                  </a:lnTo>
                  <a:lnTo>
                    <a:pt x="42" y="48"/>
                  </a:lnTo>
                  <a:lnTo>
                    <a:pt x="40" y="48"/>
                  </a:lnTo>
                  <a:lnTo>
                    <a:pt x="40" y="46"/>
                  </a:lnTo>
                  <a:lnTo>
                    <a:pt x="38" y="46"/>
                  </a:lnTo>
                  <a:lnTo>
                    <a:pt x="38" y="41"/>
                  </a:lnTo>
                  <a:lnTo>
                    <a:pt x="36" y="41"/>
                  </a:lnTo>
                  <a:lnTo>
                    <a:pt x="36" y="39"/>
                  </a:lnTo>
                  <a:lnTo>
                    <a:pt x="35" y="39"/>
                  </a:lnTo>
                  <a:lnTo>
                    <a:pt x="35" y="32"/>
                  </a:lnTo>
                  <a:lnTo>
                    <a:pt x="31" y="32"/>
                  </a:lnTo>
                  <a:lnTo>
                    <a:pt x="31" y="29"/>
                  </a:lnTo>
                  <a:lnTo>
                    <a:pt x="30" y="29"/>
                  </a:lnTo>
                  <a:lnTo>
                    <a:pt x="30" y="25"/>
                  </a:lnTo>
                  <a:lnTo>
                    <a:pt x="27" y="25"/>
                  </a:lnTo>
                  <a:lnTo>
                    <a:pt x="27" y="24"/>
                  </a:lnTo>
                  <a:lnTo>
                    <a:pt x="26" y="24"/>
                  </a:lnTo>
                  <a:lnTo>
                    <a:pt x="26" y="22"/>
                  </a:lnTo>
                  <a:lnTo>
                    <a:pt x="23" y="22"/>
                  </a:lnTo>
                  <a:lnTo>
                    <a:pt x="23" y="17"/>
                  </a:lnTo>
                  <a:lnTo>
                    <a:pt x="22" y="17"/>
                  </a:lnTo>
                  <a:lnTo>
                    <a:pt x="22" y="14"/>
                  </a:lnTo>
                  <a:lnTo>
                    <a:pt x="19" y="14"/>
                  </a:lnTo>
                  <a:lnTo>
                    <a:pt x="19" y="12"/>
                  </a:lnTo>
                  <a:lnTo>
                    <a:pt x="17" y="12"/>
                  </a:lnTo>
                  <a:lnTo>
                    <a:pt x="17" y="9"/>
                  </a:lnTo>
                  <a:lnTo>
                    <a:pt x="15" y="9"/>
                  </a:lnTo>
                  <a:lnTo>
                    <a:pt x="15" y="6"/>
                  </a:lnTo>
                  <a:lnTo>
                    <a:pt x="10" y="6"/>
                  </a:lnTo>
                  <a:lnTo>
                    <a:pt x="10" y="4"/>
                  </a:lnTo>
                  <a:lnTo>
                    <a:pt x="7" y="4"/>
                  </a:lnTo>
                  <a:lnTo>
                    <a:pt x="7" y="3"/>
                  </a:lnTo>
                  <a:lnTo>
                    <a:pt x="6" y="3"/>
                  </a:lnTo>
                  <a:lnTo>
                    <a:pt x="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Isosceles Triangle 117"/>
            <p:cNvSpPr/>
            <p:nvPr/>
          </p:nvSpPr>
          <p:spPr>
            <a:xfrm>
              <a:off x="6393555" y="455567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Isosceles Triangle 118"/>
            <p:cNvSpPr/>
            <p:nvPr/>
          </p:nvSpPr>
          <p:spPr>
            <a:xfrm>
              <a:off x="5655519" y="441945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Isosceles Triangle 119"/>
            <p:cNvSpPr/>
            <p:nvPr/>
          </p:nvSpPr>
          <p:spPr>
            <a:xfrm>
              <a:off x="5543550" y="4418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Isosceles Triangle 120"/>
            <p:cNvSpPr/>
            <p:nvPr/>
          </p:nvSpPr>
          <p:spPr>
            <a:xfrm>
              <a:off x="5162266" y="4364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Isosceles Triangle 121"/>
            <p:cNvSpPr/>
            <p:nvPr/>
          </p:nvSpPr>
          <p:spPr>
            <a:xfrm>
              <a:off x="4480689" y="425092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Isosceles Triangle 122"/>
            <p:cNvSpPr/>
            <p:nvPr/>
          </p:nvSpPr>
          <p:spPr>
            <a:xfrm>
              <a:off x="4363239" y="420928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Isosceles Triangle 123"/>
            <p:cNvSpPr/>
            <p:nvPr/>
          </p:nvSpPr>
          <p:spPr>
            <a:xfrm>
              <a:off x="4245789" y="418299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Isosceles Triangle 124"/>
            <p:cNvSpPr/>
            <p:nvPr/>
          </p:nvSpPr>
          <p:spPr>
            <a:xfrm>
              <a:off x="4169150"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Isosceles Triangle 125"/>
            <p:cNvSpPr/>
            <p:nvPr/>
          </p:nvSpPr>
          <p:spPr>
            <a:xfrm>
              <a:off x="4116139"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Isosceles Triangle 126"/>
            <p:cNvSpPr/>
            <p:nvPr/>
          </p:nvSpPr>
          <p:spPr>
            <a:xfrm>
              <a:off x="3682067" y="3905849"/>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Isosceles Triangle 127"/>
            <p:cNvSpPr/>
            <p:nvPr/>
          </p:nvSpPr>
          <p:spPr>
            <a:xfrm>
              <a:off x="3599346" y="390519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Isosceles Triangle 128"/>
            <p:cNvSpPr/>
            <p:nvPr/>
          </p:nvSpPr>
          <p:spPr>
            <a:xfrm>
              <a:off x="3475166" y="384591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Isosceles Triangle 129"/>
            <p:cNvSpPr/>
            <p:nvPr/>
          </p:nvSpPr>
          <p:spPr>
            <a:xfrm>
              <a:off x="3392445" y="384526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Isosceles Triangle 130"/>
            <p:cNvSpPr/>
            <p:nvPr/>
          </p:nvSpPr>
          <p:spPr>
            <a:xfrm>
              <a:off x="3144881" y="375941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Isosceles Triangle 131"/>
            <p:cNvSpPr/>
            <p:nvPr/>
          </p:nvSpPr>
          <p:spPr>
            <a:xfrm>
              <a:off x="3054893" y="37047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Isosceles Triangle 132"/>
            <p:cNvSpPr/>
            <p:nvPr/>
          </p:nvSpPr>
          <p:spPr>
            <a:xfrm>
              <a:off x="2699319" y="347028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Isosceles Triangle 133"/>
            <p:cNvSpPr/>
            <p:nvPr/>
          </p:nvSpPr>
          <p:spPr>
            <a:xfrm>
              <a:off x="2581713" y="34662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35" name="Straight Connector 134"/>
          <p:cNvCxnSpPr/>
          <p:nvPr/>
        </p:nvCxnSpPr>
        <p:spPr>
          <a:xfrm flipH="1" flipV="1">
            <a:off x="4816745" y="4122723"/>
            <a:ext cx="0" cy="57600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648351" y="3783354"/>
            <a:ext cx="1142192" cy="3051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B60D27"/>
                </a:solidFill>
                <a:effectLst/>
                <a:uFillTx/>
                <a:ea typeface="MS UI Gothic"/>
              </a:rPr>
              <a:t>12カ月OS：21%</a:t>
            </a:r>
          </a:p>
        </p:txBody>
      </p:sp>
      <p:sp>
        <p:nvSpPr>
          <p:cNvPr id="137" name="TextBox 136"/>
          <p:cNvSpPr txBox="1"/>
          <p:nvPr/>
        </p:nvSpPr>
        <p:spPr>
          <a:xfrm>
            <a:off x="2878268" y="4372725"/>
            <a:ext cx="1142192" cy="30510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400" b="0" i="0" u="none" strike="noStrike" cap="none" baseline="0">
                <a:solidFill>
                  <a:srgbClr val="B2C0D8"/>
                </a:solidFill>
                <a:effectLst/>
                <a:uFillTx/>
                <a:ea typeface="MS UI Gothic"/>
              </a:rPr>
              <a:t>12カ月OS：13%</a:t>
            </a:r>
          </a:p>
        </p:txBody>
      </p:sp>
      <p:sp>
        <p:nvSpPr>
          <p:cNvPr id="138" name="TextBox 137"/>
          <p:cNvSpPr txBox="1"/>
          <p:nvPr/>
        </p:nvSpPr>
        <p:spPr>
          <a:xfrm>
            <a:off x="7411264" y="3653744"/>
            <a:ext cx="783738" cy="45765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a:rPr>
              <a:t>トリフルリジン／チピラシル </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a:rPr>
              <a:t>プラセボ</a:t>
            </a:r>
          </a:p>
        </p:txBody>
      </p:sp>
      <p:cxnSp>
        <p:nvCxnSpPr>
          <p:cNvPr id="139" name="Straight Connector 138"/>
          <p:cNvCxnSpPr/>
          <p:nvPr/>
        </p:nvCxnSpPr>
        <p:spPr>
          <a:xfrm>
            <a:off x="7031679" y="3783353"/>
            <a:ext cx="379584"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140" name="Straight Connector 139"/>
          <p:cNvCxnSpPr/>
          <p:nvPr/>
        </p:nvCxnSpPr>
        <p:spPr>
          <a:xfrm>
            <a:off x="7031679" y="3984694"/>
            <a:ext cx="379584"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sp>
        <p:nvSpPr>
          <p:cNvPr id="141" name="TextBox 140"/>
          <p:cNvSpPr txBox="1"/>
          <p:nvPr/>
        </p:nvSpPr>
        <p:spPr>
          <a:xfrm>
            <a:off x="2583421" y="1654884"/>
            <a:ext cx="1211514"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a:rPr>
              <a:t>主要エンドポイント – OS</a:t>
            </a:r>
          </a:p>
        </p:txBody>
      </p:sp>
    </p:spTree>
    <p:extLst>
      <p:ext uri="{BB962C8B-B14F-4D97-AF65-F5344CB8AC3E}">
        <p14:creationId xmlns:p14="http://schemas.microsoft.com/office/powerpoint/2010/main" val="716310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ja-JP" sz="1800" b="1" i="0" u="none" strike="noStrike" cap="none" baseline="0" dirty="0">
                <a:solidFill>
                  <a:srgbClr val="043882"/>
                </a:solidFill>
                <a:effectLst/>
                <a:uFillTx/>
                <a:ea typeface="MS UI Gothic"/>
              </a:rPr>
              <a:t>LBA-002: 転移性胃癌の標準療法に対して治療抵抗性を示す患者のトリフルリジン／チピラシル対プラセボ第III相試験における全生存に関する結果(TAGS) – Tabernero Jら</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en-US" altLang="ja-JP" dirty="0" err="1">
                <a:ea typeface="MS UI Gothic"/>
              </a:rPr>
              <a:t>Tabernero</a:t>
            </a:r>
            <a:r>
              <a:rPr lang="en-GB" altLang="ja-JP" dirty="0">
                <a:ea typeface="MS UI Gothic"/>
              </a:rPr>
              <a:t> </a:t>
            </a:r>
            <a:r>
              <a:rPr lang="en-GB" altLang="ja-JP" dirty="0" smtClean="0">
                <a:ea typeface="MS UI Gothic"/>
              </a:rPr>
              <a:t>J</a:t>
            </a:r>
            <a:r>
              <a:rPr lang="ja-JP" sz="1200" b="0" i="0" u="none" strike="noStrike" cap="none" baseline="0" dirty="0" smtClean="0">
                <a:solidFill>
                  <a:srgbClr val="4D4D4D"/>
                </a:solidFill>
                <a:effectLst/>
                <a:uFillTx/>
                <a:ea typeface="MS UI Gothic"/>
              </a:rPr>
              <a:t>ら</a:t>
            </a:r>
            <a:r>
              <a:rPr lang="ja-JP" altLang="en-US" sz="1200" b="0" i="0" u="none" strike="noStrike" cap="none" baseline="0" dirty="0">
                <a:solidFill>
                  <a:srgbClr val="4D4D4D"/>
                </a:solidFill>
                <a:effectLst/>
                <a:uFillTx/>
                <a:ea typeface="MS UI Gothic"/>
              </a:rPr>
              <a:t>、</a:t>
            </a:r>
            <a:r>
              <a:rPr lang="ja-JP" sz="1200" b="0" i="0" u="none" strike="noStrike" cap="none" baseline="0" dirty="0">
                <a:solidFill>
                  <a:srgbClr val="4D4D4D"/>
                </a:solidFill>
                <a:effectLst/>
                <a:uFillTx/>
                <a:ea typeface="MS UI Gothic"/>
              </a:rPr>
              <a:t> Ann Oncol 2018;29(suppl 5):abstr LBA-002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a:rPr>
              <a:t>主要な結果（続き）</a:t>
            </a:r>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pPr marL="0" indent="0">
              <a:buFontTx/>
              <a:buNone/>
            </a:pPr>
            <a:endParaRPr lang="en-GB" b="1"/>
          </a:p>
          <a:p>
            <a:r>
              <a:rPr lang="ja-JP" sz="1600" b="0" i="0" u="none" strike="noStrike" cap="none" baseline="0">
                <a:solidFill>
                  <a:srgbClr val="4D4D4D"/>
                </a:solidFill>
                <a:effectLst/>
                <a:uFillTx/>
                <a:ea typeface="MS UI Gothic"/>
              </a:rPr>
              <a:t>トリフルリジン／チピラシル（n = 328）*治療患者では、最も一般的な血液検査値異常としてグレード3/4の好中球減少症（38％）が認められたのに対し、プラセボ群では認められなかった。</a:t>
            </a:r>
          </a:p>
          <a:p>
            <a:pPr lvl="1"/>
            <a:r>
              <a:rPr lang="ja-JP" sz="1600" b="0" i="0" u="none" strike="noStrike" cap="none" baseline="0">
                <a:solidFill>
                  <a:srgbClr val="4D4D4D"/>
                </a:solidFill>
                <a:effectLst/>
                <a:uFillTx/>
                <a:ea typeface="MS UI Gothic"/>
              </a:rPr>
              <a:t>トリフルリジン／チピラシル治療患者の2％に、グレード3以上の発熱性好中球減少症が報告された</a:t>
            </a:r>
          </a:p>
          <a:p>
            <a:endParaRPr lang="en-GB"/>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a:rPr>
              <a:t>*ベースライン測定で1以上の治療患者</a:t>
            </a:r>
          </a:p>
        </p:txBody>
      </p:sp>
      <p:graphicFrame>
        <p:nvGraphicFramePr>
          <p:cNvPr id="7" name="Group 88"/>
          <p:cNvGraphicFramePr>
            <a:graphicFrameLocks noGrp="1"/>
          </p:cNvGraphicFramePr>
          <p:nvPr>
            <p:extLst>
              <p:ext uri="{D42A27DB-BD31-4B8C-83A1-F6EECF244321}">
                <p14:modId xmlns:p14="http://schemas.microsoft.com/office/powerpoint/2010/main" val="4135947953"/>
              </p:ext>
            </p:extLst>
          </p:nvPr>
        </p:nvGraphicFramePr>
        <p:xfrm>
          <a:off x="369887" y="1638464"/>
          <a:ext cx="8404226" cy="2505070"/>
        </p:xfrm>
        <a:graphic>
          <a:graphicData uri="http://schemas.openxmlformats.org/drawingml/2006/table">
            <a:tbl>
              <a:tblPr firstRow="1" bandRow="1">
                <a:tableStyleId>{69012ECD-51FC-41F1-AA8D-1B2483CD663E}</a:tableStyleId>
              </a:tblPr>
              <a:tblGrid>
                <a:gridCol w="4029313">
                  <a:extLst>
                    <a:ext uri="{9D8B030D-6E8A-4147-A177-3AD203B41FA5}">
                      <a16:colId xmlns:a16="http://schemas.microsoft.com/office/drawing/2014/main" val="20000"/>
                    </a:ext>
                  </a:extLst>
                </a:gridCol>
                <a:gridCol w="2224800">
                  <a:extLst>
                    <a:ext uri="{9D8B030D-6E8A-4147-A177-3AD203B41FA5}">
                      <a16:colId xmlns:a16="http://schemas.microsoft.com/office/drawing/2014/main" val="20001"/>
                    </a:ext>
                  </a:extLst>
                </a:gridCol>
                <a:gridCol w="2150113">
                  <a:extLst>
                    <a:ext uri="{9D8B030D-6E8A-4147-A177-3AD203B41FA5}">
                      <a16:colId xmlns:a16="http://schemas.microsoft.com/office/drawing/2014/main" val="20002"/>
                    </a:ext>
                  </a:extLst>
                </a:gridCol>
              </a:tblGrid>
              <a:tr h="431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effectLst/>
                          <a:uFillTx/>
                          <a:ea typeface="MS UI Gothic"/>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lang="ja-JP" sz="1600" b="1" i="0" u="none" strike="noStrike" cap="none" baseline="0">
                          <a:solidFill>
                            <a:srgbClr val="FFFFFF"/>
                          </a:solidFill>
                          <a:effectLst/>
                          <a:uFillTx/>
                          <a:ea typeface="MS UI Gothic"/>
                        </a:rPr>
                        <a:t>トリフルリジン／チピラシル(n=355)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lang="ja-JP" sz="1600" b="1" i="0" u="none" strike="noStrike" cap="none" baseline="0">
                          <a:solidFill>
                            <a:srgbClr val="FFFFFF"/>
                          </a:solidFill>
                          <a:effectLst/>
                          <a:uFillTx/>
                          <a:ea typeface="MS UI Gothic"/>
                        </a:rPr>
                        <a:t>プラセボ</a:t>
                      </a:r>
                      <a:r>
                        <a:rPr sz="1600"/>
                        <a:t/>
                      </a:r>
                      <a:br>
                        <a:rPr sz="1600"/>
                      </a:br>
                      <a:r>
                        <a:rPr lang="ja-JP" sz="1600" b="1" i="0" u="none" strike="noStrike" cap="none" baseline="0">
                          <a:solidFill>
                            <a:srgbClr val="FFFFFF"/>
                          </a:solidFill>
                          <a:effectLst/>
                          <a:uFillTx/>
                          <a:ea typeface="MS UI Gothic"/>
                        </a:rPr>
                        <a:t>(n=168)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a:rPr>
                        <a:t>グレード3以上の有害事象（AE）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a:rPr>
                        <a:t>投与中止につながったAE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a:rPr>
                        <a:t>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a:rPr>
                        <a:t>治療関連死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5896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faadf709-d7ed-4cce-9b97-4b3ea821642f"/>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24223</Words>
  <Application>Microsoft Office PowerPoint</Application>
  <PresentationFormat>On-screen Show (4:3)</PresentationFormat>
  <Paragraphs>3026</Paragraphs>
  <Slides>74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MS UI Gothic</vt:lpstr>
      <vt:lpstr>Arial</vt:lpstr>
      <vt:lpstr>Calibri</vt:lpstr>
      <vt:lpstr>Times New Roman</vt:lpstr>
      <vt:lpstr>Wingdings</vt:lpstr>
      <vt:lpstr>Default Design</vt:lpstr>
      <vt:lpstr>1_Default Design</vt:lpstr>
      <vt:lpstr>GIスライドデッキ2018 以下の会議で発表された特定の抄録：</vt:lpstr>
      <vt:lpstr>ESDOからの書簡</vt:lpstr>
      <vt:lpstr>ESDO腫瘍内科研究スライドデッキ 編集者（2018年）</vt:lpstr>
      <vt:lpstr>用語集</vt:lpstr>
      <vt:lpstr>目次</vt:lpstr>
      <vt:lpstr>胃・食道癌</vt:lpstr>
      <vt:lpstr>LBA-002: 転移性胃癌の標準療法に対して治療抵抗性を示す患者のトリフルリジン／チピラシル対プラセボ第III相試験における全生存に関する結果(TAGS) – Tabernero Jら</vt:lpstr>
      <vt:lpstr>LBA-002: 転移性胃癌の標準療法に対して治療抵抗性を示す患者のトリフルリジン／チピラシル対プラセボ第III相試験における全生存に関する結果(TAGS) – Tabernero Jら</vt:lpstr>
      <vt:lpstr>LBA-002: 転移性胃癌の標準療法に対して治療抵抗性を示す患者のトリフルリジン／チピラシル対プラセボ第III相試験における全生存に関する結果(TAGS) – Tabernero Jら</vt:lpstr>
      <vt:lpstr>LBA-002: 転移性胃癌の標準療法に対して治療抵抗性を示す患者のトリフルリジン／チピラシル対プラセボ第III相試験における全生存に関する結果(TAGS) – Tabernero Jら</vt:lpstr>
      <vt:lpstr>O-010: 切除不能、進行性または転移性の食道扁平上皮癌患者のためのシスプラチン／ 5-フルオロウラシル＋／－パニツムマブ： 大規模なバイオマーカープログラムによる無作為化第III相AIO／EORTC試験 – Moehler Mら</vt:lpstr>
      <vt:lpstr>O-010: 切除不能、進行性または転移性の食道扁平上皮癌患者のためのシスプラチン／ 5-フルオロウラシル＋／－パニツムマブ： 大規模なバイオマーカープログラムによる無作為化第III相AIO／EORTC試験 – Moehler Mら</vt:lpstr>
      <vt:lpstr>O-010: 切除不能、進行性または転移性の食道扁平上皮癌患者のためのシスプラチン／ 5-フルオロウラシル＋／－パニツムマブ： 大規模なバイオマーカープログラムによる無作為化第III相AIO／EORTC試験 – Moehler Mら</vt:lpstr>
      <vt:lpstr>O-010: 切除不能、進行性または転移性の食道扁平上皮癌患者のためのシスプラチン／ 5-フルオロウラシル＋／－パニツムマブ： 大規模なバイオマーカープログラムによる無作為化第III相AIO／EORTC試験 – Moehler Mら</vt:lpstr>
      <vt:lpstr>膵・小腸・肝胆道癌</vt:lpstr>
      <vt:lpstr>膵癌</vt:lpstr>
      <vt:lpstr>O-002: 欧州の臨床現場における転移性膵腺癌（mPAC）患者の全身療法の地理的な変化 – Taieb Jら</vt:lpstr>
      <vt:lpstr>O-002: 欧州の臨床現場における転移性膵腺癌（mPAC）患者の全身療法の地理的な変化 – Taieb Jら</vt:lpstr>
      <vt:lpstr>O-002: 欧州の臨床現場における転移性膵腺癌（mPAC）患者の全身療法の地理的な変化 – Taieb Jら</vt:lpstr>
      <vt:lpstr>O-002: 欧州の臨床現場における転移性膵腺癌（mPAC）患者の全身療法の地理的な変化 – Taieb Jら</vt:lpstr>
      <vt:lpstr>肝細胞癌</vt:lpstr>
      <vt:lpstr>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 Zhu Aら</vt:lpstr>
      <vt:lpstr>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 Zhu Aら</vt:lpstr>
      <vt:lpstr>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 Zhu Aら</vt:lpstr>
      <vt:lpstr>LBA-001: 第一選択治療薬ソラフェニブに続く進行肝細胞癌（HCC）およびα-フェトプロテイン（AFP）高値患者の第二選択治療としてのラムシルマブ：3件のグローバル無作為化第Ⅲ相試験（REACH-2およびREACH）において統合解析された有効性および安全性  – Zhu Aら</vt:lpstr>
      <vt:lpstr>O-011: 第Ⅲ相CELESTIAL試験におけるカボザンチニブのプラセボと比較した進行肝細胞癌（HCC）に対する腫瘍反応、AFP応答、および進行時間の評価 – Merle Pら</vt:lpstr>
      <vt:lpstr>O-011: 第Ⅲ相CELESTIAL試験におけるカボザンチニブのプラセボと比較した進行肝細胞癌（HCC）に対する腫瘍反応、AFP応答、および進行時間の評価 – Merle Pら</vt:lpstr>
      <vt:lpstr>O-011: 第Ⅲ相CELESTIAL試験におけるカボザンチニブのプラセボと比較した進行肝細胞癌（HCC）に対する腫瘍反応、AFP応答、および進行時間の評価 – Merle Pら</vt:lpstr>
      <vt:lpstr>O-011: 第Ⅲ相CELESTIAL試験におけるカボザンチニブのプラセボと比較した進行肝細胞癌（HCC）に対する腫瘍反応、AFP応答、および進行時間の評価 – Merle Pら</vt:lpstr>
      <vt:lpstr>結腸・直腸・肛門癌</vt:lpstr>
      <vt:lpstr>LBA-004: IMblaze370の有効性および安全性結果、遠隔転移を有する化学療法不応性大腸癌において、アテゾリズマブ+コビメチニブとアテゾリズマブ単剤療法をレゴラフェニブと比較する無作為化第III相試験 – Bendell Jら</vt:lpstr>
      <vt:lpstr>LBA-004: IMblaze370の有効性および安全性結果、遠隔転移を有する化学療法不応性大腸癌において、アテゾリズマブ+コビメチニブとアテゾリズマブ単剤療法をレゴラフェニブと比較する無作為化第III相試験 – Bendell Jら</vt:lpstr>
      <vt:lpstr>LBA-004: IMblaze370の有効性および安全性結果、遠隔転移を有する化学療法不応性大腸癌において、アテゾリズマブ+コビメチニブとアテゾリズマブ単剤療法をレゴラフェニブと比較する無作為化第III相試験 – Bendell Jら</vt:lpstr>
      <vt:lpstr>LBA-004: IMblaze370の有効性および安全性結果、遠隔転移を有する化学療法不応性大腸癌において、アテゾリズマブ+コビメチニブとアテゾリズマブ単剤療法をレゴラフェニブと比較する無作為化第III相試験 – Bendell Jら</vt:lpstr>
      <vt:lpstr>LBA-004: IMblaze370の有効性および安全性結果、遠隔転移を有する化学療法不応性大腸癌において、アテゾリズマブ+コビメチニブとアテゾリズマブ単剤療法をレゴラフェニブと比較する無作為化第III相試験 – Bendell Jら</vt:lpstr>
      <vt:lpstr>O-012: 日常の臨床診療における転移性大腸癌（mCRC）患者を対象としたレゴラフェニブの安全性と有効性：前向きの観察的相関試験の最終分析 – Ducreux Mら</vt:lpstr>
      <vt:lpstr>O-012: 日常の臨床診療における転移性大腸癌（mCRC）患者を対象としたレゴラフェニブの安全性と有効性：前向きの観察的相関試験の最終分析 – Ducreux Mら</vt:lpstr>
      <vt:lpstr>O-012: 日常の臨床診療における転移性大腸癌（mCRC）患者を対象としたレゴラフェニブの安全性と有効性：前向きの観察的相関試験の最終分析 – Ducreux Mら</vt:lpstr>
      <vt:lpstr>O-012: 日常の臨床診療における転移性大腸癌（mCRC）患者を対象としたレゴラフェニブの安全性と有効性：前向きの観察的相関試験の最終分析 – Ducreux Mら</vt:lpstr>
      <vt:lpstr>O-013: 転移性大腸癌（mCRC）の治療歴のある患者におけるトリフルリジン／チピラシルの安全性および有効性： 第IIIb相、国際的、非盲検、早期アクセスPRECONNECT試験の予備解析結果 – Falcone A、ら</vt:lpstr>
      <vt:lpstr>O-013: 転移性大腸癌（mCRC）の治療歴のある患者におけるトリフルリジン／チピラシルの安全性および有効性： 第IIIb相、国際的、非盲検、早期アクセスPRECONNECT試験の予備解析結果 – Falcone A、ら</vt:lpstr>
      <vt:lpstr>O-013: 転移性大腸癌（mCRC）の治療歴のある患者におけるトリフルリジン／チピラシルの安全性および有効性： 第IIIb相、国際的、非盲検、早期アクセスPRECONNECT試験の予備解析結果 – Falcone A、ら</vt:lpstr>
      <vt:lpstr>O-013: 転移性大腸癌（mCRC）の治療歴のある患者におけるトリフルリジン／チピラシルの安全性および有効性： 第IIIb相、国際的、非盲検、早期アクセスPRECONNECT試験の予備解析結果 – Falcone A、ら</vt:lpstr>
      <vt:lpstr>O-014: レゴラフェニブ用量最適化試験（reDOS）：遠隔転移を有する難治性大腸癌（mCRC）におけるレゴラフェニブの用量漸増戦略および先制局所ステロイド評価に関する無作為化第II相試験 – An ACCRU network study – Bekaii-Saab T, ら</vt:lpstr>
      <vt:lpstr>O-014: レゴラフェニブ用量最適化試験（reDOS）：遠隔転移を有する難治性大腸癌（mCRC）におけるレゴラフェニブの用量漸増戦略および先制局所ステロイド評価に関する無作為化第II相試験 – An ACCRU network study – Bekaii-Saab T, ら</vt:lpstr>
      <vt:lpstr>O-014: レゴラフェニブ用量最適化試験（reDOS）：遠隔転移を有する難治性大腸癌（mCRC）におけるレゴラフェニブの用量漸増戦略および先制局所ステロイド評価に関する無作為化第II相試験 – An ACCRU network study – Bekaii-Saab T, ら</vt:lpstr>
      <vt:lpstr>O-014: レゴラフェニブ用量最適化試験（reDOS）：遠隔転移を有する難治性大腸癌（mCRC）におけるレゴラフェニブの用量漸増戦略および先制局所ステロイド評価に関する無作為化第II相試験 – An ACCRU network study – Bekaii-Saab T, ら</vt:lpstr>
      <vt:lpstr>O-016: 遠隔転移を有するRAS WT大腸癌（mCRC）患者を対象とした、一次治療としてのFOLFOX + パニツムマブとそれに続く維持療法としての5FU／ロイコボリン + パニツムマブまたはパニツムマブ単剤：VALENTINO試験 – Pietrantonio Fら</vt:lpstr>
      <vt:lpstr>O-016: 遠隔転移を有するRAS WT大腸癌（mCRC）患者を対象とした、一次治療としてのFOLFOX + パニツムマブとそれに続く維持療法としての5FU／ロイコボリン + パニツムマブまたはパニツムマブ単剤：VALENTINO試験 – Pietrantonio Fら</vt:lpstr>
      <vt:lpstr>O-016: 遠隔転移を有するRAS WT大腸癌（mCRC）患者を対象とした、一次治療としてのFOLFOX + パニツムマブとそれに続く維持療法としての5FU／ロイコボリン + パニツムマブまたはパニツムマブ単剤：VALENTINO試験 – Pietrantonio Fら</vt:lpstr>
      <vt:lpstr>O-016: 遠隔転移を有するRAS WT大腸癌（mCRC）患者を対象とした、一次治療としてのFOLFOX + パニツムマブとそれに続く維持療法としての5FU／ロイコボリン + パニツムマブまたはパニツムマブ単剤：VALENTINO試験 – Pietrantonio Fら</vt:lpstr>
      <vt:lpstr>O-017: mCRCにおけるFOLFOXIRI + ベバシズマブ（Bev）とそれに続くBev単剤またはBev + メトロノミック化学療法（metroCT）による維持：GONOによる第II相無作為化MOMA試験の最終結果 – Marmorino Fら</vt:lpstr>
      <vt:lpstr>O-017: mCRCにおけるFOLFOXIRI + ベバシズマブ（Bev）とそれに続くBev単剤またはBev + メトロノミック化学療法（metroCT）による維持：GONOによる第II相無作為化MOMA試験の最終結果 – Marmorino Fら</vt:lpstr>
      <vt:lpstr>O-017: mCRCにおけるFOLFOXIRI + ベバシズマブ（Bev）とそれに続くBev単剤またはBev + メトロノミック化学療法（metroCT）による維持：GONOによる第II相無作為化MOMA試験の最終結果 – Marmorino Fら</vt:lpstr>
      <vt:lpstr>O-017: mCRCにおけるFOLFOXIRI + ベバシズマブ（Bev）とそれに続くBev単剤またはBev + メトロノミック化学療法（metroCT）による維持：GONOによる第II相無作為化MOMA試験の最終結果 – Marmorino Fら</vt:lpstr>
      <vt:lpstr>O-020: TRK融合消化管悪性腫瘍患者におけるラロトレクチニブの活性 – Nathenson Mら</vt:lpstr>
      <vt:lpstr>O-020: TRK融合消化管悪性腫瘍患者におけるラロトレクチニブの活性 – Nathenson Mら</vt:lpstr>
      <vt:lpstr>O-020: TRK融合消化管悪性腫瘍患者におけるラロトレクチニブの活性 – Nathenson Mら</vt:lpstr>
      <vt:lpstr>O-021: 進行性高頻度マイクロサテライト不安定性（MSI-H）大腸癌患者におけるペムブロリズマブの安全性と抗腫瘍活性：KEYNOTE-164 – Le Dら</vt:lpstr>
      <vt:lpstr>O-021: 進行性高頻度マイクロサテライト不安定性（MSI-H）大腸癌患者におけるペムブロリズマブの安全性と抗腫瘍活性：KEYNOTE-164 – Le Dら</vt:lpstr>
      <vt:lpstr>O-021: 進行性高頻度マイクロサテライト不安定性（MSI-H）大腸癌患者におけるペムブロリズマブの安全性と抗腫瘍活性：KEYNOTE-164 – Le Dら</vt:lpstr>
      <vt:lpstr>O-021: 進行性高頻度マイクロサテライト不安定性（MSI-H）大腸癌患者におけるペムブロリズマブの安全性と抗腫瘍活性：KEYNOTE-164 – Le Dら</vt:lpstr>
      <vt:lpstr>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vt:lpstr>
      <vt:lpstr>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vt:lpstr>
      <vt:lpstr>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vt:lpstr>
      <vt:lpstr>O-022: 集中治療（TASCO1）に適格ではない遠隔転移を有する初回切除不能大腸癌（mCRC）患者におけるトリフルリジン／チピラシル + ベバシズマブおよびカペシタビン + ベバシズマブを評価する第II相試験：主要解析結果 – Van Cutsem Eら</vt:lpstr>
      <vt:lpstr>O-024：遠隔転移を有するRAS野生型大腸癌m（CRC）患者の第一選択治療としてのmFOLFOXIRI + パニツムマブ対FOLFOXIRI：AIO（AIO-KRK0109）の無作為化第II相VOLFI試験 – Geissler Mら</vt:lpstr>
      <vt:lpstr>O-024：遠隔転移を有するRAS野生型大腸癌m（CRC）患者の第一選択治療としてのmFOLFOXIRI + パニツムマブ対FOLFOXIRI：AIO（AIO-KRK0109）の無作為化第II相VOLFI試験 – Geissler Mら</vt:lpstr>
      <vt:lpstr>O-024：遠隔転移を有するRAS野生型大腸癌m（CRC）患者の第一選択治療としてのmFOLFOXIRI + パニツムマブ対FOLFOXIRI：AIO（AIO-KRK0109）の無作為化第II相VOLFI試験 – Geissler Mら</vt:lpstr>
      <vt:lpstr>O-024：遠隔転移を有するRAS野生型大腸癌m（CRC）患者の第一選択治療としてのmFOLFOXIRI + パニツムマブ対FOLFOXIRI：AIO（AIO-KRK0109）の無作為化第II相VOLFI試験 – Geissler Mら</vt:lpstr>
      <vt:lpstr>O-027: BEACON CRC試験の安全性導入期：BRAF阻害剤エンコラフェニブ + MEK阻害剤ビニメチニブ + EGFR阻害剤セツキシマブのBRAFV600EmCRCに対する評価  – Van Cutsem Eら</vt:lpstr>
      <vt:lpstr>O-027: BEACON CRC試験の安全性導入期：BRAF阻害剤エンコラフェニブ + MEK阻害剤ビニメチニブ + EGFR阻害剤セツキシマブのBRAFV600EmCRCに対する評価  – Van Cutsem Eら</vt:lpstr>
      <vt:lpstr>O-027: BEACON CRC試験の安全性導入期：BRAF阻害剤エンコラフェニブ + MEK阻害剤ビニメチニブ + EGFR阻害剤セツキシマブのBRAFV600EmCRCに対する評価  – Van Cutsem Eら</vt:lpstr>
      <vt:lpstr>O-027: BEACON CRC試験の安全性導入期：BRAF阻害剤エンコラフェニブ + MEK阻害剤ビニメチニブ + EGFR阻害剤セツキシマブのBRAFV600EmCRCに対する評価  – Van Cutsem Eら</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UK0090527</dc:title>
  <dc:creator>Anthony Paisley</dc:creator>
  <cp:lastModifiedBy>Wheatcroft, Clare, Springer</cp:lastModifiedBy>
  <cp:revision>735</cp:revision>
  <dcterms:created xsi:type="dcterms:W3CDTF">2011-02-23T10:20:57Z</dcterms:created>
  <dcterms:modified xsi:type="dcterms:W3CDTF">2018-07-27T09:10:35Z</dcterms:modified>
</cp:coreProperties>
</file>